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layfair Display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Oswald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hyVwJpWPnMlAGpJgTIYsq/EufG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PlayfairDisplay-regular.fntdata"/><Relationship Id="rId41" Type="http://schemas.openxmlformats.org/officeDocument/2006/relationships/slide" Target="slides/slide36.xml"/><Relationship Id="rId44" Type="http://schemas.openxmlformats.org/officeDocument/2006/relationships/font" Target="fonts/PlayfairDisplay-italic.fntdata"/><Relationship Id="rId43" Type="http://schemas.openxmlformats.org/officeDocument/2006/relationships/font" Target="fonts/PlayfairDisplay-bold.fntdata"/><Relationship Id="rId46" Type="http://schemas.openxmlformats.org/officeDocument/2006/relationships/font" Target="fonts/Montserrat-regular.fntdata"/><Relationship Id="rId45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8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47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0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" name="Google Shape;22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1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4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45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VARIJABLE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Septembar 22,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Funkcije za dodavanje:</a:t>
            </a:r>
            <a:endParaRPr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append(x)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insert(i, x)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extend(L)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311700" y="495625"/>
            <a:ext cx="8520600" cy="4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1" name="Google Shape;1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5014"/>
            <a:ext cx="9144001" cy="395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idx="1" type="body"/>
          </p:nvPr>
        </p:nvSpPr>
        <p:spPr>
          <a:xfrm>
            <a:off x="311700" y="605775"/>
            <a:ext cx="8520600" cy="3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88" y="1468975"/>
            <a:ext cx="6251425" cy="22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Funkcije za brisanje:</a:t>
            </a:r>
            <a:endParaRPr/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remove(x)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pop(i)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 L[index]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311700" y="363450"/>
            <a:ext cx="8520600" cy="4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73489"/>
            <a:ext cx="9144002" cy="29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311700" y="528675"/>
            <a:ext cx="8520600" cy="4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888" y="1446938"/>
            <a:ext cx="6060226" cy="22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Ostale ugrađene funkcije za liste: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index(x)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count(x)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sort()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reverse()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311700" y="517650"/>
            <a:ext cx="8520600" cy="4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48026"/>
            <a:ext cx="9144002" cy="30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311700" y="396500"/>
            <a:ext cx="8520600" cy="4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18350"/>
            <a:ext cx="8520601" cy="25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Tuple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Tuple je tip podatka jako sličan </a:t>
            </a:r>
            <a:r>
              <a:rPr b="1" lang="en"/>
              <a:t>listi</a:t>
            </a:r>
            <a:r>
              <a:rPr lang="en"/>
              <a:t>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Sastoji se od vrijednosti odvojenih zarezom i za razliku od </a:t>
            </a:r>
            <a:r>
              <a:rPr b="1" lang="en"/>
              <a:t>listi</a:t>
            </a:r>
            <a:r>
              <a:rPr lang="en"/>
              <a:t> koristi zagrade </a:t>
            </a:r>
            <a:r>
              <a:rPr b="1" lang="en"/>
              <a:t>().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dopušta fleksibilnost izostavljanjem zagrada prilikom definisanja </a:t>
            </a:r>
            <a:r>
              <a:rPr b="1" lang="en"/>
              <a:t>tuplea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234075"/>
            <a:ext cx="8520600" cy="3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 podataka koji se koristi kada trebamo da provjerimo da li je nešto tačno (</a:t>
            </a:r>
            <a:r>
              <a:rPr b="1" lang="en"/>
              <a:t>true</a:t>
            </a:r>
            <a:r>
              <a:rPr lang="en"/>
              <a:t>) ili netačno (</a:t>
            </a:r>
            <a:r>
              <a:rPr b="1" lang="en"/>
              <a:t>false</a:t>
            </a:r>
            <a:r>
              <a:rPr lang="en"/>
              <a:t>). Samim tim moguće vrijednosti </a:t>
            </a:r>
            <a:r>
              <a:rPr b="1" lang="en"/>
              <a:t>boolean</a:t>
            </a:r>
            <a:r>
              <a:rPr lang="en"/>
              <a:t> tipa su </a:t>
            </a:r>
            <a:r>
              <a:rPr b="1" lang="en"/>
              <a:t>false</a:t>
            </a:r>
            <a:r>
              <a:rPr lang="en"/>
              <a:t> i </a:t>
            </a:r>
            <a:r>
              <a:rPr b="1" lang="en"/>
              <a:t>true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225" y="2446725"/>
            <a:ext cx="40195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Razlike i sličnosti sa listama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Postoji mnogo sličnosti sa listama, ali i nekoliko temeljnih razlika: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Pristupanje elementima </a:t>
            </a:r>
            <a:r>
              <a:rPr b="1" lang="en"/>
              <a:t>liste</a:t>
            </a:r>
            <a:r>
              <a:rPr lang="en"/>
              <a:t> i </a:t>
            </a:r>
            <a:r>
              <a:rPr b="1" lang="en"/>
              <a:t>tuplea</a:t>
            </a:r>
            <a:r>
              <a:rPr lang="en"/>
              <a:t> vrši se na identičan način (preko indeksa)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 </a:t>
            </a:r>
            <a:r>
              <a:rPr b="1" lang="en"/>
              <a:t>list</a:t>
            </a:r>
            <a:r>
              <a:rPr lang="en"/>
              <a:t> i </a:t>
            </a:r>
            <a:r>
              <a:rPr b="1" lang="en"/>
              <a:t>tuple</a:t>
            </a:r>
            <a:r>
              <a:rPr lang="en"/>
              <a:t> su iterabilni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Lista</a:t>
            </a:r>
            <a:r>
              <a:rPr lang="en"/>
              <a:t> može mijenjati broj elemenata i vrijednosti elemenata, dok </a:t>
            </a:r>
            <a:r>
              <a:rPr b="1" lang="en"/>
              <a:t>tuple</a:t>
            </a:r>
            <a:r>
              <a:rPr lang="en"/>
              <a:t> ne može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Nad </a:t>
            </a:r>
            <a:r>
              <a:rPr b="1" lang="en"/>
              <a:t>tupleom</a:t>
            </a:r>
            <a:r>
              <a:rPr lang="en"/>
              <a:t> se ne mogu provoditi operacije koje mjenjaju sam tuple (</a:t>
            </a:r>
            <a:r>
              <a:rPr b="1" lang="en"/>
              <a:t>sort</a:t>
            </a:r>
            <a:r>
              <a:rPr lang="en"/>
              <a:t>, </a:t>
            </a:r>
            <a:r>
              <a:rPr b="1" lang="en"/>
              <a:t>remove</a:t>
            </a:r>
            <a:r>
              <a:rPr lang="en"/>
              <a:t> i sl.)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11700" y="1234075"/>
            <a:ext cx="85206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54061"/>
            <a:ext cx="9144000" cy="30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311700" y="672700"/>
            <a:ext cx="85206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70949"/>
            <a:ext cx="9143999" cy="25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311700" y="486400"/>
            <a:ext cx="8520600" cy="4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Tuple </a:t>
            </a:r>
            <a:r>
              <a:rPr lang="en"/>
              <a:t>je moguće kreirati bez zagrada:</a:t>
            </a:r>
            <a:br>
              <a:rPr lang="en"/>
            </a:b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1323075"/>
            <a:ext cx="60198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9050" y="2651375"/>
            <a:ext cx="3805900" cy="6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" y="1490475"/>
            <a:ext cx="8420100" cy="22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311700" y="517450"/>
            <a:ext cx="85206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70725"/>
            <a:ext cx="8520601" cy="16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311700" y="1234075"/>
            <a:ext cx="85206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Kreirati listu sa najmanje 5 elemenata različitog tipa, a zatim ispisati sve elemente osim prva dva elementa liste.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Nad kreiranom listom izvršiti akciju dodavanja dva nova elementa na kraj liste, pri čemu je prvi element tipa string, a drugi element cjelobrojna vrijednost.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 treću poziciju u listi dodati novi element po proizvoljnom izboru.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Kreirati novu listu po proizvoljnom izboru, a zatim kreirati treću listu koja predstavlja spajanje prve dvije liste.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Ukloniti proizvoljni element iz liste, a zatim ispisati sadržaj liste.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Izvršiti sortiranje liste i zatim ispisati sadržaj liste.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Kreirati dva tuple-a sa proizvoljnim vrijednostima, a zatim ih spojiti u treći tuple i ispisati vrijednost.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Dictionary</a:t>
            </a:r>
            <a:r>
              <a:rPr lang="en"/>
              <a:t> možemo smatrati jednostavnim pridruživanjem odnosno preslikavanjem svih elemenata jednog skupa elementima drugog skupa.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Drugi naziv za dictionary tip podataka, jeste </a:t>
            </a:r>
            <a:r>
              <a:rPr b="1" lang="en"/>
              <a:t>key/value </a:t>
            </a:r>
            <a:r>
              <a:rPr lang="en"/>
              <a:t>tip podataka. Naziv dolazi iz toga što svaki element koji sadrži dictionary jednoznačno je opisan ključem i vrijednošću koju taj ključ ima.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2150"/>
            <a:ext cx="9144000" cy="311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311700" y="496750"/>
            <a:ext cx="8520600" cy="4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41763"/>
            <a:ext cx="8520599" cy="24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Lista sadrži podatke odvojene zarezima koji se nalaze u velikim zagradama. Iako je slična listama u </a:t>
            </a:r>
            <a:r>
              <a:rPr b="1" lang="en"/>
              <a:t>C</a:t>
            </a:r>
            <a:r>
              <a:rPr lang="en"/>
              <a:t> jeziku, podaci </a:t>
            </a:r>
            <a:r>
              <a:rPr b="1" lang="en"/>
              <a:t>python</a:t>
            </a:r>
            <a:r>
              <a:rPr lang="en"/>
              <a:t> liste mogu biti različitog tipa.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Kao i kod stringova, pristupanje vrijednostima u listi je moguće pomoću operatora </a:t>
            </a:r>
            <a:r>
              <a:rPr b="1" lang="en"/>
              <a:t>[ ]</a:t>
            </a:r>
            <a:r>
              <a:rPr lang="en"/>
              <a:t> i </a:t>
            </a:r>
            <a:r>
              <a:rPr b="1" lang="en"/>
              <a:t>[ : ]</a:t>
            </a:r>
            <a:r>
              <a:rPr lang="en"/>
              <a:t> sa indeksima koji počinju od </a:t>
            </a:r>
            <a:r>
              <a:rPr b="1" lang="en"/>
              <a:t>0</a:t>
            </a:r>
            <a:r>
              <a:rPr lang="en"/>
              <a:t> na početku stringa sve do </a:t>
            </a:r>
            <a:r>
              <a:rPr b="1" lang="en"/>
              <a:t>-1 </a:t>
            </a:r>
            <a:r>
              <a:rPr lang="en"/>
              <a:t>na kraju.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Znak plus </a:t>
            </a:r>
            <a:r>
              <a:rPr b="1" lang="en"/>
              <a:t>(+)</a:t>
            </a:r>
            <a:r>
              <a:rPr lang="en"/>
              <a:t> se koristi za operator spajanja (concatenation), a asterisk </a:t>
            </a:r>
            <a:r>
              <a:rPr b="1" lang="en"/>
              <a:t>(*) </a:t>
            </a:r>
            <a:r>
              <a:rPr lang="en"/>
              <a:t>je operator ponavljanja.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Funkcije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clear()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get(key)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keys()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pop(key)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values()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popitem()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350" y="1234063"/>
            <a:ext cx="6969299" cy="38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11700" y="496750"/>
            <a:ext cx="8520600" cy="4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1543050"/>
            <a:ext cx="83248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Kreirati novi </a:t>
            </a:r>
            <a:r>
              <a:rPr b="1" lang="en"/>
              <a:t>dictionary </a:t>
            </a:r>
            <a:r>
              <a:rPr lang="en"/>
              <a:t>koji sadrži 3 ključa različitih tipova.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Dohvatiti sve ključeve iz kreiranog dictionary-ja.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Dohvatiti sve vrijednosti iz kreiranog dictionary-ja.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Očistiti sadržaj dictionary-ja i zatim ispisati sadržaj dictionary-ja.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Predstavlja tip podataka u </a:t>
            </a:r>
            <a:r>
              <a:rPr b="1" lang="en"/>
              <a:t>Pythonu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 sadrži duple elemente i predstavlja kolekciju neuređenih elemenata.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1" name="Google Shape;2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075" y="1190150"/>
            <a:ext cx="8520601" cy="394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311700" y="445000"/>
            <a:ext cx="8520600" cy="4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77" name="Google Shape;27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1028700"/>
            <a:ext cx="86106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088" y="1800200"/>
            <a:ext cx="6899825" cy="21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413250"/>
            <a:ext cx="8520600" cy="4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manipulaciju listama često se koristi naredba </a:t>
            </a:r>
            <a:r>
              <a:rPr b="1" lang="en"/>
              <a:t>len </a:t>
            </a:r>
            <a:r>
              <a:rPr lang="en"/>
              <a:t>za provjeru broja elemenata liste.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dodavanje elemenata u listu koristi se naredba </a:t>
            </a:r>
            <a:r>
              <a:rPr b="1" lang="en"/>
              <a:t>insert.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 </a:t>
            </a:r>
            <a:r>
              <a:rPr lang="en"/>
              <a:t>predstavlja naredbu kojom se brišu pojedini elementi iz liste.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263" y="2095775"/>
            <a:ext cx="6951475" cy="2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473600"/>
            <a:ext cx="85206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Lista može biti </a:t>
            </a:r>
            <a:r>
              <a:rPr b="1" lang="en"/>
              <a:t>heterogena </a:t>
            </a:r>
            <a:r>
              <a:rPr lang="en"/>
              <a:t>(sadrži različite tipove podataka) ili </a:t>
            </a:r>
            <a:r>
              <a:rPr b="1" lang="en"/>
              <a:t>homogena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Iako lista može biti heterogena, preporuka je da se koriste homogene liste.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heterogene podatke preporuka je da se koristi </a:t>
            </a:r>
            <a:r>
              <a:rPr b="1" lang="en"/>
              <a:t>tuple </a:t>
            </a:r>
            <a:r>
              <a:rPr lang="en"/>
              <a:t>tip podataka.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Range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145450"/>
            <a:ext cx="8520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Naredbom </a:t>
            </a:r>
            <a:r>
              <a:rPr b="1" lang="en"/>
              <a:t>range</a:t>
            </a:r>
            <a:r>
              <a:rPr lang="en"/>
              <a:t> moguće je kreirati listu brojeva u aritmetičkom nizu što je često potrebno kod korištenja </a:t>
            </a:r>
            <a:r>
              <a:rPr b="1" lang="en"/>
              <a:t>for</a:t>
            </a:r>
            <a:r>
              <a:rPr lang="en"/>
              <a:t> petlje. Sintaksa naredbe range je:</a:t>
            </a:r>
            <a:br>
              <a:rPr lang="en"/>
            </a:br>
            <a:br>
              <a:rPr lang="en"/>
            </a:br>
            <a:r>
              <a:rPr b="1" lang="en"/>
              <a:t>range(stop)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range(start, stop)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range(start, stop, step)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gdje je </a:t>
            </a:r>
            <a:r>
              <a:rPr b="1" lang="en"/>
              <a:t>start</a:t>
            </a:r>
            <a:r>
              <a:rPr lang="en"/>
              <a:t> prvi element, </a:t>
            </a:r>
            <a:r>
              <a:rPr b="1" lang="en"/>
              <a:t>stop</a:t>
            </a:r>
            <a:r>
              <a:rPr lang="en"/>
              <a:t> je gornja granica i </a:t>
            </a:r>
            <a:r>
              <a:rPr b="1" lang="en"/>
              <a:t>step</a:t>
            </a:r>
            <a:r>
              <a:rPr lang="en"/>
              <a:t> je korak aritmetičkog niza.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025" y="1784288"/>
            <a:ext cx="5897949" cy="22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11700" y="660825"/>
            <a:ext cx="8520600" cy="3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175" y="1677925"/>
            <a:ext cx="6335650" cy="17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