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layfair Display"/>
      <p:regular r:id="rId33"/>
      <p:bold r:id="rId34"/>
      <p:italic r:id="rId35"/>
      <p:boldItalic r:id="rId36"/>
    </p:embeddedFont>
    <p:embeddedFont>
      <p:font typeface="Montserrat"/>
      <p:regular r:id="rId37"/>
      <p:bold r:id="rId38"/>
      <p:italic r:id="rId39"/>
      <p:boldItalic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jJGDDcyOooMLdC46TmgI3K+kGH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fairDisplay-italic.fntdata"/><Relationship Id="rId12" Type="http://schemas.openxmlformats.org/officeDocument/2006/relationships/slide" Target="slides/slide7.xml"/><Relationship Id="rId34" Type="http://schemas.openxmlformats.org/officeDocument/2006/relationships/font" Target="fonts/PlayfairDisplay-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PlayfairDisplay-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3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2"/>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32"/>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1"/>
          <p:cNvSpPr txBox="1"/>
          <p:nvPr>
            <p:ph hasCustomPrompt="1" type="title"/>
          </p:nvPr>
        </p:nvSpPr>
        <p:spPr>
          <a:xfrm>
            <a:off x="311700" y="999925"/>
            <a:ext cx="8520600" cy="214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Font typeface="Montserrat"/>
              <a:buNone/>
              <a:defRPr sz="14000">
                <a:latin typeface="Montserrat"/>
                <a:ea typeface="Montserrat"/>
                <a:cs typeface="Montserrat"/>
                <a:sym typeface="Montserrat"/>
              </a:defRPr>
            </a:lvl1pPr>
            <a:lvl2pPr lvl="1" algn="ctr">
              <a:lnSpc>
                <a:spcPct val="100000"/>
              </a:lnSpc>
              <a:spcBef>
                <a:spcPts val="0"/>
              </a:spcBef>
              <a:spcAft>
                <a:spcPts val="0"/>
              </a:spcAft>
              <a:buSzPts val="14000"/>
              <a:buFont typeface="Montserrat"/>
              <a:buNone/>
              <a:defRPr sz="14000">
                <a:latin typeface="Montserrat"/>
                <a:ea typeface="Montserrat"/>
                <a:cs typeface="Montserrat"/>
                <a:sym typeface="Montserrat"/>
              </a:defRPr>
            </a:lvl2pPr>
            <a:lvl3pPr lvl="2" algn="ctr">
              <a:lnSpc>
                <a:spcPct val="100000"/>
              </a:lnSpc>
              <a:spcBef>
                <a:spcPts val="0"/>
              </a:spcBef>
              <a:spcAft>
                <a:spcPts val="0"/>
              </a:spcAft>
              <a:buSzPts val="14000"/>
              <a:buFont typeface="Montserrat"/>
              <a:buNone/>
              <a:defRPr sz="14000">
                <a:latin typeface="Montserrat"/>
                <a:ea typeface="Montserrat"/>
                <a:cs typeface="Montserrat"/>
                <a:sym typeface="Montserrat"/>
              </a:defRPr>
            </a:lvl3pPr>
            <a:lvl4pPr lvl="3" algn="ctr">
              <a:lnSpc>
                <a:spcPct val="100000"/>
              </a:lnSpc>
              <a:spcBef>
                <a:spcPts val="0"/>
              </a:spcBef>
              <a:spcAft>
                <a:spcPts val="0"/>
              </a:spcAft>
              <a:buSzPts val="14000"/>
              <a:buFont typeface="Montserrat"/>
              <a:buNone/>
              <a:defRPr sz="14000">
                <a:latin typeface="Montserrat"/>
                <a:ea typeface="Montserrat"/>
                <a:cs typeface="Montserrat"/>
                <a:sym typeface="Montserrat"/>
              </a:defRPr>
            </a:lvl4pPr>
            <a:lvl5pPr lvl="4" algn="ctr">
              <a:lnSpc>
                <a:spcPct val="100000"/>
              </a:lnSpc>
              <a:spcBef>
                <a:spcPts val="0"/>
              </a:spcBef>
              <a:spcAft>
                <a:spcPts val="0"/>
              </a:spcAft>
              <a:buSzPts val="14000"/>
              <a:buFont typeface="Montserrat"/>
              <a:buNone/>
              <a:defRPr sz="14000">
                <a:latin typeface="Montserrat"/>
                <a:ea typeface="Montserrat"/>
                <a:cs typeface="Montserrat"/>
                <a:sym typeface="Montserrat"/>
              </a:defRPr>
            </a:lvl5pPr>
            <a:lvl6pPr lvl="5" algn="ctr">
              <a:lnSpc>
                <a:spcPct val="100000"/>
              </a:lnSpc>
              <a:spcBef>
                <a:spcPts val="0"/>
              </a:spcBef>
              <a:spcAft>
                <a:spcPts val="0"/>
              </a:spcAft>
              <a:buSzPts val="14000"/>
              <a:buFont typeface="Montserrat"/>
              <a:buNone/>
              <a:defRPr sz="14000">
                <a:latin typeface="Montserrat"/>
                <a:ea typeface="Montserrat"/>
                <a:cs typeface="Montserrat"/>
                <a:sym typeface="Montserrat"/>
              </a:defRPr>
            </a:lvl6pPr>
            <a:lvl7pPr lvl="6" algn="ctr">
              <a:lnSpc>
                <a:spcPct val="100000"/>
              </a:lnSpc>
              <a:spcBef>
                <a:spcPts val="0"/>
              </a:spcBef>
              <a:spcAft>
                <a:spcPts val="0"/>
              </a:spcAft>
              <a:buSzPts val="14000"/>
              <a:buFont typeface="Montserrat"/>
              <a:buNone/>
              <a:defRPr sz="14000">
                <a:latin typeface="Montserrat"/>
                <a:ea typeface="Montserrat"/>
                <a:cs typeface="Montserrat"/>
                <a:sym typeface="Montserrat"/>
              </a:defRPr>
            </a:lvl7pPr>
            <a:lvl8pPr lvl="7" algn="ctr">
              <a:lnSpc>
                <a:spcPct val="100000"/>
              </a:lnSpc>
              <a:spcBef>
                <a:spcPts val="0"/>
              </a:spcBef>
              <a:spcAft>
                <a:spcPts val="0"/>
              </a:spcAft>
              <a:buSzPts val="14000"/>
              <a:buFont typeface="Montserrat"/>
              <a:buNone/>
              <a:defRPr sz="14000">
                <a:latin typeface="Montserrat"/>
                <a:ea typeface="Montserrat"/>
                <a:cs typeface="Montserrat"/>
                <a:sym typeface="Montserrat"/>
              </a:defRPr>
            </a:lvl8pPr>
            <a:lvl9pPr lvl="8" algn="ctr">
              <a:lnSpc>
                <a:spcPct val="100000"/>
              </a:lnSpc>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4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highlight>
                  <a:schemeClr val="dk1"/>
                </a:highlight>
              </a:defRPr>
            </a:lvl1pPr>
            <a:lvl2pPr indent="-317500" lvl="1" marL="914400" algn="ctr">
              <a:lnSpc>
                <a:spcPct val="115000"/>
              </a:lnSpc>
              <a:spcBef>
                <a:spcPts val="0"/>
              </a:spcBef>
              <a:spcAft>
                <a:spcPts val="0"/>
              </a:spcAft>
              <a:buSzPts val="1400"/>
              <a:buChar char="○"/>
              <a:defRPr>
                <a:highlight>
                  <a:schemeClr val="dk1"/>
                </a:highlight>
              </a:defRPr>
            </a:lvl2pPr>
            <a:lvl3pPr indent="-317500" lvl="2" marL="1371600" algn="ctr">
              <a:lnSpc>
                <a:spcPct val="115000"/>
              </a:lnSpc>
              <a:spcBef>
                <a:spcPts val="0"/>
              </a:spcBef>
              <a:spcAft>
                <a:spcPts val="0"/>
              </a:spcAft>
              <a:buSzPts val="1400"/>
              <a:buChar char="■"/>
              <a:defRPr>
                <a:highlight>
                  <a:schemeClr val="dk1"/>
                </a:highlight>
              </a:defRPr>
            </a:lvl3pPr>
            <a:lvl4pPr indent="-317500" lvl="3" marL="1828800" algn="ctr">
              <a:lnSpc>
                <a:spcPct val="115000"/>
              </a:lnSpc>
              <a:spcBef>
                <a:spcPts val="0"/>
              </a:spcBef>
              <a:spcAft>
                <a:spcPts val="0"/>
              </a:spcAft>
              <a:buSzPts val="1400"/>
              <a:buChar char="●"/>
              <a:defRPr>
                <a:highlight>
                  <a:schemeClr val="dk1"/>
                </a:highlight>
              </a:defRPr>
            </a:lvl4pPr>
            <a:lvl5pPr indent="-317500" lvl="4" marL="2286000" algn="ctr">
              <a:lnSpc>
                <a:spcPct val="115000"/>
              </a:lnSpc>
              <a:spcBef>
                <a:spcPts val="0"/>
              </a:spcBef>
              <a:spcAft>
                <a:spcPts val="0"/>
              </a:spcAft>
              <a:buSzPts val="1400"/>
              <a:buChar char="○"/>
              <a:defRPr>
                <a:highlight>
                  <a:schemeClr val="dk1"/>
                </a:highlight>
              </a:defRPr>
            </a:lvl5pPr>
            <a:lvl6pPr indent="-317500" lvl="5" marL="2743200" algn="ctr">
              <a:lnSpc>
                <a:spcPct val="115000"/>
              </a:lnSpc>
              <a:spcBef>
                <a:spcPts val="0"/>
              </a:spcBef>
              <a:spcAft>
                <a:spcPts val="0"/>
              </a:spcAft>
              <a:buSzPts val="1400"/>
              <a:buChar char="■"/>
              <a:defRPr>
                <a:highlight>
                  <a:schemeClr val="dk1"/>
                </a:highlight>
              </a:defRPr>
            </a:lvl6pPr>
            <a:lvl7pPr indent="-317500" lvl="6" marL="3200400" algn="ctr">
              <a:lnSpc>
                <a:spcPct val="115000"/>
              </a:lnSpc>
              <a:spcBef>
                <a:spcPts val="0"/>
              </a:spcBef>
              <a:spcAft>
                <a:spcPts val="0"/>
              </a:spcAft>
              <a:buSzPts val="1400"/>
              <a:buChar char="●"/>
              <a:defRPr>
                <a:highlight>
                  <a:schemeClr val="dk1"/>
                </a:highlight>
              </a:defRPr>
            </a:lvl7pPr>
            <a:lvl8pPr indent="-317500" lvl="7" marL="3657600" algn="ctr">
              <a:lnSpc>
                <a:spcPct val="115000"/>
              </a:lnSpc>
              <a:spcBef>
                <a:spcPts val="0"/>
              </a:spcBef>
              <a:spcAft>
                <a:spcPts val="0"/>
              </a:spcAft>
              <a:buSzPts val="1400"/>
              <a:buChar char="○"/>
              <a:defRPr>
                <a:highlight>
                  <a:schemeClr val="dk1"/>
                </a:highlight>
              </a:defRPr>
            </a:lvl8pPr>
            <a:lvl9pPr indent="-317500" lvl="8" marL="4114800" algn="ctr">
              <a:lnSpc>
                <a:spcPct val="115000"/>
              </a:lnSpc>
              <a:spcBef>
                <a:spcPts val="0"/>
              </a:spcBef>
              <a:spcAft>
                <a:spcPts val="0"/>
              </a:spcAft>
              <a:buSzPts val="1400"/>
              <a:buChar char="■"/>
              <a:defRPr>
                <a:highlight>
                  <a:schemeClr val="dk1"/>
                </a:highlight>
              </a:defRPr>
            </a:lvl9pPr>
          </a:lstStyle>
          <a:p/>
        </p:txBody>
      </p:sp>
      <p:sp>
        <p:nvSpPr>
          <p:cNvPr id="51" name="Google Shape;51;p4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4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3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9" name="Shape 19"/>
        <p:cNvGrpSpPr/>
        <p:nvPr/>
      </p:nvGrpSpPr>
      <p:grpSpPr>
        <a:xfrm>
          <a:off x="0" y="0"/>
          <a:ext cx="0" cy="0"/>
          <a:chOff x="0" y="0"/>
          <a:chExt cx="0" cy="0"/>
        </a:xfrm>
      </p:grpSpPr>
      <p:sp>
        <p:nvSpPr>
          <p:cNvPr id="20" name="Google Shape;20;p34"/>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4"/>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22" name="Google Shape;22;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35"/>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35"/>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3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3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3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3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3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39"/>
          <p:cNvSpPr txBox="1"/>
          <p:nvPr>
            <p:ph type="title"/>
          </p:nvPr>
        </p:nvSpPr>
        <p:spPr>
          <a:xfrm>
            <a:off x="265500" y="10816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39"/>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3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highlight>
                  <a:schemeClr val="lt1"/>
                </a:highlight>
              </a:defRPr>
            </a:lvl1pPr>
            <a:lvl2pPr indent="-317500" lvl="1" marL="914400" algn="l">
              <a:lnSpc>
                <a:spcPct val="115000"/>
              </a:lnSpc>
              <a:spcBef>
                <a:spcPts val="0"/>
              </a:spcBef>
              <a:spcAft>
                <a:spcPts val="0"/>
              </a:spcAft>
              <a:buSzPts val="1400"/>
              <a:buChar char="○"/>
              <a:defRPr>
                <a:highlight>
                  <a:schemeClr val="lt1"/>
                </a:highlight>
              </a:defRPr>
            </a:lvl2pPr>
            <a:lvl3pPr indent="-317500" lvl="2" marL="1371600" algn="l">
              <a:lnSpc>
                <a:spcPct val="115000"/>
              </a:lnSpc>
              <a:spcBef>
                <a:spcPts val="0"/>
              </a:spcBef>
              <a:spcAft>
                <a:spcPts val="0"/>
              </a:spcAft>
              <a:buSzPts val="1400"/>
              <a:buChar char="■"/>
              <a:defRPr>
                <a:highlight>
                  <a:schemeClr val="lt1"/>
                </a:highlight>
              </a:defRPr>
            </a:lvl3pPr>
            <a:lvl4pPr indent="-317500" lvl="3" marL="1828800" algn="l">
              <a:lnSpc>
                <a:spcPct val="115000"/>
              </a:lnSpc>
              <a:spcBef>
                <a:spcPts val="0"/>
              </a:spcBef>
              <a:spcAft>
                <a:spcPts val="0"/>
              </a:spcAft>
              <a:buSzPts val="1400"/>
              <a:buChar char="●"/>
              <a:defRPr>
                <a:highlight>
                  <a:schemeClr val="lt1"/>
                </a:highlight>
              </a:defRPr>
            </a:lvl4pPr>
            <a:lvl5pPr indent="-317500" lvl="4" marL="2286000" algn="l">
              <a:lnSpc>
                <a:spcPct val="115000"/>
              </a:lnSpc>
              <a:spcBef>
                <a:spcPts val="0"/>
              </a:spcBef>
              <a:spcAft>
                <a:spcPts val="0"/>
              </a:spcAft>
              <a:buSzPts val="1400"/>
              <a:buChar char="○"/>
              <a:defRPr>
                <a:highlight>
                  <a:schemeClr val="lt1"/>
                </a:highlight>
              </a:defRPr>
            </a:lvl5pPr>
            <a:lvl6pPr indent="-317500" lvl="5" marL="2743200" algn="l">
              <a:lnSpc>
                <a:spcPct val="115000"/>
              </a:lnSpc>
              <a:spcBef>
                <a:spcPts val="0"/>
              </a:spcBef>
              <a:spcAft>
                <a:spcPts val="0"/>
              </a:spcAft>
              <a:buSzPts val="1400"/>
              <a:buChar char="■"/>
              <a:defRPr>
                <a:highlight>
                  <a:schemeClr val="lt1"/>
                </a:highlight>
              </a:defRPr>
            </a:lvl6pPr>
            <a:lvl7pPr indent="-317500" lvl="6" marL="3200400" algn="l">
              <a:lnSpc>
                <a:spcPct val="115000"/>
              </a:lnSpc>
              <a:spcBef>
                <a:spcPts val="0"/>
              </a:spcBef>
              <a:spcAft>
                <a:spcPts val="0"/>
              </a:spcAft>
              <a:buSzPts val="1400"/>
              <a:buChar char="●"/>
              <a:defRPr>
                <a:highlight>
                  <a:schemeClr val="lt1"/>
                </a:highlight>
              </a:defRPr>
            </a:lvl7pPr>
            <a:lvl8pPr indent="-317500" lvl="7" marL="3657600" algn="l">
              <a:lnSpc>
                <a:spcPct val="115000"/>
              </a:lnSpc>
              <a:spcBef>
                <a:spcPts val="0"/>
              </a:spcBef>
              <a:spcAft>
                <a:spcPts val="0"/>
              </a:spcAft>
              <a:buSzPts val="1400"/>
              <a:buChar char="○"/>
              <a:defRPr>
                <a:highlight>
                  <a:schemeClr val="lt1"/>
                </a:highlight>
              </a:defRPr>
            </a:lvl8pPr>
            <a:lvl9pPr indent="-317500" lvl="8" marL="4114800" algn="l">
              <a:lnSpc>
                <a:spcPct val="115000"/>
              </a:lnSpc>
              <a:spcBef>
                <a:spcPts val="0"/>
              </a:spcBef>
              <a:spcAft>
                <a:spcPts val="0"/>
              </a:spcAft>
              <a:buSzPts val="1400"/>
              <a:buChar char="■"/>
              <a:defRPr>
                <a:highlight>
                  <a:schemeClr val="lt1"/>
                </a:highlight>
              </a:defRPr>
            </a:lvl9pPr>
          </a:lstStyle>
          <a:p/>
        </p:txBody>
      </p:sp>
      <p:sp>
        <p:nvSpPr>
          <p:cNvPr id="44" name="Google Shape;44;p3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highlight>
                  <a:schemeClr val="dk1"/>
                </a:highlight>
              </a:defRPr>
            </a:lvl1pPr>
          </a:lstStyle>
          <a:p/>
        </p:txBody>
      </p:sp>
      <p:sp>
        <p:nvSpPr>
          <p:cNvPr id="47" name="Google Shape;47;p4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9pPr>
          </a:lstStyle>
          <a:p/>
        </p:txBody>
      </p:sp>
      <p:sp>
        <p:nvSpPr>
          <p:cNvPr id="7" name="Google Shape;7;p3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layfair Display"/>
              <a:buChar char="●"/>
              <a:defRPr b="0" i="0" sz="1800" u="none" cap="none" strike="noStrike">
                <a:solidFill>
                  <a:schemeClr val="dk2"/>
                </a:solidFill>
                <a:latin typeface="Playfair Display"/>
                <a:ea typeface="Playfair Display"/>
                <a:cs typeface="Playfair Display"/>
                <a:sym typeface="Playfair Display"/>
              </a:defRPr>
            </a:lvl1pPr>
            <a:lvl2pPr indent="-317500" lvl="1" marL="9144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2pPr>
            <a:lvl3pPr indent="-317500" lvl="2" marL="13716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3pPr>
            <a:lvl4pPr indent="-317500" lvl="3" marL="18288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4pPr>
            <a:lvl5pPr indent="-317500" lvl="4" marL="22860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5pPr>
            <a:lvl6pPr indent="-317500" lvl="5" marL="27432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6pPr>
            <a:lvl7pPr indent="-317500" lvl="6" marL="32004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7pPr>
            <a:lvl8pPr indent="-317500" lvl="7" marL="36576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8pPr>
            <a:lvl9pPr indent="-317500" lvl="8" marL="41148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9pPr>
          </a:lstStyle>
          <a:p/>
        </p:txBody>
      </p:sp>
      <p:sp>
        <p:nvSpPr>
          <p:cNvPr id="8" name="Google Shape;8;p3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6800"/>
              <a:buNone/>
            </a:pPr>
            <a:r>
              <a:rPr lang="en"/>
              <a:t>FUNKCIJE</a:t>
            </a:r>
            <a:endParaRPr/>
          </a:p>
        </p:txBody>
      </p:sp>
      <p:sp>
        <p:nvSpPr>
          <p:cNvPr id="59" name="Google Shape;59;p1"/>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400"/>
              <a:buNone/>
            </a:pPr>
            <a:r>
              <a:rPr lang="en"/>
              <a:t>Oktobar 11,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Povratna vrijednost funkcije</a:t>
            </a:r>
            <a:endParaRPr/>
          </a:p>
        </p:txBody>
      </p:sp>
      <p:sp>
        <p:nvSpPr>
          <p:cNvPr id="117" name="Google Shape;117;p10"/>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Funkcija može vratiti vrijednost nakon poziva funkcije. Vrijednost koju funkcija vraća doslovno zamjenjuje funkciju u kontekstu u kojem je ona pozvana, a tip vraćenog podatka može biti bilo koji </a:t>
            </a:r>
            <a:r>
              <a:rPr b="1" lang="en"/>
              <a:t>Python</a:t>
            </a:r>
            <a:r>
              <a:rPr lang="en"/>
              <a:t> objekat. Vraćanje vrijednosti se definiše naredbom </a:t>
            </a:r>
            <a:r>
              <a:rPr b="1" lang="en"/>
              <a:t>return</a:t>
            </a:r>
            <a:r>
              <a:rPr lang="en"/>
              <a:t> nakon koje se zaustavlja izvršavanje funkcije:</a:t>
            </a:r>
            <a:endParaRPr/>
          </a:p>
        </p:txBody>
      </p:sp>
      <p:pic>
        <p:nvPicPr>
          <p:cNvPr id="118" name="Google Shape;118;p10"/>
          <p:cNvPicPr preferRelativeResize="0"/>
          <p:nvPr/>
        </p:nvPicPr>
        <p:blipFill rotWithShape="1">
          <a:blip r:embed="rId3">
            <a:alphaModFix/>
          </a:blip>
          <a:srcRect b="0" l="0" r="0" t="0"/>
          <a:stretch/>
        </p:blipFill>
        <p:spPr>
          <a:xfrm>
            <a:off x="1133475" y="3154425"/>
            <a:ext cx="6877050" cy="12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124" name="Google Shape;124;p1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5" name="Google Shape;125;p11"/>
          <p:cNvPicPr preferRelativeResize="0"/>
          <p:nvPr/>
        </p:nvPicPr>
        <p:blipFill rotWithShape="1">
          <a:blip r:embed="rId3">
            <a:alphaModFix/>
          </a:blip>
          <a:srcRect b="0" l="0" r="0" t="0"/>
          <a:stretch/>
        </p:blipFill>
        <p:spPr>
          <a:xfrm>
            <a:off x="2638254" y="1742450"/>
            <a:ext cx="3867500" cy="231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Povratna vrijednost funkcije</a:t>
            </a:r>
            <a:endParaRPr/>
          </a:p>
        </p:txBody>
      </p:sp>
      <p:sp>
        <p:nvSpPr>
          <p:cNvPr id="131" name="Google Shape;131;p12"/>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Funkcija može da sadrži više </a:t>
            </a:r>
            <a:r>
              <a:rPr b="1" lang="en"/>
              <a:t>return </a:t>
            </a:r>
            <a:r>
              <a:rPr lang="en"/>
              <a:t>naredbi (obično u različitim uslovima grananja) i svaka može vratiti različit tip podatka:</a:t>
            </a:r>
            <a:br>
              <a:rPr lang="en"/>
            </a:br>
            <a:endParaRPr/>
          </a:p>
        </p:txBody>
      </p:sp>
      <p:pic>
        <p:nvPicPr>
          <p:cNvPr id="132" name="Google Shape;132;p12"/>
          <p:cNvPicPr preferRelativeResize="0"/>
          <p:nvPr/>
        </p:nvPicPr>
        <p:blipFill rotWithShape="1">
          <a:blip r:embed="rId3">
            <a:alphaModFix/>
          </a:blip>
          <a:srcRect b="0" l="0" r="0" t="0"/>
          <a:stretch/>
        </p:blipFill>
        <p:spPr>
          <a:xfrm>
            <a:off x="2323800" y="2137250"/>
            <a:ext cx="4496400" cy="243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Povratna vrijednost funkcije</a:t>
            </a:r>
            <a:endParaRPr/>
          </a:p>
        </p:txBody>
      </p:sp>
      <p:sp>
        <p:nvSpPr>
          <p:cNvPr id="138" name="Google Shape;138;p13"/>
          <p:cNvSpPr txBox="1"/>
          <p:nvPr>
            <p:ph idx="1" type="body"/>
          </p:nvPr>
        </p:nvSpPr>
        <p:spPr>
          <a:xfrm>
            <a:off x="311700" y="1234075"/>
            <a:ext cx="8520600" cy="3725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Vrlo često, javlja se potreba da funkcija vraća više vrijednosti. To se može ostvariti vraćanjem </a:t>
            </a:r>
            <a:r>
              <a:rPr b="1" lang="en"/>
              <a:t>tuple-a</a:t>
            </a:r>
            <a:r>
              <a:rPr lang="en"/>
              <a:t>.</a:t>
            </a:r>
            <a:br>
              <a:rPr lang="en"/>
            </a:br>
            <a:endParaRPr/>
          </a:p>
        </p:txBody>
      </p:sp>
      <p:pic>
        <p:nvPicPr>
          <p:cNvPr id="139" name="Google Shape;139;p13"/>
          <p:cNvPicPr preferRelativeResize="0"/>
          <p:nvPr/>
        </p:nvPicPr>
        <p:blipFill rotWithShape="1">
          <a:blip r:embed="rId3">
            <a:alphaModFix/>
          </a:blip>
          <a:srcRect b="0" l="0" r="0" t="0"/>
          <a:stretch/>
        </p:blipFill>
        <p:spPr>
          <a:xfrm>
            <a:off x="2260725" y="2272550"/>
            <a:ext cx="4622550" cy="261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Argumenti sa zadanim vrijednostima</a:t>
            </a:r>
            <a:endParaRPr/>
          </a:p>
        </p:txBody>
      </p:sp>
      <p:sp>
        <p:nvSpPr>
          <p:cNvPr id="145" name="Google Shape;145;p14"/>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Funkcije mogu biti definisane sa zadanim vrijednostima argumenata. </a:t>
            </a:r>
            <a:endParaRPr/>
          </a:p>
          <a:p>
            <a:pPr indent="-342900" lvl="0" marL="457200" rtl="0" algn="l">
              <a:lnSpc>
                <a:spcPct val="115000"/>
              </a:lnSpc>
              <a:spcBef>
                <a:spcPts val="0"/>
              </a:spcBef>
              <a:spcAft>
                <a:spcPts val="0"/>
              </a:spcAft>
              <a:buSzPts val="1800"/>
              <a:buChar char="●"/>
            </a:pPr>
            <a:r>
              <a:rPr lang="en"/>
              <a:t>Argumenti sa zadanim vrijednostima moraju biti definisani nakon argumenata bez zadanih vrijednosti.</a:t>
            </a:r>
            <a:endParaRPr/>
          </a:p>
          <a:p>
            <a:pPr indent="-342900" lvl="0" marL="457200" rtl="0" algn="l">
              <a:lnSpc>
                <a:spcPct val="115000"/>
              </a:lnSpc>
              <a:spcBef>
                <a:spcPts val="0"/>
              </a:spcBef>
              <a:spcAft>
                <a:spcPts val="0"/>
              </a:spcAft>
              <a:buSzPts val="1800"/>
              <a:buChar char="●"/>
            </a:pPr>
            <a:r>
              <a:rPr lang="en"/>
              <a:t>Prilikom poziva funkcije, moguće je funkciju pozvati bez zadanih argumenata.</a:t>
            </a:r>
            <a:br>
              <a:rPr lang="en"/>
            </a:br>
            <a:endParaRPr/>
          </a:p>
          <a:p>
            <a:pPr indent="0" lvl="0" marL="0" rtl="0" algn="l">
              <a:lnSpc>
                <a:spcPct val="115000"/>
              </a:lnSpc>
              <a:spcBef>
                <a:spcPts val="1200"/>
              </a:spcBef>
              <a:spcAft>
                <a:spcPts val="1200"/>
              </a:spcAft>
              <a:buSzPts val="1800"/>
              <a:buNone/>
            </a:pPr>
            <a:r>
              <a:t/>
            </a:r>
            <a:endParaRPr/>
          </a:p>
        </p:txBody>
      </p:sp>
      <p:pic>
        <p:nvPicPr>
          <p:cNvPr id="146" name="Google Shape;146;p14"/>
          <p:cNvPicPr preferRelativeResize="0"/>
          <p:nvPr/>
        </p:nvPicPr>
        <p:blipFill rotWithShape="1">
          <a:blip r:embed="rId3">
            <a:alphaModFix/>
          </a:blip>
          <a:srcRect b="0" l="0" r="0" t="0"/>
          <a:stretch/>
        </p:blipFill>
        <p:spPr>
          <a:xfrm>
            <a:off x="1440089" y="3258925"/>
            <a:ext cx="6263825" cy="81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152" name="Google Shape;152;p15"/>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3" name="Google Shape;153;p15"/>
          <p:cNvPicPr preferRelativeResize="0"/>
          <p:nvPr/>
        </p:nvPicPr>
        <p:blipFill rotWithShape="1">
          <a:blip r:embed="rId3">
            <a:alphaModFix/>
          </a:blip>
          <a:srcRect b="0" l="0" r="0" t="0"/>
          <a:stretch/>
        </p:blipFill>
        <p:spPr>
          <a:xfrm>
            <a:off x="2039400" y="1405475"/>
            <a:ext cx="5065200" cy="299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Keyword i non-keyword argumenti</a:t>
            </a:r>
            <a:endParaRPr/>
          </a:p>
        </p:txBody>
      </p:sp>
      <p:sp>
        <p:nvSpPr>
          <p:cNvPr id="159" name="Google Shape;159;p16"/>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Funkcija se može pozivati na način da se, pomoću keyword argumenata, tačno specifikuju argumenti.</a:t>
            </a:r>
            <a:endParaRPr/>
          </a:p>
          <a:p>
            <a:pPr indent="-342900" lvl="0" marL="457200" rtl="0" algn="l">
              <a:lnSpc>
                <a:spcPct val="115000"/>
              </a:lnSpc>
              <a:spcBef>
                <a:spcPts val="0"/>
              </a:spcBef>
              <a:spcAft>
                <a:spcPts val="0"/>
              </a:spcAft>
              <a:buSzPts val="1800"/>
              <a:buChar char="●"/>
            </a:pPr>
            <a:r>
              <a:rPr lang="en"/>
              <a:t>Keyword argumenti su oni argumenti koji se, pri pozivu funkcije, zadaju imenom i vrijednošću, za razliku od non-keyword argumenata koji se zadaju samo kao vrijednost. </a:t>
            </a:r>
            <a:endParaRPr/>
          </a:p>
          <a:p>
            <a:pPr indent="-342900" lvl="0" marL="457200" rtl="0" algn="l">
              <a:lnSpc>
                <a:spcPct val="115000"/>
              </a:lnSpc>
              <a:spcBef>
                <a:spcPts val="0"/>
              </a:spcBef>
              <a:spcAft>
                <a:spcPts val="0"/>
              </a:spcAft>
              <a:buSzPts val="1800"/>
              <a:buChar char="●"/>
            </a:pPr>
            <a:r>
              <a:rPr lang="en"/>
              <a:t>Redosljed zadavanja keyword argumenata može biti proizvoljan dok kod kombinacije non-keyword i keyword argumenata prvo moraju biti specifikovani non-keyword argumenti.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165" name="Google Shape;165;p17"/>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6" name="Google Shape;166;p17"/>
          <p:cNvPicPr preferRelativeResize="0"/>
          <p:nvPr/>
        </p:nvPicPr>
        <p:blipFill rotWithShape="1">
          <a:blip r:embed="rId3">
            <a:alphaModFix/>
          </a:blip>
          <a:srcRect b="0" l="0" r="0" t="0"/>
          <a:stretch/>
        </p:blipFill>
        <p:spPr>
          <a:xfrm>
            <a:off x="311700" y="1824025"/>
            <a:ext cx="8520599" cy="215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Keyword i non-keyword argumenti</a:t>
            </a:r>
            <a:endParaRPr/>
          </a:p>
        </p:txBody>
      </p:sp>
      <p:sp>
        <p:nvSpPr>
          <p:cNvPr id="172" name="Google Shape;172;p18"/>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Posebna sintaksa definisanja funkcije pomoću </a:t>
            </a:r>
            <a:r>
              <a:rPr b="1" lang="en"/>
              <a:t>* </a:t>
            </a:r>
            <a:r>
              <a:rPr lang="en"/>
              <a:t>i </a:t>
            </a:r>
            <a:r>
              <a:rPr b="1" lang="en"/>
              <a:t>** </a:t>
            </a:r>
            <a:r>
              <a:rPr lang="en"/>
              <a:t>pruža mogućnost korištenja varijabilnog broja argumenata funkcije. </a:t>
            </a:r>
            <a:endParaRPr/>
          </a:p>
          <a:p>
            <a:pPr indent="-342900" lvl="0" marL="457200" rtl="0" algn="l">
              <a:lnSpc>
                <a:spcPct val="115000"/>
              </a:lnSpc>
              <a:spcBef>
                <a:spcPts val="0"/>
              </a:spcBef>
              <a:spcAft>
                <a:spcPts val="0"/>
              </a:spcAft>
              <a:buSzPts val="1800"/>
              <a:buChar char="●"/>
            </a:pPr>
            <a:r>
              <a:rPr lang="en"/>
              <a:t>Argument definisan sa jednom zvjezdicom, najčešće </a:t>
            </a:r>
            <a:r>
              <a:rPr b="1" lang="en"/>
              <a:t>*args</a:t>
            </a:r>
            <a:r>
              <a:rPr lang="en"/>
              <a:t>, obuhvata sve </a:t>
            </a:r>
            <a:r>
              <a:rPr b="1" lang="en"/>
              <a:t>non-keyword</a:t>
            </a:r>
            <a:r>
              <a:rPr lang="en"/>
              <a:t> argumente u jedan </a:t>
            </a:r>
            <a:r>
              <a:rPr b="1" lang="en"/>
              <a:t>tuple</a:t>
            </a:r>
            <a:r>
              <a:rPr lang="en"/>
              <a:t>. </a:t>
            </a:r>
            <a:endParaRPr/>
          </a:p>
          <a:p>
            <a:pPr indent="-342900" lvl="0" marL="457200" rtl="0" algn="l">
              <a:lnSpc>
                <a:spcPct val="115000"/>
              </a:lnSpc>
              <a:spcBef>
                <a:spcPts val="0"/>
              </a:spcBef>
              <a:spcAft>
                <a:spcPts val="0"/>
              </a:spcAft>
              <a:buSzPts val="1800"/>
              <a:buChar char="●"/>
            </a:pPr>
            <a:r>
              <a:rPr lang="en"/>
              <a:t>Upotrebom dvostruke zvijezdice </a:t>
            </a:r>
            <a:r>
              <a:rPr b="1" lang="en"/>
              <a:t>**kwargs</a:t>
            </a:r>
            <a:r>
              <a:rPr lang="en"/>
              <a:t> pruža mogućnost čuvanja svih </a:t>
            </a:r>
            <a:r>
              <a:rPr b="1" lang="en"/>
              <a:t>keyword </a:t>
            </a:r>
            <a:r>
              <a:rPr lang="en"/>
              <a:t>argumenata u </a:t>
            </a:r>
            <a:r>
              <a:rPr b="1" lang="en"/>
              <a:t>dictionary </a:t>
            </a:r>
            <a:r>
              <a:rPr lang="en"/>
              <a:t>gdje su ključevi imena argumenata, a vrijednosti argumenata su sačuvane u vrijednosti pod pripadajućim ključem.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178" name="Google Shape;178;p19"/>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9" name="Google Shape;179;p19"/>
          <p:cNvPicPr preferRelativeResize="0"/>
          <p:nvPr/>
        </p:nvPicPr>
        <p:blipFill rotWithShape="1">
          <a:blip r:embed="rId3">
            <a:alphaModFix/>
          </a:blip>
          <a:srcRect b="0" l="0" r="0" t="0"/>
          <a:stretch/>
        </p:blipFill>
        <p:spPr>
          <a:xfrm>
            <a:off x="1350503" y="1742716"/>
            <a:ext cx="6443000" cy="231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Funkcije</a:t>
            </a:r>
            <a:endParaRPr/>
          </a:p>
        </p:txBody>
      </p:sp>
      <p:sp>
        <p:nvSpPr>
          <p:cNvPr id="65" name="Google Shape;65;p2"/>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Funkcije su grupisani dio koda koji izvodi određeni zadatak. Prednosti upotrebe funkcija su:</a:t>
            </a:r>
            <a:br>
              <a:rPr lang="en"/>
            </a:br>
            <a:r>
              <a:rPr b="1" lang="en"/>
              <a:t>1. Smanjenje ponavljanja istog koda</a:t>
            </a:r>
            <a:br>
              <a:rPr b="1" lang="en"/>
            </a:br>
            <a:r>
              <a:rPr b="1" lang="en"/>
              <a:t>2. Povećavanje modularnosti koda - rastavljanje složenog koda na jednostavnije dijelove</a:t>
            </a:r>
            <a:br>
              <a:rPr b="1" lang="en"/>
            </a:br>
            <a:r>
              <a:rPr b="1" lang="en"/>
              <a:t>3. Povećanje čitljivosti koda</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Anonimne funkcije</a:t>
            </a:r>
            <a:endParaRPr/>
          </a:p>
        </p:txBody>
      </p:sp>
      <p:sp>
        <p:nvSpPr>
          <p:cNvPr id="185" name="Google Shape;185;p20"/>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
              <a:t>Lambda </a:t>
            </a:r>
            <a:r>
              <a:rPr lang="en"/>
              <a:t>funkcije su funkcije bez imena tj. </a:t>
            </a:r>
            <a:r>
              <a:rPr b="1" lang="en"/>
              <a:t>anonimne </a:t>
            </a:r>
            <a:r>
              <a:rPr lang="en"/>
              <a:t>funkcije. Najčešće se koriste za definisanje vrlo jednostavnih i kratkih funkcija. </a:t>
            </a:r>
            <a:endParaRPr/>
          </a:p>
          <a:p>
            <a:pPr indent="-342900" lvl="0" marL="457200" rtl="0" algn="l">
              <a:lnSpc>
                <a:spcPct val="115000"/>
              </a:lnSpc>
              <a:spcBef>
                <a:spcPts val="0"/>
              </a:spcBef>
              <a:spcAft>
                <a:spcPts val="0"/>
              </a:spcAft>
              <a:buSzPts val="1800"/>
              <a:buChar char="●"/>
            </a:pPr>
            <a:r>
              <a:rPr lang="en"/>
              <a:t>Definisanje anonimne funkcije se vrši korištenjem ključne riječi </a:t>
            </a:r>
            <a:r>
              <a:rPr b="1" lang="en"/>
              <a:t>lambda</a:t>
            </a:r>
            <a:r>
              <a:rPr lang="en"/>
              <a:t>:</a:t>
            </a:r>
            <a:br>
              <a:rPr lang="en"/>
            </a:br>
            <a:endParaRPr/>
          </a:p>
          <a:p>
            <a:pPr indent="0" lvl="0" marL="0" rtl="0" algn="l">
              <a:lnSpc>
                <a:spcPct val="115000"/>
              </a:lnSpc>
              <a:spcBef>
                <a:spcPts val="1200"/>
              </a:spcBef>
              <a:spcAft>
                <a:spcPts val="1200"/>
              </a:spcAft>
              <a:buSzPts val="1800"/>
              <a:buNone/>
            </a:pPr>
            <a:r>
              <a:t/>
            </a:r>
            <a:endParaRPr/>
          </a:p>
        </p:txBody>
      </p:sp>
      <p:pic>
        <p:nvPicPr>
          <p:cNvPr id="186" name="Google Shape;186;p20"/>
          <p:cNvPicPr preferRelativeResize="0"/>
          <p:nvPr/>
        </p:nvPicPr>
        <p:blipFill rotWithShape="1">
          <a:blip r:embed="rId3">
            <a:alphaModFix/>
          </a:blip>
          <a:srcRect b="0" l="0" r="0" t="0"/>
          <a:stretch/>
        </p:blipFill>
        <p:spPr>
          <a:xfrm>
            <a:off x="1231600" y="2484850"/>
            <a:ext cx="5811375" cy="79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192" name="Google Shape;192;p2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93" name="Google Shape;193;p21"/>
          <p:cNvPicPr preferRelativeResize="0"/>
          <p:nvPr/>
        </p:nvPicPr>
        <p:blipFill rotWithShape="1">
          <a:blip r:embed="rId3">
            <a:alphaModFix/>
          </a:blip>
          <a:srcRect b="0" l="0" r="0" t="0"/>
          <a:stretch/>
        </p:blipFill>
        <p:spPr>
          <a:xfrm>
            <a:off x="311700" y="2033588"/>
            <a:ext cx="8520601" cy="173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Rekurzivne funkcije</a:t>
            </a:r>
            <a:endParaRPr/>
          </a:p>
        </p:txBody>
      </p:sp>
      <p:sp>
        <p:nvSpPr>
          <p:cNvPr id="199" name="Google Shape;199;p22"/>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Mogućnost zapisa funkcije u obliku koji poziva istu funkciju nazivamo </a:t>
            </a:r>
            <a:r>
              <a:rPr b="1" lang="en"/>
              <a:t>rekurzija</a:t>
            </a:r>
            <a:r>
              <a:rPr lang="en"/>
              <a:t>, a takvu funkciju rekurzivna funkcija.</a:t>
            </a:r>
            <a:endParaRPr/>
          </a:p>
          <a:p>
            <a:pPr indent="-342900" lvl="0" marL="457200" rtl="0" algn="l">
              <a:lnSpc>
                <a:spcPct val="115000"/>
              </a:lnSpc>
              <a:spcBef>
                <a:spcPts val="0"/>
              </a:spcBef>
              <a:spcAft>
                <a:spcPts val="0"/>
              </a:spcAft>
              <a:buSzPts val="1800"/>
              <a:buChar char="●"/>
            </a:pPr>
            <a:r>
              <a:rPr lang="en"/>
              <a:t>Tipična </a:t>
            </a:r>
            <a:r>
              <a:rPr b="1" lang="en"/>
              <a:t>rekurzivna </a:t>
            </a:r>
            <a:r>
              <a:rPr lang="en"/>
              <a:t>funkcija vrši poziv sama na sebe.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205" name="Google Shape;205;p23"/>
          <p:cNvSpPr txBox="1"/>
          <p:nvPr>
            <p:ph idx="1" type="body"/>
          </p:nvPr>
        </p:nvSpPr>
        <p:spPr>
          <a:xfrm>
            <a:off x="311700" y="1234075"/>
            <a:ext cx="8520600" cy="3759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Kao što se vidi ova funkcija vraća poziv na samu sebe koja vraća poziv na samu sebe koja vraća poziv na samu sebe i tako u beskonačnost. Ovako definisana rekurzivna funkcija nema kraja, a program ulazi u beskonačnu petlju. </a:t>
            </a:r>
            <a:br>
              <a:rPr lang="en"/>
            </a:br>
            <a:endParaRPr/>
          </a:p>
          <a:p>
            <a:pPr indent="-342900" lvl="0" marL="457200" rtl="0" algn="l">
              <a:lnSpc>
                <a:spcPct val="115000"/>
              </a:lnSpc>
              <a:spcBef>
                <a:spcPts val="0"/>
              </a:spcBef>
              <a:spcAft>
                <a:spcPts val="0"/>
              </a:spcAft>
              <a:buSzPts val="1800"/>
              <a:buChar char="●"/>
            </a:pPr>
            <a:r>
              <a:rPr lang="en"/>
              <a:t>Gdje je greška? Kako bi spriječili ovakvo ponašanje potrebno je uvesti uslov prekida. To je granična vrijednost nakon koje funkcija više neće vratiti sebe već neku vrijednost. Ako se sada vratimo na sumu brojeva onda bi rekurzivna funkcija sume trebala izgledati ovako:</a:t>
            </a:r>
            <a:endParaRPr/>
          </a:p>
          <a:p>
            <a:pPr indent="0" lvl="0" marL="0" rtl="0" algn="l">
              <a:lnSpc>
                <a:spcPct val="115000"/>
              </a:lnSpc>
              <a:spcBef>
                <a:spcPts val="1200"/>
              </a:spcBef>
              <a:spcAft>
                <a:spcPts val="1200"/>
              </a:spcAft>
              <a:buSzPts val="1800"/>
              <a:buNone/>
            </a:pPr>
            <a:r>
              <a:t/>
            </a:r>
            <a:endParaRPr/>
          </a:p>
        </p:txBody>
      </p:sp>
      <p:pic>
        <p:nvPicPr>
          <p:cNvPr id="206" name="Google Shape;206;p23"/>
          <p:cNvPicPr preferRelativeResize="0"/>
          <p:nvPr/>
        </p:nvPicPr>
        <p:blipFill rotWithShape="1">
          <a:blip r:embed="rId3">
            <a:alphaModFix/>
          </a:blip>
          <a:srcRect b="0" l="0" r="0" t="0"/>
          <a:stretch/>
        </p:blipFill>
        <p:spPr>
          <a:xfrm>
            <a:off x="3173750" y="2341388"/>
            <a:ext cx="2796500" cy="460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212" name="Google Shape;212;p24"/>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13" name="Google Shape;213;p24"/>
          <p:cNvPicPr preferRelativeResize="0"/>
          <p:nvPr/>
        </p:nvPicPr>
        <p:blipFill rotWithShape="1">
          <a:blip r:embed="rId3">
            <a:alphaModFix/>
          </a:blip>
          <a:srcRect b="0" l="0" r="0" t="0"/>
          <a:stretch/>
        </p:blipFill>
        <p:spPr>
          <a:xfrm>
            <a:off x="1838638" y="2143794"/>
            <a:ext cx="5466725" cy="1515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219" name="Google Shape;219;p25"/>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Faktorijel broja </a:t>
            </a:r>
            <a:r>
              <a:rPr b="1" lang="en"/>
              <a:t>n </a:t>
            </a:r>
            <a:r>
              <a:rPr lang="en"/>
              <a:t>je jednak:</a:t>
            </a:r>
            <a:br>
              <a:rPr lang="en"/>
            </a:br>
            <a:r>
              <a:rPr lang="en"/>
              <a:t>						n! = 1*2*3*...*n</a:t>
            </a:r>
            <a:endParaRPr/>
          </a:p>
          <a:p>
            <a:pPr indent="-342900" lvl="0" marL="457200" rtl="0" algn="l">
              <a:lnSpc>
                <a:spcPct val="115000"/>
              </a:lnSpc>
              <a:spcBef>
                <a:spcPts val="0"/>
              </a:spcBef>
              <a:spcAft>
                <a:spcPts val="0"/>
              </a:spcAft>
              <a:buSzPts val="1800"/>
              <a:buChar char="●"/>
            </a:pPr>
            <a:r>
              <a:rPr lang="en"/>
              <a:t>Rekurzivni zapis faktorijela:</a:t>
            </a:r>
            <a:br>
              <a:rPr lang="en"/>
            </a:br>
            <a:r>
              <a:rPr lang="en"/>
              <a:t>						n! = (n - 1)! * 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225" name="Google Shape;225;p26"/>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26" name="Google Shape;226;p26"/>
          <p:cNvPicPr preferRelativeResize="0"/>
          <p:nvPr/>
        </p:nvPicPr>
        <p:blipFill rotWithShape="1">
          <a:blip r:embed="rId3">
            <a:alphaModFix/>
          </a:blip>
          <a:srcRect b="0" l="0" r="0" t="0"/>
          <a:stretch/>
        </p:blipFill>
        <p:spPr>
          <a:xfrm>
            <a:off x="1695363" y="2139606"/>
            <a:ext cx="5753275" cy="1523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Zadatak</a:t>
            </a:r>
            <a:endParaRPr/>
          </a:p>
        </p:txBody>
      </p:sp>
      <p:sp>
        <p:nvSpPr>
          <p:cNvPr id="232" name="Google Shape;232;p27"/>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Napisati funkciju koja provjerava da li je uneseni broj paran ili neparan.</a:t>
            </a:r>
            <a:endParaRPr/>
          </a:p>
          <a:p>
            <a:pPr indent="-342900" lvl="0" marL="457200" rtl="0" algn="l">
              <a:lnSpc>
                <a:spcPct val="115000"/>
              </a:lnSpc>
              <a:spcBef>
                <a:spcPts val="0"/>
              </a:spcBef>
              <a:spcAft>
                <a:spcPts val="0"/>
              </a:spcAft>
              <a:buSzPts val="1800"/>
              <a:buAutoNum type="arabicPeriod"/>
            </a:pPr>
            <a:r>
              <a:rPr lang="en"/>
              <a:t>Napisati funkciju za sabiranje dva broja, te je pozvati u glavnom dijelu programa. Omogućiti izvršavanje te funkcije 3 puta. </a:t>
            </a:r>
            <a:endParaRPr/>
          </a:p>
          <a:p>
            <a:pPr indent="-342900" lvl="0" marL="457200" rtl="0" algn="l">
              <a:lnSpc>
                <a:spcPct val="115000"/>
              </a:lnSpc>
              <a:spcBef>
                <a:spcPts val="0"/>
              </a:spcBef>
              <a:spcAft>
                <a:spcPts val="0"/>
              </a:spcAft>
              <a:buSzPts val="1800"/>
              <a:buAutoNum type="arabicPeriod"/>
            </a:pPr>
            <a:r>
              <a:rPr lang="en"/>
              <a:t>Napisati program koji će korisniku nakon što unese broj provjeriti </a:t>
            </a:r>
            <a:r>
              <a:rPr b="1" lang="en"/>
              <a:t>parnost </a:t>
            </a:r>
            <a:r>
              <a:rPr lang="en"/>
              <a:t>i </a:t>
            </a:r>
            <a:r>
              <a:rPr b="1" lang="en"/>
              <a:t>negativnost </a:t>
            </a:r>
            <a:r>
              <a:rPr lang="en"/>
              <a:t>unesenog broja. Potrebno je napisati dvije funkcije: jednu za provjeru parnosti broja, a drugu za provjeru negativnosti broja.</a:t>
            </a:r>
            <a:endParaRPr/>
          </a:p>
          <a:p>
            <a:pPr indent="-342900" lvl="0" marL="457200" rtl="0" algn="l">
              <a:lnSpc>
                <a:spcPct val="115000"/>
              </a:lnSpc>
              <a:spcBef>
                <a:spcPts val="0"/>
              </a:spcBef>
              <a:spcAft>
                <a:spcPts val="0"/>
              </a:spcAft>
              <a:buSzPts val="1800"/>
              <a:buAutoNum type="arabicPeriod"/>
            </a:pPr>
            <a:r>
              <a:rPr lang="en"/>
              <a:t>Napisati funkcije </a:t>
            </a:r>
            <a:r>
              <a:rPr b="1" lang="en"/>
              <a:t>unosa </a:t>
            </a:r>
            <a:r>
              <a:rPr lang="en"/>
              <a:t>i </a:t>
            </a:r>
            <a:r>
              <a:rPr b="1" lang="en"/>
              <a:t>ispisa </a:t>
            </a:r>
            <a:r>
              <a:rPr lang="en"/>
              <a:t>elemenata jednodimenzionalnog niza.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Funkcije</a:t>
            </a:r>
            <a:endParaRPr/>
          </a:p>
        </p:txBody>
      </p:sp>
      <p:sp>
        <p:nvSpPr>
          <p:cNvPr id="71" name="Google Shape;71;p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Rad sa funkcijama u </a:t>
            </a:r>
            <a:r>
              <a:rPr b="1" lang="en"/>
              <a:t>Pythonu</a:t>
            </a:r>
            <a:r>
              <a:rPr lang="en"/>
              <a:t> omogućuje veliku fleksibilnost. Funkcije mogu biti dodijeljene varijablama, spremljene u listama i prosljeđivane kao argumenti drugim funkcijama.</a:t>
            </a:r>
            <a:endParaRPr/>
          </a:p>
          <a:p>
            <a:pPr indent="-342900" lvl="0" marL="457200" rtl="0" algn="l">
              <a:lnSpc>
                <a:spcPct val="115000"/>
              </a:lnSpc>
              <a:spcBef>
                <a:spcPts val="0"/>
              </a:spcBef>
              <a:spcAft>
                <a:spcPts val="0"/>
              </a:spcAft>
              <a:buSzPts val="1800"/>
              <a:buChar char="●"/>
            </a:pPr>
            <a:r>
              <a:rPr lang="en"/>
              <a:t>Razlikujemo dva osnovna tipa Python funkcija:</a:t>
            </a:r>
            <a:br>
              <a:rPr lang="en"/>
            </a:br>
            <a:r>
              <a:rPr lang="en"/>
              <a:t>1. Ugradene funkcije su funkcije koje su dio </a:t>
            </a:r>
            <a:r>
              <a:rPr b="1" lang="en"/>
              <a:t>Python</a:t>
            </a:r>
            <a:r>
              <a:rPr lang="en"/>
              <a:t> programskog jezika</a:t>
            </a:r>
            <a:br>
              <a:rPr lang="en"/>
            </a:br>
            <a:r>
              <a:rPr lang="en"/>
              <a:t>2. Funkcije definisane od strane korisnika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Definisanje funkcija</a:t>
            </a:r>
            <a:endParaRPr/>
          </a:p>
        </p:txBody>
      </p:sp>
      <p:sp>
        <p:nvSpPr>
          <p:cNvPr id="77" name="Google Shape;77;p4"/>
          <p:cNvSpPr txBox="1"/>
          <p:nvPr>
            <p:ph idx="1" type="body"/>
          </p:nvPr>
        </p:nvSpPr>
        <p:spPr>
          <a:xfrm>
            <a:off x="311700" y="1234075"/>
            <a:ext cx="8520600" cy="3766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Ključna riječ </a:t>
            </a:r>
            <a:r>
              <a:rPr b="1" lang="en"/>
              <a:t>def</a:t>
            </a:r>
            <a:r>
              <a:rPr lang="en"/>
              <a:t> omogućuje definisanje funkcije. </a:t>
            </a:r>
            <a:endParaRPr/>
          </a:p>
          <a:p>
            <a:pPr indent="-342900" lvl="0" marL="457200" rtl="0" algn="l">
              <a:lnSpc>
                <a:spcPct val="115000"/>
              </a:lnSpc>
              <a:spcBef>
                <a:spcPts val="0"/>
              </a:spcBef>
              <a:spcAft>
                <a:spcPts val="0"/>
              </a:spcAft>
              <a:buSzPts val="1800"/>
              <a:buChar char="●"/>
            </a:pPr>
            <a:r>
              <a:rPr lang="en"/>
              <a:t>Najjednostavnija sintaksa koja omogućuje definisanje funkcije je:</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gdje je </a:t>
            </a:r>
            <a:r>
              <a:rPr b="1" lang="en"/>
              <a:t>functionname</a:t>
            </a:r>
            <a:r>
              <a:rPr lang="en"/>
              <a:t> odabrano ime funkcije a </a:t>
            </a:r>
            <a:r>
              <a:rPr b="1" lang="en"/>
              <a:t>commnds</a:t>
            </a:r>
            <a:r>
              <a:rPr lang="en"/>
              <a:t> je naredba ili više naredbi koje funkcija izvršava. </a:t>
            </a:r>
            <a:br>
              <a:rPr lang="en"/>
            </a:br>
            <a:endParaRPr/>
          </a:p>
        </p:txBody>
      </p:sp>
      <p:pic>
        <p:nvPicPr>
          <p:cNvPr id="78" name="Google Shape;78;p4"/>
          <p:cNvPicPr preferRelativeResize="0"/>
          <p:nvPr/>
        </p:nvPicPr>
        <p:blipFill rotWithShape="1">
          <a:blip r:embed="rId3">
            <a:alphaModFix/>
          </a:blip>
          <a:srcRect b="0" l="0" r="0" t="0"/>
          <a:stretch/>
        </p:blipFill>
        <p:spPr>
          <a:xfrm>
            <a:off x="2724150" y="2152650"/>
            <a:ext cx="3695700" cy="83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Pozivanje funkcije</a:t>
            </a:r>
            <a:endParaRPr/>
          </a:p>
        </p:txBody>
      </p:sp>
      <p:sp>
        <p:nvSpPr>
          <p:cNvPr id="84" name="Google Shape;84;p5"/>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Prethodno definisanu funkciju možemo izvršiti pozivom te funkcije. Funkcija se poziva pomoću imena funkcije nakon kojeg slijede zagrade ( ).</a:t>
            </a:r>
            <a:endParaRPr/>
          </a:p>
          <a:p>
            <a:pPr indent="-342900" lvl="0" marL="457200" rtl="0" algn="l">
              <a:lnSpc>
                <a:spcPct val="115000"/>
              </a:lnSpc>
              <a:spcBef>
                <a:spcPts val="0"/>
              </a:spcBef>
              <a:spcAft>
                <a:spcPts val="0"/>
              </a:spcAft>
              <a:buSzPts val="1800"/>
              <a:buChar char="●"/>
            </a:pPr>
            <a:r>
              <a:rPr lang="en"/>
              <a:t>Poziv funkcije uvijek mora biti nakon definicije funkcije. Ne može se pozvati funkcija koja prethodno nije definisana.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90" name="Google Shape;90;p6"/>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1" name="Google Shape;91;p6"/>
          <p:cNvPicPr preferRelativeResize="0"/>
          <p:nvPr/>
        </p:nvPicPr>
        <p:blipFill rotWithShape="1">
          <a:blip r:embed="rId3">
            <a:alphaModFix/>
          </a:blip>
          <a:srcRect b="0" l="0" r="0" t="0"/>
          <a:stretch/>
        </p:blipFill>
        <p:spPr>
          <a:xfrm>
            <a:off x="1063588" y="1714013"/>
            <a:ext cx="7016825" cy="237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Argumenti funkcije</a:t>
            </a:r>
            <a:endParaRPr/>
          </a:p>
        </p:txBody>
      </p:sp>
      <p:sp>
        <p:nvSpPr>
          <p:cNvPr id="97" name="Google Shape;97;p7"/>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Funkciju je moguće proširiti na način da prima jedan ili više argumenata. Argumenti se definišu pomoću imena argumenata razdvojenih zarezom u zagradama nakon imena funkcije:</a:t>
            </a:r>
            <a:br>
              <a:rPr lang="en"/>
            </a:br>
            <a:endParaRPr/>
          </a:p>
        </p:txBody>
      </p:sp>
      <p:pic>
        <p:nvPicPr>
          <p:cNvPr id="98" name="Google Shape;98;p7"/>
          <p:cNvPicPr preferRelativeResize="0"/>
          <p:nvPr/>
        </p:nvPicPr>
        <p:blipFill rotWithShape="1">
          <a:blip r:embed="rId3">
            <a:alphaModFix/>
          </a:blip>
          <a:srcRect b="0" l="0" r="0" t="0"/>
          <a:stretch/>
        </p:blipFill>
        <p:spPr>
          <a:xfrm>
            <a:off x="1549900" y="2690250"/>
            <a:ext cx="6286500" cy="95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Argumenti funkcije</a:t>
            </a:r>
            <a:endParaRPr/>
          </a:p>
        </p:txBody>
      </p:sp>
      <p:sp>
        <p:nvSpPr>
          <p:cNvPr id="104" name="Google Shape;104;p8"/>
          <p:cNvSpPr txBox="1"/>
          <p:nvPr>
            <p:ph idx="1" type="body"/>
          </p:nvPr>
        </p:nvSpPr>
        <p:spPr>
          <a:xfrm>
            <a:off x="311700" y="1234075"/>
            <a:ext cx="8520600" cy="3339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Funkcija sa argumentima se poziva tako da se u zagradama nakon imena funkcije upišu vrijednosti argumenata. Argumenti se u pozivu funkcije razdvajaju zarezom kao i prilikom definicije funkcije.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Primjer</a:t>
            </a:r>
            <a:endParaRPr/>
          </a:p>
        </p:txBody>
      </p:sp>
      <p:sp>
        <p:nvSpPr>
          <p:cNvPr id="110" name="Google Shape;110;p9"/>
          <p:cNvSpPr txBox="1"/>
          <p:nvPr>
            <p:ph idx="1" type="body"/>
          </p:nvPr>
        </p:nvSpPr>
        <p:spPr>
          <a:xfrm>
            <a:off x="311700" y="1017725"/>
            <a:ext cx="8520600" cy="404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1" name="Google Shape;111;p9"/>
          <p:cNvPicPr preferRelativeResize="0"/>
          <p:nvPr/>
        </p:nvPicPr>
        <p:blipFill rotWithShape="1">
          <a:blip r:embed="rId3">
            <a:alphaModFix/>
          </a:blip>
          <a:srcRect b="0" l="0" r="0" t="0"/>
          <a:stretch/>
        </p:blipFill>
        <p:spPr>
          <a:xfrm>
            <a:off x="874450" y="1102825"/>
            <a:ext cx="7395100" cy="387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