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</p:sldMasterIdLst>
  <p:notesMasterIdLst>
    <p:notesMasterId r:id="rId12"/>
  </p:notesMasterIdLst>
  <p:sldIdLst>
    <p:sldId id="256" r:id="rId3"/>
    <p:sldId id="415" r:id="rId4"/>
    <p:sldId id="416" r:id="rId5"/>
    <p:sldId id="407" r:id="rId6"/>
    <p:sldId id="418" r:id="rId7"/>
    <p:sldId id="450" r:id="rId8"/>
    <p:sldId id="458" r:id="rId9"/>
    <p:sldId id="447" r:id="rId10"/>
    <p:sldId id="457" r:id="rId11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Wilding" initials="BW" lastIdx="5" clrIdx="0">
    <p:extLst>
      <p:ext uri="{19B8F6BF-5375-455C-9EA6-DF929625EA0E}">
        <p15:presenceInfo xmlns:p15="http://schemas.microsoft.com/office/powerpoint/2012/main" userId="S::benjamin.wilding@bf.uzh.ch::1442dc1b-51ca-4a87-8c34-f4e6e8e833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E8D"/>
    <a:srgbClr val="CCD9D8"/>
    <a:srgbClr val="D8E0EE"/>
    <a:srgbClr val="2F4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D412B-C4BB-4D81-8907-2F2C07F57597}" v="77" dt="2021-04-18T12:48:16.779"/>
    <p1510:client id="{6318998D-638B-41B4-8ADE-9DDFD7A642D7}" v="354" dt="2021-04-18T18:37:28.058"/>
    <p1510:client id="{031EE7D1-83AD-46AE-AA44-2FE53010A8E4}" v="16" dt="2021-04-18T12:40:24.640"/>
    <p1510:client id="{6EE6753E-31E3-432F-9CD8-7ECA9AC44283}" v="400" dt="2021-04-18T19:57:00.313"/>
    <p1510:client id="{7BBCFE5D-D550-4566-BB43-9025F8F173FD}" v="116" dt="2021-04-18T20:08:44.240"/>
    <p1510:client id="{A3B1D81A-C522-4319-A5E2-90D9BEDEEB2B}" v="8" dt="2021-04-18T20:22:02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2" autoAdjust="0"/>
    <p:restoredTop sz="92650"/>
  </p:normalViewPr>
  <p:slideViewPr>
    <p:cSldViewPr>
      <p:cViewPr>
        <p:scale>
          <a:sx n="94" d="100"/>
          <a:sy n="94" d="100"/>
        </p:scale>
        <p:origin x="1344" y="-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>
        <a:noFill/>
        <a:ln>
          <a:noFill/>
        </a:ln>
      </dgm:spPr>
      <dgm:t>
        <a:bodyPr rtlCol="0"/>
        <a:lstStyle/>
        <a:p>
          <a:pPr rtl="0">
            <a:defRPr cap="all"/>
          </a:pPr>
          <a:r>
            <a:rPr lang="de-CH" b="0" i="0" u="none">
              <a:latin typeface="Calibri"/>
            </a:rPr>
            <a:t> data</a:t>
          </a:r>
          <a:r>
            <a:rPr lang="de-CH" b="0" i="0" u="none"/>
            <a:t> </a:t>
          </a:r>
          <a:r>
            <a:rPr lang="de-CH" b="0" i="0" u="none">
              <a:latin typeface="Calibri"/>
            </a:rPr>
            <a:t>cleaning</a:t>
          </a:r>
          <a:endParaRPr lang="de" dirty="0" err="1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de"/>
            <a:t>01</a:t>
          </a:r>
          <a:endParaRPr lang="de" dirty="0"/>
        </a:p>
      </dgm:t>
    </dgm:pt>
    <dgm:pt modelId="{53742231-981F-480A-940F-203EC2F7423F}">
      <dgm:prSet/>
      <dgm:spPr>
        <a:noFill/>
        <a:ln>
          <a:noFill/>
        </a:ln>
      </dgm:spPr>
      <dgm:t>
        <a:bodyPr rtlCol="0"/>
        <a:lstStyle/>
        <a:p>
          <a:pPr rtl="0">
            <a:defRPr cap="all"/>
          </a:pPr>
          <a:r>
            <a:rPr lang="de" dirty="0" err="1"/>
            <a:t>Algorithms</a:t>
          </a:r>
          <a:endParaRPr lang="de" dirty="0"/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de"/>
            <a:t>02</a:t>
          </a:r>
          <a:endParaRPr lang="de" dirty="0"/>
        </a:p>
      </dgm:t>
    </dgm:pt>
    <dgm:pt modelId="{9EF41CC5-EF3B-4A6D-8229-3F1333EADFB3}">
      <dgm:prSet/>
      <dgm:spPr>
        <a:noFill/>
        <a:ln>
          <a:noFill/>
        </a:ln>
      </dgm:spPr>
      <dgm:t>
        <a:bodyPr rtlCol="0"/>
        <a:lstStyle/>
        <a:p>
          <a:pPr rtl="0">
            <a:defRPr cap="all"/>
          </a:pPr>
          <a:r>
            <a:rPr lang="de" dirty="0" err="1"/>
            <a:t>Results</a:t>
          </a:r>
          <a:endParaRPr lang="de" dirty="0"/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de"/>
            <a:t>03</a:t>
          </a:r>
          <a:endParaRPr lang="de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3B8BD-0D53-344C-8C49-A5416FCE83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4D154E-2764-B641-92CF-BA660DA7E748}">
      <dgm:prSet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20000" sy="20000" flip="none" algn="ctr"/>
        </a:blipFill>
      </dgm:spPr>
      <dgm:t>
        <a:bodyPr/>
        <a:lstStyle/>
        <a:p>
          <a:r>
            <a:rPr lang="en-AU" sz="2800" kern="1200" noProof="0" dirty="0">
              <a:solidFill>
                <a:prstClr val="white"/>
              </a:solidFill>
              <a:latin typeface="Calibri"/>
              <a:ea typeface="+mn-ea"/>
              <a:cs typeface="+mn-cs"/>
            </a:rPr>
            <a:t>Structure of the dataset</a:t>
          </a:r>
          <a:r>
            <a:rPr lang="en-AU" sz="500" kern="1200" noProof="0" dirty="0">
              <a:solidFill>
                <a:schemeClr val="bg1"/>
              </a:solidFill>
            </a:rPr>
            <a:t>:</a:t>
          </a:r>
        </a:p>
      </dgm:t>
    </dgm:pt>
    <dgm:pt modelId="{DC54F596-7DBE-CA4F-AA41-2CA181892E9C}" type="parTrans" cxnId="{6D0BC21A-B8E3-6E43-8988-1899129CBD6A}">
      <dgm:prSet/>
      <dgm:spPr/>
      <dgm:t>
        <a:bodyPr/>
        <a:lstStyle/>
        <a:p>
          <a:endParaRPr lang="en-AU" noProof="0" dirty="0"/>
        </a:p>
      </dgm:t>
    </dgm:pt>
    <dgm:pt modelId="{B91502F2-5127-7C43-9A4E-51CF313780CA}" type="sibTrans" cxnId="{6D0BC21A-B8E3-6E43-8988-1899129CBD6A}">
      <dgm:prSet/>
      <dgm:spPr/>
      <dgm:t>
        <a:bodyPr/>
        <a:lstStyle/>
        <a:p>
          <a:endParaRPr lang="en-AU" noProof="0" dirty="0"/>
        </a:p>
      </dgm:t>
    </dgm:pt>
    <dgm:pt modelId="{AEBBDE84-26E1-2C4D-8A20-D2A718E5E75B}">
      <dgm:prSet custT="1"/>
      <dgm:spPr/>
      <dgm:t>
        <a:bodyPr/>
        <a:lstStyle/>
        <a:p>
          <a:r>
            <a:rPr lang="en-AU" sz="2200" noProof="0" dirty="0"/>
            <a:t>222 features per dataset and different number of  observations</a:t>
          </a:r>
        </a:p>
      </dgm:t>
    </dgm:pt>
    <dgm:pt modelId="{64FDCBBB-FB6C-4349-8632-E5876871FDAE}" type="parTrans" cxnId="{56A45045-2774-234B-8940-A096EC36C778}">
      <dgm:prSet/>
      <dgm:spPr/>
      <dgm:t>
        <a:bodyPr/>
        <a:lstStyle/>
        <a:p>
          <a:endParaRPr lang="en-AU" noProof="0" dirty="0"/>
        </a:p>
      </dgm:t>
    </dgm:pt>
    <dgm:pt modelId="{2A821706-39F3-FC42-BD26-74117DF8A0D4}" type="sibTrans" cxnId="{56A45045-2774-234B-8940-A096EC36C778}">
      <dgm:prSet/>
      <dgm:spPr/>
      <dgm:t>
        <a:bodyPr/>
        <a:lstStyle/>
        <a:p>
          <a:endParaRPr lang="en-AU" noProof="0" dirty="0"/>
        </a:p>
      </dgm:t>
    </dgm:pt>
    <dgm:pt modelId="{1E889BCA-2FFE-9649-9FCB-6A58A2D34554}">
      <dgm:prSet custT="1"/>
      <dgm:spPr/>
      <dgm:t>
        <a:bodyPr/>
        <a:lstStyle/>
        <a:p>
          <a:r>
            <a:rPr lang="en-AU" sz="2200" noProof="0" dirty="0"/>
            <a:t>Huge amount of zero values (12.2% - 13.57%)</a:t>
          </a:r>
        </a:p>
      </dgm:t>
    </dgm:pt>
    <dgm:pt modelId="{1AC1594D-0F87-D14B-85C7-E79BDBBE1579}" type="parTrans" cxnId="{3422A4FD-231D-2040-ADBE-9A71A3DFE5C3}">
      <dgm:prSet/>
      <dgm:spPr/>
      <dgm:t>
        <a:bodyPr/>
        <a:lstStyle/>
        <a:p>
          <a:endParaRPr lang="en-AU" noProof="0" dirty="0"/>
        </a:p>
      </dgm:t>
    </dgm:pt>
    <dgm:pt modelId="{9D9153E7-AFA6-084E-8FB4-DC4E6ED8004E}" type="sibTrans" cxnId="{3422A4FD-231D-2040-ADBE-9A71A3DFE5C3}">
      <dgm:prSet/>
      <dgm:spPr/>
      <dgm:t>
        <a:bodyPr/>
        <a:lstStyle/>
        <a:p>
          <a:endParaRPr lang="en-AU" noProof="0" dirty="0"/>
        </a:p>
      </dgm:t>
    </dgm:pt>
    <dgm:pt modelId="{42689A1E-D040-8141-865D-195134E11D7E}">
      <dgm:prSet custT="1"/>
      <dgm:spPr/>
      <dgm:t>
        <a:bodyPr/>
        <a:lstStyle/>
        <a:p>
          <a:r>
            <a:rPr lang="en-AU" sz="2200" noProof="0" dirty="0"/>
            <a:t>Significant portion of Not a Numbers (</a:t>
          </a:r>
          <a:r>
            <a:rPr lang="en-AU" sz="2200" noProof="0" dirty="0" err="1"/>
            <a:t>NaN’s</a:t>
          </a:r>
          <a:r>
            <a:rPr lang="en-AU" sz="2200" noProof="0" dirty="0"/>
            <a:t>) (9.9% - 20.4%)</a:t>
          </a:r>
        </a:p>
      </dgm:t>
    </dgm:pt>
    <dgm:pt modelId="{BC768708-CF64-0E47-B7AA-6EC7175F9969}" type="parTrans" cxnId="{9F26952B-8BFC-CF4F-B7AA-4C06BD61E580}">
      <dgm:prSet/>
      <dgm:spPr/>
      <dgm:t>
        <a:bodyPr/>
        <a:lstStyle/>
        <a:p>
          <a:endParaRPr lang="en-AU" noProof="0" dirty="0"/>
        </a:p>
      </dgm:t>
    </dgm:pt>
    <dgm:pt modelId="{040F6152-3C0B-1B4E-B268-1D736FCEA91C}" type="sibTrans" cxnId="{9F26952B-8BFC-CF4F-B7AA-4C06BD61E580}">
      <dgm:prSet/>
      <dgm:spPr/>
      <dgm:t>
        <a:bodyPr/>
        <a:lstStyle/>
        <a:p>
          <a:endParaRPr lang="en-AU" noProof="0" dirty="0"/>
        </a:p>
      </dgm:t>
    </dgm:pt>
    <dgm:pt modelId="{B43EAFE1-402A-5148-B7C3-9B1DB62CDC38}">
      <dgm:prSet custT="1"/>
      <dgm:spPr/>
      <dgm:t>
        <a:bodyPr/>
        <a:lstStyle/>
        <a:p>
          <a:r>
            <a:rPr lang="en-AU" sz="2200" noProof="0" dirty="0"/>
            <a:t>Many missing values </a:t>
          </a:r>
        </a:p>
      </dgm:t>
    </dgm:pt>
    <dgm:pt modelId="{219A585F-8FCC-CD43-89E1-65239D1E3681}" type="parTrans" cxnId="{C71F723F-44A0-9947-B2A3-C1E576D085BC}">
      <dgm:prSet/>
      <dgm:spPr/>
      <dgm:t>
        <a:bodyPr/>
        <a:lstStyle/>
        <a:p>
          <a:endParaRPr lang="de-DE"/>
        </a:p>
      </dgm:t>
    </dgm:pt>
    <dgm:pt modelId="{469CF327-5635-774C-9079-AE508FBB3B65}" type="sibTrans" cxnId="{C71F723F-44A0-9947-B2A3-C1E576D085BC}">
      <dgm:prSet/>
      <dgm:spPr/>
      <dgm:t>
        <a:bodyPr/>
        <a:lstStyle/>
        <a:p>
          <a:endParaRPr lang="de-DE"/>
        </a:p>
      </dgm:t>
    </dgm:pt>
    <dgm:pt modelId="{AE01009E-F808-4A7E-943F-FEC67765526E}">
      <dgm:prSet phldr="0"/>
      <dgm:spPr/>
      <dgm:t>
        <a:bodyPr/>
        <a:lstStyle/>
        <a:p>
          <a:pPr rtl="0"/>
          <a:endParaRPr lang="en-AU" sz="1800" noProof="0" dirty="0">
            <a:latin typeface="Calibri"/>
          </a:endParaRPr>
        </a:p>
      </dgm:t>
    </dgm:pt>
    <dgm:pt modelId="{9A00D01B-6C37-4D54-9253-D0BA10FCD15B}" type="parTrans" cxnId="{C6A70874-6198-9B41-9B0F-51F3A21DAD84}">
      <dgm:prSet/>
      <dgm:spPr/>
      <dgm:t>
        <a:bodyPr/>
        <a:lstStyle/>
        <a:p>
          <a:endParaRPr lang="de-DE"/>
        </a:p>
      </dgm:t>
    </dgm:pt>
    <dgm:pt modelId="{C4093BFA-1DCE-4068-BCA0-9D3F5BD14E27}" type="sibTrans" cxnId="{C6A70874-6198-9B41-9B0F-51F3A21DAD84}">
      <dgm:prSet/>
      <dgm:spPr/>
      <dgm:t>
        <a:bodyPr/>
        <a:lstStyle/>
        <a:p>
          <a:endParaRPr lang="de-DE"/>
        </a:p>
      </dgm:t>
    </dgm:pt>
    <dgm:pt modelId="{51C42AF7-9D69-5248-940F-F7119EBBDC0A}" type="pres">
      <dgm:prSet presAssocID="{4153B8BD-0D53-344C-8C49-A5416FCE8301}" presName="linear" presStyleCnt="0">
        <dgm:presLayoutVars>
          <dgm:animLvl val="lvl"/>
          <dgm:resizeHandles val="exact"/>
        </dgm:presLayoutVars>
      </dgm:prSet>
      <dgm:spPr/>
    </dgm:pt>
    <dgm:pt modelId="{8F4BE98C-7F15-6B48-8A58-A58E40EB23A5}" type="pres">
      <dgm:prSet presAssocID="{6F4D154E-2764-B641-92CF-BA660DA7E748}" presName="parentText" presStyleLbl="node1" presStyleIdx="0" presStyleCnt="1" custScaleX="53753" custScaleY="43486" custLinFactNeighborX="-29539" custLinFactNeighborY="-86603">
        <dgm:presLayoutVars>
          <dgm:chMax val="0"/>
          <dgm:bulletEnabled val="1"/>
        </dgm:presLayoutVars>
      </dgm:prSet>
      <dgm:spPr/>
    </dgm:pt>
    <dgm:pt modelId="{91454632-3634-D44A-A359-1EEB01CF88C3}" type="pres">
      <dgm:prSet presAssocID="{6F4D154E-2764-B641-92CF-BA660DA7E748}" presName="childText" presStyleLbl="revTx" presStyleIdx="0" presStyleCnt="1" custScaleX="100000" custScaleY="47494" custLinFactY="-2302" custLinFactNeighborX="-384" custLinFactNeighborY="-100000">
        <dgm:presLayoutVars>
          <dgm:bulletEnabled val="1"/>
        </dgm:presLayoutVars>
      </dgm:prSet>
      <dgm:spPr/>
    </dgm:pt>
  </dgm:ptLst>
  <dgm:cxnLst>
    <dgm:cxn modelId="{2BAF2519-9A1E-6242-BF4A-F80238F01681}" type="presOf" srcId="{AEBBDE84-26E1-2C4D-8A20-D2A718E5E75B}" destId="{91454632-3634-D44A-A359-1EEB01CF88C3}" srcOrd="0" destOrd="1" presId="urn:microsoft.com/office/officeart/2005/8/layout/vList2"/>
    <dgm:cxn modelId="{6D0BC21A-B8E3-6E43-8988-1899129CBD6A}" srcId="{4153B8BD-0D53-344C-8C49-A5416FCE8301}" destId="{6F4D154E-2764-B641-92CF-BA660DA7E748}" srcOrd="0" destOrd="0" parTransId="{DC54F596-7DBE-CA4F-AA41-2CA181892E9C}" sibTransId="{B91502F2-5127-7C43-9A4E-51CF313780CA}"/>
    <dgm:cxn modelId="{93F3A928-7ED0-854B-839B-B5FB9777C368}" type="presOf" srcId="{42689A1E-D040-8141-865D-195134E11D7E}" destId="{91454632-3634-D44A-A359-1EEB01CF88C3}" srcOrd="0" destOrd="2" presId="urn:microsoft.com/office/officeart/2005/8/layout/vList2"/>
    <dgm:cxn modelId="{9F26952B-8BFC-CF4F-B7AA-4C06BD61E580}" srcId="{6F4D154E-2764-B641-92CF-BA660DA7E748}" destId="{42689A1E-D040-8141-865D-195134E11D7E}" srcOrd="2" destOrd="0" parTransId="{BC768708-CF64-0E47-B7AA-6EC7175F9969}" sibTransId="{040F6152-3C0B-1B4E-B268-1D736FCEA91C}"/>
    <dgm:cxn modelId="{C71F723F-44A0-9947-B2A3-C1E576D085BC}" srcId="{6F4D154E-2764-B641-92CF-BA660DA7E748}" destId="{B43EAFE1-402A-5148-B7C3-9B1DB62CDC38}" srcOrd="0" destOrd="0" parTransId="{219A585F-8FCC-CD43-89E1-65239D1E3681}" sibTransId="{469CF327-5635-774C-9079-AE508FBB3B65}"/>
    <dgm:cxn modelId="{56A45045-2774-234B-8940-A096EC36C778}" srcId="{6F4D154E-2764-B641-92CF-BA660DA7E748}" destId="{AEBBDE84-26E1-2C4D-8A20-D2A718E5E75B}" srcOrd="1" destOrd="0" parTransId="{64FDCBBB-FB6C-4349-8632-E5876871FDAE}" sibTransId="{2A821706-39F3-FC42-BD26-74117DF8A0D4}"/>
    <dgm:cxn modelId="{DEAD2754-BCB8-F546-9F27-3B95E2689160}" type="presOf" srcId="{AE01009E-F808-4A7E-943F-FEC67765526E}" destId="{91454632-3634-D44A-A359-1EEB01CF88C3}" srcOrd="0" destOrd="4" presId="urn:microsoft.com/office/officeart/2005/8/layout/vList2"/>
    <dgm:cxn modelId="{C6A70874-6198-9B41-9B0F-51F3A21DAD84}" srcId="{6F4D154E-2764-B641-92CF-BA660DA7E748}" destId="{AE01009E-F808-4A7E-943F-FEC67765526E}" srcOrd="4" destOrd="0" parTransId="{9A00D01B-6C37-4D54-9253-D0BA10FCD15B}" sibTransId="{C4093BFA-1DCE-4068-BCA0-9D3F5BD14E27}"/>
    <dgm:cxn modelId="{D6B8A78C-DBAF-0140-ACE2-AC600930C353}" type="presOf" srcId="{6F4D154E-2764-B641-92CF-BA660DA7E748}" destId="{8F4BE98C-7F15-6B48-8A58-A58E40EB23A5}" srcOrd="0" destOrd="0" presId="urn:microsoft.com/office/officeart/2005/8/layout/vList2"/>
    <dgm:cxn modelId="{2653E3AF-943C-CD4D-B6AA-1C087BC54258}" type="presOf" srcId="{B43EAFE1-402A-5148-B7C3-9B1DB62CDC38}" destId="{91454632-3634-D44A-A359-1EEB01CF88C3}" srcOrd="0" destOrd="0" presId="urn:microsoft.com/office/officeart/2005/8/layout/vList2"/>
    <dgm:cxn modelId="{7D4D8FCD-DEE6-A447-A945-53C3312870EE}" type="presOf" srcId="{1E889BCA-2FFE-9649-9FCB-6A58A2D34554}" destId="{91454632-3634-D44A-A359-1EEB01CF88C3}" srcOrd="0" destOrd="3" presId="urn:microsoft.com/office/officeart/2005/8/layout/vList2"/>
    <dgm:cxn modelId="{F81045DF-40D6-844A-9AA0-46C43130BE77}" type="presOf" srcId="{4153B8BD-0D53-344C-8C49-A5416FCE8301}" destId="{51C42AF7-9D69-5248-940F-F7119EBBDC0A}" srcOrd="0" destOrd="0" presId="urn:microsoft.com/office/officeart/2005/8/layout/vList2"/>
    <dgm:cxn modelId="{3422A4FD-231D-2040-ADBE-9A71A3DFE5C3}" srcId="{6F4D154E-2764-B641-92CF-BA660DA7E748}" destId="{1E889BCA-2FFE-9649-9FCB-6A58A2D34554}" srcOrd="3" destOrd="0" parTransId="{1AC1594D-0F87-D14B-85C7-E79BDBBE1579}" sibTransId="{9D9153E7-AFA6-084E-8FB4-DC4E6ED8004E}"/>
    <dgm:cxn modelId="{43F1F5E0-BC4A-434C-83D1-15A3BF33D5CF}" type="presParOf" srcId="{51C42AF7-9D69-5248-940F-F7119EBBDC0A}" destId="{8F4BE98C-7F15-6B48-8A58-A58E40EB23A5}" srcOrd="0" destOrd="0" presId="urn:microsoft.com/office/officeart/2005/8/layout/vList2"/>
    <dgm:cxn modelId="{D4F22EF3-8BFF-F44A-ADBA-80F2EEB40514}" type="presParOf" srcId="{51C42AF7-9D69-5248-940F-F7119EBBDC0A}" destId="{91454632-3634-D44A-A359-1EEB01CF88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EB758-3535-124B-B46B-274DF3AE69BE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D634D62-94B1-9D46-9F08-C638A376A855}">
      <dgm:prSet phldrT="[Text]" custT="1"/>
      <dgm:spPr>
        <a:solidFill>
          <a:srgbClr val="848E8D"/>
        </a:solidFill>
      </dgm:spPr>
      <dgm:t>
        <a:bodyPr/>
        <a:lstStyle/>
        <a:p>
          <a:r>
            <a:rPr lang="de-CH" sz="2600" dirty="0"/>
            <a:t>  </a:t>
          </a:r>
          <a:r>
            <a:rPr lang="de-CH" sz="2600" dirty="0" err="1"/>
            <a:t>Imputation</a:t>
          </a:r>
          <a:r>
            <a:rPr lang="de-CH" sz="2600" dirty="0"/>
            <a:t> </a:t>
          </a:r>
          <a:r>
            <a:rPr lang="de-CH" sz="2600" dirty="0" err="1"/>
            <a:t>of</a:t>
          </a:r>
          <a:r>
            <a:rPr lang="de-CH" sz="2600" dirty="0"/>
            <a:t> </a:t>
          </a:r>
          <a:r>
            <a:rPr lang="de-CH" sz="2600" dirty="0" err="1"/>
            <a:t>sector-wise</a:t>
          </a:r>
          <a:r>
            <a:rPr lang="de-CH" sz="2600" dirty="0"/>
            <a:t> median </a:t>
          </a:r>
          <a:r>
            <a:rPr lang="de-CH" sz="2600" dirty="0" err="1"/>
            <a:t>values</a:t>
          </a:r>
          <a:r>
            <a:rPr lang="de-CH" sz="2600" dirty="0"/>
            <a:t> </a:t>
          </a:r>
          <a:endParaRPr lang="de-DE" sz="2600" dirty="0"/>
        </a:p>
      </dgm:t>
    </dgm:pt>
    <dgm:pt modelId="{1730C1FB-405A-AE47-A09F-05E0BC0E8E5A}" type="parTrans" cxnId="{7A5D4811-9BE8-E140-8EF8-11B332D6F112}">
      <dgm:prSet/>
      <dgm:spPr/>
      <dgm:t>
        <a:bodyPr/>
        <a:lstStyle/>
        <a:p>
          <a:endParaRPr lang="de-DE"/>
        </a:p>
      </dgm:t>
    </dgm:pt>
    <dgm:pt modelId="{253E5647-ABC1-2643-9B67-E525A711752C}" type="sibTrans" cxnId="{7A5D4811-9BE8-E140-8EF8-11B332D6F112}">
      <dgm:prSet/>
      <dgm:spPr/>
      <dgm:t>
        <a:bodyPr/>
        <a:lstStyle/>
        <a:p>
          <a:endParaRPr lang="de-DE"/>
        </a:p>
      </dgm:t>
    </dgm:pt>
    <dgm:pt modelId="{96EC3CB6-5F25-1C45-AE08-05083BCE4BE3}">
      <dgm:prSet phldrT="[Text]" custT="1"/>
      <dgm:spPr>
        <a:solidFill>
          <a:srgbClr val="848E8D"/>
        </a:solidFill>
      </dgm:spPr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Calibri"/>
              <a:ea typeface="+mn-ea"/>
              <a:cs typeface="+mn-cs"/>
            </a:rPr>
            <a:t>  </a:t>
          </a:r>
          <a:r>
            <a:rPr lang="de-DE" sz="2600" kern="1200" dirty="0" err="1">
              <a:latin typeface="Calibri"/>
              <a:ea typeface="+mn-ea"/>
              <a:cs typeface="+mn-cs"/>
            </a:rPr>
            <a:t>Method</a:t>
          </a:r>
          <a:r>
            <a:rPr lang="de-DE" sz="2600" kern="1200" dirty="0">
              <a:latin typeface="Calibri"/>
              <a:ea typeface="+mn-ea"/>
              <a:cs typeface="+mn-cs"/>
            </a:rPr>
            <a:t> 1 </a:t>
          </a:r>
          <a:r>
            <a:rPr lang="de-CH" sz="2600" kern="1200" dirty="0" err="1">
              <a:latin typeface="Calibri"/>
              <a:ea typeface="+mn-ea"/>
              <a:cs typeface="+mn-cs"/>
            </a:rPr>
            <a:t>with</a:t>
          </a:r>
          <a:r>
            <a:rPr lang="de-CH" sz="2600" kern="1200" dirty="0">
              <a:latin typeface="Calibri"/>
              <a:ea typeface="+mn-ea"/>
              <a:cs typeface="+mn-cs"/>
            </a:rPr>
            <a:t> a </a:t>
          </a:r>
          <a:r>
            <a:rPr lang="de-CH" sz="2600" kern="1200" dirty="0" err="1">
              <a:latin typeface="Calibri"/>
              <a:ea typeface="+mn-ea"/>
              <a:cs typeface="+mn-cs"/>
            </a:rPr>
            <a:t>removal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of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equity</a:t>
          </a:r>
          <a:r>
            <a:rPr lang="de-CH" sz="2600" kern="1200" dirty="0">
              <a:latin typeface="Calibri"/>
              <a:ea typeface="+mn-ea"/>
              <a:cs typeface="+mn-cs"/>
            </a:rPr>
            <a:t> premium </a:t>
          </a:r>
          <a:r>
            <a:rPr lang="de-CH" sz="2600" kern="1200" dirty="0" err="1">
              <a:latin typeface="Calibri"/>
              <a:ea typeface="+mn-ea"/>
              <a:cs typeface="+mn-cs"/>
            </a:rPr>
            <a:t>outliers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endParaRPr lang="de-DE" sz="2600" kern="1200" dirty="0">
            <a:latin typeface="Calibri"/>
            <a:ea typeface="+mn-ea"/>
            <a:cs typeface="+mn-cs"/>
          </a:endParaRPr>
        </a:p>
      </dgm:t>
    </dgm:pt>
    <dgm:pt modelId="{456A9A2B-9E22-E44B-B931-8190FF0D9517}" type="parTrans" cxnId="{33FD5872-15E7-C54A-8EBE-19A77EE7B811}">
      <dgm:prSet/>
      <dgm:spPr/>
      <dgm:t>
        <a:bodyPr/>
        <a:lstStyle/>
        <a:p>
          <a:endParaRPr lang="de-DE"/>
        </a:p>
      </dgm:t>
    </dgm:pt>
    <dgm:pt modelId="{232EE70A-5760-D44C-8F1E-A31F3F26DE45}" type="sibTrans" cxnId="{33FD5872-15E7-C54A-8EBE-19A77EE7B811}">
      <dgm:prSet/>
      <dgm:spPr/>
      <dgm:t>
        <a:bodyPr/>
        <a:lstStyle/>
        <a:p>
          <a:endParaRPr lang="de-DE"/>
        </a:p>
      </dgm:t>
    </dgm:pt>
    <dgm:pt modelId="{7FB80FD5-3FAD-B048-BAF4-47EFF8F98969}">
      <dgm:prSet phldrT="[Text]" custT="1"/>
      <dgm:spPr>
        <a:solidFill>
          <a:srgbClr val="848E8D"/>
        </a:solidFill>
      </dgm:spPr>
      <dgm:t>
        <a:bodyPr/>
        <a:lstStyle/>
        <a:p>
          <a:r>
            <a:rPr lang="de-DE" sz="2600" kern="1200" dirty="0"/>
            <a:t>  </a:t>
          </a:r>
          <a:r>
            <a:rPr lang="de-DE" sz="2600" kern="1200" dirty="0" err="1">
              <a:latin typeface="Calibri"/>
              <a:ea typeface="+mn-ea"/>
              <a:cs typeface="+mn-cs"/>
            </a:rPr>
            <a:t>Method</a:t>
          </a:r>
          <a:r>
            <a:rPr lang="de-DE" sz="2600" kern="1200" dirty="0">
              <a:latin typeface="Calibri"/>
              <a:ea typeface="+mn-ea"/>
              <a:cs typeface="+mn-cs"/>
            </a:rPr>
            <a:t> 2 </a:t>
          </a:r>
          <a:r>
            <a:rPr lang="de-DE" sz="2600" kern="1200" dirty="0" err="1">
              <a:latin typeface="Calibri"/>
              <a:ea typeface="+mn-ea"/>
              <a:cs typeface="+mn-cs"/>
            </a:rPr>
            <a:t>with</a:t>
          </a:r>
          <a:r>
            <a:rPr lang="de-DE" sz="2600" kern="1200" dirty="0">
              <a:latin typeface="Calibri"/>
              <a:ea typeface="+mn-ea"/>
              <a:cs typeface="+mn-cs"/>
            </a:rPr>
            <a:t> </a:t>
          </a:r>
          <a:r>
            <a:rPr lang="de-DE" sz="2600" kern="1200" dirty="0" err="1">
              <a:latin typeface="Calibri"/>
              <a:ea typeface="+mn-ea"/>
              <a:cs typeface="+mn-cs"/>
            </a:rPr>
            <a:t>the</a:t>
          </a:r>
          <a:r>
            <a:rPr lang="de-DE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addition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of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economic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indicator</a:t>
          </a:r>
          <a:r>
            <a:rPr lang="de-CH" sz="2600" kern="1200" dirty="0">
              <a:latin typeface="Calibri"/>
              <a:ea typeface="+mn-ea"/>
              <a:cs typeface="+mn-cs"/>
            </a:rPr>
            <a:t> variables </a:t>
          </a:r>
          <a:endParaRPr lang="de-DE" sz="2600" kern="1200" dirty="0">
            <a:latin typeface="Calibri"/>
            <a:ea typeface="+mn-ea"/>
            <a:cs typeface="+mn-cs"/>
          </a:endParaRPr>
        </a:p>
      </dgm:t>
    </dgm:pt>
    <dgm:pt modelId="{874CCAB7-004A-B947-92A8-A31D45B3F8AE}" type="parTrans" cxnId="{85187B7D-9CFA-E244-9CB9-2D0619FD3107}">
      <dgm:prSet/>
      <dgm:spPr/>
      <dgm:t>
        <a:bodyPr/>
        <a:lstStyle/>
        <a:p>
          <a:endParaRPr lang="de-DE"/>
        </a:p>
      </dgm:t>
    </dgm:pt>
    <dgm:pt modelId="{39CDCCA9-ED2C-1B40-BA62-5C8B64D0A3BD}" type="sibTrans" cxnId="{85187B7D-9CFA-E244-9CB9-2D0619FD3107}">
      <dgm:prSet/>
      <dgm:spPr/>
      <dgm:t>
        <a:bodyPr/>
        <a:lstStyle/>
        <a:p>
          <a:endParaRPr lang="de-DE"/>
        </a:p>
      </dgm:t>
    </dgm:pt>
    <dgm:pt modelId="{4563F45A-C348-2A43-91D8-4B7F680DCD4C}">
      <dgm:prSet custT="1"/>
      <dgm:spPr>
        <a:solidFill>
          <a:srgbClr val="848E8D"/>
        </a:solidFill>
      </dgm:spPr>
      <dgm:t>
        <a:bodyPr/>
        <a:lstStyle/>
        <a:p>
          <a:r>
            <a:rPr lang="de-CH" sz="2600" dirty="0"/>
            <a:t>  Random </a:t>
          </a:r>
          <a:r>
            <a:rPr lang="en-AU" sz="2600" noProof="0" dirty="0"/>
            <a:t>Forest</a:t>
          </a:r>
          <a:r>
            <a:rPr lang="de-CH" sz="2600" dirty="0"/>
            <a:t> iterative </a:t>
          </a:r>
          <a:r>
            <a:rPr lang="de-CH" sz="2600" dirty="0" err="1"/>
            <a:t>imputer</a:t>
          </a:r>
          <a:r>
            <a:rPr lang="de-CH" sz="2600" dirty="0"/>
            <a:t> </a:t>
          </a:r>
          <a:endParaRPr lang="de-DE" sz="2600" dirty="0"/>
        </a:p>
      </dgm:t>
    </dgm:pt>
    <dgm:pt modelId="{063E7E82-4C54-E048-9588-C35DDF29F495}" type="parTrans" cxnId="{291A844A-186B-AC4F-8EDD-19917926CDD8}">
      <dgm:prSet/>
      <dgm:spPr/>
      <dgm:t>
        <a:bodyPr/>
        <a:lstStyle/>
        <a:p>
          <a:endParaRPr lang="de-DE"/>
        </a:p>
      </dgm:t>
    </dgm:pt>
    <dgm:pt modelId="{97CB8E5D-F314-A048-8B9F-34AC9A61CFEF}" type="sibTrans" cxnId="{291A844A-186B-AC4F-8EDD-19917926CDD8}">
      <dgm:prSet/>
      <dgm:spPr/>
      <dgm:t>
        <a:bodyPr/>
        <a:lstStyle/>
        <a:p>
          <a:endParaRPr lang="de-DE"/>
        </a:p>
      </dgm:t>
    </dgm:pt>
    <dgm:pt modelId="{A2C37DDC-B299-0C41-9B3E-AD0CE401E8BF}" type="pres">
      <dgm:prSet presAssocID="{B06EB758-3535-124B-B46B-274DF3AE69BE}" presName="linear" presStyleCnt="0">
        <dgm:presLayoutVars>
          <dgm:animLvl val="lvl"/>
          <dgm:resizeHandles val="exact"/>
        </dgm:presLayoutVars>
      </dgm:prSet>
      <dgm:spPr/>
    </dgm:pt>
    <dgm:pt modelId="{F953FB5C-D3E9-ED4F-A70F-0537E7674283}" type="pres">
      <dgm:prSet presAssocID="{0D634D62-94B1-9D46-9F08-C638A376A855}" presName="parentText" presStyleLbl="node1" presStyleIdx="0" presStyleCnt="4" custScaleX="100000" custScaleY="66422" custLinFactY="-6208" custLinFactNeighborX="-396" custLinFactNeighborY="-10000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D9A5CF0B-8A9D-D14E-B860-A518B9A71F00}" type="pres">
      <dgm:prSet presAssocID="{253E5647-ABC1-2643-9B67-E525A711752C}" presName="spacer" presStyleCnt="0"/>
      <dgm:spPr/>
    </dgm:pt>
    <dgm:pt modelId="{3AA603EB-E854-1D4E-B4D9-0D165FF789F7}" type="pres">
      <dgm:prSet presAssocID="{96EC3CB6-5F25-1C45-AE08-05083BCE4BE3}" presName="parentText" presStyleLbl="node1" presStyleIdx="1" presStyleCnt="4" custScaleX="100000" custScaleY="69872" custLinFactY="-246" custLinFactNeighborY="-10000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D569C22D-3FA5-B047-BC5E-F8FB962F3FA4}" type="pres">
      <dgm:prSet presAssocID="{232EE70A-5760-D44C-8F1E-A31F3F26DE45}" presName="spacer" presStyleCnt="0"/>
      <dgm:spPr/>
    </dgm:pt>
    <dgm:pt modelId="{FE8F2A8A-7F6C-5D45-90DF-6085186D9790}" type="pres">
      <dgm:prSet presAssocID="{7FB80FD5-3FAD-B048-BAF4-47EFF8F98969}" presName="parentText" presStyleLbl="node1" presStyleIdx="2" presStyleCnt="4" custScaleY="66272" custLinFactNeighborY="-5237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0CA7C78D-AD19-C744-B535-CC1B60A17D2D}" type="pres">
      <dgm:prSet presAssocID="{39CDCCA9-ED2C-1B40-BA62-5C8B64D0A3BD}" presName="spacer" presStyleCnt="0"/>
      <dgm:spPr/>
    </dgm:pt>
    <dgm:pt modelId="{900B256A-D8EA-2141-B488-8F44F27DB848}" type="pres">
      <dgm:prSet presAssocID="{4563F45A-C348-2A43-91D8-4B7F680DCD4C}" presName="parentText" presStyleLbl="node1" presStyleIdx="3" presStyleCnt="4" custScaleY="71286" custLinFactNeighborY="-1473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7A5D4811-9BE8-E140-8EF8-11B332D6F112}" srcId="{B06EB758-3535-124B-B46B-274DF3AE69BE}" destId="{0D634D62-94B1-9D46-9F08-C638A376A855}" srcOrd="0" destOrd="0" parTransId="{1730C1FB-405A-AE47-A09F-05E0BC0E8E5A}" sibTransId="{253E5647-ABC1-2643-9B67-E525A711752C}"/>
    <dgm:cxn modelId="{74577725-49E9-FB4F-B991-0507C1BDA25D}" type="presOf" srcId="{7FB80FD5-3FAD-B048-BAF4-47EFF8F98969}" destId="{FE8F2A8A-7F6C-5D45-90DF-6085186D9790}" srcOrd="0" destOrd="0" presId="urn:microsoft.com/office/officeart/2005/8/layout/vList2"/>
    <dgm:cxn modelId="{291A844A-186B-AC4F-8EDD-19917926CDD8}" srcId="{B06EB758-3535-124B-B46B-274DF3AE69BE}" destId="{4563F45A-C348-2A43-91D8-4B7F680DCD4C}" srcOrd="3" destOrd="0" parTransId="{063E7E82-4C54-E048-9588-C35DDF29F495}" sibTransId="{97CB8E5D-F314-A048-8B9F-34AC9A61CFEF}"/>
    <dgm:cxn modelId="{2AB3D74E-18CC-4E43-AD4A-B536FF8BA112}" type="presOf" srcId="{4563F45A-C348-2A43-91D8-4B7F680DCD4C}" destId="{900B256A-D8EA-2141-B488-8F44F27DB848}" srcOrd="0" destOrd="0" presId="urn:microsoft.com/office/officeart/2005/8/layout/vList2"/>
    <dgm:cxn modelId="{4BDA6B5F-7137-EB49-9619-AAC60BF9CA4F}" type="presOf" srcId="{B06EB758-3535-124B-B46B-274DF3AE69BE}" destId="{A2C37DDC-B299-0C41-9B3E-AD0CE401E8BF}" srcOrd="0" destOrd="0" presId="urn:microsoft.com/office/officeart/2005/8/layout/vList2"/>
    <dgm:cxn modelId="{33FD5872-15E7-C54A-8EBE-19A77EE7B811}" srcId="{B06EB758-3535-124B-B46B-274DF3AE69BE}" destId="{96EC3CB6-5F25-1C45-AE08-05083BCE4BE3}" srcOrd="1" destOrd="0" parTransId="{456A9A2B-9E22-E44B-B931-8190FF0D9517}" sibTransId="{232EE70A-5760-D44C-8F1E-A31F3F26DE45}"/>
    <dgm:cxn modelId="{85187B7D-9CFA-E244-9CB9-2D0619FD3107}" srcId="{B06EB758-3535-124B-B46B-274DF3AE69BE}" destId="{7FB80FD5-3FAD-B048-BAF4-47EFF8F98969}" srcOrd="2" destOrd="0" parTransId="{874CCAB7-004A-B947-92A8-A31D45B3F8AE}" sibTransId="{39CDCCA9-ED2C-1B40-BA62-5C8B64D0A3BD}"/>
    <dgm:cxn modelId="{379C82AC-4CBF-3343-A118-E55B33EBF99F}" type="presOf" srcId="{0D634D62-94B1-9D46-9F08-C638A376A855}" destId="{F953FB5C-D3E9-ED4F-A70F-0537E7674283}" srcOrd="0" destOrd="0" presId="urn:microsoft.com/office/officeart/2005/8/layout/vList2"/>
    <dgm:cxn modelId="{BC5000F6-9B5D-8646-8115-78BDA36D5C0D}" type="presOf" srcId="{96EC3CB6-5F25-1C45-AE08-05083BCE4BE3}" destId="{3AA603EB-E854-1D4E-B4D9-0D165FF789F7}" srcOrd="0" destOrd="0" presId="urn:microsoft.com/office/officeart/2005/8/layout/vList2"/>
    <dgm:cxn modelId="{91468718-7E0F-AE4F-8132-D946AC66528E}" type="presParOf" srcId="{A2C37DDC-B299-0C41-9B3E-AD0CE401E8BF}" destId="{F953FB5C-D3E9-ED4F-A70F-0537E7674283}" srcOrd="0" destOrd="0" presId="urn:microsoft.com/office/officeart/2005/8/layout/vList2"/>
    <dgm:cxn modelId="{F844F752-3C12-3F43-B3DE-B17C96B463C5}" type="presParOf" srcId="{A2C37DDC-B299-0C41-9B3E-AD0CE401E8BF}" destId="{D9A5CF0B-8A9D-D14E-B860-A518B9A71F00}" srcOrd="1" destOrd="0" presId="urn:microsoft.com/office/officeart/2005/8/layout/vList2"/>
    <dgm:cxn modelId="{A511CBC2-EA27-8645-BD39-EC2960E573B2}" type="presParOf" srcId="{A2C37DDC-B299-0C41-9B3E-AD0CE401E8BF}" destId="{3AA603EB-E854-1D4E-B4D9-0D165FF789F7}" srcOrd="2" destOrd="0" presId="urn:microsoft.com/office/officeart/2005/8/layout/vList2"/>
    <dgm:cxn modelId="{30B41885-822F-054D-AA63-04F1F5BACEA6}" type="presParOf" srcId="{A2C37DDC-B299-0C41-9B3E-AD0CE401E8BF}" destId="{D569C22D-3FA5-B047-BC5E-F8FB962F3FA4}" srcOrd="3" destOrd="0" presId="urn:microsoft.com/office/officeart/2005/8/layout/vList2"/>
    <dgm:cxn modelId="{0160F334-4732-714E-A59A-C0A150FE26BE}" type="presParOf" srcId="{A2C37DDC-B299-0C41-9B3E-AD0CE401E8BF}" destId="{FE8F2A8A-7F6C-5D45-90DF-6085186D9790}" srcOrd="4" destOrd="0" presId="urn:microsoft.com/office/officeart/2005/8/layout/vList2"/>
    <dgm:cxn modelId="{38192397-BCAE-5649-AA86-26C678994357}" type="presParOf" srcId="{A2C37DDC-B299-0C41-9B3E-AD0CE401E8BF}" destId="{0CA7C78D-AD19-C744-B535-CC1B60A17D2D}" srcOrd="5" destOrd="0" presId="urn:microsoft.com/office/officeart/2005/8/layout/vList2"/>
    <dgm:cxn modelId="{494B52EE-E64C-DE4D-B3F9-75F5DD69BC31}" type="presParOf" srcId="{A2C37DDC-B299-0C41-9B3E-AD0CE401E8BF}" destId="{900B256A-D8EA-2141-B488-8F44F27DB8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600" b="0" i="0" u="none" kern="1200">
              <a:latin typeface="Calibri"/>
            </a:rPr>
            <a:t> data</a:t>
          </a:r>
          <a:r>
            <a:rPr lang="de-CH" sz="2600" b="0" i="0" u="none" kern="1200"/>
            <a:t> </a:t>
          </a:r>
          <a:r>
            <a:rPr lang="de-CH" sz="2600" b="0" i="0" u="none" kern="1200">
              <a:latin typeface="Calibri"/>
            </a:rPr>
            <a:t>cleaning</a:t>
          </a:r>
          <a:endParaRPr lang="de" sz="2600" kern="1200" dirty="0" err="1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6600" kern="1200"/>
            <a:t>01</a:t>
          </a:r>
          <a:endParaRPr lang="de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" sz="2600" kern="1200" dirty="0" err="1"/>
            <a:t>Algorithms</a:t>
          </a:r>
          <a:endParaRPr lang="de" sz="26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6600" kern="1200"/>
            <a:t>02</a:t>
          </a:r>
          <a:endParaRPr lang="de" sz="6600" kern="1200" dirty="0"/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" sz="2600" kern="1200" dirty="0" err="1"/>
            <a:t>Results</a:t>
          </a:r>
          <a:endParaRPr lang="de" sz="26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6600" kern="1200"/>
            <a:t>03</a:t>
          </a:r>
          <a:endParaRPr lang="de" sz="6600" kern="1200" dirty="0"/>
        </a:p>
      </dsp:txBody>
      <dsp:txXfrm>
        <a:off x="7076898" y="0"/>
        <a:ext cx="327596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BE98C-7F15-6B48-8A58-A58E40EB23A5}">
      <dsp:nvSpPr>
        <dsp:cNvPr id="0" name=""/>
        <dsp:cNvSpPr/>
      </dsp:nvSpPr>
      <dsp:spPr>
        <a:xfrm>
          <a:off x="0" y="0"/>
          <a:ext cx="4489949" cy="520488"/>
        </a:xfrm>
        <a:prstGeom prst="round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20000" sy="20000" flip="none" algn="ctr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noProof="0" dirty="0">
              <a:solidFill>
                <a:prstClr val="white"/>
              </a:solidFill>
              <a:latin typeface="Calibri"/>
              <a:ea typeface="+mn-ea"/>
              <a:cs typeface="+mn-cs"/>
            </a:rPr>
            <a:t>Structure of the dataset</a:t>
          </a:r>
          <a:r>
            <a:rPr lang="en-AU" sz="500" kern="1200" noProof="0" dirty="0">
              <a:solidFill>
                <a:schemeClr val="bg1"/>
              </a:solidFill>
            </a:rPr>
            <a:t>:</a:t>
          </a:r>
        </a:p>
      </dsp:txBody>
      <dsp:txXfrm>
        <a:off x="25408" y="25408"/>
        <a:ext cx="4439133" cy="469672"/>
      </dsp:txXfrm>
    </dsp:sp>
    <dsp:sp modelId="{91454632-3634-D44A-A359-1EEB01CF88C3}">
      <dsp:nvSpPr>
        <dsp:cNvPr id="0" name=""/>
        <dsp:cNvSpPr/>
      </dsp:nvSpPr>
      <dsp:spPr>
        <a:xfrm>
          <a:off x="0" y="846547"/>
          <a:ext cx="8352928" cy="86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205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200" kern="1200" noProof="0" dirty="0"/>
            <a:t>Many missing values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200" kern="1200" noProof="0" dirty="0"/>
            <a:t>222 features per dataset and different number of  observations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200" kern="1200" noProof="0" dirty="0"/>
            <a:t>Significant portion of Not a Numbers (</a:t>
          </a:r>
          <a:r>
            <a:rPr lang="en-AU" sz="2200" kern="1200" noProof="0" dirty="0" err="1"/>
            <a:t>NaN’s</a:t>
          </a:r>
          <a:r>
            <a:rPr lang="en-AU" sz="2200" kern="1200" noProof="0" dirty="0"/>
            <a:t>) (9.9% - 20.4%)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200" kern="1200" noProof="0" dirty="0"/>
            <a:t>Huge amount of zero values (12.2% - 13.57%)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AU" sz="1800" kern="1200" noProof="0" dirty="0">
            <a:latin typeface="Calibri"/>
          </a:endParaRPr>
        </a:p>
      </dsp:txBody>
      <dsp:txXfrm>
        <a:off x="0" y="846547"/>
        <a:ext cx="8352928" cy="864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3FB5C-D3E9-ED4F-A70F-0537E7674283}">
      <dsp:nvSpPr>
        <dsp:cNvPr id="0" name=""/>
        <dsp:cNvSpPr/>
      </dsp:nvSpPr>
      <dsp:spPr>
        <a:xfrm>
          <a:off x="0" y="47767"/>
          <a:ext cx="8962274" cy="808222"/>
        </a:xfrm>
        <a:prstGeom prst="rect">
          <a:avLst/>
        </a:prstGeom>
        <a:solidFill>
          <a:srgbClr val="848E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 dirty="0"/>
            <a:t>  </a:t>
          </a:r>
          <a:r>
            <a:rPr lang="de-CH" sz="2600" kern="1200" dirty="0" err="1"/>
            <a:t>Imputation</a:t>
          </a:r>
          <a:r>
            <a:rPr lang="de-CH" sz="2600" kern="1200" dirty="0"/>
            <a:t> </a:t>
          </a:r>
          <a:r>
            <a:rPr lang="de-CH" sz="2600" kern="1200" dirty="0" err="1"/>
            <a:t>of</a:t>
          </a:r>
          <a:r>
            <a:rPr lang="de-CH" sz="2600" kern="1200" dirty="0"/>
            <a:t> </a:t>
          </a:r>
          <a:r>
            <a:rPr lang="de-CH" sz="2600" kern="1200" dirty="0" err="1"/>
            <a:t>sector-wise</a:t>
          </a:r>
          <a:r>
            <a:rPr lang="de-CH" sz="2600" kern="1200" dirty="0"/>
            <a:t> median </a:t>
          </a:r>
          <a:r>
            <a:rPr lang="de-CH" sz="2600" kern="1200" dirty="0" err="1"/>
            <a:t>values</a:t>
          </a:r>
          <a:r>
            <a:rPr lang="de-CH" sz="2600" kern="1200" dirty="0"/>
            <a:t> </a:t>
          </a:r>
          <a:endParaRPr lang="de-DE" sz="2600" kern="1200" dirty="0"/>
        </a:p>
      </dsp:txBody>
      <dsp:txXfrm>
        <a:off x="0" y="47767"/>
        <a:ext cx="8962274" cy="808222"/>
      </dsp:txXfrm>
    </dsp:sp>
    <dsp:sp modelId="{3AA603EB-E854-1D4E-B4D9-0D165FF789F7}">
      <dsp:nvSpPr>
        <dsp:cNvPr id="0" name=""/>
        <dsp:cNvSpPr/>
      </dsp:nvSpPr>
      <dsp:spPr>
        <a:xfrm>
          <a:off x="0" y="1115735"/>
          <a:ext cx="8962274" cy="850202"/>
        </a:xfrm>
        <a:prstGeom prst="rect">
          <a:avLst/>
        </a:prstGeom>
        <a:solidFill>
          <a:srgbClr val="848E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Calibri"/>
              <a:ea typeface="+mn-ea"/>
              <a:cs typeface="+mn-cs"/>
            </a:rPr>
            <a:t>  </a:t>
          </a:r>
          <a:r>
            <a:rPr lang="de-DE" sz="2600" kern="1200" dirty="0" err="1">
              <a:latin typeface="Calibri"/>
              <a:ea typeface="+mn-ea"/>
              <a:cs typeface="+mn-cs"/>
            </a:rPr>
            <a:t>Method</a:t>
          </a:r>
          <a:r>
            <a:rPr lang="de-DE" sz="2600" kern="1200" dirty="0">
              <a:latin typeface="Calibri"/>
              <a:ea typeface="+mn-ea"/>
              <a:cs typeface="+mn-cs"/>
            </a:rPr>
            <a:t> 1 </a:t>
          </a:r>
          <a:r>
            <a:rPr lang="de-CH" sz="2600" kern="1200" dirty="0" err="1">
              <a:latin typeface="Calibri"/>
              <a:ea typeface="+mn-ea"/>
              <a:cs typeface="+mn-cs"/>
            </a:rPr>
            <a:t>with</a:t>
          </a:r>
          <a:r>
            <a:rPr lang="de-CH" sz="2600" kern="1200" dirty="0">
              <a:latin typeface="Calibri"/>
              <a:ea typeface="+mn-ea"/>
              <a:cs typeface="+mn-cs"/>
            </a:rPr>
            <a:t> a </a:t>
          </a:r>
          <a:r>
            <a:rPr lang="de-CH" sz="2600" kern="1200" dirty="0" err="1">
              <a:latin typeface="Calibri"/>
              <a:ea typeface="+mn-ea"/>
              <a:cs typeface="+mn-cs"/>
            </a:rPr>
            <a:t>removal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of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equity</a:t>
          </a:r>
          <a:r>
            <a:rPr lang="de-CH" sz="2600" kern="1200" dirty="0">
              <a:latin typeface="Calibri"/>
              <a:ea typeface="+mn-ea"/>
              <a:cs typeface="+mn-cs"/>
            </a:rPr>
            <a:t> premium </a:t>
          </a:r>
          <a:r>
            <a:rPr lang="de-CH" sz="2600" kern="1200" dirty="0" err="1">
              <a:latin typeface="Calibri"/>
              <a:ea typeface="+mn-ea"/>
              <a:cs typeface="+mn-cs"/>
            </a:rPr>
            <a:t>outliers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endParaRPr lang="de-DE" sz="2600" kern="1200" dirty="0">
            <a:latin typeface="Calibri"/>
            <a:ea typeface="+mn-ea"/>
            <a:cs typeface="+mn-cs"/>
          </a:endParaRPr>
        </a:p>
      </dsp:txBody>
      <dsp:txXfrm>
        <a:off x="0" y="1115735"/>
        <a:ext cx="8962274" cy="850202"/>
      </dsp:txXfrm>
    </dsp:sp>
    <dsp:sp modelId="{FE8F2A8A-7F6C-5D45-90DF-6085186D9790}">
      <dsp:nvSpPr>
        <dsp:cNvPr id="0" name=""/>
        <dsp:cNvSpPr/>
      </dsp:nvSpPr>
      <dsp:spPr>
        <a:xfrm>
          <a:off x="0" y="2245291"/>
          <a:ext cx="8962274" cy="806397"/>
        </a:xfrm>
        <a:prstGeom prst="rect">
          <a:avLst/>
        </a:prstGeom>
        <a:solidFill>
          <a:srgbClr val="848E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  </a:t>
          </a:r>
          <a:r>
            <a:rPr lang="de-DE" sz="2600" kern="1200" dirty="0" err="1">
              <a:latin typeface="Calibri"/>
              <a:ea typeface="+mn-ea"/>
              <a:cs typeface="+mn-cs"/>
            </a:rPr>
            <a:t>Method</a:t>
          </a:r>
          <a:r>
            <a:rPr lang="de-DE" sz="2600" kern="1200" dirty="0">
              <a:latin typeface="Calibri"/>
              <a:ea typeface="+mn-ea"/>
              <a:cs typeface="+mn-cs"/>
            </a:rPr>
            <a:t> 2 </a:t>
          </a:r>
          <a:r>
            <a:rPr lang="de-DE" sz="2600" kern="1200" dirty="0" err="1">
              <a:latin typeface="Calibri"/>
              <a:ea typeface="+mn-ea"/>
              <a:cs typeface="+mn-cs"/>
            </a:rPr>
            <a:t>with</a:t>
          </a:r>
          <a:r>
            <a:rPr lang="de-DE" sz="2600" kern="1200" dirty="0">
              <a:latin typeface="Calibri"/>
              <a:ea typeface="+mn-ea"/>
              <a:cs typeface="+mn-cs"/>
            </a:rPr>
            <a:t> </a:t>
          </a:r>
          <a:r>
            <a:rPr lang="de-DE" sz="2600" kern="1200" dirty="0" err="1">
              <a:latin typeface="Calibri"/>
              <a:ea typeface="+mn-ea"/>
              <a:cs typeface="+mn-cs"/>
            </a:rPr>
            <a:t>the</a:t>
          </a:r>
          <a:r>
            <a:rPr lang="de-DE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addition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of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economic</a:t>
          </a:r>
          <a:r>
            <a:rPr lang="de-CH" sz="2600" kern="1200" dirty="0">
              <a:latin typeface="Calibri"/>
              <a:ea typeface="+mn-ea"/>
              <a:cs typeface="+mn-cs"/>
            </a:rPr>
            <a:t> </a:t>
          </a:r>
          <a:r>
            <a:rPr lang="de-CH" sz="2600" kern="1200" dirty="0" err="1">
              <a:latin typeface="Calibri"/>
              <a:ea typeface="+mn-ea"/>
              <a:cs typeface="+mn-cs"/>
            </a:rPr>
            <a:t>indicator</a:t>
          </a:r>
          <a:r>
            <a:rPr lang="de-CH" sz="2600" kern="1200" dirty="0">
              <a:latin typeface="Calibri"/>
              <a:ea typeface="+mn-ea"/>
              <a:cs typeface="+mn-cs"/>
            </a:rPr>
            <a:t> variables </a:t>
          </a:r>
          <a:endParaRPr lang="de-DE" sz="2600" kern="1200" dirty="0">
            <a:latin typeface="Calibri"/>
            <a:ea typeface="+mn-ea"/>
            <a:cs typeface="+mn-cs"/>
          </a:endParaRPr>
        </a:p>
      </dsp:txBody>
      <dsp:txXfrm>
        <a:off x="0" y="2245291"/>
        <a:ext cx="8962274" cy="806397"/>
      </dsp:txXfrm>
    </dsp:sp>
    <dsp:sp modelId="{900B256A-D8EA-2141-B488-8F44F27DB848}">
      <dsp:nvSpPr>
        <dsp:cNvPr id="0" name=""/>
        <dsp:cNvSpPr/>
      </dsp:nvSpPr>
      <dsp:spPr>
        <a:xfrm>
          <a:off x="0" y="3309354"/>
          <a:ext cx="8962274" cy="867408"/>
        </a:xfrm>
        <a:prstGeom prst="rect">
          <a:avLst/>
        </a:prstGeom>
        <a:solidFill>
          <a:srgbClr val="848E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 dirty="0"/>
            <a:t>  Random </a:t>
          </a:r>
          <a:r>
            <a:rPr lang="en-AU" sz="2600" kern="1200" noProof="0" dirty="0"/>
            <a:t>Forest</a:t>
          </a:r>
          <a:r>
            <a:rPr lang="de-CH" sz="2600" kern="1200" dirty="0"/>
            <a:t> iterative </a:t>
          </a:r>
          <a:r>
            <a:rPr lang="de-CH" sz="2600" kern="1200" dirty="0" err="1"/>
            <a:t>imputer</a:t>
          </a:r>
          <a:r>
            <a:rPr lang="de-CH" sz="2600" kern="1200" dirty="0"/>
            <a:t> </a:t>
          </a:r>
          <a:endParaRPr lang="de-DE" sz="2600" kern="1200" dirty="0"/>
        </a:p>
      </dsp:txBody>
      <dsp:txXfrm>
        <a:off x="0" y="3309354"/>
        <a:ext cx="8962274" cy="867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2"/>
            <a:ext cx="2945659" cy="496412"/>
          </a:xfrm>
          <a:prstGeom prst="rect">
            <a:avLst/>
          </a:prstGeom>
        </p:spPr>
        <p:txBody>
          <a:bodyPr vert="horz" lIns="90823" tIns="45412" rIns="90823" bIns="45412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2"/>
            <a:ext cx="2945659" cy="496412"/>
          </a:xfrm>
          <a:prstGeom prst="rect">
            <a:avLst/>
          </a:prstGeom>
        </p:spPr>
        <p:txBody>
          <a:bodyPr vert="horz" lIns="90823" tIns="45412" rIns="90823" bIns="45412" rtlCol="0"/>
          <a:lstStyle>
            <a:lvl1pPr algn="r">
              <a:defRPr sz="1200"/>
            </a:lvl1pPr>
          </a:lstStyle>
          <a:p>
            <a:fld id="{6DF71983-72B3-4D01-B910-9A2CFBE316D4}" type="datetimeFigureOut">
              <a:rPr lang="de-DE" smtClean="0"/>
              <a:pPr/>
              <a:t>18.04.21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23" tIns="45412" rIns="90823" bIns="45412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2"/>
            <a:ext cx="5438140" cy="4467701"/>
          </a:xfrm>
          <a:prstGeom prst="rect">
            <a:avLst/>
          </a:prstGeom>
        </p:spPr>
        <p:txBody>
          <a:bodyPr vert="horz" lIns="90823" tIns="45412" rIns="90823" bIns="454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430095"/>
            <a:ext cx="2945659" cy="496412"/>
          </a:xfrm>
          <a:prstGeom prst="rect">
            <a:avLst/>
          </a:prstGeom>
        </p:spPr>
        <p:txBody>
          <a:bodyPr vert="horz" lIns="90823" tIns="45412" rIns="90823" bIns="45412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2"/>
          </a:xfrm>
          <a:prstGeom prst="rect">
            <a:avLst/>
          </a:prstGeom>
        </p:spPr>
        <p:txBody>
          <a:bodyPr vert="horz" lIns="90823" tIns="45412" rIns="90823" bIns="45412" rtlCol="0" anchor="b"/>
          <a:lstStyle>
            <a:lvl1pPr algn="r">
              <a:defRPr sz="1200"/>
            </a:lvl1pPr>
          </a:lstStyle>
          <a:p>
            <a:fld id="{AA27B086-2EFA-4A46-9EF1-D31ADA0D3893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90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B086-2EFA-4A46-9EF1-D31ADA0D3893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14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7B086-2EFA-4A46-9EF1-D31ADA0D3893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0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95736" y="1357314"/>
            <a:ext cx="6858000" cy="500051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dirty="0" err="1"/>
              <a:t>Themengebiet</a:t>
            </a:r>
            <a:endParaRPr lang="en-US" dirty="0"/>
          </a:p>
          <a:p>
            <a:pPr lvl="0"/>
            <a:endParaRPr lang="de-CH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36" y="2000240"/>
            <a:ext cx="6858000" cy="1714512"/>
          </a:xfrm>
          <a:prstGeom prst="rect">
            <a:avLst/>
          </a:prstGeom>
        </p:spPr>
        <p:txBody>
          <a:bodyPr/>
          <a:lstStyle>
            <a:lvl1pPr>
              <a:buNone/>
              <a:defRPr sz="2800" b="1"/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Präsentation</a:t>
            </a:r>
            <a:endParaRPr lang="en-US" dirty="0"/>
          </a:p>
          <a:p>
            <a:pPr lvl="0"/>
            <a:endParaRPr lang="de-CH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36" y="4214834"/>
            <a:ext cx="6858000" cy="500051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dirty="0" err="1"/>
              <a:t>Präsentatorin</a:t>
            </a:r>
            <a:endParaRPr lang="en-US" dirty="0"/>
          </a:p>
          <a:p>
            <a:pPr lvl="0"/>
            <a:endParaRPr lang="de-CH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95736" y="4643462"/>
            <a:ext cx="6858000" cy="500051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/>
            </a:lvl1pPr>
          </a:lstStyle>
          <a:p>
            <a:pPr lvl="0"/>
            <a:r>
              <a:rPr lang="en-US" dirty="0" err="1"/>
              <a:t>Anlass</a:t>
            </a:r>
            <a:r>
              <a:rPr lang="en-US" dirty="0"/>
              <a:t>/Ort, Datum</a:t>
            </a:r>
          </a:p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6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3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2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2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14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6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11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783" y="170748"/>
            <a:ext cx="11620581" cy="3571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59" y="1214422"/>
            <a:ext cx="11715832" cy="4929222"/>
          </a:xfrm>
          <a:prstGeom prst="rect">
            <a:avLst/>
          </a:prstGeom>
        </p:spPr>
        <p:txBody>
          <a:bodyPr/>
          <a:lstStyle>
            <a:lvl1pPr marL="180975" indent="-180975">
              <a:spcBef>
                <a:spcPts val="1200"/>
              </a:spcBef>
              <a:defRPr/>
            </a:lvl1pPr>
            <a:lvl2pPr>
              <a:spcBef>
                <a:spcPts val="900"/>
              </a:spcBef>
              <a:defRPr/>
            </a:lvl2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de-CH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85710" y="954978"/>
            <a:ext cx="11620581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85710" y="6215082"/>
            <a:ext cx="11620581" cy="15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161513" y="377806"/>
            <a:ext cx="11620500" cy="407989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de-CH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4679960" y="6356351"/>
            <a:ext cx="2844800" cy="365125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fld id="{A363FAA7-6F07-4E51-8D6A-48BBDE42DC8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Slide Number Placeholder 33"/>
          <p:cNvSpPr txBox="1">
            <a:spLocks/>
          </p:cNvSpPr>
          <p:nvPr userDrawn="1"/>
        </p:nvSpPr>
        <p:spPr>
          <a:xfrm>
            <a:off x="9072331" y="63694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Corporate </a:t>
            </a:r>
            <a:r>
              <a:rPr kumimoji="0" lang="de-CH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Finance</a:t>
            </a: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2</a:t>
            </a:r>
          </a:p>
        </p:txBody>
      </p:sp>
      <p:pic>
        <p:nvPicPr>
          <p:cNvPr id="11" name="Picture 7" descr="C:\Users\wilding.ISB-NET\Downloads\uzh_logo_d_pos_standard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43508"/>
            <a:ext cx="1296144" cy="56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9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2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5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FAA7-6F07-4E51-8D6A-48BBDE42DC8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j-ea"/>
          <a:cs typeface="Tunga" pitchFamily="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rebuchet MS" pitchFamily="34" charset="0"/>
          <a:ea typeface="+mn-ea"/>
          <a:cs typeface="Tunga" pitchFamily="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rebuchet MS" pitchFamily="34" charset="0"/>
          <a:ea typeface="+mn-ea"/>
          <a:cs typeface="Tunga" pitchFamily="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rebuchet MS" pitchFamily="34" charset="0"/>
          <a:ea typeface="+mn-ea"/>
          <a:cs typeface="Tunga" pitchFamily="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rebuchet MS" pitchFamily="34" charset="0"/>
          <a:ea typeface="+mn-ea"/>
          <a:cs typeface="Tunga" pitchFamily="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rebuchet MS" pitchFamily="34" charset="0"/>
          <a:ea typeface="+mn-ea"/>
          <a:cs typeface="Tunga" pitchFamily="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1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7.tiff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.tiff"/><Relationship Id="rId4" Type="http://schemas.openxmlformats.org/officeDocument/2006/relationships/diagramLayout" Target="../diagrams/layout3.xml"/><Relationship Id="rId9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855C76B-3C6C-AB42-B7D5-5C24693901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B574D3-4DF6-014F-BA92-C59D2D471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483" y="285599"/>
            <a:ext cx="8649515" cy="1055170"/>
          </a:xfrm>
        </p:spPr>
        <p:txBody>
          <a:bodyPr>
            <a:normAutofit/>
          </a:bodyPr>
          <a:lstStyle/>
          <a:p>
            <a:r>
              <a:rPr lang="de-CH" sz="6000" b="1" dirty="0"/>
              <a:t>Group Project</a:t>
            </a:r>
            <a:endParaRPr lang="de-DE" sz="60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8F5B2D-15EC-124A-A03F-B8DC6BD13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985" y="1772816"/>
            <a:ext cx="8833013" cy="2682888"/>
          </a:xfrm>
        </p:spPr>
        <p:txBody>
          <a:bodyPr>
            <a:normAutofit fontScale="85000" lnSpcReduction="20000"/>
          </a:bodyPr>
          <a:lstStyle/>
          <a:p>
            <a:r>
              <a:rPr lang="de-CH" sz="2400" b="1" dirty="0" err="1"/>
              <a:t>Machine</a:t>
            </a:r>
            <a:r>
              <a:rPr lang="de-CH" sz="2400" b="1" dirty="0"/>
              <a:t> Learning in </a:t>
            </a:r>
            <a:r>
              <a:rPr lang="de-CH" sz="2400" b="1" dirty="0" err="1"/>
              <a:t>Finance</a:t>
            </a:r>
            <a:r>
              <a:rPr lang="de-CH" sz="2400" b="1" dirty="0"/>
              <a:t> 2021</a:t>
            </a:r>
          </a:p>
          <a:p>
            <a:endParaRPr lang="de-CH" sz="2400" b="1" dirty="0"/>
          </a:p>
          <a:p>
            <a:r>
              <a:rPr lang="de-CH" sz="2400" b="1" dirty="0">
                <a:effectLst/>
              </a:rPr>
              <a:t>Group 4:</a:t>
            </a:r>
          </a:p>
          <a:p>
            <a:r>
              <a:rPr lang="de-CH" sz="2400" b="1" dirty="0">
                <a:effectLst/>
              </a:rPr>
              <a:t>Nadine Brönnimann,</a:t>
            </a:r>
          </a:p>
          <a:p>
            <a:r>
              <a:rPr lang="de-CH" sz="2400" b="1" dirty="0">
                <a:effectLst/>
              </a:rPr>
              <a:t>Jorge Fernando da Silva </a:t>
            </a:r>
            <a:r>
              <a:rPr lang="de-CH" sz="2400" b="1" dirty="0" err="1">
                <a:effectLst/>
              </a:rPr>
              <a:t>Gonçalves</a:t>
            </a:r>
            <a:r>
              <a:rPr lang="de-CH" sz="2400" b="1" dirty="0">
                <a:effectLst/>
              </a:rPr>
              <a:t>,</a:t>
            </a:r>
          </a:p>
          <a:p>
            <a:r>
              <a:rPr lang="de-CH" sz="2400" b="1" dirty="0">
                <a:effectLst/>
              </a:rPr>
              <a:t>Damjan </a:t>
            </a:r>
            <a:r>
              <a:rPr lang="de-CH" sz="2400" b="1" dirty="0" err="1">
                <a:effectLst/>
              </a:rPr>
              <a:t>Kostovic</a:t>
            </a:r>
            <a:r>
              <a:rPr lang="de-CH" sz="2400" b="1" dirty="0">
                <a:effectLst/>
              </a:rPr>
              <a:t>,</a:t>
            </a:r>
            <a:endParaRPr lang="de-CH" sz="2400" b="1" dirty="0"/>
          </a:p>
          <a:p>
            <a:r>
              <a:rPr lang="de-CH" sz="2400" b="1" dirty="0">
                <a:effectLst/>
              </a:rPr>
              <a:t>Sari Issa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5258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e-CH" sz="3200" dirty="0">
                <a:latin typeface="+mj-lt"/>
              </a:rPr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9960" y="6356351"/>
            <a:ext cx="2844800" cy="365125"/>
          </a:xfrm>
        </p:spPr>
        <p:txBody>
          <a:bodyPr/>
          <a:lstStyle/>
          <a:p>
            <a:fld id="{A363FAA7-6F07-4E51-8D6A-48BBDE42DC82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51D6093-80D2-0B48-AFA9-5F526D50BF69}"/>
              </a:ext>
            </a:extLst>
          </p:cNvPr>
          <p:cNvSpPr txBox="1"/>
          <p:nvPr/>
        </p:nvSpPr>
        <p:spPr>
          <a:xfrm>
            <a:off x="764498" y="641579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7955F05-7A11-A246-AFDB-E03A8A355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2076450"/>
            <a:ext cx="3343300" cy="37147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F2938C4-E0CA-A34B-9C13-129CE575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 r="54200"/>
          <a:stretch/>
        </p:blipFill>
        <p:spPr>
          <a:xfrm>
            <a:off x="949389" y="2048864"/>
            <a:ext cx="3343301" cy="384651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B3DFCDF-DB84-824E-985A-E8FFA5448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7" t="16401"/>
          <a:stretch/>
        </p:blipFill>
        <p:spPr>
          <a:xfrm>
            <a:off x="8012362" y="2048865"/>
            <a:ext cx="3255195" cy="384651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0C914CB-B9A2-B34F-BE11-13B04F9E0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3" t="22700" r="16571" b="15556"/>
          <a:stretch/>
        </p:blipFill>
        <p:spPr>
          <a:xfrm>
            <a:off x="4491078" y="2048865"/>
            <a:ext cx="3290859" cy="3846512"/>
          </a:xfrm>
          <a:prstGeom prst="rect">
            <a:avLst/>
          </a:prstGeom>
        </p:spPr>
      </p:pic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41FF8C9B-CA7E-A54B-93AA-8892F557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14728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chteck 23">
            <a:extLst>
              <a:ext uri="{FF2B5EF4-FFF2-40B4-BE49-F238E27FC236}">
                <a16:creationId xmlns:a16="http://schemas.microsoft.com/office/drawing/2014/main" id="{A367B138-DA07-C74A-88DE-A349D9495459}"/>
              </a:ext>
            </a:extLst>
          </p:cNvPr>
          <p:cNvSpPr/>
          <p:nvPr/>
        </p:nvSpPr>
        <p:spPr>
          <a:xfrm>
            <a:off x="9912424" y="6356351"/>
            <a:ext cx="213788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Machine</a:t>
            </a:r>
            <a:r>
              <a:rPr lang="de-DE" sz="1050" dirty="0">
                <a:solidFill>
                  <a:schemeClr val="tx1"/>
                </a:solidFill>
              </a:rPr>
              <a:t> Learning in </a:t>
            </a:r>
            <a:r>
              <a:rPr lang="de-DE" sz="1050" dirty="0" err="1">
                <a:solidFill>
                  <a:schemeClr val="tx1"/>
                </a:solidFill>
              </a:rPr>
              <a:t>Finance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253" y="165985"/>
            <a:ext cx="11620581" cy="357190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Cleaning</a:t>
            </a:r>
            <a:endParaRPr lang="de-CH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01FE8E07-C0E4-CD4B-8367-442546B20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621131"/>
              </p:ext>
            </p:extLst>
          </p:nvPr>
        </p:nvGraphicFramePr>
        <p:xfrm>
          <a:off x="367399" y="1182504"/>
          <a:ext cx="8352928" cy="451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75253" y="460880"/>
            <a:ext cx="11620500" cy="407989"/>
          </a:xfrm>
        </p:spPr>
        <p:txBody>
          <a:bodyPr/>
          <a:lstStyle/>
          <a:p>
            <a:r>
              <a:rPr lang="de-CH" dirty="0" err="1"/>
              <a:t>Exploratory</a:t>
            </a:r>
            <a:r>
              <a:rPr lang="de-CH" dirty="0"/>
              <a:t> Data Analysis (EDA)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3FAA7-6F07-4E51-8D6A-48BBDE42DC82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04E9C6-5809-4B4C-AACC-E434CD63B76A}"/>
              </a:ext>
            </a:extLst>
          </p:cNvPr>
          <p:cNvSpPr/>
          <p:nvPr/>
        </p:nvSpPr>
        <p:spPr>
          <a:xfrm>
            <a:off x="9912424" y="6356351"/>
            <a:ext cx="213788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Machine</a:t>
            </a:r>
            <a:r>
              <a:rPr lang="de-DE" sz="1050" dirty="0">
                <a:solidFill>
                  <a:schemeClr val="tx1"/>
                </a:solidFill>
              </a:rPr>
              <a:t> Learning in </a:t>
            </a:r>
            <a:r>
              <a:rPr lang="de-DE" sz="1050" dirty="0" err="1">
                <a:solidFill>
                  <a:schemeClr val="tx1"/>
                </a:solidFill>
              </a:rPr>
              <a:t>Finance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963E3AA4-D8C9-1442-9C2C-2958FF20195B}"/>
              </a:ext>
            </a:extLst>
          </p:cNvPr>
          <p:cNvSpPr/>
          <p:nvPr/>
        </p:nvSpPr>
        <p:spPr>
          <a:xfrm>
            <a:off x="2639616" y="4509120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384A2C-6D32-8744-B6C8-CE7911B6F7DA}"/>
              </a:ext>
            </a:extLst>
          </p:cNvPr>
          <p:cNvSpPr txBox="1"/>
          <p:nvPr/>
        </p:nvSpPr>
        <p:spPr>
          <a:xfrm>
            <a:off x="3873502" y="4391396"/>
            <a:ext cx="675900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sz="2200" dirty="0"/>
              <a:t>Removed observations with more than 50% </a:t>
            </a:r>
            <a:r>
              <a:rPr lang="en-AU" sz="2200" dirty="0" err="1">
                <a:ea typeface="+mn-lt"/>
                <a:cs typeface="+mn-lt"/>
              </a:rPr>
              <a:t>NaN</a:t>
            </a:r>
            <a:r>
              <a:rPr lang="en-AU" sz="2200" dirty="0">
                <a:ea typeface="+mn-lt"/>
                <a:cs typeface="+mn-lt"/>
              </a:rPr>
              <a:t>-values</a:t>
            </a:r>
            <a:endParaRPr lang="en-AU" sz="2200" dirty="0"/>
          </a:p>
          <a:p>
            <a:r>
              <a:rPr lang="en-AU" sz="2200" dirty="0">
                <a:ea typeface="+mn-lt"/>
                <a:cs typeface="+mn-lt"/>
              </a:rPr>
              <a:t>Removed </a:t>
            </a:r>
            <a:r>
              <a:rPr lang="en-AU" sz="2200" dirty="0"/>
              <a:t>features with more than 20% </a:t>
            </a:r>
            <a:r>
              <a:rPr lang="en-AU" sz="2200" dirty="0" err="1"/>
              <a:t>NaN</a:t>
            </a:r>
            <a:r>
              <a:rPr lang="en-AU" sz="2200" dirty="0"/>
              <a:t>-values</a:t>
            </a:r>
            <a:endParaRPr lang="de-CH" sz="2200">
              <a:cs typeface="Calibri"/>
            </a:endParaRPr>
          </a:p>
          <a:p>
            <a:r>
              <a:rPr lang="en-AU" sz="2200" dirty="0">
                <a:cs typeface="Calibri"/>
              </a:rPr>
              <a:t>Imputed remaining </a:t>
            </a:r>
            <a:r>
              <a:rPr lang="en-AU" sz="2200" dirty="0" err="1">
                <a:ea typeface="+mn-lt"/>
                <a:cs typeface="+mn-lt"/>
              </a:rPr>
              <a:t>NaN</a:t>
            </a:r>
            <a:r>
              <a:rPr lang="en-AU" sz="2200" dirty="0">
                <a:ea typeface="+mn-lt"/>
                <a:cs typeface="+mn-lt"/>
              </a:rPr>
              <a:t>-values</a:t>
            </a:r>
            <a:endParaRPr lang="de-CH" sz="2200" dirty="0">
              <a:ea typeface="+mn-lt"/>
              <a:cs typeface="+mn-lt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7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Cleaning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ym typeface="Wingdings" pitchFamily="2" charset="2"/>
              </a:rPr>
              <a:t>Handling missing values with 4 different methods:</a:t>
            </a:r>
          </a:p>
          <a:p>
            <a:pPr>
              <a:buNone/>
            </a:pPr>
            <a:endParaRPr lang="en-GB" dirty="0">
              <a:sym typeface="Wingdings" pitchFamily="2" charset="2"/>
            </a:endParaRPr>
          </a:p>
          <a:p>
            <a:pPr>
              <a:buNone/>
            </a:pPr>
            <a:endParaRPr lang="en-GB" dirty="0">
              <a:sym typeface="Wingdings" pitchFamily="2" charset="2"/>
            </a:endParaRPr>
          </a:p>
          <a:p>
            <a:pPr>
              <a:buNone/>
            </a:pPr>
            <a:endParaRPr lang="en-GB" dirty="0">
              <a:sym typeface="Wingdings" pitchFamily="2" charset="2"/>
            </a:endParaRPr>
          </a:p>
          <a:p>
            <a:pPr>
              <a:buNone/>
            </a:pPr>
            <a:endParaRPr lang="en-GB" dirty="0">
              <a:sym typeface="Wingdings" pitchFamily="2" charset="2"/>
            </a:endParaRPr>
          </a:p>
          <a:p>
            <a:pPr>
              <a:buNone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0783" y="461362"/>
            <a:ext cx="11620500" cy="407989"/>
          </a:xfrm>
        </p:spPr>
        <p:txBody>
          <a:bodyPr lIns="91440" tIns="45720" rIns="91440" bIns="45720" anchor="t"/>
          <a:lstStyle/>
          <a:p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3FAA7-6F07-4E51-8D6A-48BBDE42DC82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E08B238-69AE-8447-8A5D-513A2FCACA7D}"/>
              </a:ext>
            </a:extLst>
          </p:cNvPr>
          <p:cNvSpPr/>
          <p:nvPr/>
        </p:nvSpPr>
        <p:spPr>
          <a:xfrm>
            <a:off x="9912424" y="6356351"/>
            <a:ext cx="213788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Machine</a:t>
            </a:r>
            <a:r>
              <a:rPr lang="de-DE" sz="1050" dirty="0">
                <a:solidFill>
                  <a:schemeClr val="tx1"/>
                </a:solidFill>
              </a:rPr>
              <a:t> Learning in </a:t>
            </a:r>
            <a:r>
              <a:rPr lang="de-DE" sz="1050" dirty="0" err="1">
                <a:solidFill>
                  <a:schemeClr val="tx1"/>
                </a:solidFill>
              </a:rPr>
              <a:t>Finance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B9571D5-D246-5341-9BAC-31371CC5F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921969"/>
              </p:ext>
            </p:extLst>
          </p:nvPr>
        </p:nvGraphicFramePr>
        <p:xfrm>
          <a:off x="1509936" y="1841507"/>
          <a:ext cx="8962274" cy="4514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8A787A2B-F687-954C-A816-5B892FC50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869" y="4008272"/>
            <a:ext cx="985886" cy="97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3415A12-7F4D-4B48-9A3D-6BE2938C7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97" y="5105902"/>
            <a:ext cx="972000" cy="9583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4815F36-E8EA-5945-B75E-78FC5218CB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492" y="2910643"/>
            <a:ext cx="972000" cy="972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F9ED4E3-F38B-BF4F-99F9-7E4E27A65D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988" y="1803714"/>
            <a:ext cx="9779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Algorithms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81565" y="468043"/>
            <a:ext cx="11620500" cy="407989"/>
          </a:xfrm>
        </p:spPr>
        <p:txBody>
          <a:bodyPr/>
          <a:lstStyle/>
          <a:p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Algorithms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3FAA7-6F07-4E51-8D6A-48BBDE42DC82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45787D-88CE-A348-8A26-F0BCDAEEF147}"/>
              </a:ext>
            </a:extLst>
          </p:cNvPr>
          <p:cNvSpPr/>
          <p:nvPr/>
        </p:nvSpPr>
        <p:spPr>
          <a:xfrm>
            <a:off x="9912424" y="6356351"/>
            <a:ext cx="213788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Machine</a:t>
            </a:r>
            <a:r>
              <a:rPr lang="de-DE" sz="1050" dirty="0">
                <a:solidFill>
                  <a:schemeClr val="tx1"/>
                </a:solidFill>
              </a:rPr>
              <a:t> Learning in </a:t>
            </a:r>
            <a:r>
              <a:rPr lang="de-DE" sz="1050" dirty="0" err="1">
                <a:solidFill>
                  <a:schemeClr val="tx1"/>
                </a:solidFill>
              </a:rPr>
              <a:t>Finance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9EFECE-2D36-D948-81F9-801F048721C1}"/>
              </a:ext>
            </a:extLst>
          </p:cNvPr>
          <p:cNvSpPr txBox="1"/>
          <p:nvPr/>
        </p:nvSpPr>
        <p:spPr>
          <a:xfrm>
            <a:off x="554469" y="1456985"/>
            <a:ext cx="10873208" cy="39703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30000" sy="30000" flip="none" algn="tl"/>
          </a:blipFill>
          <a:ln>
            <a:solidFill>
              <a:schemeClr val="bg1"/>
            </a:solidFill>
          </a:ln>
        </p:spPr>
        <p:txBody>
          <a:bodyPr wrap="square" lIns="91440" tIns="45720" rIns="91440" bIns="45720" numCol="2" rtlCol="0" anchor="t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</a:rPr>
              <a:t>Multiple Linear Regression</a:t>
            </a:r>
            <a:br>
              <a:rPr lang="de-DE" sz="2800" b="1" dirty="0">
                <a:solidFill>
                  <a:schemeClr val="bg1"/>
                </a:solidFill>
              </a:rPr>
            </a:br>
            <a:endParaRPr lang="de-DE" sz="28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28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800" b="1" dirty="0" err="1">
                <a:solidFill>
                  <a:schemeClr val="bg1"/>
                </a:solidFill>
              </a:rPr>
              <a:t>Ridge</a:t>
            </a:r>
            <a:r>
              <a:rPr lang="de-DE" sz="2800" b="1" dirty="0">
                <a:solidFill>
                  <a:schemeClr val="bg1"/>
                </a:solidFill>
              </a:rPr>
              <a:t> Regression</a:t>
            </a:r>
            <a:endParaRPr lang="de-DE" sz="28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28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</a:rPr>
              <a:t>Lasso </a:t>
            </a:r>
            <a:r>
              <a:rPr lang="de-DE" sz="2800" b="1" dirty="0" err="1">
                <a:solidFill>
                  <a:schemeClr val="bg1"/>
                </a:solidFill>
              </a:rPr>
              <a:t>Logistic</a:t>
            </a:r>
            <a:r>
              <a:rPr lang="de-DE" sz="2800" b="1" dirty="0">
                <a:solidFill>
                  <a:schemeClr val="bg1"/>
                </a:solidFill>
              </a:rPr>
              <a:t> Regression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8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</a:rPr>
              <a:t>Linear </a:t>
            </a:r>
            <a:r>
              <a:rPr lang="de-DE" sz="2800" b="1" dirty="0" err="1">
                <a:solidFill>
                  <a:schemeClr val="bg1"/>
                </a:solidFill>
              </a:rPr>
              <a:t>Discriminant</a:t>
            </a:r>
            <a:r>
              <a:rPr lang="de-DE" sz="2800" b="1" dirty="0">
                <a:solidFill>
                  <a:schemeClr val="bg1"/>
                </a:solidFill>
              </a:rPr>
              <a:t> Analysis (LDA)</a:t>
            </a:r>
            <a:endParaRPr lang="de-DE" sz="28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800" b="1" dirty="0" err="1">
                <a:solidFill>
                  <a:schemeClr val="bg1"/>
                </a:solidFill>
              </a:rPr>
              <a:t>Quadratic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Discriminant</a:t>
            </a:r>
            <a:r>
              <a:rPr lang="de-DE" sz="2800" b="1" dirty="0">
                <a:solidFill>
                  <a:schemeClr val="bg1"/>
                </a:solidFill>
              </a:rPr>
              <a:t> Analysis (QDA)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</a:rPr>
              <a:t>Random </a:t>
            </a:r>
            <a:r>
              <a:rPr lang="de-DE" sz="2800" b="1" dirty="0" err="1">
                <a:solidFill>
                  <a:schemeClr val="bg1"/>
                </a:solidFill>
              </a:rPr>
              <a:t>Forest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endParaRPr lang="de-DE" sz="28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28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</a:rPr>
              <a:t>Gradient </a:t>
            </a:r>
            <a:r>
              <a:rPr lang="de-DE" sz="2800" b="1" dirty="0" err="1">
                <a:solidFill>
                  <a:schemeClr val="bg1"/>
                </a:solidFill>
              </a:rPr>
              <a:t>Boosting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8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</a:rPr>
              <a:t>Support </a:t>
            </a:r>
            <a:r>
              <a:rPr lang="de-DE" sz="2800" b="1" dirty="0" err="1">
                <a:solidFill>
                  <a:schemeClr val="bg1"/>
                </a:solidFill>
              </a:rPr>
              <a:t>Vector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Machine</a:t>
            </a:r>
            <a:r>
              <a:rPr lang="de-DE" sz="2800" b="1" dirty="0">
                <a:solidFill>
                  <a:schemeClr val="bg1"/>
                </a:solidFill>
              </a:rPr>
              <a:t> (SVM)</a:t>
            </a:r>
            <a:endParaRPr lang="de-DE" sz="28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04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80783" y="447727"/>
            <a:ext cx="11620500" cy="407989"/>
          </a:xfrm>
        </p:spPr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Scores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3FAA7-6F07-4E51-8D6A-48BBDE42DC82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655803-95DD-024E-9DBF-42515E8A6FBA}"/>
              </a:ext>
            </a:extLst>
          </p:cNvPr>
          <p:cNvSpPr/>
          <p:nvPr/>
        </p:nvSpPr>
        <p:spPr>
          <a:xfrm>
            <a:off x="9912424" y="6356351"/>
            <a:ext cx="213788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>
                <a:solidFill>
                  <a:schemeClr val="tx1"/>
                </a:solidFill>
              </a:rPr>
              <a:t>Machine Learning in Finance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F225E68-7B83-B44A-8F46-4339A5FDA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83576"/>
              </p:ext>
            </p:extLst>
          </p:nvPr>
        </p:nvGraphicFramePr>
        <p:xfrm>
          <a:off x="335360" y="1182858"/>
          <a:ext cx="11593288" cy="48985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34561274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705708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56414321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0750650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81500318"/>
                    </a:ext>
                  </a:extLst>
                </a:gridCol>
              </a:tblGrid>
              <a:tr h="626186">
                <a:tc rowSpan="2">
                  <a:txBody>
                    <a:bodyPr/>
                    <a:lstStyle/>
                    <a:p>
                      <a:pPr algn="ctr"/>
                      <a:endParaRPr lang="en-AU" noProof="0" dirty="0"/>
                    </a:p>
                    <a:p>
                      <a:pPr algn="ctr"/>
                      <a:endParaRPr lang="en-AU" noProof="0" dirty="0"/>
                    </a:p>
                    <a:p>
                      <a:pPr algn="ctr"/>
                      <a:r>
                        <a:rPr lang="en-AU" noProof="0" dirty="0"/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30000" sy="30000" flip="none" algn="tl"/>
                    </a:blip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30000" sy="3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04432"/>
                  </a:ext>
                </a:extLst>
              </a:tr>
              <a:tr h="69613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noProof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noProof="0">
                          <a:solidFill>
                            <a:schemeClr val="bg1"/>
                          </a:solidFill>
                        </a:rPr>
                        <a:t>Median imputer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30000" sy="3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noProof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noProof="0">
                          <a:solidFill>
                            <a:schemeClr val="bg1"/>
                          </a:solidFill>
                        </a:rPr>
                        <a:t>Outlier Removal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30000" sy="3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noProof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noProof="0" dirty="0">
                          <a:solidFill>
                            <a:schemeClr val="bg1"/>
                          </a:solidFill>
                        </a:rPr>
                        <a:t>Economic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30000" sy="3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noProof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noProof="0">
                          <a:solidFill>
                            <a:schemeClr val="bg1"/>
                          </a:solidFill>
                        </a:rPr>
                        <a:t>Iterative imputer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30000" sy="3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62111327"/>
                  </a:ext>
                </a:extLst>
              </a:tr>
              <a:tr h="444070">
                <a:tc>
                  <a:txBody>
                    <a:bodyPr/>
                    <a:lstStyle/>
                    <a:p>
                      <a:r>
                        <a:rPr lang="en-AU" noProof="0"/>
                        <a:t>Multiple Linear Regression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0.4743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0.3981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="1" noProof="0" dirty="0"/>
                        <a:t>0.5911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0.4477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62593"/>
                  </a:ext>
                </a:extLst>
              </a:tr>
              <a:tr h="444070">
                <a:tc>
                  <a:txBody>
                    <a:bodyPr/>
                    <a:lstStyle/>
                    <a:p>
                      <a:r>
                        <a:rPr lang="en-AU" noProof="0" dirty="0"/>
                        <a:t>Ridge Regression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0.5446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0.5523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0.6023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0.5098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92280"/>
                  </a:ext>
                </a:extLst>
              </a:tr>
              <a:tr h="453832">
                <a:tc>
                  <a:txBody>
                    <a:bodyPr/>
                    <a:lstStyle/>
                    <a:p>
                      <a:r>
                        <a:rPr lang="en-AU" noProof="0" dirty="0"/>
                        <a:t>Lasso Logistic Regression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0.5513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0.5584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0.6060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0.5475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76882"/>
                  </a:ext>
                </a:extLst>
              </a:tr>
              <a:tr h="444070">
                <a:tc>
                  <a:txBody>
                    <a:bodyPr/>
                    <a:lstStyle/>
                    <a:p>
                      <a:r>
                        <a:rPr lang="en-AU" noProof="0"/>
                        <a:t>LDA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0.5429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0.5501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0.5999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0.5093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78357"/>
                  </a:ext>
                </a:extLst>
              </a:tr>
              <a:tr h="444070">
                <a:tc>
                  <a:txBody>
                    <a:bodyPr/>
                    <a:lstStyle/>
                    <a:p>
                      <a:r>
                        <a:rPr lang="en-AU" noProof="0"/>
                        <a:t>QDA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0.1135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0.1215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0.3384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0.1811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711006"/>
                  </a:ext>
                </a:extLst>
              </a:tr>
              <a:tr h="444070">
                <a:tc>
                  <a:txBody>
                    <a:bodyPr/>
                    <a:lstStyle/>
                    <a:p>
                      <a:r>
                        <a:rPr lang="en-AU" noProof="0"/>
                        <a:t>Random Forest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0.5673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0.5631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0.5646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25852"/>
                  </a:ext>
                </a:extLst>
              </a:tr>
              <a:tr h="444070">
                <a:tc>
                  <a:txBody>
                    <a:bodyPr/>
                    <a:lstStyle/>
                    <a:p>
                      <a:r>
                        <a:rPr lang="en-AU" noProof="0"/>
                        <a:t>Gradient Boosting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0.5781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0.5879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0.5843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0.5776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60779"/>
                  </a:ext>
                </a:extLst>
              </a:tr>
              <a:tr h="444070">
                <a:tc>
                  <a:txBody>
                    <a:bodyPr/>
                    <a:lstStyle/>
                    <a:p>
                      <a:r>
                        <a:rPr lang="en-AU" noProof="0" dirty="0"/>
                        <a:t>SVM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0.6020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0.6072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0.6067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noProof="0" dirty="0"/>
                        <a:t>0.5972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3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2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E66BE-2535-4598-921D-0EBB33BA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CH" err="1"/>
              <a:t>Results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D7177-DFE0-407D-A085-2960188A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endParaRPr lang="de-DE">
              <a:latin typeface="Trebuchet MS"/>
              <a:cs typeface="Tunga"/>
            </a:endParaRPr>
          </a:p>
          <a:p>
            <a:r>
              <a:rPr lang="de-DE">
                <a:latin typeface="Trebuchet MS"/>
                <a:cs typeface="Tunga"/>
              </a:rPr>
              <a:t>Polynomial Kernel</a:t>
            </a:r>
            <a:endParaRPr lang="de-DE"/>
          </a:p>
          <a:p>
            <a:endParaRPr lang="de-DE"/>
          </a:p>
          <a:p>
            <a:endParaRPr lang="de-DE">
              <a:latin typeface="Trebuchet MS"/>
              <a:cs typeface="Tunga"/>
            </a:endParaRPr>
          </a:p>
          <a:p>
            <a:r>
              <a:rPr lang="de-DE">
                <a:latin typeface="Trebuchet MS"/>
                <a:cs typeface="Tunga"/>
              </a:rPr>
              <a:t>Pipeline() </a:t>
            </a:r>
            <a:r>
              <a:rPr lang="de-DE" err="1">
                <a:latin typeface="Trebuchet MS"/>
                <a:cs typeface="Tunga"/>
              </a:rPr>
              <a:t>object</a:t>
            </a:r>
            <a:r>
              <a:rPr lang="de-DE">
                <a:latin typeface="Trebuchet MS"/>
                <a:cs typeface="Tunga"/>
              </a:rPr>
              <a:t> </a:t>
            </a:r>
          </a:p>
          <a:p>
            <a:endParaRPr lang="de-DE"/>
          </a:p>
          <a:p>
            <a:endParaRPr lang="de-DE">
              <a:latin typeface="Trebuchet MS"/>
              <a:cs typeface="Tunga"/>
            </a:endParaRPr>
          </a:p>
          <a:p>
            <a:r>
              <a:rPr lang="de-DE" err="1">
                <a:latin typeface="Trebuchet MS"/>
                <a:cs typeface="Tunga"/>
              </a:rPr>
              <a:t>GridSearchCV</a:t>
            </a:r>
            <a:r>
              <a:rPr lang="de-DE">
                <a:latin typeface="Trebuchet MS"/>
                <a:cs typeface="Tunga"/>
              </a:rPr>
              <a:t>()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4DF898-E099-4838-AC19-6FD374DD6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66" y="458017"/>
            <a:ext cx="11620500" cy="407989"/>
          </a:xfrm>
        </p:spPr>
        <p:txBody>
          <a:bodyPr lIns="91440" tIns="45720" rIns="91440" bIns="45720" anchor="t"/>
          <a:lstStyle/>
          <a:p>
            <a:r>
              <a:rPr lang="de-DE">
                <a:latin typeface="Trebuchet MS"/>
                <a:cs typeface="Tunga"/>
              </a:rPr>
              <a:t>The </a:t>
            </a:r>
            <a:r>
              <a:rPr lang="de-DE" err="1">
                <a:latin typeface="Trebuchet MS"/>
                <a:cs typeface="Tunga"/>
              </a:rPr>
              <a:t>best</a:t>
            </a:r>
            <a:r>
              <a:rPr lang="de-DE">
                <a:latin typeface="Trebuchet MS"/>
                <a:cs typeface="Tunga"/>
              </a:rPr>
              <a:t> </a:t>
            </a:r>
            <a:r>
              <a:rPr lang="de-DE" err="1">
                <a:latin typeface="Trebuchet MS"/>
                <a:cs typeface="Tunga"/>
              </a:rPr>
              <a:t>algorithm</a:t>
            </a:r>
            <a:r>
              <a:rPr lang="de-DE">
                <a:latin typeface="Trebuchet MS"/>
                <a:cs typeface="Tunga"/>
              </a:rPr>
              <a:t>: Support Vector Machines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89F5D-DDF5-4C9D-908B-C0D58485F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3FAA7-6F07-4E51-8D6A-48BBDE42DC82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9A52B85D-CED3-4509-84AD-AD47378B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20" y="2517272"/>
            <a:ext cx="6910086" cy="182345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3B2598D-D9E5-B64F-9D19-2F029A5681E5}"/>
              </a:ext>
            </a:extLst>
          </p:cNvPr>
          <p:cNvSpPr/>
          <p:nvPr/>
        </p:nvSpPr>
        <p:spPr>
          <a:xfrm>
            <a:off x="9912424" y="6356351"/>
            <a:ext cx="213788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>
                <a:solidFill>
                  <a:schemeClr val="tx1"/>
                </a:solidFill>
              </a:rPr>
              <a:t>Machine Learning in Finance </a:t>
            </a:r>
          </a:p>
        </p:txBody>
      </p:sp>
    </p:spTree>
    <p:extLst>
      <p:ext uri="{BB962C8B-B14F-4D97-AF65-F5344CB8AC3E}">
        <p14:creationId xmlns:p14="http://schemas.microsoft.com/office/powerpoint/2010/main" val="271586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61513" y="377806"/>
            <a:ext cx="11620500" cy="407989"/>
          </a:xfrm>
        </p:spPr>
        <p:txBody>
          <a:bodyPr/>
          <a:lstStyle/>
          <a:p>
            <a:r>
              <a:rPr lang="de-CH" dirty="0" err="1"/>
              <a:t>Conclusions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3FAA7-6F07-4E51-8D6A-48BBDE42DC82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453FDBE-C9EA-0247-BD1C-C3E191050C62}"/>
              </a:ext>
            </a:extLst>
          </p:cNvPr>
          <p:cNvSpPr/>
          <p:nvPr/>
        </p:nvSpPr>
        <p:spPr>
          <a:xfrm>
            <a:off x="9912424" y="6356351"/>
            <a:ext cx="213788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Machine</a:t>
            </a:r>
            <a:r>
              <a:rPr lang="de-DE" sz="1050" dirty="0">
                <a:solidFill>
                  <a:schemeClr val="tx1"/>
                </a:solidFill>
              </a:rPr>
              <a:t> Learning in </a:t>
            </a:r>
            <a:r>
              <a:rPr lang="de-DE" sz="1050" dirty="0" err="1">
                <a:solidFill>
                  <a:schemeClr val="tx1"/>
                </a:solidFill>
              </a:rPr>
              <a:t>Finance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50322F-7CD5-F246-9F11-D7F09FAAA977}"/>
              </a:ext>
            </a:extLst>
          </p:cNvPr>
          <p:cNvSpPr txBox="1"/>
          <p:nvPr/>
        </p:nvSpPr>
        <p:spPr>
          <a:xfrm>
            <a:off x="335360" y="1107617"/>
            <a:ext cx="10218776" cy="455509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30000" sy="30000" flip="none" algn="tl"/>
          </a:blipFill>
          <a:ln>
            <a:solidFill>
              <a:schemeClr val="bg1"/>
            </a:solidFill>
          </a:ln>
        </p:spPr>
        <p:txBody>
          <a:bodyPr wrap="square" lIns="91440" tIns="45720" rIns="91440" bIns="45720" numCol="1" rtlCol="0" anchor="t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de-DE" sz="2400" b="1">
                <a:solidFill>
                  <a:schemeClr val="bg1"/>
                </a:solidFill>
              </a:rPr>
              <a:t>High </a:t>
            </a:r>
            <a:r>
              <a:rPr lang="de-DE" sz="2400" b="1" err="1">
                <a:solidFill>
                  <a:schemeClr val="bg1"/>
                </a:solidFill>
              </a:rPr>
              <a:t>dimensionality</a:t>
            </a:r>
            <a:r>
              <a:rPr lang="de-DE" sz="2400" b="1">
                <a:solidFill>
                  <a:schemeClr val="bg1"/>
                </a:solidFill>
              </a:rPr>
              <a:t> </a:t>
            </a:r>
            <a:r>
              <a:rPr lang="de-DE" sz="2400" b="1" dirty="0">
                <a:solidFill>
                  <a:schemeClr val="bg1"/>
                </a:solidFill>
              </a:rPr>
              <a:t>&amp; </a:t>
            </a:r>
            <a:r>
              <a:rPr lang="de-DE" sz="2400" b="1" err="1">
                <a:solidFill>
                  <a:schemeClr val="bg1"/>
                </a:solidFill>
                <a:ea typeface="+mn-lt"/>
                <a:cs typeface="+mn-lt"/>
              </a:rPr>
              <a:t>multicollinearity</a:t>
            </a:r>
            <a:endParaRPr lang="de-DE" sz="2400" b="1" err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24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b="1" err="1">
                <a:solidFill>
                  <a:schemeClr val="bg1"/>
                </a:solidFill>
                <a:cs typeface="Calibri"/>
              </a:rPr>
              <a:t>Imbalanced</a:t>
            </a:r>
            <a:r>
              <a:rPr lang="de-DE" sz="2400" b="1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err="1">
                <a:solidFill>
                  <a:schemeClr val="bg1"/>
                </a:solidFill>
                <a:cs typeface="Calibri"/>
              </a:rPr>
              <a:t>classes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400" b="1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b="1" dirty="0" err="1">
                <a:solidFill>
                  <a:schemeClr val="bg1"/>
                </a:solidFill>
              </a:rPr>
              <a:t>Stability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of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the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err="1">
                <a:solidFill>
                  <a:schemeClr val="bg1"/>
                </a:solidFill>
              </a:rPr>
              <a:t>scores</a:t>
            </a:r>
            <a:r>
              <a:rPr lang="de-DE" sz="2400" b="1">
                <a:solidFill>
                  <a:schemeClr val="bg1"/>
                </a:solidFill>
              </a:rPr>
              <a:t> </a:t>
            </a:r>
            <a:endParaRPr lang="de-DE" sz="24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24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b="1" dirty="0">
                <a:solidFill>
                  <a:schemeClr val="bg1"/>
                </a:solidFill>
                <a:cs typeface="Calibri"/>
              </a:rPr>
              <a:t>Poor </a:t>
            </a:r>
            <a:r>
              <a:rPr lang="de-DE" sz="2400" b="1" dirty="0" err="1">
                <a:solidFill>
                  <a:schemeClr val="bg1"/>
                </a:solidFill>
                <a:cs typeface="Calibri"/>
              </a:rPr>
              <a:t>quality</a:t>
            </a:r>
            <a:r>
              <a:rPr lang="de-DE" sz="2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cs typeface="Calibri"/>
              </a:rPr>
              <a:t>of</a:t>
            </a:r>
            <a:r>
              <a:rPr lang="de-DE" sz="2400" b="1" dirty="0">
                <a:solidFill>
                  <a:schemeClr val="bg1"/>
                </a:solidFill>
                <a:cs typeface="Calibri"/>
              </a:rPr>
              <a:t> iterative </a:t>
            </a:r>
            <a:r>
              <a:rPr lang="de-DE" sz="2400" b="1" dirty="0" err="1">
                <a:solidFill>
                  <a:schemeClr val="bg1"/>
                </a:solidFill>
                <a:cs typeface="Calibri"/>
              </a:rPr>
              <a:t>imputer</a:t>
            </a:r>
            <a:endParaRPr lang="de-DE" sz="24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24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b="1" err="1">
                <a:solidFill>
                  <a:schemeClr val="bg1"/>
                </a:solidFill>
                <a:cs typeface="Calibri"/>
              </a:rPr>
              <a:t>Improvement</a:t>
            </a:r>
            <a:r>
              <a:rPr lang="de-DE" sz="2400" b="1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err="1">
                <a:solidFill>
                  <a:schemeClr val="bg1"/>
                </a:solidFill>
                <a:cs typeface="Calibri"/>
              </a:rPr>
              <a:t>by</a:t>
            </a:r>
            <a:r>
              <a:rPr lang="de-DE" sz="2400" b="1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err="1">
                <a:solidFill>
                  <a:schemeClr val="bg1"/>
                </a:solidFill>
                <a:cs typeface="Calibri"/>
              </a:rPr>
              <a:t>adding</a:t>
            </a:r>
            <a:r>
              <a:rPr lang="de-DE" sz="2400" b="1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err="1">
                <a:solidFill>
                  <a:schemeClr val="bg1"/>
                </a:solidFill>
                <a:cs typeface="Calibri"/>
              </a:rPr>
              <a:t>yearly</a:t>
            </a:r>
            <a:r>
              <a:rPr lang="de-DE" sz="2400" b="1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err="1">
                <a:solidFill>
                  <a:schemeClr val="bg1"/>
                </a:solidFill>
                <a:cs typeface="Calibri"/>
              </a:rPr>
              <a:t>macroeconomic</a:t>
            </a:r>
            <a:r>
              <a:rPr lang="de-DE" sz="2400" b="1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err="1">
                <a:solidFill>
                  <a:schemeClr val="bg1"/>
                </a:solidFill>
                <a:cs typeface="Calibri"/>
              </a:rPr>
              <a:t>indicators</a:t>
            </a:r>
            <a:endParaRPr lang="de-DE" sz="2400" b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2400" b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b="1" dirty="0">
                <a:solidFill>
                  <a:schemeClr val="bg1"/>
                </a:solidFill>
                <a:cs typeface="Calibri"/>
              </a:rPr>
              <a:t>Are </a:t>
            </a:r>
            <a:r>
              <a:rPr lang="de-DE" sz="2400" b="1" dirty="0" err="1">
                <a:solidFill>
                  <a:schemeClr val="bg1"/>
                </a:solidFill>
                <a:cs typeface="Calibri"/>
              </a:rPr>
              <a:t>more</a:t>
            </a:r>
            <a:r>
              <a:rPr lang="de-DE" sz="2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cs typeface="Calibri"/>
              </a:rPr>
              <a:t>compliated</a:t>
            </a:r>
            <a:r>
              <a:rPr lang="de-DE" sz="2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cs typeface="Calibri"/>
              </a:rPr>
              <a:t>algorithms</a:t>
            </a:r>
            <a:r>
              <a:rPr lang="de-DE" sz="2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cs typeface="Calibri"/>
              </a:rPr>
              <a:t>useful</a:t>
            </a:r>
            <a:r>
              <a:rPr lang="de-DE" sz="2400" b="1" dirty="0">
                <a:solidFill>
                  <a:schemeClr val="bg1"/>
                </a:solidFill>
                <a:cs typeface="Calibri"/>
              </a:rPr>
              <a:t>?</a:t>
            </a:r>
            <a:endParaRPr lang="de-DE" sz="2400" b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26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43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12">
            <a:extLst>
              <a:ext uri="{FF2B5EF4-FFF2-40B4-BE49-F238E27FC236}">
                <a16:creationId xmlns:a16="http://schemas.microsoft.com/office/drawing/2014/main" id="{706D5C7E-276A-EF43-AD12-C6742ACF4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91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BDBD9D9-6E0D-0D4B-B7D4-3604875C456E}"/>
              </a:ext>
            </a:extLst>
          </p:cNvPr>
          <p:cNvSpPr txBox="1"/>
          <p:nvPr/>
        </p:nvSpPr>
        <p:spPr>
          <a:xfrm>
            <a:off x="3935760" y="256490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Questions</a:t>
            </a:r>
            <a:r>
              <a:rPr lang="de-DE" sz="7200" dirty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r>
              <a:rPr lang="de-DE" sz="5400" dirty="0">
                <a:solidFill>
                  <a:schemeClr val="bg1"/>
                </a:solidFill>
              </a:rPr>
              <a:t> 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979537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Breitbild</PresentationFormat>
  <Paragraphs>146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Trebuchet MS</vt:lpstr>
      <vt:lpstr>Tunga</vt:lpstr>
      <vt:lpstr>Wingdings</vt:lpstr>
      <vt:lpstr>Office Theme</vt:lpstr>
      <vt:lpstr>Netz</vt:lpstr>
      <vt:lpstr>Group Project</vt:lpstr>
      <vt:lpstr>PowerPoint-Präsentation</vt:lpstr>
      <vt:lpstr>Data Cleaning</vt:lpstr>
      <vt:lpstr>Data Cleaning</vt:lpstr>
      <vt:lpstr>Algorithms</vt:lpstr>
      <vt:lpstr>Results</vt:lpstr>
      <vt:lpstr>Results</vt:lpstr>
      <vt:lpstr>Results</vt:lpstr>
      <vt:lpstr>PowerPoint-Präsentation</vt:lpstr>
    </vt:vector>
  </TitlesOfParts>
  <Company>Universität Zürich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Wilding</dc:creator>
  <cp:lastModifiedBy>Nadine Brönnimann</cp:lastModifiedBy>
  <cp:revision>2500</cp:revision>
  <dcterms:created xsi:type="dcterms:W3CDTF">2009-09-09T07:16:32Z</dcterms:created>
  <dcterms:modified xsi:type="dcterms:W3CDTF">2021-04-18T20:37:06Z</dcterms:modified>
</cp:coreProperties>
</file>