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71" r:id="rId4"/>
    <p:sldId id="259" r:id="rId5"/>
    <p:sldId id="261"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4660"/>
  </p:normalViewPr>
  <p:slideViewPr>
    <p:cSldViewPr>
      <p:cViewPr varScale="1">
        <p:scale>
          <a:sx n="111" d="100"/>
          <a:sy n="111" d="100"/>
        </p:scale>
        <p:origin x="150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162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FB62A4-7F63-4E9E-B858-EAF156A0CCA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75651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71393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6AFB62A4-7F63-4E9E-B858-EAF156A0CCA4}"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177411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3230245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62777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15900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FB62A4-7F63-4E9E-B858-EAF156A0CCA4}"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301789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FB62A4-7F63-4E9E-B858-EAF156A0CCA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22989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FB62A4-7F63-4E9E-B858-EAF156A0CCA4}" type="datetimeFigureOut">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317846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FB62A4-7F63-4E9E-B858-EAF156A0CCA4}" type="datetimeFigureOut">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01358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B62A4-7F63-4E9E-B858-EAF156A0CCA4}"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74662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FB62A4-7F63-4E9E-B858-EAF156A0CCA4}"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201508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7" y="6041361"/>
            <a:ext cx="732659" cy="365125"/>
          </a:xfrm>
        </p:spPr>
        <p:txBody>
          <a:bodyPr/>
          <a:lstStyle/>
          <a:p>
            <a:fld id="{6AFB62A4-7F63-4E9E-B858-EAF156A0CCA4}" type="datetimeFigureOut">
              <a:rPr lang="en-US" smtClean="0"/>
              <a:pPr/>
              <a:t>6/12/2018</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1DA5A9FF-73AF-429C-B8DF-0ACA6AB3133B}" type="slidenum">
              <a:rPr lang="en-US" smtClean="0"/>
              <a:pPr/>
              <a:t>‹#›</a:t>
            </a:fld>
            <a:endParaRPr lang="en-US"/>
          </a:p>
        </p:txBody>
      </p:sp>
    </p:spTree>
    <p:extLst>
      <p:ext uri="{BB962C8B-B14F-4D97-AF65-F5344CB8AC3E}">
        <p14:creationId xmlns:p14="http://schemas.microsoft.com/office/powerpoint/2010/main" val="170200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AFB62A4-7F63-4E9E-B858-EAF156A0CCA4}" type="datetimeFigureOut">
              <a:rPr lang="en-US" smtClean="0"/>
              <a:pPr/>
              <a:t>6/12/2018</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1DA5A9FF-73AF-429C-B8DF-0ACA6AB3133B}" type="slidenum">
              <a:rPr lang="en-US" smtClean="0"/>
              <a:pPr/>
              <a:t>‹#›</a:t>
            </a:fld>
            <a:endParaRPr lang="en-US"/>
          </a:p>
        </p:txBody>
      </p:sp>
    </p:spTree>
    <p:extLst>
      <p:ext uri="{BB962C8B-B14F-4D97-AF65-F5344CB8AC3E}">
        <p14:creationId xmlns:p14="http://schemas.microsoft.com/office/powerpoint/2010/main" val="2942453870"/>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6934200" cy="3048000"/>
          </a:xfrm>
        </p:spPr>
        <p:txBody>
          <a:bodyPr/>
          <a:lstStyle/>
          <a:p>
            <a:pPr algn="l"/>
            <a:r>
              <a:rPr lang="en-US" sz="5400" dirty="0" smtClean="0">
                <a:latin typeface="Consolas" panose="020B0609020204030204" pitchFamily="49" charset="0"/>
              </a:rPr>
              <a:t>ORM2</a:t>
            </a:r>
            <a:r>
              <a:rPr lang="sr-Latn-RS" dirty="0" smtClean="0">
                <a:latin typeface="Consolas" panose="020B0609020204030204" pitchFamily="49" charset="0"/>
              </a:rPr>
              <a:t/>
            </a:r>
            <a:br>
              <a:rPr lang="sr-Latn-RS" dirty="0" smtClean="0">
                <a:latin typeface="Consolas" panose="020B0609020204030204" pitchFamily="49" charset="0"/>
              </a:rPr>
            </a:br>
            <a:r>
              <a:rPr lang="en-US" dirty="0" smtClean="0">
                <a:latin typeface="Consolas" panose="020B0609020204030204" pitchFamily="49" charset="0"/>
              </a:rPr>
              <a:t> </a:t>
            </a:r>
            <a:r>
              <a:rPr lang="sr-Latn-RS" dirty="0" smtClean="0">
                <a:latin typeface="Consolas" panose="020B0609020204030204" pitchFamily="49" charset="0"/>
              </a:rPr>
              <a:t/>
            </a:r>
            <a:br>
              <a:rPr lang="sr-Latn-RS" dirty="0" smtClean="0">
                <a:latin typeface="Consolas" panose="020B0609020204030204" pitchFamily="49" charset="0"/>
              </a:rPr>
            </a:br>
            <a:r>
              <a:rPr lang="sr-Latn-RS" sz="6000" dirty="0" smtClean="0">
                <a:latin typeface="Consolas" panose="020B0609020204030204" pitchFamily="49" charset="0"/>
              </a:rPr>
              <a:t>UDP Multipath</a:t>
            </a:r>
            <a:r>
              <a:rPr lang="sr-Latn-RS" dirty="0" smtClean="0">
                <a:latin typeface="Consolas" panose="020B0609020204030204" pitchFamily="49" charset="0"/>
              </a:rPr>
              <a:t/>
            </a:r>
            <a:br>
              <a:rPr lang="sr-Latn-RS" dirty="0" smtClean="0">
                <a:latin typeface="Consolas" panose="020B0609020204030204" pitchFamily="49" charset="0"/>
              </a:rPr>
            </a:br>
            <a:r>
              <a:rPr lang="sr-Latn-RS" dirty="0" smtClean="0">
                <a:latin typeface="Consolas" panose="020B0609020204030204" pitchFamily="49" charset="0"/>
              </a:rPr>
              <a:t/>
            </a:r>
            <a:br>
              <a:rPr lang="sr-Latn-RS" dirty="0" smtClean="0">
                <a:latin typeface="Consolas" panose="020B0609020204030204" pitchFamily="49" charset="0"/>
              </a:rPr>
            </a:br>
            <a:endParaRPr lang="en-US" dirty="0">
              <a:latin typeface="Consolas" panose="020B0609020204030204" pitchFamily="49" charset="0"/>
            </a:endParaRPr>
          </a:p>
        </p:txBody>
      </p:sp>
      <p:sp>
        <p:nvSpPr>
          <p:cNvPr id="7" name="TextBox 6"/>
          <p:cNvSpPr txBox="1"/>
          <p:nvPr/>
        </p:nvSpPr>
        <p:spPr>
          <a:xfrm>
            <a:off x="23446" y="5181600"/>
            <a:ext cx="3429000" cy="1754326"/>
          </a:xfrm>
          <a:prstGeom prst="rect">
            <a:avLst/>
          </a:prstGeom>
          <a:noFill/>
        </p:spPr>
        <p:txBody>
          <a:bodyPr wrap="square" rtlCol="0">
            <a:spAutoFit/>
          </a:bodyPr>
          <a:lstStyle/>
          <a:p>
            <a:r>
              <a:rPr lang="sr-Latn-RS" dirty="0" smtClean="0">
                <a:latin typeface="Consolas" panose="020B0609020204030204" pitchFamily="49" charset="0"/>
              </a:rPr>
              <a:t>Profesor:</a:t>
            </a:r>
          </a:p>
          <a:p>
            <a:r>
              <a:rPr lang="en-US" dirty="0" err="1" smtClean="0">
                <a:latin typeface="Consolas" panose="020B0609020204030204" pitchFamily="49" charset="0"/>
              </a:rPr>
              <a:t>Marija</a:t>
            </a:r>
            <a:r>
              <a:rPr lang="en-US" dirty="0" smtClean="0">
                <a:latin typeface="Consolas" panose="020B0609020204030204" pitchFamily="49" charset="0"/>
              </a:rPr>
              <a:t> A</a:t>
            </a:r>
            <a:r>
              <a:rPr lang="sr-Latn-RS" dirty="0" smtClean="0">
                <a:latin typeface="Consolas" panose="020B0609020204030204" pitchFamily="49" charset="0"/>
              </a:rPr>
              <a:t>ntić</a:t>
            </a:r>
          </a:p>
          <a:p>
            <a:endParaRPr lang="sr-Latn-RS" dirty="0">
              <a:latin typeface="Consolas" panose="020B0609020204030204" pitchFamily="49" charset="0"/>
            </a:endParaRPr>
          </a:p>
          <a:p>
            <a:r>
              <a:rPr lang="sr-Latn-RS" dirty="0" smtClean="0">
                <a:latin typeface="Consolas" panose="020B0609020204030204" pitchFamily="49" charset="0"/>
              </a:rPr>
              <a:t>Asistent:</a:t>
            </a:r>
          </a:p>
          <a:p>
            <a:r>
              <a:rPr lang="sr-Latn-RS" dirty="0" smtClean="0">
                <a:latin typeface="Consolas" panose="020B0609020204030204" pitchFamily="49" charset="0"/>
              </a:rPr>
              <a:t>Miloš Pilipović</a:t>
            </a:r>
            <a:br>
              <a:rPr lang="sr-Latn-RS" dirty="0" smtClean="0">
                <a:latin typeface="Consolas" panose="020B0609020204030204" pitchFamily="49" charset="0"/>
              </a:rPr>
            </a:br>
            <a:endParaRPr lang="sr-Latn-RS" dirty="0">
              <a:latin typeface="Consolas" panose="020B0609020204030204" pitchFamily="49" charset="0"/>
            </a:endParaRPr>
          </a:p>
        </p:txBody>
      </p:sp>
      <p:sp>
        <p:nvSpPr>
          <p:cNvPr id="8" name="TextBox 7"/>
          <p:cNvSpPr txBox="1"/>
          <p:nvPr/>
        </p:nvSpPr>
        <p:spPr>
          <a:xfrm>
            <a:off x="5410200" y="5735597"/>
            <a:ext cx="4419600" cy="1200329"/>
          </a:xfrm>
          <a:prstGeom prst="rect">
            <a:avLst/>
          </a:prstGeom>
          <a:noFill/>
        </p:spPr>
        <p:txBody>
          <a:bodyPr wrap="square" rtlCol="0">
            <a:spAutoFit/>
          </a:bodyPr>
          <a:lstStyle/>
          <a:p>
            <a:r>
              <a:rPr lang="sr-Latn-RS" dirty="0" smtClean="0">
                <a:latin typeface="Consolas" panose="020B0609020204030204" pitchFamily="49" charset="0"/>
              </a:rPr>
              <a:t>Autori:</a:t>
            </a:r>
            <a:br>
              <a:rPr lang="sr-Latn-RS" dirty="0" smtClean="0">
                <a:latin typeface="Consolas" panose="020B0609020204030204" pitchFamily="49" charset="0"/>
              </a:rPr>
            </a:br>
            <a:r>
              <a:rPr lang="sr-Latn-RS" dirty="0" smtClean="0">
                <a:latin typeface="Consolas" panose="020B0609020204030204" pitchFamily="49" charset="0"/>
              </a:rPr>
              <a:t>Damjan Glamočić RA65/2015</a:t>
            </a:r>
          </a:p>
          <a:p>
            <a:r>
              <a:rPr lang="sr-Latn-RS" dirty="0" smtClean="0">
                <a:latin typeface="Consolas" panose="020B0609020204030204" pitchFamily="49" charset="0"/>
              </a:rPr>
              <a:t>Mihailo Marković RA191/2015</a:t>
            </a:r>
          </a:p>
          <a:p>
            <a:endParaRPr lang="en-US" dirty="0">
              <a:latin typeface="Consolas" panose="020B0609020204030204" pitchFamily="49" charset="0"/>
            </a:endParaRPr>
          </a:p>
        </p:txBody>
      </p:sp>
    </p:spTree>
    <p:extLst>
      <p:ext uri="{BB962C8B-B14F-4D97-AF65-F5344CB8AC3E}">
        <p14:creationId xmlns:p14="http://schemas.microsoft.com/office/powerpoint/2010/main" val="240078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9208"/>
            <a:ext cx="4267200" cy="1171930"/>
          </a:xfrm>
        </p:spPr>
        <p:txBody>
          <a:bodyPr/>
          <a:lstStyle/>
          <a:p>
            <a:r>
              <a:rPr lang="sr-Latn-RS" sz="5400" dirty="0" smtClean="0">
                <a:latin typeface="Consolas" panose="020B0609020204030204" pitchFamily="49" charset="0"/>
              </a:rPr>
              <a:t>Zadatak</a:t>
            </a:r>
            <a:endParaRPr lang="en-US" sz="5400" dirty="0">
              <a:latin typeface="Consolas" panose="020B0609020204030204" pitchFamily="49" charset="0"/>
            </a:endParaRPr>
          </a:p>
        </p:txBody>
      </p:sp>
      <p:sp>
        <p:nvSpPr>
          <p:cNvPr id="2" name="Content Placeholder 1"/>
          <p:cNvSpPr>
            <a:spLocks noGrp="1"/>
          </p:cNvSpPr>
          <p:nvPr>
            <p:ph idx="4294967295"/>
          </p:nvPr>
        </p:nvSpPr>
        <p:spPr>
          <a:xfrm>
            <a:off x="0" y="2057400"/>
            <a:ext cx="8229600" cy="4525962"/>
          </a:xfrm>
        </p:spPr>
        <p:txBody>
          <a:bodyPr>
            <a:normAutofit/>
          </a:bodyPr>
          <a:lstStyle/>
          <a:p>
            <a:r>
              <a:rPr lang="sr-Latn-RS" dirty="0" smtClean="0">
                <a:latin typeface="Consolas" panose="020B0609020204030204" pitchFamily="49" charset="0"/>
              </a:rPr>
              <a:t>Koristeći libpcap/WinPcap biblioteke, implementirati UDP multipath protokol koji obezbeđuje prenos podataka koristeći više paralelnih tokova, u našem slučaju Ethernet i WiFi</a:t>
            </a:r>
            <a:r>
              <a:rPr lang="sr-Latn-RS" dirty="0" smtClean="0">
                <a:latin typeface="Consolas" panose="020B0609020204030204" pitchFamily="49" charset="0"/>
              </a:rPr>
              <a:t>.</a:t>
            </a:r>
          </a:p>
          <a:p>
            <a:endParaRPr lang="sr-Latn-RS" dirty="0" smtClean="0">
              <a:latin typeface="Consolas" panose="020B0609020204030204" pitchFamily="49" charset="0"/>
            </a:endParaRPr>
          </a:p>
          <a:p>
            <a:r>
              <a:rPr lang="sr-Latn-RS" dirty="0" smtClean="0">
                <a:latin typeface="Consolas" panose="020B0609020204030204" pitchFamily="49" charset="0"/>
              </a:rPr>
              <a:t>Ako se jedan tok komunikacije prekine ili jedna strana eksplicitno zatvori paralelni tok, UDP multipath je zadužen da aplikacija tu promenu ne oseti, već da se prenos podataka nesmetano nastavi preko dostupnog paralelnog </a:t>
            </a:r>
            <a:r>
              <a:rPr lang="sr-Latn-RS" smtClean="0">
                <a:latin typeface="Consolas" panose="020B0609020204030204" pitchFamily="49" charset="0"/>
              </a:rPr>
              <a:t>toka</a:t>
            </a:r>
            <a:r>
              <a:rPr lang="sr-Latn-RS" smtClean="0">
                <a:latin typeface="Consolas" panose="020B0609020204030204" pitchFamily="49" charset="0"/>
              </a:rPr>
              <a:t>.</a:t>
            </a:r>
          </a:p>
          <a:p>
            <a:endParaRPr lang="sr-Latn-RS" dirty="0" smtClean="0">
              <a:latin typeface="Consolas" panose="020B0609020204030204" pitchFamily="49" charset="0"/>
            </a:endParaRPr>
          </a:p>
          <a:p>
            <a:r>
              <a:rPr lang="sr-Latn-RS" dirty="0" smtClean="0">
                <a:latin typeface="Consolas" panose="020B0609020204030204" pitchFamily="49" charset="0"/>
              </a:rPr>
              <a:t>Da bi datoteka</a:t>
            </a:r>
            <a:r>
              <a:rPr lang="sr-Latn-RS" i="1" dirty="0" smtClean="0">
                <a:latin typeface="Consolas" panose="020B0609020204030204" pitchFamily="49" charset="0"/>
              </a:rPr>
              <a:t> </a:t>
            </a:r>
            <a:r>
              <a:rPr lang="sr-Latn-RS" dirty="0" smtClean="0">
                <a:latin typeface="Consolas" panose="020B0609020204030204" pitchFamily="49" charset="0"/>
              </a:rPr>
              <a:t>koja se prenosi stigla na destinaciju u obliku u kom je i poslata, obezbeđeno je da se na prijemnoj strani paketi reorganiziju u svoj originalni redosled. </a:t>
            </a:r>
            <a:r>
              <a:rPr lang="en-US" dirty="0" smtClean="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186139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350"/>
            <a:ext cx="7524003" cy="970450"/>
          </a:xfrm>
        </p:spPr>
        <p:txBody>
          <a:bodyPr/>
          <a:lstStyle/>
          <a:p>
            <a:r>
              <a:rPr lang="sr-Latn-RS" sz="5400" dirty="0" smtClean="0">
                <a:latin typeface="Consolas" panose="020B0609020204030204" pitchFamily="49" charset="0"/>
              </a:rPr>
              <a:t>Zadatak</a:t>
            </a:r>
            <a:endParaRPr lang="en-US" sz="5400" dirty="0">
              <a:latin typeface="Consolas" panose="020B0609020204030204" pitchFamily="49" charset="0"/>
            </a:endParaRPr>
          </a:p>
        </p:txBody>
      </p:sp>
      <p:sp>
        <p:nvSpPr>
          <p:cNvPr id="5" name="Content Placeholder 4"/>
          <p:cNvSpPr>
            <a:spLocks noGrp="1"/>
          </p:cNvSpPr>
          <p:nvPr>
            <p:ph idx="1"/>
          </p:nvPr>
        </p:nvSpPr>
        <p:spPr>
          <a:xfrm>
            <a:off x="809995" y="2133600"/>
            <a:ext cx="7524003" cy="3636510"/>
          </a:xfrm>
        </p:spPr>
        <p:txBody>
          <a:bodyPr/>
          <a:lstStyle/>
          <a:p>
            <a:r>
              <a:rPr lang="sr-Latn-RS" dirty="0" smtClean="0">
                <a:latin typeface="Consolas" panose="020B0609020204030204" pitchFamily="49" charset="0"/>
              </a:rPr>
              <a:t>Na kraju, bilo je potrebno eksperimentalno odrediti performanse realizovanog protokola.</a:t>
            </a:r>
          </a:p>
          <a:p>
            <a:endParaRPr lang="sr-Latn-RS" dirty="0">
              <a:latin typeface="Consolas" panose="020B0609020204030204" pitchFamily="49" charset="0"/>
            </a:endParaRPr>
          </a:p>
          <a:p>
            <a:endParaRPr lang="sr-Latn-RS" dirty="0" smtClean="0">
              <a:latin typeface="Consolas" panose="020B0609020204030204" pitchFamily="49" charset="0"/>
            </a:endParaRPr>
          </a:p>
          <a:p>
            <a:endParaRPr lang="sr-Latn-RS" dirty="0">
              <a:latin typeface="Consolas" panose="020B0609020204030204" pitchFamily="49" charset="0"/>
            </a:endParaRPr>
          </a:p>
          <a:p>
            <a:endParaRPr lang="sr-Latn-RS" dirty="0" smtClean="0">
              <a:latin typeface="Consolas" panose="020B0609020204030204" pitchFamily="49" charset="0"/>
            </a:endParaRPr>
          </a:p>
          <a:p>
            <a:endParaRPr lang="en-US" dirty="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1919283" y="3505200"/>
            <a:ext cx="5305425" cy="26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49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3218935" cy="1111946"/>
          </a:xfrm>
        </p:spPr>
        <p:txBody>
          <a:bodyPr/>
          <a:lstStyle/>
          <a:p>
            <a:r>
              <a:rPr lang="sr-Latn-RS" sz="5400" dirty="0" smtClean="0">
                <a:latin typeface="Consolas" panose="020B0609020204030204" pitchFamily="49" charset="0"/>
              </a:rPr>
              <a:t>Rešenje</a:t>
            </a:r>
            <a:endParaRPr lang="en-US" sz="5400" dirty="0">
              <a:latin typeface="Consolas" panose="020B0609020204030204" pitchFamily="49" charset="0"/>
            </a:endParaRPr>
          </a:p>
        </p:txBody>
      </p:sp>
      <p:sp>
        <p:nvSpPr>
          <p:cNvPr id="2" name="Content Placeholder 1"/>
          <p:cNvSpPr>
            <a:spLocks noGrp="1"/>
          </p:cNvSpPr>
          <p:nvPr>
            <p:ph idx="4294967295"/>
          </p:nvPr>
        </p:nvSpPr>
        <p:spPr>
          <a:xfrm>
            <a:off x="228600" y="2362200"/>
            <a:ext cx="8229600" cy="4114800"/>
          </a:xfrm>
        </p:spPr>
        <p:txBody>
          <a:bodyPr>
            <a:normAutofit/>
          </a:bodyPr>
          <a:lstStyle/>
          <a:p>
            <a:r>
              <a:rPr lang="sr-Latn-RS" dirty="0" smtClean="0">
                <a:latin typeface="Consolas" panose="020B0609020204030204" pitchFamily="49" charset="0"/>
              </a:rPr>
              <a:t>Komunikacija izmedju predajnika i prijemnika se odvija preko dva mrežna adaptera, odnosno Ethernet mrežne kartice i wireless mrežnog adaptera.</a:t>
            </a:r>
          </a:p>
          <a:p>
            <a:endParaRPr lang="sr-Latn-RS" dirty="0" smtClean="0">
              <a:latin typeface="Consolas" panose="020B0609020204030204" pitchFamily="49" charset="0"/>
            </a:endParaRPr>
          </a:p>
          <a:p>
            <a:r>
              <a:rPr lang="sr-Latn-RS" dirty="0" smtClean="0">
                <a:latin typeface="Consolas" panose="020B0609020204030204" pitchFamily="49" charset="0"/>
              </a:rPr>
              <a:t>Predajnička strana čita datoteku za slanje i formira pakete predefinisane veličine, a zatim šalje svaki od njih zasebno preko jednog od slobodnih adaptera i očekuje acknowledgement signal od primaoca ukoliko je paket uspešno poslat.</a:t>
            </a:r>
          </a:p>
          <a:p>
            <a:endParaRPr lang="sr-Latn-RS" dirty="0" smtClean="0">
              <a:latin typeface="Consolas" panose="020B0609020204030204" pitchFamily="49" charset="0"/>
            </a:endParaRPr>
          </a:p>
          <a:p>
            <a:r>
              <a:rPr lang="sr-Latn-RS" dirty="0" smtClean="0">
                <a:latin typeface="Consolas" panose="020B0609020204030204" pitchFamily="49" charset="0"/>
              </a:rPr>
              <a:t>Uspešna reorganizacija paketa na prijemnoj strani realizovana je tako što svaki paket u svom headeru poseduje polje koje predstavlja njegov redni broj.</a:t>
            </a:r>
          </a:p>
        </p:txBody>
      </p:sp>
    </p:spTree>
    <p:extLst>
      <p:ext uri="{BB962C8B-B14F-4D97-AF65-F5344CB8AC3E}">
        <p14:creationId xmlns:p14="http://schemas.microsoft.com/office/powerpoint/2010/main" val="3607524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798" y="457200"/>
            <a:ext cx="7524003" cy="970450"/>
          </a:xfrm>
        </p:spPr>
        <p:txBody>
          <a:bodyPr/>
          <a:lstStyle/>
          <a:p>
            <a:r>
              <a:rPr lang="en-US" sz="5400" dirty="0" err="1" smtClean="0">
                <a:latin typeface="Consolas" panose="020B0609020204030204" pitchFamily="49" charset="0"/>
              </a:rPr>
              <a:t>Predajnik</a:t>
            </a:r>
            <a:r>
              <a:rPr lang="en-US" sz="5400" dirty="0" smtClean="0">
                <a:latin typeface="Consolas" panose="020B0609020204030204" pitchFamily="49" charset="0"/>
              </a:rPr>
              <a:t> (Sender)</a:t>
            </a:r>
            <a:endParaRPr lang="en-US" sz="5400" dirty="0">
              <a:latin typeface="Consolas" panose="020B0609020204030204" pitchFamily="49" charset="0"/>
            </a:endParaRPr>
          </a:p>
        </p:txBody>
      </p:sp>
      <p:sp>
        <p:nvSpPr>
          <p:cNvPr id="2" name="Content Placeholder 1"/>
          <p:cNvSpPr>
            <a:spLocks noGrp="1"/>
          </p:cNvSpPr>
          <p:nvPr>
            <p:ph idx="4294967295"/>
          </p:nvPr>
        </p:nvSpPr>
        <p:spPr>
          <a:xfrm>
            <a:off x="76200" y="2133600"/>
            <a:ext cx="8229600" cy="4525962"/>
          </a:xfrm>
        </p:spPr>
        <p:txBody>
          <a:bodyPr>
            <a:normAutofit/>
          </a:bodyPr>
          <a:lstStyle/>
          <a:p>
            <a:r>
              <a:rPr lang="sr-Latn-RS" dirty="0" smtClean="0">
                <a:latin typeface="Consolas" panose="020B0609020204030204" pitchFamily="49" charset="0"/>
              </a:rPr>
              <a:t>Prilikom pokretanja </a:t>
            </a:r>
            <a:r>
              <a:rPr lang="sr-Latn-RS" dirty="0" smtClean="0">
                <a:latin typeface="Consolas" panose="020B0609020204030204" pitchFamily="49" charset="0"/>
              </a:rPr>
              <a:t>predajne </a:t>
            </a:r>
            <a:r>
              <a:rPr lang="sr-Latn-RS" dirty="0" smtClean="0">
                <a:latin typeface="Consolas" panose="020B0609020204030204" pitchFamily="49" charset="0"/>
              </a:rPr>
              <a:t>strane, potrebno je izabrati dva adaptera preko kojih će se vršiti prenos </a:t>
            </a:r>
            <a:r>
              <a:rPr lang="sr-Latn-RS" dirty="0" smtClean="0">
                <a:latin typeface="Consolas" panose="020B0609020204030204" pitchFamily="49" charset="0"/>
              </a:rPr>
              <a:t>podataka.</a:t>
            </a:r>
          </a:p>
          <a:p>
            <a:endParaRPr lang="en-US" dirty="0" smtClean="0">
              <a:latin typeface="Consolas" panose="020B0609020204030204" pitchFamily="49" charset="0"/>
            </a:endParaRPr>
          </a:p>
          <a:p>
            <a:r>
              <a:rPr lang="sr-Latn-RS" dirty="0" smtClean="0">
                <a:latin typeface="Consolas" panose="020B0609020204030204" pitchFamily="49" charset="0"/>
              </a:rPr>
              <a:t>Program čita iz tekstualne datoteke i formira prvi paket u kom se šalje dužina svakog paketa, ukupan broj paketa i dužina poslednjeg paketa.</a:t>
            </a:r>
          </a:p>
          <a:p>
            <a:endParaRPr lang="sr-Latn-RS" dirty="0" smtClean="0">
              <a:latin typeface="Consolas" panose="020B0609020204030204" pitchFamily="49" charset="0"/>
            </a:endParaRPr>
          </a:p>
          <a:p>
            <a:r>
              <a:rPr lang="sr-Latn-RS" dirty="0" smtClean="0">
                <a:latin typeface="Consolas" panose="020B0609020204030204" pitchFamily="49" charset="0"/>
              </a:rPr>
              <a:t>Kada </a:t>
            </a:r>
            <a:r>
              <a:rPr lang="sr-Latn-RS" dirty="0" smtClean="0">
                <a:latin typeface="Consolas" panose="020B0609020204030204" pitchFamily="49" charset="0"/>
              </a:rPr>
              <a:t>formiramo paket, </a:t>
            </a:r>
            <a:r>
              <a:rPr lang="sr-Latn-RS" dirty="0" smtClean="0">
                <a:latin typeface="Consolas" panose="020B0609020204030204" pitchFamily="49" charset="0"/>
              </a:rPr>
              <a:t>uz njega šaljemo i serijski broj paketa.</a:t>
            </a:r>
          </a:p>
          <a:p>
            <a:endParaRPr lang="sr-Latn-RS" dirty="0" smtClean="0">
              <a:latin typeface="Consolas" panose="020B0609020204030204" pitchFamily="49" charset="0"/>
            </a:endParaRPr>
          </a:p>
          <a:p>
            <a:r>
              <a:rPr lang="sr-Latn-RS" dirty="0" smtClean="0">
                <a:latin typeface="Consolas" panose="020B0609020204030204" pitchFamily="49" charset="0"/>
              </a:rPr>
              <a:t>Predajnik zatim čeka signal potvrde prispeća paketa od prijemne strane, ako je ne dobije, šalje taj paket ponovo, a zatim šalje sledeći paket.</a:t>
            </a:r>
            <a:endParaRPr lang="sr-Latn-RS" dirty="0" smtClean="0">
              <a:latin typeface="Consolas" panose="020B0609020204030204" pitchFamily="49" charset="0"/>
            </a:endParaRPr>
          </a:p>
        </p:txBody>
      </p:sp>
    </p:spTree>
    <p:extLst>
      <p:ext uri="{BB962C8B-B14F-4D97-AF65-F5344CB8AC3E}">
        <p14:creationId xmlns:p14="http://schemas.microsoft.com/office/powerpoint/2010/main" val="163132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1" y="447188"/>
            <a:ext cx="7953000" cy="970450"/>
          </a:xfrm>
        </p:spPr>
        <p:txBody>
          <a:bodyPr/>
          <a:lstStyle/>
          <a:p>
            <a:r>
              <a:rPr lang="sr-Latn-RS" sz="5400" dirty="0" smtClean="0">
                <a:latin typeface="Consolas" panose="020B0609020204030204" pitchFamily="49" charset="0"/>
              </a:rPr>
              <a:t>Prijemnik (receiver)</a:t>
            </a:r>
            <a:endParaRPr lang="en-US" sz="5400" dirty="0">
              <a:latin typeface="Consolas" panose="020B0609020204030204" pitchFamily="49" charset="0"/>
            </a:endParaRPr>
          </a:p>
        </p:txBody>
      </p:sp>
      <p:sp>
        <p:nvSpPr>
          <p:cNvPr id="2" name="Content Placeholder 1"/>
          <p:cNvSpPr>
            <a:spLocks noGrp="1"/>
          </p:cNvSpPr>
          <p:nvPr>
            <p:ph idx="4294967295"/>
          </p:nvPr>
        </p:nvSpPr>
        <p:spPr>
          <a:xfrm>
            <a:off x="35169" y="2743200"/>
            <a:ext cx="8229600" cy="4525962"/>
          </a:xfrm>
        </p:spPr>
        <p:txBody>
          <a:bodyPr>
            <a:normAutofit/>
          </a:bodyPr>
          <a:lstStyle/>
          <a:p>
            <a:r>
              <a:rPr lang="sr-Latn-RS" dirty="0">
                <a:latin typeface="Consolas" panose="020B0609020204030204" pitchFamily="49" charset="0"/>
              </a:rPr>
              <a:t>Prilikom pokretanja </a:t>
            </a:r>
            <a:r>
              <a:rPr lang="sr-Latn-RS" dirty="0" smtClean="0">
                <a:latin typeface="Consolas" panose="020B0609020204030204" pitchFamily="49" charset="0"/>
              </a:rPr>
              <a:t>prijemne strane, </a:t>
            </a:r>
            <a:r>
              <a:rPr lang="sr-Latn-RS" dirty="0">
                <a:latin typeface="Consolas" panose="020B0609020204030204" pitchFamily="49" charset="0"/>
              </a:rPr>
              <a:t>potrebno je izabrati dva adaptera preko kojih će se vršiti </a:t>
            </a:r>
            <a:r>
              <a:rPr lang="sr-Latn-RS" dirty="0" smtClean="0">
                <a:latin typeface="Consolas" panose="020B0609020204030204" pitchFamily="49" charset="0"/>
              </a:rPr>
              <a:t>prijem </a:t>
            </a:r>
            <a:r>
              <a:rPr lang="sr-Latn-RS" dirty="0">
                <a:latin typeface="Consolas" panose="020B0609020204030204" pitchFamily="49" charset="0"/>
              </a:rPr>
              <a:t>podataka</a:t>
            </a:r>
            <a:r>
              <a:rPr lang="sr-Latn-RS" dirty="0" smtClean="0">
                <a:latin typeface="Consolas" panose="020B0609020204030204" pitchFamily="49" charset="0"/>
              </a:rPr>
              <a:t>.</a:t>
            </a:r>
          </a:p>
          <a:p>
            <a:endParaRPr lang="sr-Latn-RS" dirty="0" smtClean="0">
              <a:latin typeface="Consolas" panose="020B0609020204030204" pitchFamily="49" charset="0"/>
            </a:endParaRPr>
          </a:p>
          <a:p>
            <a:r>
              <a:rPr lang="sr-Latn-RS" dirty="0" smtClean="0">
                <a:latin typeface="Consolas" panose="020B0609020204030204" pitchFamily="49" charset="0"/>
              </a:rPr>
              <a:t>Definišemo i kompajliramo pcap filter za hvatanje paketa.</a:t>
            </a:r>
          </a:p>
          <a:p>
            <a:endParaRPr lang="sr-Latn-RS" dirty="0" smtClean="0">
              <a:latin typeface="Consolas" panose="020B0609020204030204" pitchFamily="49" charset="0"/>
            </a:endParaRPr>
          </a:p>
          <a:p>
            <a:r>
              <a:rPr lang="sr-Latn-RS" dirty="0" smtClean="0">
                <a:latin typeface="Consolas" panose="020B0609020204030204" pitchFamily="49" charset="0"/>
              </a:rPr>
              <a:t>Svaki primljeni paket se obrađuje. Prvi paket se razlikuje od ostalih jer </a:t>
            </a:r>
            <a:r>
              <a:rPr lang="sr-Latn-RS" dirty="0" smtClean="0">
                <a:latin typeface="Consolas" panose="020B0609020204030204" pitchFamily="49" charset="0"/>
              </a:rPr>
              <a:t>su u njemu definisane i dodatne informacije potrebne za uspešno slanje preostalih paketa.</a:t>
            </a:r>
            <a:endParaRPr lang="sr-Latn-RS" dirty="0" smtClean="0">
              <a:latin typeface="Consolas" panose="020B0609020204030204" pitchFamily="49" charset="0"/>
            </a:endParaRPr>
          </a:p>
          <a:p>
            <a:endParaRPr lang="sr-Latn-RS" dirty="0" smtClean="0">
              <a:latin typeface="Consolas" panose="020B0609020204030204" pitchFamily="49" charset="0"/>
            </a:endParaRPr>
          </a:p>
          <a:p>
            <a:r>
              <a:rPr lang="sr-Latn-RS" dirty="0" smtClean="0">
                <a:latin typeface="Consolas" panose="020B0609020204030204" pitchFamily="49" charset="0"/>
              </a:rPr>
              <a:t>Svaki paket se smešta na redni broj koji je sadržan u njemu, pa je na kraju ceo fajl u izvornom redosledu.</a:t>
            </a:r>
            <a:endParaRPr lang="sr-Latn-RS" dirty="0">
              <a:latin typeface="Consolas" panose="020B0609020204030204" pitchFamily="49" charset="0"/>
            </a:endParaRPr>
          </a:p>
          <a:p>
            <a:endParaRPr lang="sr-Latn-RS" dirty="0" smtClean="0"/>
          </a:p>
          <a:p>
            <a:endParaRPr lang="en-US" dirty="0"/>
          </a:p>
          <a:p>
            <a:endParaRPr lang="en-US" dirty="0"/>
          </a:p>
        </p:txBody>
      </p:sp>
    </p:spTree>
    <p:extLst>
      <p:ext uri="{BB962C8B-B14F-4D97-AF65-F5344CB8AC3E}">
        <p14:creationId xmlns:p14="http://schemas.microsoft.com/office/powerpoint/2010/main" val="364719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916</TotalTime>
  <Words>366</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Consolas</vt:lpstr>
      <vt:lpstr>Trebuchet MS</vt:lpstr>
      <vt:lpstr>Wingdings 2</vt:lpstr>
      <vt:lpstr>Quotable</vt:lpstr>
      <vt:lpstr>ORM2   UDP Multipath  </vt:lpstr>
      <vt:lpstr>Zadatak</vt:lpstr>
      <vt:lpstr>Zadatak</vt:lpstr>
      <vt:lpstr>Rešenje</vt:lpstr>
      <vt:lpstr>Predajnik (Sender)</vt:lpstr>
      <vt:lpstr>Prijemnik (receiver)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SMTP proxy</dc:title>
  <dc:creator>Mihailo Marković</dc:creator>
  <cp:lastModifiedBy>student</cp:lastModifiedBy>
  <cp:revision>464</cp:revision>
  <dcterms:created xsi:type="dcterms:W3CDTF">2017-01-02T21:55:13Z</dcterms:created>
  <dcterms:modified xsi:type="dcterms:W3CDTF">2018-06-12T07:25:13Z</dcterms:modified>
</cp:coreProperties>
</file>