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9898-FACF-45C8-A94B-A975025AA744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666C-022D-4FE0-BE3C-45CC98C3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8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9898-FACF-45C8-A94B-A975025AA744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666C-022D-4FE0-BE3C-45CC98C3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4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9898-FACF-45C8-A94B-A975025AA744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666C-022D-4FE0-BE3C-45CC98C3898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5908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9898-FACF-45C8-A94B-A975025AA744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666C-022D-4FE0-BE3C-45CC98C3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14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9898-FACF-45C8-A94B-A975025AA744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666C-022D-4FE0-BE3C-45CC98C3898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3598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9898-FACF-45C8-A94B-A975025AA744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666C-022D-4FE0-BE3C-45CC98C3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60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9898-FACF-45C8-A94B-A975025AA744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666C-022D-4FE0-BE3C-45CC98C3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92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9898-FACF-45C8-A94B-A975025AA744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666C-022D-4FE0-BE3C-45CC98C3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7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9898-FACF-45C8-A94B-A975025AA744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666C-022D-4FE0-BE3C-45CC98C3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7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9898-FACF-45C8-A94B-A975025AA744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666C-022D-4FE0-BE3C-45CC98C3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8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9898-FACF-45C8-A94B-A975025AA744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666C-022D-4FE0-BE3C-45CC98C3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1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9898-FACF-45C8-A94B-A975025AA744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666C-022D-4FE0-BE3C-45CC98C3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6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9898-FACF-45C8-A94B-A975025AA744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666C-022D-4FE0-BE3C-45CC98C3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2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9898-FACF-45C8-A94B-A975025AA744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666C-022D-4FE0-BE3C-45CC98C3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7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9898-FACF-45C8-A94B-A975025AA744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666C-022D-4FE0-BE3C-45CC98C3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9898-FACF-45C8-A94B-A975025AA744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666C-022D-4FE0-BE3C-45CC98C3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6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29898-FACF-45C8-A94B-A975025AA744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01F666C-022D-4FE0-BE3C-45CC98C3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9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800583"/>
              </p:ext>
            </p:extLst>
          </p:nvPr>
        </p:nvGraphicFramePr>
        <p:xfrm>
          <a:off x="1187624" y="243880"/>
          <a:ext cx="6781800" cy="1143000"/>
        </p:xfrm>
        <a:graphic>
          <a:graphicData uri="http://schemas.openxmlformats.org/drawingml/2006/table">
            <a:tbl>
              <a:tblPr/>
              <a:tblGrid>
                <a:gridCol w="3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sr-Latn-C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sr-Latn-CS" sz="1900" b="1" kern="1000" spc="-40" dirty="0">
                          <a:latin typeface="Arial"/>
                          <a:ea typeface="Times New Roman"/>
                          <a:cs typeface="Times New Roman"/>
                        </a:rPr>
                        <a:t>УНИВЕРЗИТЕТ У НОВОМ САДУ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36195" marR="36195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sr-Latn-CS" sz="1900" b="1" kern="1000" spc="-40" dirty="0">
                          <a:latin typeface="Arial"/>
                          <a:ea typeface="Times New Roman"/>
                          <a:cs typeface="Times New Roman"/>
                        </a:rPr>
                        <a:t>ФАКУЛТЕТ ТЕХНИ</a:t>
                      </a:r>
                      <a:r>
                        <a:rPr lang="sr-Cyrl-CS" sz="1900" b="1" kern="1000" spc="-40" dirty="0">
                          <a:latin typeface="Arial"/>
                          <a:ea typeface="Times New Roman"/>
                          <a:cs typeface="Times New Roman"/>
                        </a:rPr>
                        <a:t>Ч</a:t>
                      </a:r>
                      <a:r>
                        <a:rPr lang="sr-Latn-CS" sz="1900" b="1" kern="1000" spc="-40" dirty="0">
                          <a:latin typeface="Arial"/>
                          <a:ea typeface="Times New Roman"/>
                          <a:cs typeface="Times New Roman"/>
                        </a:rPr>
                        <a:t>КИХ НАУКА</a:t>
                      </a:r>
                      <a:endParaRPr lang="en-US" sz="1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400" kern="1000" dirty="0">
                        <a:latin typeface="VogueBold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793623"/>
              </p:ext>
            </p:extLst>
          </p:nvPr>
        </p:nvGraphicFramePr>
        <p:xfrm>
          <a:off x="6948264" y="386755"/>
          <a:ext cx="8905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Bitmap Image" r:id="rId3" imgW="2914703" imgH="2943151" progId="PBrush">
                  <p:embed/>
                </p:oleObj>
              </mc:Choice>
              <mc:Fallback>
                <p:oleObj name="Bitmap Image" r:id="rId3" imgW="2914703" imgH="2943151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386755"/>
                        <a:ext cx="89058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53237" y="386755"/>
            <a:ext cx="781050" cy="857250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028086"/>
              </p:ext>
            </p:extLst>
          </p:nvPr>
        </p:nvGraphicFramePr>
        <p:xfrm>
          <a:off x="1573386" y="1494479"/>
          <a:ext cx="6010275" cy="4948491"/>
        </p:xfrm>
        <a:graphic>
          <a:graphicData uri="http://schemas.openxmlformats.org/drawingml/2006/table">
            <a:tbl>
              <a:tblPr/>
              <a:tblGrid>
                <a:gridCol w="601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5342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sr-Cyrl-CS" sz="120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sr-Cyrl-CS" sz="1200" b="1" dirty="0">
                          <a:latin typeface="Arial"/>
                          <a:ea typeface="Times New Roman"/>
                          <a:cs typeface="Times New Roman"/>
                        </a:rPr>
                        <a:t>УНИВЕРЗИТЕТ У НОВОМ САДУ</a:t>
                      </a:r>
                      <a:endParaRPr lang="en-US" sz="105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sr-Cyrl-CS" sz="1200" b="1" dirty="0">
                          <a:latin typeface="Arial"/>
                          <a:ea typeface="Times New Roman"/>
                          <a:cs typeface="Times New Roman"/>
                        </a:rPr>
                        <a:t>ФАКУЛТЕТ ТЕХНИЧКИХ НАУКА</a:t>
                      </a:r>
                      <a:endParaRPr lang="en-US" sz="105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sr-Cyrl-CS" sz="1200" b="1" dirty="0">
                          <a:latin typeface="Arial"/>
                          <a:ea typeface="Times New Roman"/>
                          <a:cs typeface="Times New Roman"/>
                        </a:rPr>
                        <a:t>НОВИ САД</a:t>
                      </a:r>
                      <a:endParaRPr lang="en-US" sz="105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sr-Cyrl-CS" sz="1200" b="1" dirty="0">
                          <a:latin typeface="Arial"/>
                          <a:ea typeface="Times New Roman"/>
                          <a:cs typeface="Times New Roman"/>
                        </a:rPr>
                        <a:t>Департман за рачунарство и аутоматику</a:t>
                      </a:r>
                      <a:endParaRPr lang="en-US" sz="105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sr-Cyrl-CS" sz="1200" b="1" dirty="0">
                          <a:latin typeface="Arial"/>
                          <a:ea typeface="Times New Roman"/>
                          <a:cs typeface="Times New Roman"/>
                        </a:rPr>
                        <a:t>Одсек за рачунарску технику и рачунарске комуникације</a:t>
                      </a:r>
                      <a:endParaRPr lang="en-US" sz="105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2200" b="1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sr-Cyrl-CS" sz="2200" b="1" dirty="0">
                          <a:latin typeface="Arial"/>
                          <a:ea typeface="Times New Roman"/>
                          <a:cs typeface="Times New Roman"/>
                        </a:rPr>
                        <a:t>ИСПИТНИ</a:t>
                      </a:r>
                      <a:r>
                        <a:rPr lang="sr-Cyrl-CS" sz="2200" b="1" baseline="0" dirty="0">
                          <a:latin typeface="Arial"/>
                          <a:ea typeface="Times New Roman"/>
                          <a:cs typeface="Times New Roman"/>
                        </a:rPr>
                        <a:t> ЗАДАТАК</a:t>
                      </a:r>
                      <a:endParaRPr lang="en-US" sz="105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1621155" indent="-1261110" algn="just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621155" algn="l"/>
                        </a:tabLst>
                      </a:pPr>
                      <a:endParaRPr lang="en-US" sz="1200" b="1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1621155" indent="-1261110" algn="just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621155" algn="l"/>
                        </a:tabLst>
                      </a:pPr>
                      <a:endParaRPr lang="en-US" sz="1200" b="1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1621155" indent="-1261110" algn="just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621155" algn="l"/>
                        </a:tabLst>
                      </a:pPr>
                      <a:r>
                        <a:rPr lang="sr-Cyrl-CS" sz="1200" b="1" dirty="0">
                          <a:latin typeface="Arial"/>
                          <a:ea typeface="Times New Roman"/>
                          <a:cs typeface="Times New Roman"/>
                        </a:rPr>
                        <a:t>Кандидат</a:t>
                      </a:r>
                      <a:r>
                        <a:rPr lang="en-US" sz="1200" b="1" dirty="0">
                          <a:latin typeface="Arial"/>
                          <a:ea typeface="Times New Roman"/>
                          <a:cs typeface="Times New Roman"/>
                        </a:rPr>
                        <a:t>и</a:t>
                      </a:r>
                      <a:r>
                        <a:rPr lang="sr-Cyrl-CS" sz="1200" b="1" dirty="0">
                          <a:latin typeface="Arial"/>
                          <a:ea typeface="Times New Roman"/>
                          <a:cs typeface="Times New Roman"/>
                        </a:rPr>
                        <a:t>:</a:t>
                      </a:r>
                      <a:r>
                        <a:rPr lang="sr-Latn-CS" sz="1200" b="1" dirty="0">
                          <a:latin typeface="Arial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lang="sr-Cyrl-RS" sz="1200" b="1" dirty="0">
                          <a:latin typeface="Arial"/>
                          <a:ea typeface="Times New Roman"/>
                          <a:cs typeface="Times New Roman"/>
                        </a:rPr>
                        <a:t>Дамјан</a:t>
                      </a:r>
                      <a:r>
                        <a:rPr lang="sr-Cyrl-RS" sz="1200" b="1" baseline="0" dirty="0">
                          <a:latin typeface="Arial"/>
                          <a:ea typeface="Times New Roman"/>
                          <a:cs typeface="Times New Roman"/>
                        </a:rPr>
                        <a:t> Гламочић, Михаило Марковић</a:t>
                      </a:r>
                      <a:endParaRPr lang="en-US" sz="105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1621155" indent="-1261110" algn="just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621155" algn="l"/>
                        </a:tabLst>
                      </a:pPr>
                      <a:r>
                        <a:rPr lang="sr-Cyrl-CS" sz="1200" b="1" dirty="0">
                          <a:latin typeface="Arial"/>
                          <a:ea typeface="Times New Roman"/>
                          <a:cs typeface="Times New Roman"/>
                        </a:rPr>
                        <a:t>Број индекса:	РА65/2015,  РА191/2015</a:t>
                      </a:r>
                      <a:endParaRPr lang="en-US" sz="105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1621155" indent="-1261110" algn="just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621155" algn="l"/>
                        </a:tabLst>
                      </a:pPr>
                      <a:r>
                        <a:rPr lang="sr-Cyrl-CS" sz="1200" b="1" dirty="0">
                          <a:latin typeface="Arial"/>
                          <a:ea typeface="Times New Roman"/>
                          <a:cs typeface="Times New Roman"/>
                        </a:rPr>
                        <a:t>Предмет:	Основи</a:t>
                      </a:r>
                      <a:r>
                        <a:rPr lang="sr-Cyrl-CS" sz="1200" b="1" baseline="0" dirty="0">
                          <a:latin typeface="Arial"/>
                          <a:ea typeface="Times New Roman"/>
                          <a:cs typeface="Times New Roman"/>
                        </a:rPr>
                        <a:t> рачунарских мрежа</a:t>
                      </a:r>
                      <a:r>
                        <a:rPr lang="sr-Cyrl-CS" sz="1200" b="1" dirty="0"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latin typeface="Arial"/>
                          <a:ea typeface="Times New Roman"/>
                          <a:cs typeface="Times New Roman"/>
                        </a:rPr>
                        <a:t>I</a:t>
                      </a:r>
                      <a:endParaRPr lang="en-US" sz="105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1621155" indent="-1261110" algn="just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621155" algn="l"/>
                        </a:tabLst>
                      </a:pPr>
                      <a:r>
                        <a:rPr lang="sr-Cyrl-CS" sz="1200" b="1" dirty="0">
                          <a:latin typeface="Arial"/>
                          <a:ea typeface="Times New Roman"/>
                          <a:cs typeface="Times New Roman"/>
                        </a:rPr>
                        <a:t>Тема рада:	</a:t>
                      </a:r>
                      <a:r>
                        <a:rPr lang="sr-Latn-RS" sz="1200" b="1" dirty="0">
                          <a:latin typeface="Arial"/>
                          <a:ea typeface="Times New Roman"/>
                          <a:cs typeface="Times New Roman"/>
                        </a:rPr>
                        <a:t>TCP</a:t>
                      </a:r>
                      <a:r>
                        <a:rPr lang="sr-Latn-RS" sz="1200" b="1" baseline="0" dirty="0">
                          <a:latin typeface="Arial"/>
                          <a:ea typeface="Times New Roman"/>
                          <a:cs typeface="Times New Roman"/>
                        </a:rPr>
                        <a:t> chat server</a:t>
                      </a:r>
                      <a:endParaRPr lang="en-US" sz="1050" i="1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1621155" indent="-1261110" algn="just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621155" algn="l"/>
                        </a:tabLst>
                      </a:pPr>
                      <a:r>
                        <a:rPr lang="sr-Cyrl-CS" sz="1200" b="1" dirty="0">
                          <a:latin typeface="Arial"/>
                          <a:ea typeface="Times New Roman"/>
                          <a:cs typeface="Times New Roman"/>
                        </a:rPr>
                        <a:t>Ментор рада:	</a:t>
                      </a:r>
                      <a:r>
                        <a:rPr lang="sr-Cyrl-RS" sz="1200" b="1" dirty="0">
                          <a:latin typeface="Arial"/>
                          <a:ea typeface="Times New Roman"/>
                          <a:cs typeface="Times New Roman"/>
                        </a:rPr>
                        <a:t>Милош</a:t>
                      </a:r>
                      <a:r>
                        <a:rPr lang="sr-Cyrl-RS" sz="1200" b="1" baseline="0" dirty="0">
                          <a:latin typeface="Arial"/>
                          <a:ea typeface="Times New Roman"/>
                          <a:cs typeface="Times New Roman"/>
                        </a:rPr>
                        <a:t> Пилиповић</a:t>
                      </a:r>
                      <a:endParaRPr lang="en-US" sz="105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sr-Cyrl-CS" sz="1200" b="1" dirty="0">
                          <a:latin typeface="Arial"/>
                          <a:ea typeface="Times New Roman"/>
                          <a:cs typeface="Times New Roman"/>
                        </a:rPr>
                        <a:t>Нови Сад, децембар, 2017.</a:t>
                      </a:r>
                      <a:endParaRPr lang="en-US" sz="105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379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</a:pPr>
                      <a:endParaRPr lang="sr-Cyrl-C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sr-Cyrl-RS" dirty="0"/>
              <a:t>протокол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930400"/>
            <a:ext cx="6347714" cy="388077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TCP </a:t>
            </a:r>
            <a:r>
              <a:rPr lang="sr-Cyrl-R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је протокол транспортног слоја протокол стека</a:t>
            </a:r>
          </a:p>
          <a:p>
            <a:r>
              <a:rPr lang="sr-Cyrl-R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Помоћу методе руковања (енг. </a:t>
            </a:r>
            <a:r>
              <a:rPr lang="en-US" sz="2400" i="1" dirty="0">
                <a:latin typeface="Tahoma" pitchFamily="34" charset="0"/>
                <a:ea typeface="Tahoma" pitchFamily="34" charset="0"/>
                <a:cs typeface="Tahoma" pitchFamily="34" charset="0"/>
              </a:rPr>
              <a:t>handshaking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sr-Cyrl-R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, омогућује поуздану комуникацију између клијента и сервера, у оба смера</a:t>
            </a:r>
          </a:p>
          <a:p>
            <a:r>
              <a:rPr lang="sr-Cyrl-R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Не подржава </a:t>
            </a:r>
            <a:r>
              <a:rPr lang="en-US" sz="2400" i="1" dirty="0">
                <a:latin typeface="Tahoma" pitchFamily="34" charset="0"/>
                <a:ea typeface="Tahoma" pitchFamily="34" charset="0"/>
                <a:cs typeface="Tahoma" pitchFamily="34" charset="0"/>
              </a:rPr>
              <a:t>multicast</a:t>
            </a:r>
          </a:p>
          <a:p>
            <a:r>
              <a:rPr lang="sr-Cyrl-R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Користи сегмент као јединицу преноса података</a:t>
            </a:r>
          </a:p>
          <a:p>
            <a:r>
              <a:rPr lang="sr-Cyrl-R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Омогућава праћење послатих пакета, контролу тока комуникације и редоследа пристиглих сегмената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Формат сегмента</a:t>
            </a:r>
            <a:endParaRPr lang="en-US" dirty="0"/>
          </a:p>
        </p:txBody>
      </p:sp>
      <p:pic>
        <p:nvPicPr>
          <p:cNvPr id="4" name="Content Placeholder 3" descr="TCP-segm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3688" y="1700808"/>
            <a:ext cx="5439534" cy="36771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Особине </a:t>
            </a:r>
            <a:r>
              <a:rPr lang="en-US" dirty="0"/>
              <a:t>TCP </a:t>
            </a:r>
            <a:r>
              <a:rPr lang="sr-Cyrl-RS" dirty="0"/>
              <a:t>протокола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30400"/>
            <a:ext cx="6347714" cy="3880773"/>
          </a:xfrm>
        </p:spPr>
        <p:txBody>
          <a:bodyPr>
            <a:normAutofit fontScale="92500" lnSpcReduction="10000"/>
          </a:bodyPr>
          <a:lstStyle/>
          <a:p>
            <a:r>
              <a:rPr lang="sr-Cyrl-R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Обавља контролу тока података, тј. обезбеђује комуникацију система различитих брзина</a:t>
            </a:r>
          </a:p>
          <a:p>
            <a:r>
              <a:rPr lang="sr-Cyrl-R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Формат сегмента омогућује потврђивање података из једног смера, њиховим укључивањем у заглавље сегмената који се шаљу у другом смеру</a:t>
            </a:r>
          </a:p>
          <a:p>
            <a:r>
              <a:rPr lang="sr-Cyrl-R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Пријемник оглашава количину података коју је спреман да прими</a:t>
            </a:r>
          </a:p>
          <a:p>
            <a:r>
              <a:rPr lang="sr-Cyrl-R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При слању сегмената, ослања се на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IP </a:t>
            </a:r>
            <a:r>
              <a:rPr lang="sr-Cyrl-R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протокол мрежног нивоа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Задатак – </a:t>
            </a:r>
            <a:r>
              <a:rPr lang="sr-Latn-RS" i="1" dirty="0"/>
              <a:t>TCP chat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935518"/>
            <a:ext cx="6347714" cy="3880773"/>
          </a:xfrm>
        </p:spPr>
        <p:txBody>
          <a:bodyPr>
            <a:normAutofit fontScale="92500" lnSpcReduction="10000"/>
          </a:bodyPr>
          <a:lstStyle/>
          <a:p>
            <a:r>
              <a:rPr lang="sr-Cyrl-R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Имплементирати централизовани систем за размену текстуалних порука који се састоји из клијентске и серверске апликације које комуницирају преко </a:t>
            </a:r>
            <a:r>
              <a:rPr lang="sr-Latn-R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TCP </a:t>
            </a:r>
            <a:r>
              <a:rPr lang="sr-Cyrl-R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протокола</a:t>
            </a:r>
          </a:p>
          <a:p>
            <a:r>
              <a:rPr lang="sr-Cyrl-R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Клијент се пријављује на систем слањем корисничког имена и лозинке</a:t>
            </a:r>
          </a:p>
          <a:p>
            <a:r>
              <a:rPr lang="sr-Cyrl-R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Све поруке клијента прослеђују се осталим тренутно активним клијентима</a:t>
            </a:r>
          </a:p>
          <a:p>
            <a:r>
              <a:rPr lang="sr-Cyrl-R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Потребно је обавестити све активне клијенте када неко успостави или раскине везу са сервером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Архитектура система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44824"/>
            <a:ext cx="6347714" cy="4680520"/>
          </a:xfrm>
        </p:spPr>
        <p:txBody>
          <a:bodyPr>
            <a:normAutofit lnSpcReduction="10000"/>
          </a:bodyPr>
          <a:lstStyle/>
          <a:p>
            <a:r>
              <a:rPr lang="sr-Cyrl-R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Сервер чека на захтев за успоставом везе од клијентске стране</a:t>
            </a:r>
          </a:p>
          <a:p>
            <a:r>
              <a:rPr lang="sr-Cyrl-R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По успостави везе, клијент прослеђује податке серверу преко аргумената командне линије</a:t>
            </a:r>
          </a:p>
          <a:p>
            <a:r>
              <a:rPr lang="sr-Cyrl-R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Сервер прима захтев за повезивањем, проверава унете податке и отвара посебну нит за сваку конекцију</a:t>
            </a:r>
          </a:p>
          <a:p>
            <a:r>
              <a:rPr lang="sr-Cyrl-R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Сервер у реалном времену ажурира листу активних корисника и прослеђује сваку поруку било ког корисника свим осталим клијентима у листи </a:t>
            </a:r>
          </a:p>
          <a:p>
            <a:endParaRPr lang="sr-Cyrl-R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sr-Cyrl-R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Клијент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12776"/>
            <a:ext cx="6347714" cy="5040560"/>
          </a:xfrm>
        </p:spPr>
        <p:txBody>
          <a:bodyPr>
            <a:normAutofit fontScale="92500" lnSpcReduction="10000"/>
          </a:bodyPr>
          <a:lstStyle/>
          <a:p>
            <a:r>
              <a:rPr lang="sr-Cyrl-R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При покретању клијента, прослеђује се </a:t>
            </a:r>
            <a:r>
              <a:rPr lang="sr-Latn-R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IP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sr-Cyrl-R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адреса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sr-Cyrl-RS" sz="2400">
                <a:latin typeface="Tahoma" pitchFamily="34" charset="0"/>
                <a:ea typeface="Tahoma" pitchFamily="34" charset="0"/>
                <a:cs typeface="Tahoma" pitchFamily="34" charset="0"/>
              </a:rPr>
              <a:t>сервера</a:t>
            </a:r>
            <a:endParaRPr lang="sr-Cyrl-R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sr-Cyrl-R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Након успоставе везе, клијент шаље серверу жељено корисничко име и врши се провера лозинке</a:t>
            </a:r>
          </a:p>
          <a:p>
            <a:r>
              <a:rPr lang="sr-Cyrl-R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У случају погрешног уноса корисничког имена, корисник се може вратити на почетак уносом команде </a:t>
            </a:r>
            <a:r>
              <a:rPr lang="sr-Latn-R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#back</a:t>
            </a:r>
          </a:p>
          <a:p>
            <a:r>
              <a:rPr lang="sr-Cyrl-R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Клијенту се на екрану приказују поруке свих активних клијената у реалном времену</a:t>
            </a:r>
          </a:p>
          <a:p>
            <a:r>
              <a:rPr lang="sr-Cyrl-R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Сесија се завршава тако што корисник уноси команду </a:t>
            </a:r>
            <a:r>
              <a:rPr lang="sr-Latn-R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#log out </a:t>
            </a:r>
            <a:r>
              <a:rPr lang="sr-Cyrl-R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и сви остали клијенти се обавештавају о томе који корисник је напустио конверзацију</a:t>
            </a:r>
          </a:p>
          <a:p>
            <a:pPr>
              <a:buNone/>
            </a:pP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Сервер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84784"/>
            <a:ext cx="6347714" cy="5040560"/>
          </a:xfrm>
        </p:spPr>
        <p:txBody>
          <a:bodyPr>
            <a:normAutofit fontScale="85000" lnSpcReduction="20000"/>
          </a:bodyPr>
          <a:lstStyle/>
          <a:p>
            <a:r>
              <a:rPr lang="sr-Cyrl-R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При покретању, сервер је у стању чекања клијентских конекција</a:t>
            </a:r>
          </a:p>
          <a:p>
            <a:r>
              <a:rPr lang="sr-Cyrl-R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За сваку клијентску везу, формира се једна програмска нит</a:t>
            </a:r>
          </a:p>
          <a:p>
            <a:r>
              <a:rPr lang="sr-Cyrl-R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Сервер прихвата корисничко име од клијента и у реалном времену формира лозинку коју корисник треба да унесе (лозинка: корисничкоиме123)</a:t>
            </a:r>
          </a:p>
          <a:p>
            <a:r>
              <a:rPr lang="sr-Cyrl-R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Ако су подаци исправни, сервер смешта клијентов </a:t>
            </a:r>
            <a:r>
              <a:rPr lang="sr-Latn-R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socket descriptor</a:t>
            </a:r>
            <a:r>
              <a:rPr lang="sr-Cyrl-R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у табелу активних клијената</a:t>
            </a:r>
          </a:p>
          <a:p>
            <a:r>
              <a:rPr lang="sr-Cyrl-R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Пре прослеђивања поруке свим активним клијентима, сервер проверава да ли је клијент послао неку од команди</a:t>
            </a:r>
          </a:p>
          <a:p>
            <a:r>
              <a:rPr lang="sr-Cyrl-R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Ако није, порука се прослеђује свим активним корисницима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Закључак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8193293" cy="4843731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162</TotalTime>
  <Words>422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Tahoma</vt:lpstr>
      <vt:lpstr>Times New Roman</vt:lpstr>
      <vt:lpstr>Trebuchet MS</vt:lpstr>
      <vt:lpstr>VogueBold</vt:lpstr>
      <vt:lpstr>Wingdings 3</vt:lpstr>
      <vt:lpstr>Facet</vt:lpstr>
      <vt:lpstr>Bitmap Image</vt:lpstr>
      <vt:lpstr>PowerPoint Presentation</vt:lpstr>
      <vt:lpstr>TCP протокол</vt:lpstr>
      <vt:lpstr>Формат сегмента</vt:lpstr>
      <vt:lpstr>Особине TCP протокола</vt:lpstr>
      <vt:lpstr>Задатак – TCP chat server</vt:lpstr>
      <vt:lpstr>Архитектура система</vt:lpstr>
      <vt:lpstr>Клијент</vt:lpstr>
      <vt:lpstr>Сервер</vt:lpstr>
      <vt:lpstr>Закључак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Damjan</cp:lastModifiedBy>
  <cp:revision>19</cp:revision>
  <dcterms:created xsi:type="dcterms:W3CDTF">2017-01-10T06:36:21Z</dcterms:created>
  <dcterms:modified xsi:type="dcterms:W3CDTF">2017-12-26T01:36:19Z</dcterms:modified>
</cp:coreProperties>
</file>