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-1" y="87549"/>
            <a:ext cx="475500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Continuous Transformation Reference Card</a:t>
            </a:r>
          </a:p>
        </p:txBody>
      </p:sp>
      <p:sp>
        <p:nvSpPr>
          <p:cNvPr id="113" name="Shape 113"/>
          <p:cNvSpPr/>
          <p:nvPr/>
        </p:nvSpPr>
        <p:spPr>
          <a:xfrm>
            <a:off x="87548" y="456881"/>
            <a:ext cx="1190665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hape 114"/>
          <p:cNvSpPr/>
          <p:nvPr/>
        </p:nvSpPr>
        <p:spPr>
          <a:xfrm>
            <a:off x="87548" y="6458844"/>
            <a:ext cx="1190665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hape 115"/>
          <p:cNvSpPr/>
          <p:nvPr/>
        </p:nvSpPr>
        <p:spPr>
          <a:xfrm flipH="1">
            <a:off x="6074922" y="700391"/>
            <a:ext cx="1" cy="5564223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hape 116"/>
          <p:cNvSpPr/>
          <p:nvPr/>
        </p:nvSpPr>
        <p:spPr>
          <a:xfrm>
            <a:off x="398833" y="3472776"/>
            <a:ext cx="11352181" cy="1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8" name="Group 148"/>
          <p:cNvGrpSpPr/>
          <p:nvPr/>
        </p:nvGrpSpPr>
        <p:grpSpPr>
          <a:xfrm>
            <a:off x="317441" y="646401"/>
            <a:ext cx="5637180" cy="2743489"/>
            <a:chOff x="0" y="0"/>
            <a:chExt cx="5637178" cy="2743488"/>
          </a:xfrm>
        </p:grpSpPr>
        <p:sp>
          <p:nvSpPr>
            <p:cNvPr id="117" name="Shape 117"/>
            <p:cNvSpPr/>
            <p:nvPr/>
          </p:nvSpPr>
          <p:spPr>
            <a:xfrm>
              <a:off x="-1" y="0"/>
              <a:ext cx="4961107" cy="332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203864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Deciding What to Do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-1" y="313518"/>
              <a:ext cx="422150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ALDO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972261"/>
              <a:ext cx="1588249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Strategy - Why we Change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1610072"/>
              <a:ext cx="1618740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Product - What we Change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893404" y="303089"/>
              <a:ext cx="174377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Technology - Tools to Change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4083308" y="925521"/>
              <a:ext cx="1553870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Process - How we Change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118507" y="1628187"/>
              <a:ext cx="151867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Structure - Who Changes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04330" y="326742"/>
              <a:ext cx="154025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Agile, Lean, DevOps </a:t>
              </a:r>
              <a:r>
                <a:rPr u="sng"/>
                <a:t>Outcomes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" y="534007"/>
              <a:ext cx="273484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chemeClr val="accent2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“We will deliver great software fast, learning in small increments from our customers and from each other so that our products and teams improve continuously”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902337" y="2024524"/>
              <a:ext cx="273484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Create constancy of purpose within a full stack team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902337" y="2227478"/>
              <a:ext cx="273484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Individuals alone don</a:t>
              </a:r>
              <a:r>
                <a:t>’</a:t>
              </a:r>
              <a:r>
                <a:t>t change organisations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2902337" y="1164196"/>
              <a:ext cx="273484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Deliver small increments TO THE CUSTOMER (PROD)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2902337" y="1339803"/>
              <a:ext cx="273484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Visible work from Product Owner to Engineer</a:t>
              </a:r>
            </a:p>
          </p:txBody>
        </p:sp>
        <p:sp>
          <p:nvSpPr>
            <p:cNvPr id="130" name="Shape 130"/>
            <p:cNvSpPr/>
            <p:nvPr/>
          </p:nvSpPr>
          <p:spPr>
            <a:xfrm flipV="1">
              <a:off x="126459" y="1902928"/>
              <a:ext cx="1" cy="831303"/>
            </a:xfrm>
            <a:prstGeom prst="line">
              <a:avLst/>
            </a:prstGeom>
            <a:noFill/>
            <a:ln w="6350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6459" y="2734230"/>
              <a:ext cx="1287549" cy="9259"/>
            </a:xfrm>
            <a:prstGeom prst="line">
              <a:avLst/>
            </a:prstGeom>
            <a:noFill/>
            <a:ln w="6350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48886" y="2024110"/>
              <a:ext cx="1225293" cy="69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5" h="21600" fill="norm" stroke="1" extrusionOk="0">
                  <a:moveTo>
                    <a:pt x="0" y="21390"/>
                  </a:moveTo>
                  <a:lnTo>
                    <a:pt x="20200" y="21600"/>
                  </a:lnTo>
                  <a:cubicBezTo>
                    <a:pt x="21600" y="20087"/>
                    <a:pt x="13141" y="18283"/>
                    <a:pt x="9774" y="14683"/>
                  </a:cubicBezTo>
                  <a:cubicBezTo>
                    <a:pt x="6408" y="11083"/>
                    <a:pt x="7653" y="3183"/>
                    <a:pt x="0" y="0"/>
                  </a:cubicBezTo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53615" y="2052348"/>
              <a:ext cx="1123951" cy="654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3" y="20482"/>
                    <a:pt x="6915" y="20342"/>
                    <a:pt x="10454" y="16567"/>
                  </a:cubicBez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12529" y="1969359"/>
              <a:ext cx="221809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00"/>
              </a:lvl1pPr>
            </a:lstStyle>
            <a:p>
              <a:pPr/>
              <a:r>
                <a:t>New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80155" y="2496427"/>
              <a:ext cx="300440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00"/>
              </a:lvl1pPr>
            </a:lstStyle>
            <a:p>
              <a:pPr/>
              <a:r>
                <a:t>Existing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535701" y="2181735"/>
              <a:ext cx="502583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500"/>
              </a:lvl1pPr>
            </a:lstStyle>
            <a:p>
              <a:pPr/>
              <a:r>
                <a:t>Operating Chasm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-1" y="1178056"/>
              <a:ext cx="273484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Every product is a software product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1347488"/>
              <a:ext cx="24878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Organisations are compliant to the extent they enforce it with code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6832" y="534699"/>
              <a:ext cx="2704734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6832" y="1178165"/>
              <a:ext cx="2704734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6832" y="1830098"/>
              <a:ext cx="2704734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hape 142"/>
            <p:cNvSpPr/>
            <p:nvPr/>
          </p:nvSpPr>
          <p:spPr>
            <a:xfrm flipV="1">
              <a:off x="3027967" y="523437"/>
              <a:ext cx="2609211" cy="118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902337" y="556110"/>
              <a:ext cx="2734842" cy="234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Automate for Consistency, Velocity and Scale ◦</a:t>
              </a:r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3027967" y="1164041"/>
              <a:ext cx="2609211" cy="118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902337" y="716651"/>
              <a:ext cx="273484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Anything not in production is a science experiment</a:t>
              </a: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3027967" y="1828324"/>
              <a:ext cx="2609211" cy="118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902337" y="2447972"/>
              <a:ext cx="273484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Create Events that challenge organisational dogma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317441" y="3564921"/>
            <a:ext cx="5422160" cy="2869363"/>
            <a:chOff x="0" y="0"/>
            <a:chExt cx="5422158" cy="2869362"/>
          </a:xfrm>
        </p:grpSpPr>
        <p:sp>
          <p:nvSpPr>
            <p:cNvPr id="149" name="Shape 149"/>
            <p:cNvSpPr/>
            <p:nvPr/>
          </p:nvSpPr>
          <p:spPr>
            <a:xfrm>
              <a:off x="3771164" y="467611"/>
              <a:ext cx="1031352" cy="1045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0"/>
              <a:ext cx="4961107" cy="3327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203864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Describing Where You Are 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0" y="1324248"/>
              <a:ext cx="29837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Conway’s Law : Organisations create systems that reflect their communication structure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1658531"/>
              <a:ext cx="3028270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Anticipating the Outcome shapes the future with the past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580423"/>
              <a:ext cx="234116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Value comes from reduced friction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328273"/>
              <a:ext cx="1592614" cy="25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My Organisation’s Context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76200" y="534177"/>
              <a:ext cx="3109361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1097498"/>
              <a:ext cx="1175288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My Team’s Context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6200" y="1309752"/>
              <a:ext cx="3109361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275667"/>
              <a:ext cx="75905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My Context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76200" y="2481571"/>
              <a:ext cx="3109361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815266"/>
              <a:ext cx="193619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Software is eating the world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2537512"/>
              <a:ext cx="309001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Beliefs transform models which transform facts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3398909" y="1712331"/>
              <a:ext cx="1987931" cy="914401"/>
            </a:xfrm>
            <a:prstGeom prst="triangl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400457" y="2334117"/>
              <a:ext cx="36512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>
                  <a:latin typeface="Avenir Light"/>
                  <a:ea typeface="Avenir Light"/>
                  <a:cs typeface="Avenir Light"/>
                  <a:sym typeface="Avenir Light"/>
                </a:defRPr>
              </a:lvl1pPr>
            </a:lstStyle>
            <a:p>
              <a:pPr/>
              <a:r>
                <a:t>facts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400457" y="2003860"/>
              <a:ext cx="52057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>
                  <a:latin typeface="Avenir Light"/>
                  <a:ea typeface="Avenir Light"/>
                  <a:cs typeface="Avenir Light"/>
                  <a:sym typeface="Avenir Light"/>
                </a:defRPr>
              </a:lvl1pPr>
            </a:lstStyle>
            <a:p>
              <a:pPr/>
              <a:r>
                <a:t>models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00457" y="1699115"/>
              <a:ext cx="47574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>
                  <a:latin typeface="Avenir Light"/>
                  <a:ea typeface="Avenir Light"/>
                  <a:cs typeface="Avenir Light"/>
                  <a:sym typeface="Avenir Light"/>
                </a:defRPr>
              </a:lvl1pPr>
            </a:lstStyle>
            <a:p>
              <a:pPr/>
              <a:r>
                <a:t>beliefs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6647" y="1945336"/>
              <a:ext cx="1143001" cy="1"/>
            </a:xfrm>
            <a:prstGeom prst="line">
              <a:avLst/>
            </a:prstGeom>
            <a:noFill/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495370" y="2326281"/>
              <a:ext cx="1576078" cy="7837"/>
            </a:xfrm>
            <a:prstGeom prst="line">
              <a:avLst/>
            </a:prstGeom>
            <a:noFill/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764814" y="196889"/>
              <a:ext cx="232323" cy="914401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037507" y="196889"/>
              <a:ext cx="232323" cy="914401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303850" y="196889"/>
              <a:ext cx="232323" cy="914401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576543" y="196889"/>
              <a:ext cx="232323" cy="914401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270327" y="1135043"/>
              <a:ext cx="210310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Silos beget Supervision. </a:t>
              </a:r>
            </a:p>
            <a:p>
              <a:pPr algn="ct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Supervision begets more supervision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3766975" y="334400"/>
              <a:ext cx="1031352" cy="1045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1886670"/>
              <a:ext cx="302827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The myth of Control: You cant control what you cant comprehend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3319051" y="2638222"/>
              <a:ext cx="210310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Change flows upward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11364762" y="6600573"/>
            <a:ext cx="61477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www.chef.io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6055466" y="697200"/>
            <a:ext cx="5695547" cy="2816487"/>
            <a:chOff x="0" y="0"/>
            <a:chExt cx="5695546" cy="281648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4961107" cy="3327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203864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Designing How to Do it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36158" y="275684"/>
              <a:ext cx="1734975" cy="25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Events Change Organisations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36159" y="934428"/>
              <a:ext cx="1452846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Strategy - Why we Build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24994" y="1400041"/>
              <a:ext cx="148333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Product - What we Build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4064966" y="265255"/>
              <a:ext cx="1608372" cy="25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Technology - Tools to Build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4254871" y="828677"/>
              <a:ext cx="141846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Process - How we Build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4290068" y="1781376"/>
              <a:ext cx="1383270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Structure - Who Builds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2992" y="496865"/>
              <a:ext cx="2704733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02992" y="1140332"/>
              <a:ext cx="2704733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91827" y="1620067"/>
              <a:ext cx="2704733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Shape 188"/>
            <p:cNvSpPr/>
            <p:nvPr/>
          </p:nvSpPr>
          <p:spPr>
            <a:xfrm flipV="1">
              <a:off x="3064127" y="485602"/>
              <a:ext cx="2609211" cy="1181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 flipV="1">
              <a:off x="3064127" y="1067196"/>
              <a:ext cx="2609211" cy="1181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 flipV="1">
              <a:off x="3058325" y="1984928"/>
              <a:ext cx="2609211" cy="1181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6814" y="502121"/>
              <a:ext cx="2885032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chemeClr val="accent2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“Solve a known problem thought unsolvable, by delivering customer visible value, using a full stack team delivering at high velocity and improving every 2 week increment.”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9423" y="1168160"/>
              <a:ext cx="27348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We build to deploy, we deploy to learn. Fast feedback loops.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56814" y="1657466"/>
              <a:ext cx="285390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Avenir Heavy"/>
                  <a:ea typeface="Avenir Heavy"/>
                  <a:cs typeface="Avenir Heavy"/>
                  <a:sym typeface="Avenir Heavy"/>
                </a:defRPr>
              </a:pPr>
              <a:r>
                <a:t>The 2 Product Principle</a:t>
              </a:r>
              <a:r>
                <a:rPr>
                  <a:latin typeface="Avenir Book"/>
                  <a:ea typeface="Avenir Book"/>
                  <a:cs typeface="Avenir Book"/>
                  <a:sym typeface="Avenir Book"/>
                </a:rPr>
                <a:t>: You are always shipping two products; the customer visible features and an internal product that is the capability the organisation invests in to build the product. Ensure you improve both continually.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2938497" y="1990225"/>
              <a:ext cx="273484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De-Centre your excellence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2958624" y="2155608"/>
              <a:ext cx="273484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Everyone has a home team(s)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005373" y="2305945"/>
              <a:ext cx="2690174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Create communities of practice that build shared understanding of complex problems and competency in solving them 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938497" y="500746"/>
              <a:ext cx="27348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The Law of Equal Velocities: Delivery will be at the rate of the slowest component of your technology pipeline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2821620" y="1088876"/>
              <a:ext cx="2871845" cy="78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Put infrastructure and applications through the same continuous delivery workflow</a:t>
              </a:r>
            </a:p>
            <a:p>
              <a:pPr algn="r"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Customer visible value every increment! Break up stories to enable this and build bigger frameworks incrementally hidden behind the visible features.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66690" y="2227423"/>
              <a:ext cx="2690174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HSM: Identify an experience the customer will positively react to - emotionally - and will drive feedback through usage. </a:t>
              </a:r>
            </a:p>
          </p:txBody>
        </p:sp>
      </p:grpSp>
      <p:pic>
        <p:nvPicPr>
          <p:cNvPr id="20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5712" y="87549"/>
            <a:ext cx="337948" cy="3342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 217"/>
          <p:cNvGrpSpPr/>
          <p:nvPr/>
        </p:nvGrpSpPr>
        <p:grpSpPr>
          <a:xfrm>
            <a:off x="6113834" y="3521414"/>
            <a:ext cx="5517864" cy="2477146"/>
            <a:chOff x="0" y="0"/>
            <a:chExt cx="5517862" cy="2477145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4781145" cy="3327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203864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Discovering What you Have Learnt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7777" y="292075"/>
              <a:ext cx="1686066" cy="25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Learning in my Organisation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83977" y="497979"/>
              <a:ext cx="5407957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777" y="943086"/>
              <a:ext cx="1268739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Learning in my Team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83977" y="1155340"/>
              <a:ext cx="3109361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777" y="2018726"/>
              <a:ext cx="980676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Learning by Me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83977" y="2224630"/>
              <a:ext cx="5433886" cy="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4997" y="1162112"/>
              <a:ext cx="3098407" cy="78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Avenir Heavy"/>
                  <a:ea typeface="Avenir Heavy"/>
                  <a:cs typeface="Avenir Heavy"/>
                  <a:sym typeface="Avenir Heavy"/>
                </a:defRPr>
              </a:pPr>
              <a:r>
                <a:t>The Crucible</a:t>
              </a:r>
              <a:r>
                <a:rPr>
                  <a:latin typeface="Avenir Book"/>
                  <a:ea typeface="Avenir Book"/>
                  <a:cs typeface="Avenir Book"/>
                  <a:sym typeface="Avenir Book"/>
                </a:rPr>
                <a:t>: Run the IOTA model over at least 10 iterations, using ROAR to generate shared understanding of the next 2 week sprint.</a:t>
              </a:r>
              <a:endParaRPr>
                <a:latin typeface="Avenir Book"/>
                <a:ea typeface="Avenir Book"/>
                <a:cs typeface="Avenir Book"/>
                <a:sym typeface="Avenir Book"/>
              </a:endParaRPr>
            </a:p>
            <a:p>
              <a: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</a:p>
            <a:p>
              <a:pPr>
                <a:defRPr sz="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The HSM keeps you on track. 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14216" y="505965"/>
              <a:ext cx="4774625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Avenir Heavy"/>
                  <a:ea typeface="Avenir Heavy"/>
                  <a:cs typeface="Avenir Heavy"/>
                  <a:sym typeface="Avenir Heavy"/>
                </a:defRPr>
              </a:pPr>
              <a:r>
                <a:t>Produce measures of success based on your targets that your product owner uses to argue for more funding or priority and to direct the next increment.</a:t>
              </a:r>
            </a:p>
            <a:p>
              <a:pPr>
                <a:defRPr sz="800">
                  <a:latin typeface="Avenir Heavy"/>
                  <a:ea typeface="Avenir Heavy"/>
                  <a:cs typeface="Avenir Heavy"/>
                  <a:sym typeface="Avenir Heavy"/>
                </a:defRPr>
              </a:pPr>
              <a:r>
                <a:t>Is my HSM still valid?</a:t>
              </a:r>
            </a:p>
          </p:txBody>
        </p:sp>
        <p:sp>
          <p:nvSpPr>
            <p:cNvPr id="211" name="Shape 211"/>
            <p:cNvSpPr/>
            <p:nvPr/>
          </p:nvSpPr>
          <p:spPr>
            <a:xfrm flipV="1">
              <a:off x="3501292" y="1133415"/>
              <a:ext cx="1" cy="831304"/>
            </a:xfrm>
            <a:prstGeom prst="line">
              <a:avLst/>
            </a:prstGeom>
            <a:noFill/>
            <a:ln w="6350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501292" y="1964718"/>
              <a:ext cx="1287549" cy="9260"/>
            </a:xfrm>
            <a:prstGeom prst="line">
              <a:avLst/>
            </a:prstGeom>
            <a:noFill/>
            <a:ln w="6350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4997" y="2246005"/>
              <a:ext cx="309840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What can I do to enable my learning?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552408" y="2002744"/>
              <a:ext cx="102969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00"/>
              </a:lvl1pPr>
            </a:lstStyle>
            <a:p>
              <a:pPr/>
              <a:r>
                <a:t>Time – iterations of ROAR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3383669" y="962930"/>
              <a:ext cx="6434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00"/>
              </a:lvl1pPr>
            </a:lstStyle>
            <a:p>
              <a:pPr/>
              <a:r>
                <a:t>Clarity of Team</a:t>
              </a:r>
            </a:p>
          </p:txBody>
        </p:sp>
        <p:sp>
          <p:nvSpPr>
            <p:cNvPr id="216" name="Shape 216"/>
            <p:cNvSpPr/>
            <p:nvPr/>
          </p:nvSpPr>
          <p:spPr>
            <a:xfrm flipH="1">
              <a:off x="3555408" y="1253799"/>
              <a:ext cx="1233433" cy="69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0440" fill="norm" stroke="1" extrusionOk="0">
                  <a:moveTo>
                    <a:pt x="0" y="20241"/>
                  </a:moveTo>
                  <a:lnTo>
                    <a:pt x="20200" y="20440"/>
                  </a:lnTo>
                  <a:cubicBezTo>
                    <a:pt x="21600" y="19009"/>
                    <a:pt x="17782" y="21600"/>
                    <a:pt x="11990" y="13708"/>
                  </a:cubicBezTo>
                  <a:cubicBezTo>
                    <a:pt x="6197" y="5815"/>
                    <a:pt x="8497" y="208"/>
                    <a:pt x="0" y="0"/>
                  </a:cubicBezTo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8" name="Shape 218"/>
          <p:cNvSpPr/>
          <p:nvPr/>
        </p:nvSpPr>
        <p:spPr>
          <a:xfrm>
            <a:off x="153826" y="6515571"/>
            <a:ext cx="343472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        CHEF Server |         CHEF Compliance |         CHEF Delivery  </a:t>
            </a:r>
          </a:p>
        </p:txBody>
      </p:sp>
      <p:pic>
        <p:nvPicPr>
          <p:cNvPr id="219" name="image10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1524" y="1971419"/>
            <a:ext cx="241491" cy="242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0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584" y="6509550"/>
            <a:ext cx="241491" cy="242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1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29113" y="1824458"/>
            <a:ext cx="238126" cy="22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1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4144" y="6519194"/>
            <a:ext cx="238126" cy="22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2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4623" y="1221283"/>
            <a:ext cx="241983" cy="239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2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4028" y="6511148"/>
            <a:ext cx="241983" cy="239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7"/>
      <p:bldP build="whole" bldLvl="1" animBg="1" rev="0" advAuto="0" spid="219" grpId="5"/>
      <p:bldP build="whole" bldLvl="1" animBg="1" rev="0" advAuto="0" spid="200" grpId="3"/>
      <p:bldP build="whole" bldLvl="1" animBg="1" rev="0" advAuto="0" spid="176" grpId="1"/>
      <p:bldP build="whole" bldLvl="1" animBg="1" rev="0" advAuto="0" spid="148" grpId="2"/>
      <p:bldP build="whole" bldLvl="1" animBg="1" rev="0" advAuto="0" spid="223" grpId="6"/>
      <p:bldP build="whole" bldLvl="1" animBg="1" rev="0" advAuto="0" spid="217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-1" y="87549"/>
            <a:ext cx="475500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Continuous Transformation Reference Card</a:t>
            </a:r>
          </a:p>
        </p:txBody>
      </p:sp>
      <p:sp>
        <p:nvSpPr>
          <p:cNvPr id="227" name="Shape 227"/>
          <p:cNvSpPr/>
          <p:nvPr/>
        </p:nvSpPr>
        <p:spPr>
          <a:xfrm>
            <a:off x="87548" y="456881"/>
            <a:ext cx="1190665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5712" y="87549"/>
            <a:ext cx="337948" cy="3342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 flipH="1">
            <a:off x="1877057" y="2750260"/>
            <a:ext cx="1" cy="3664207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>
            <a:off x="7169860" y="2750260"/>
            <a:ext cx="1" cy="3664207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>
            <a:off x="194737" y="6657681"/>
            <a:ext cx="1180034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4" name="Group 234"/>
          <p:cNvGrpSpPr/>
          <p:nvPr/>
        </p:nvGrpSpPr>
        <p:grpSpPr>
          <a:xfrm>
            <a:off x="194733" y="3012101"/>
            <a:ext cx="1561811" cy="830826"/>
            <a:chOff x="0" y="0"/>
            <a:chExt cx="1561810" cy="830824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1561811" cy="830825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Stencil"/>
                  <a:ea typeface="Stencil"/>
                  <a:cs typeface="Stencil"/>
                  <a:sym typeface="Stencil"/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0556" y="153792"/>
              <a:ext cx="148069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REST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Stencil"/>
                  <a:ea typeface="Stencil"/>
                  <a:cs typeface="Stencil"/>
                  <a:sym typeface="Stencil"/>
                </a:defRPr>
              </a:pPr>
              <a:r>
                <a:t>00:03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194733" y="3889037"/>
            <a:ext cx="1561812" cy="830826"/>
            <a:chOff x="0" y="0"/>
            <a:chExt cx="1561810" cy="830824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1561811" cy="83082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556" y="153792"/>
              <a:ext cx="148069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ORIENT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Stencil"/>
                  <a:ea typeface="Stencil"/>
                  <a:cs typeface="Stencil"/>
                  <a:sym typeface="Stencil"/>
                </a:defRPr>
              </a:pPr>
              <a:r>
                <a:t>00:02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194735" y="4765974"/>
            <a:ext cx="1561811" cy="830826"/>
            <a:chOff x="0" y="0"/>
            <a:chExt cx="1561810" cy="830824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561811" cy="830825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0556" y="153792"/>
              <a:ext cx="148069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ACT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Stencil"/>
                  <a:ea typeface="Stencil"/>
                  <a:cs typeface="Stencil"/>
                  <a:sym typeface="Stencil"/>
                </a:defRPr>
              </a:pPr>
              <a:r>
                <a:t>00:05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194736" y="5642912"/>
            <a:ext cx="1561811" cy="830826"/>
            <a:chOff x="0" y="0"/>
            <a:chExt cx="1561810" cy="830824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1561811" cy="830825"/>
            </a:xfrm>
            <a:prstGeom prst="roundRect">
              <a:avLst>
                <a:gd name="adj" fmla="val 16667"/>
              </a:avLst>
            </a:prstGeom>
            <a:solidFill>
              <a:srgbClr val="548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556" y="153792"/>
              <a:ext cx="148069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REFLECT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Stencil"/>
                  <a:ea typeface="Stencil"/>
                  <a:cs typeface="Stencil"/>
                  <a:sym typeface="Stencil"/>
                </a:defRPr>
              </a:pPr>
              <a:r>
                <a:t>00:05</a:t>
              </a:r>
            </a:p>
          </p:txBody>
        </p:sp>
      </p:grpSp>
      <p:sp>
        <p:nvSpPr>
          <p:cNvPr id="244" name="Shape 244"/>
          <p:cNvSpPr/>
          <p:nvPr/>
        </p:nvSpPr>
        <p:spPr>
          <a:xfrm flipH="1">
            <a:off x="4494543" y="3420750"/>
            <a:ext cx="1" cy="235098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 flipH="1" flipV="1">
            <a:off x="2508538" y="4635424"/>
            <a:ext cx="3972012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1919856" y="4528942"/>
            <a:ext cx="51562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Theory</a:t>
            </a:r>
          </a:p>
        </p:txBody>
      </p:sp>
      <p:sp>
        <p:nvSpPr>
          <p:cNvPr id="247" name="Shape 247"/>
          <p:cNvSpPr/>
          <p:nvPr/>
        </p:nvSpPr>
        <p:spPr>
          <a:xfrm>
            <a:off x="6498573" y="4545302"/>
            <a:ext cx="48996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4093240" y="3212625"/>
            <a:ext cx="59903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Inside-Out</a:t>
            </a:r>
          </a:p>
        </p:txBody>
      </p:sp>
      <p:sp>
        <p:nvSpPr>
          <p:cNvPr id="249" name="Shape 249"/>
          <p:cNvSpPr/>
          <p:nvPr/>
        </p:nvSpPr>
        <p:spPr>
          <a:xfrm>
            <a:off x="4093240" y="5840171"/>
            <a:ext cx="59903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Outside-In</a:t>
            </a:r>
          </a:p>
        </p:txBody>
      </p:sp>
      <p:sp>
        <p:nvSpPr>
          <p:cNvPr id="250" name="Shape 250"/>
          <p:cNvSpPr/>
          <p:nvPr/>
        </p:nvSpPr>
        <p:spPr>
          <a:xfrm>
            <a:off x="1980139" y="2726266"/>
            <a:ext cx="5069209" cy="332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IOTA Product Model</a:t>
            </a:r>
          </a:p>
        </p:txBody>
      </p:sp>
      <p:sp>
        <p:nvSpPr>
          <p:cNvPr id="251" name="Shape 251"/>
          <p:cNvSpPr/>
          <p:nvPr/>
        </p:nvSpPr>
        <p:spPr>
          <a:xfrm>
            <a:off x="194733" y="2726266"/>
            <a:ext cx="1561813" cy="332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ROAR Timing</a:t>
            </a:r>
          </a:p>
        </p:txBody>
      </p:sp>
      <p:sp>
        <p:nvSpPr>
          <p:cNvPr id="252" name="Shape 252"/>
          <p:cNvSpPr/>
          <p:nvPr/>
        </p:nvSpPr>
        <p:spPr>
          <a:xfrm>
            <a:off x="7288514" y="2726266"/>
            <a:ext cx="4706570" cy="332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ELSA Change Model</a:t>
            </a:r>
          </a:p>
        </p:txBody>
      </p:sp>
      <p:sp>
        <p:nvSpPr>
          <p:cNvPr id="253" name="Shape 253"/>
          <p:cNvSpPr/>
          <p:nvPr/>
        </p:nvSpPr>
        <p:spPr>
          <a:xfrm>
            <a:off x="2858335" y="4645002"/>
            <a:ext cx="87249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44546A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Hypotheses</a:t>
            </a:r>
          </a:p>
        </p:txBody>
      </p:sp>
      <p:cxnSp>
        <p:nvCxnSpPr>
          <p:cNvPr id="254" name="Connector 254"/>
          <p:cNvCxnSpPr>
            <a:stCxn id="249" idx="0"/>
            <a:endCxn id="246" idx="0"/>
          </p:cNvCxnSpPr>
          <p:nvPr/>
        </p:nvCxnSpPr>
        <p:spPr>
          <a:xfrm flipH="1" flipV="1">
            <a:off x="2171700" y="4660900"/>
            <a:ext cx="2222500" cy="1295400"/>
          </a:xfrm>
          <a:prstGeom prst="bentConnector2">
            <a:avLst/>
          </a:prstGeom>
          <a:ln w="6350">
            <a:solidFill>
              <a:srgbClr val="1F4E79"/>
            </a:solidFill>
            <a:miter/>
          </a:ln>
        </p:spPr>
      </p:cxnSp>
      <p:cxnSp>
        <p:nvCxnSpPr>
          <p:cNvPr id="255" name="Connector 255"/>
          <p:cNvCxnSpPr>
            <a:stCxn id="246" idx="0"/>
            <a:endCxn id="248" idx="0"/>
          </p:cNvCxnSpPr>
          <p:nvPr/>
        </p:nvCxnSpPr>
        <p:spPr>
          <a:xfrm flipH="1" flipV="1" rot="5400000">
            <a:off x="2616200" y="2882900"/>
            <a:ext cx="1333500" cy="2222500"/>
          </a:xfrm>
          <a:prstGeom prst="bentConnector2">
            <a:avLst/>
          </a:prstGeom>
          <a:ln w="6350">
            <a:solidFill>
              <a:srgbClr val="1F4E79"/>
            </a:solidFill>
            <a:miter/>
          </a:ln>
        </p:spPr>
      </p:cxnSp>
      <p:cxnSp>
        <p:nvCxnSpPr>
          <p:cNvPr id="256" name="Connector 256"/>
          <p:cNvCxnSpPr>
            <a:stCxn id="248" idx="0"/>
            <a:endCxn id="247" idx="0"/>
          </p:cNvCxnSpPr>
          <p:nvPr/>
        </p:nvCxnSpPr>
        <p:spPr>
          <a:xfrm>
            <a:off x="4394200" y="3327400"/>
            <a:ext cx="2349500" cy="1346200"/>
          </a:xfrm>
          <a:prstGeom prst="bentConnector3">
            <a:avLst>
              <a:gd name="adj1" fmla="val 121081"/>
            </a:avLst>
          </a:prstGeom>
          <a:ln w="6350">
            <a:solidFill>
              <a:srgbClr val="1F4E79"/>
            </a:solidFill>
            <a:miter/>
          </a:ln>
        </p:spPr>
      </p:cxnSp>
      <p:cxnSp>
        <p:nvCxnSpPr>
          <p:cNvPr id="257" name="Connector 257"/>
          <p:cNvCxnSpPr>
            <a:stCxn id="247" idx="0"/>
            <a:endCxn id="249" idx="0"/>
          </p:cNvCxnSpPr>
          <p:nvPr/>
        </p:nvCxnSpPr>
        <p:spPr>
          <a:xfrm flipH="1">
            <a:off x="4394200" y="4673600"/>
            <a:ext cx="2349500" cy="1282700"/>
          </a:xfrm>
          <a:prstGeom prst="bentConnector3">
            <a:avLst>
              <a:gd name="adj1" fmla="val -21081"/>
            </a:avLst>
          </a:prstGeom>
          <a:ln w="6350">
            <a:solidFill>
              <a:srgbClr val="1F4E79"/>
            </a:solidFill>
            <a:miter/>
          </a:ln>
        </p:spPr>
      </p:cxnSp>
      <p:sp>
        <p:nvSpPr>
          <p:cNvPr id="258" name="Shape 258"/>
          <p:cNvSpPr/>
          <p:nvPr/>
        </p:nvSpPr>
        <p:spPr>
          <a:xfrm>
            <a:off x="2377202" y="3311399"/>
            <a:ext cx="162840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solidFill>
                  <a:srgbClr val="44546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Capabilities (</a:t>
            </a:r>
            <a:r>
              <a:rPr>
                <a:solidFill>
                  <a:srgbClr val="548235"/>
                </a:solidFill>
              </a:rPr>
              <a:t>Product 1</a:t>
            </a:r>
            <a:r>
              <a:t>)</a:t>
            </a:r>
          </a:p>
        </p:txBody>
      </p:sp>
      <p:sp>
        <p:nvSpPr>
          <p:cNvPr id="259" name="Shape 259"/>
          <p:cNvSpPr/>
          <p:nvPr/>
        </p:nvSpPr>
        <p:spPr>
          <a:xfrm>
            <a:off x="4599387" y="3311338"/>
            <a:ext cx="156833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solidFill>
                  <a:srgbClr val="44546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Conditions (</a:t>
            </a:r>
            <a:r>
              <a:rPr>
                <a:solidFill>
                  <a:srgbClr val="C00000"/>
                </a:solidFill>
              </a:rPr>
              <a:t>Product 2</a:t>
            </a:r>
            <a:r>
              <a:t>)</a:t>
            </a:r>
          </a:p>
        </p:txBody>
      </p:sp>
      <p:sp>
        <p:nvSpPr>
          <p:cNvPr id="260" name="Shape 260"/>
          <p:cNvSpPr/>
          <p:nvPr/>
        </p:nvSpPr>
        <p:spPr>
          <a:xfrm>
            <a:off x="5035318" y="4642525"/>
            <a:ext cx="5817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44546A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Targets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7737100" y="3112042"/>
            <a:ext cx="3747661" cy="3017211"/>
            <a:chOff x="0" y="0"/>
            <a:chExt cx="3747659" cy="3017210"/>
          </a:xfrm>
        </p:grpSpPr>
        <p:sp>
          <p:nvSpPr>
            <p:cNvPr id="261" name="Shape 261"/>
            <p:cNvSpPr/>
            <p:nvPr/>
          </p:nvSpPr>
          <p:spPr>
            <a:xfrm>
              <a:off x="1348585" y="0"/>
              <a:ext cx="1050490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61">
                  <a:solidFill>
                    <a:srgbClr val="1F4E79"/>
                  </a:solidFill>
                  <a:latin typeface="Avenir Heavy Oblique"/>
                  <a:ea typeface="Avenir Heavy Oblique"/>
                  <a:cs typeface="Avenir Heavy Oblique"/>
                  <a:sym typeface="Avenir Heavy Oblique"/>
                </a:defRPr>
              </a:lvl1pPr>
            </a:lstStyle>
            <a:p>
              <a:pPr/>
              <a:r>
                <a:t>Event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593325" y="368051"/>
              <a:ext cx="508342" cy="58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466" y="5208"/>
                    <a:pt x="16973" y="12715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697170" y="1348585"/>
              <a:ext cx="1050490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61">
                  <a:solidFill>
                    <a:srgbClr val="1F4E79"/>
                  </a:solidFill>
                  <a:latin typeface="Avenir Heavy Oblique"/>
                  <a:ea typeface="Avenir Heavy Oblique"/>
                  <a:cs typeface="Avenir Heavy Oblique"/>
                  <a:sym typeface="Avenir Heavy Oblique"/>
                </a:defRPr>
              </a:lvl1pPr>
            </a:lstStyle>
            <a:p>
              <a:pPr/>
              <a:r>
                <a:t>Language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593325" y="2066020"/>
              <a:ext cx="508342" cy="58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3" y="8885"/>
                    <a:pt x="9466" y="16392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348585" y="2697170"/>
              <a:ext cx="1050490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61">
                  <a:solidFill>
                    <a:srgbClr val="1F4E79"/>
                  </a:solidFill>
                  <a:latin typeface="Avenir Heavy Oblique"/>
                  <a:ea typeface="Avenir Heavy Oblique"/>
                  <a:cs typeface="Avenir Heavy Oblique"/>
                  <a:sym typeface="Avenir Heavy Oblique"/>
                </a:defRPr>
              </a:lvl1pPr>
            </a:lstStyle>
            <a:p>
              <a:pPr/>
              <a:r>
                <a:t>Structure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992" y="2066020"/>
              <a:ext cx="508343" cy="58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2134" y="16392"/>
                    <a:pt x="4627" y="8885"/>
                    <a:pt x="0" y="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1348585"/>
              <a:ext cx="1050490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61">
                  <a:solidFill>
                    <a:srgbClr val="1F4E79"/>
                  </a:solidFill>
                  <a:latin typeface="Avenir Heavy Oblique"/>
                  <a:ea typeface="Avenir Heavy Oblique"/>
                  <a:cs typeface="Avenir Heavy Oblique"/>
                  <a:sym typeface="Avenir Heavy Oblique"/>
                </a:defRPr>
              </a:lvl1pPr>
            </a:lstStyle>
            <a:p>
              <a:pPr/>
              <a:r>
                <a:t>Agency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645992" y="368051"/>
              <a:ext cx="508343" cy="58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7" y="12715"/>
                    <a:pt x="12134" y="5208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70" name="Shape 270"/>
          <p:cNvSpPr/>
          <p:nvPr/>
        </p:nvSpPr>
        <p:spPr>
          <a:xfrm>
            <a:off x="2329458" y="4822099"/>
            <a:ext cx="206182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20386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Assumptions and constraints we need to validate.</a:t>
            </a:r>
            <a:endParaRPr sz="1000"/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Examples:</a:t>
            </a:r>
            <a:endParaRPr sz="1000"/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X feature will attract customers because</a:t>
            </a:r>
            <a:r>
              <a:t>…</a:t>
            </a:r>
            <a:endParaRPr sz="1000"/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Y capability in the enterprise will be available for us to use.</a:t>
            </a:r>
          </a:p>
        </p:txBody>
      </p:sp>
      <p:sp>
        <p:nvSpPr>
          <p:cNvPr id="271" name="Shape 271"/>
          <p:cNvSpPr/>
          <p:nvPr/>
        </p:nvSpPr>
        <p:spPr>
          <a:xfrm>
            <a:off x="2328815" y="3492758"/>
            <a:ext cx="214644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20386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What we think we should build:</a:t>
            </a:r>
          </a:p>
          <a:p>
            <a:pPr marL="171450" indent="-171450">
              <a:buSzPct val="100000"/>
              <a:buChar char="-"/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Features for customers now</a:t>
            </a:r>
          </a:p>
          <a:p>
            <a:pPr marL="171450" indent="-171450">
              <a:buSzPct val="100000"/>
              <a:buChar char="-"/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Features enabling customer features later.</a:t>
            </a:r>
          </a:p>
          <a:p>
            <a:pPr marL="171450" indent="-171450">
              <a:buSzPct val="100000"/>
              <a:buChar char="-"/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Features to delight and surprise.</a:t>
            </a:r>
          </a:p>
        </p:txBody>
      </p:sp>
      <p:sp>
        <p:nvSpPr>
          <p:cNvPr id="272" name="Shape 272"/>
          <p:cNvSpPr/>
          <p:nvPr/>
        </p:nvSpPr>
        <p:spPr>
          <a:xfrm>
            <a:off x="2298649" y="4174790"/>
            <a:ext cx="194579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What we need to build to test our hypotheses.</a:t>
            </a:r>
          </a:p>
        </p:txBody>
      </p:sp>
      <p:sp>
        <p:nvSpPr>
          <p:cNvPr id="273" name="Shape 273"/>
          <p:cNvSpPr/>
          <p:nvPr/>
        </p:nvSpPr>
        <p:spPr>
          <a:xfrm>
            <a:off x="4599597" y="3492005"/>
            <a:ext cx="2146447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20386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What team conditions could be improved to enable us to build, deliver and learn better.</a:t>
            </a:r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Examples:</a:t>
            </a:r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are bad at X and it impacts our product quality so we need to..</a:t>
            </a:r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are bad at Y and it impacts our velocity so we </a:t>
            </a:r>
            <a:r>
              <a:t>…</a:t>
            </a:r>
          </a:p>
        </p:txBody>
      </p:sp>
      <p:sp>
        <p:nvSpPr>
          <p:cNvPr id="274" name="Shape 274"/>
          <p:cNvSpPr/>
          <p:nvPr/>
        </p:nvSpPr>
        <p:spPr>
          <a:xfrm>
            <a:off x="4545762" y="5094268"/>
            <a:ext cx="214644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203864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Measures that test whether our hypotheses were correct.</a:t>
            </a:r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 sz="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It’s ok to be wrong! It’s just one iteration.</a:t>
            </a:r>
          </a:p>
        </p:txBody>
      </p:sp>
      <p:sp>
        <p:nvSpPr>
          <p:cNvPr id="275" name="Shape 275"/>
          <p:cNvSpPr/>
          <p:nvPr/>
        </p:nvSpPr>
        <p:spPr>
          <a:xfrm>
            <a:off x="9243455" y="3340594"/>
            <a:ext cx="138364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3B38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Something that proves what was NOT possible actually is!</a:t>
            </a:r>
          </a:p>
        </p:txBody>
      </p:sp>
      <p:sp>
        <p:nvSpPr>
          <p:cNvPr id="276" name="Shape 276"/>
          <p:cNvSpPr/>
          <p:nvPr/>
        </p:nvSpPr>
        <p:spPr>
          <a:xfrm>
            <a:off x="10373807" y="4694211"/>
            <a:ext cx="138364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3B38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Normal change programmes start here. Low chance of success.</a:t>
            </a:r>
          </a:p>
        </p:txBody>
      </p:sp>
      <p:sp>
        <p:nvSpPr>
          <p:cNvPr id="277" name="Shape 277"/>
          <p:cNvSpPr/>
          <p:nvPr/>
        </p:nvSpPr>
        <p:spPr>
          <a:xfrm>
            <a:off x="9070710" y="6027470"/>
            <a:ext cx="186822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3B38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Informal structures, created by people self-organizing around problems and available tools.</a:t>
            </a:r>
          </a:p>
        </p:txBody>
      </p:sp>
      <p:sp>
        <p:nvSpPr>
          <p:cNvPr id="278" name="Shape 278"/>
          <p:cNvSpPr/>
          <p:nvPr/>
        </p:nvSpPr>
        <p:spPr>
          <a:xfrm>
            <a:off x="7789285" y="4717562"/>
            <a:ext cx="161833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3B383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Freedom to act. Empowerment of staff to solve problems that matter to them.</a:t>
            </a:r>
          </a:p>
        </p:txBody>
      </p:sp>
      <p:sp>
        <p:nvSpPr>
          <p:cNvPr id="279" name="Shape 279"/>
          <p:cNvSpPr/>
          <p:nvPr/>
        </p:nvSpPr>
        <p:spPr>
          <a:xfrm>
            <a:off x="11371263" y="6674142"/>
            <a:ext cx="61477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www.chef.io</a:t>
            </a:r>
          </a:p>
        </p:txBody>
      </p:sp>
      <p:sp>
        <p:nvSpPr>
          <p:cNvPr id="280" name="Shape 280"/>
          <p:cNvSpPr/>
          <p:nvPr/>
        </p:nvSpPr>
        <p:spPr>
          <a:xfrm>
            <a:off x="2176611" y="6067738"/>
            <a:ext cx="200741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Run multiple iterations for sprint planning.</a:t>
            </a:r>
          </a:p>
        </p:txBody>
      </p:sp>
      <p:sp>
        <p:nvSpPr>
          <p:cNvPr id="281" name="Shape 281"/>
          <p:cNvSpPr/>
          <p:nvPr/>
        </p:nvSpPr>
        <p:spPr>
          <a:xfrm flipH="1" flipV="1">
            <a:off x="87548" y="2706374"/>
            <a:ext cx="11849691" cy="611"/>
          </a:xfrm>
          <a:prstGeom prst="line">
            <a:avLst/>
          </a:prstGeom>
          <a:ln w="28575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Shape 282"/>
          <p:cNvSpPr/>
          <p:nvPr/>
        </p:nvSpPr>
        <p:spPr>
          <a:xfrm>
            <a:off x="87548" y="534458"/>
            <a:ext cx="5069210" cy="332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15 mins. To Live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194733" y="781299"/>
            <a:ext cx="4049712" cy="1615441"/>
            <a:chOff x="0" y="0"/>
            <a:chExt cx="4049710" cy="1615439"/>
          </a:xfrm>
        </p:grpSpPr>
        <p:grpSp>
          <p:nvGrpSpPr>
            <p:cNvPr id="285" name="Group 285"/>
            <p:cNvGrpSpPr/>
            <p:nvPr/>
          </p:nvGrpSpPr>
          <p:grpSpPr>
            <a:xfrm>
              <a:off x="0" y="254000"/>
              <a:ext cx="1043740" cy="1107440"/>
              <a:chOff x="0" y="0"/>
              <a:chExt cx="1043739" cy="1107439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0" y="31850"/>
                <a:ext cx="1043740" cy="1043740"/>
              </a:xfrm>
              <a:prstGeom prst="roundRect">
                <a:avLst>
                  <a:gd name="adj" fmla="val 7500"/>
                </a:avLst>
              </a:prstGeom>
              <a:solidFill>
                <a:schemeClr val="accent1">
                  <a:alpha val="90000"/>
                </a:schemeClr>
              </a:solidFill>
              <a:ln w="19050" cap="flat">
                <a:solidFill>
                  <a:srgbClr val="FFFFFF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43"/>
                </a:p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2904" y="0"/>
                <a:ext cx="997932" cy="1107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43"/>
                </a:lvl1pPr>
              </a:lstStyle>
              <a:p>
                <a:pPr/>
                <a:r>
                  <a:t>Development &amp; testing on a local VM</a:t>
                </a:r>
              </a:p>
            </p:txBody>
          </p:sp>
        </p:grpSp>
        <p:sp>
          <p:nvSpPr>
            <p:cNvPr id="286" name="Shape 286"/>
            <p:cNvSpPr/>
            <p:nvPr/>
          </p:nvSpPr>
          <p:spPr>
            <a:xfrm>
              <a:off x="1158551" y="692908"/>
              <a:ext cx="229623" cy="229624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5794CB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89" name="Group 289"/>
            <p:cNvGrpSpPr/>
            <p:nvPr/>
          </p:nvGrpSpPr>
          <p:grpSpPr>
            <a:xfrm>
              <a:off x="1502985" y="0"/>
              <a:ext cx="1043741" cy="1615440"/>
              <a:chOff x="0" y="0"/>
              <a:chExt cx="1043739" cy="1615439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0" y="285850"/>
                <a:ext cx="1043740" cy="1043740"/>
              </a:xfrm>
              <a:prstGeom prst="roundRect">
                <a:avLst>
                  <a:gd name="adj" fmla="val 7500"/>
                </a:avLst>
              </a:prstGeom>
              <a:solidFill>
                <a:srgbClr val="3E6D98">
                  <a:alpha val="90000"/>
                </a:srgbClr>
              </a:solidFill>
              <a:ln w="19050" cap="flat">
                <a:solidFill>
                  <a:srgbClr val="FFFFFF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43"/>
                </a:p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2904" y="0"/>
                <a:ext cx="997932" cy="1615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43"/>
                </a:lvl1pPr>
              </a:lstStyle>
              <a:p>
                <a:pPr/>
                <a:r>
                  <a:t>Push to a Source Code Management tool (e.g. GIT)</a:t>
                </a: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2661536" y="692908"/>
              <a:ext cx="229624" cy="229624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537DAB"/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93" name="Group 293"/>
            <p:cNvGrpSpPr/>
            <p:nvPr/>
          </p:nvGrpSpPr>
          <p:grpSpPr>
            <a:xfrm>
              <a:off x="3005970" y="0"/>
              <a:ext cx="1043741" cy="1615440"/>
              <a:chOff x="0" y="0"/>
              <a:chExt cx="1043739" cy="1615439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0" y="285850"/>
                <a:ext cx="1043740" cy="1043740"/>
              </a:xfrm>
              <a:prstGeom prst="roundRect">
                <a:avLst>
                  <a:gd name="adj" fmla="val 7500"/>
                </a:avLst>
              </a:prstGeom>
              <a:solidFill>
                <a:schemeClr val="accent1">
                  <a:alpha val="50000"/>
                </a:schemeClr>
              </a:solidFill>
              <a:ln w="19050" cap="flat">
                <a:solidFill>
                  <a:srgbClr val="FFFFFF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43"/>
                </a:p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22904" y="0"/>
                <a:ext cx="997932" cy="1615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43"/>
                </a:lvl1pPr>
              </a:lstStyle>
              <a:p>
                <a:pPr/>
                <a:r>
                  <a:t>Review of Code (by Security, Compliance and Peers)</a:t>
                </a:r>
              </a:p>
            </p:txBody>
          </p:sp>
        </p:grpSp>
      </p:grpSp>
      <p:grpSp>
        <p:nvGrpSpPr>
          <p:cNvPr id="297" name="Group 297"/>
          <p:cNvGrpSpPr/>
          <p:nvPr/>
        </p:nvGrpSpPr>
        <p:grpSpPr>
          <a:xfrm>
            <a:off x="4748541" y="818485"/>
            <a:ext cx="2054758" cy="2030259"/>
            <a:chOff x="0" y="0"/>
            <a:chExt cx="2054756" cy="2030257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2054757" cy="1541068"/>
            </a:xfrm>
            <a:prstGeom prst="roundRect">
              <a:avLst>
                <a:gd name="adj" fmla="val 7500"/>
              </a:avLst>
            </a:prstGeom>
            <a:solidFill>
              <a:srgbClr val="487BA9"/>
            </a:solidFill>
            <a:ln w="1905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26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3817" y="33817"/>
              <a:ext cx="1987123" cy="199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26">
                  <a:solidFill>
                    <a:srgbClr val="FFFFFF"/>
                  </a:solidFill>
                </a:defRPr>
              </a:pPr>
              <a:r>
                <a:t>Acceptance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Application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Database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Middleware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OS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7307397" y="818485"/>
            <a:ext cx="2054758" cy="2792259"/>
            <a:chOff x="0" y="0"/>
            <a:chExt cx="2054756" cy="2792257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2054757" cy="1541068"/>
            </a:xfrm>
            <a:prstGeom prst="roundRect">
              <a:avLst>
                <a:gd name="adj" fmla="val 7500"/>
              </a:avLst>
            </a:prstGeom>
            <a:solidFill>
              <a:srgbClr val="598938"/>
            </a:solidFill>
            <a:ln w="1905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26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3817" y="33817"/>
              <a:ext cx="1987123" cy="275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26">
                  <a:solidFill>
                    <a:srgbClr val="FFFFFF"/>
                  </a:solidFill>
                </a:defRPr>
              </a:pPr>
              <a:r>
                <a:t>Union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Infrastructure as Code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Application as Code</a:t>
              </a:r>
            </a:p>
            <a:p>
              <a:pPr marL="308213" indent="-308213">
                <a:buSzPct val="100000"/>
                <a:buChar char="•"/>
                <a:defRPr sz="2426">
                  <a:solidFill>
                    <a:srgbClr val="FFFFFF"/>
                  </a:solidFill>
                </a:defRPr>
              </a:pPr>
              <a:r>
                <a:t>Compliance as Code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9866252" y="1344336"/>
            <a:ext cx="652489" cy="489367"/>
            <a:chOff x="0" y="0"/>
            <a:chExt cx="652487" cy="489366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652488" cy="489367"/>
            </a:xfrm>
            <a:prstGeom prst="roundRect">
              <a:avLst>
                <a:gd name="adj" fmla="val 7500"/>
              </a:avLst>
            </a:prstGeom>
            <a:solidFill>
              <a:schemeClr val="accent2"/>
            </a:solidFill>
            <a:ln w="1905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0738" y="129113"/>
              <a:ext cx="63101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Rehearsal</a:t>
              </a:r>
            </a:p>
          </p:txBody>
        </p:sp>
      </p:grpSp>
      <p:sp>
        <p:nvSpPr>
          <p:cNvPr id="304" name="Shape 304"/>
          <p:cNvSpPr/>
          <p:nvPr/>
        </p:nvSpPr>
        <p:spPr>
          <a:xfrm>
            <a:off x="11022838" y="1120921"/>
            <a:ext cx="914401" cy="91440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