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970FE-5EEE-4BA9-A180-6141400DA818}" v="1" dt="2019-08-14T01:15:4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39" autoAdjust="0"/>
  </p:normalViewPr>
  <p:slideViewPr>
    <p:cSldViewPr snapToGrid="0">
      <p:cViewPr>
        <p:scale>
          <a:sx n="100" d="100"/>
          <a:sy n="100" d="100"/>
        </p:scale>
        <p:origin x="26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invertIfNegative val="0"/>
          <c:cat>
            <c:strRef>
              <c:f>'[Chart in Microsoft Office PowerPoint]Sheet1'!$A$11:$A$13</c:f>
              <c:strCache>
                <c:ptCount val="3"/>
                <c:pt idx="0">
                  <c:v>LOGISTIC REGRESSION</c:v>
                </c:pt>
                <c:pt idx="1">
                  <c:v>XG BOOST</c:v>
                </c:pt>
                <c:pt idx="2">
                  <c:v>CAT-BOOST</c:v>
                </c:pt>
              </c:strCache>
            </c:strRef>
          </c:cat>
          <c:val>
            <c:numRef>
              <c:f>'[Chart in Microsoft Office PowerPoint]Sheet1'!$B$11:$B$13</c:f>
              <c:numCache>
                <c:formatCode>General</c:formatCode>
                <c:ptCount val="3"/>
                <c:pt idx="0">
                  <c:v>62.77</c:v>
                </c:pt>
                <c:pt idx="1">
                  <c:v>69.179999999999993</c:v>
                </c:pt>
                <c:pt idx="2">
                  <c:v>73.900000000000006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8149120"/>
        <c:axId val="189924480"/>
        <c:axId val="0"/>
      </c:bar3DChart>
      <c:catAx>
        <c:axId val="188149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89924480"/>
        <c:crosses val="autoZero"/>
        <c:auto val="1"/>
        <c:lblAlgn val="ctr"/>
        <c:lblOffset val="100"/>
        <c:noMultiLvlLbl val="0"/>
      </c:catAx>
      <c:valAx>
        <c:axId val="189924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149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MORTGAGE PREDICTION FOR LOAN APPROVAL.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MACHINE LEARNING PROJECT GROUP 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96E511-EBB6-45BD-B42A-AC5DE416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B72D49-AAEA-40D3-A57F-EC152F5B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State results from both Algorithms in terms of Accuracy and Testing.</a:t>
            </a:r>
          </a:p>
        </p:txBody>
      </p:sp>
    </p:spTree>
    <p:extLst>
      <p:ext uri="{BB962C8B-B14F-4D97-AF65-F5344CB8AC3E}">
        <p14:creationId xmlns:p14="http://schemas.microsoft.com/office/powerpoint/2010/main" val="41349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078A52F-85EA-4C0B-962B-D9D9DD4DD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9797D5-5700-4683-B30A-5B4D56CB8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856A7B9-9801-42EC-A4C9-7E22A56EF5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D54DB8-C150-4290-85D6-F5B0262BF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28D511D2-9CF1-40DE-BB88-A5A48A0E8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B20BDA-0FB7-4B3F-A47B-0EB74FA95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0ADCA80-A0B1-4379-94EC-0A1A73BE1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EB4D79C-3A0E-4CB5-9A3D-BB816FD52C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3839C3D0-536E-4C48-A1C1-D9B718A843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C6EDF-E021-4A58-8338-694CDE3F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9570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F0F81-A196-4098-8AA0-2619018B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54791C-4092-4F32-BDE9-31A21014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dirty="0"/>
              <a:t>We are trying to predict whether a loan would be approved or  not based on certain given features</a:t>
            </a:r>
            <a:r>
              <a:rPr lang="en-US" dirty="0" smtClean="0"/>
              <a:t>. </a:t>
            </a:r>
          </a:p>
          <a:p>
            <a:pPr marL="305435" indent="-305435">
              <a:buNone/>
            </a:pPr>
            <a:r>
              <a:rPr lang="en-US" dirty="0" smtClean="0"/>
              <a:t>The features includes;</a:t>
            </a:r>
          </a:p>
          <a:p>
            <a:pPr marL="305435" indent="-30543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6CF00-7069-4C78-B428-40C79775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60FBCE-72A7-4A16-960B-47EF4D0D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 algn="just"/>
            <a:r>
              <a:rPr lang="en-US" dirty="0">
                <a:ea typeface="+mn-lt"/>
                <a:cs typeface="+mn-lt"/>
              </a:rPr>
              <a:t>Type of Machine Learning – Supervised Learning.</a:t>
            </a:r>
            <a:endParaRPr lang="en-US" dirty="0"/>
          </a:p>
          <a:p>
            <a:pPr marL="305435" indent="-305435" algn="just"/>
            <a:r>
              <a:rPr lang="en-US" dirty="0">
                <a:ea typeface="+mn-lt"/>
                <a:cs typeface="+mn-lt"/>
              </a:rPr>
              <a:t>Prediction – Predicting a categorical variable.</a:t>
            </a:r>
            <a:endParaRPr lang="en-US" dirty="0"/>
          </a:p>
          <a:p>
            <a:pPr marL="305435" indent="-305435" algn="just"/>
            <a:r>
              <a:rPr lang="en-US" dirty="0">
                <a:ea typeface="+mn-lt"/>
                <a:cs typeface="+mn-lt"/>
              </a:rPr>
              <a:t>Approach – Dataset collection, Data preprocessing, Model building and Model Testing.</a:t>
            </a:r>
            <a:endParaRPr lang="en-US" dirty="0"/>
          </a:p>
          <a:p>
            <a:pPr marL="305435" indent="-305435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E9913-D5DC-41DE-912D-8F40476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5B1DFE78-CC24-408D-89C6-EF1F0BED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87" y="1878116"/>
            <a:ext cx="10006110" cy="45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C900A3-1B92-4EC6-8EFF-43E54C2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EF0466-6B2A-4675-B35E-DB5C70F3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Give Images for the EDA If Available</a:t>
            </a:r>
          </a:p>
        </p:txBody>
      </p:sp>
    </p:spTree>
    <p:extLst>
      <p:ext uri="{BB962C8B-B14F-4D97-AF65-F5344CB8AC3E}">
        <p14:creationId xmlns:p14="http://schemas.microsoft.com/office/powerpoint/2010/main" val="42427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8F404549-B4DC-481C-926C-DED3EF1C58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E8FD5CD-351E-4B06-8B78-BD5102D00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7C904-89DF-4A22-881C-DEF7D0B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Correlation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69D03EC-2C0D-4DF0-B0C7-992E8C83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>
                <a:solidFill>
                  <a:schemeClr val="bg1"/>
                </a:solidFill>
              </a:rPr>
              <a:t>Point out areas where we had correlations</a:t>
            </a:r>
          </a:p>
        </p:txBody>
      </p:sp>
      <p:pic>
        <p:nvPicPr>
          <p:cNvPr id="7" name="Picture 4" descr="A close up of a brick wall&#10;&#10;Description generated with high confidence">
            <a:extLst>
              <a:ext uri="{FF2B5EF4-FFF2-40B4-BE49-F238E27FC236}">
                <a16:creationId xmlns="" xmlns:a16="http://schemas.microsoft.com/office/drawing/2014/main" id="{58394957-6173-43F7-A554-DE7E0496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58" y="752208"/>
            <a:ext cx="6927255" cy="61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078A52F-85EA-4C0B-962B-D9D9DD4DD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9797D5-5700-4683-B30A-5B4D56CB8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856A7B9-9801-42EC-A4C9-7E22A56EF5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AD54DB8-C150-4290-85D6-F5B0262BFE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28D511D2-9CF1-40DE-BB88-A5A48A0E8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9F4657-4B88-41BF-AAE5-5373431A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40ADCA80-A0B1-4379-94EC-0A1A73BE1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1EB4D79C-3A0E-4CB5-9A3D-BB816FD52C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3839C3D0-536E-4C48-A1C1-D9B718A843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0DF080-3685-4C6F-B6AA-BFFAB99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MODEL BUILDING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7744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20EC9-B503-4357-9547-4D6708D2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7FB62-9C1D-4D8B-9D0B-6CFF20C7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dirty="0"/>
              <a:t>State the train , test and Validate ratios</a:t>
            </a:r>
          </a:p>
          <a:p>
            <a:pPr marL="305435" indent="-305435"/>
            <a:r>
              <a:rPr lang="en-US" dirty="0"/>
              <a:t>Algorithm used – Logistic Regression &amp; </a:t>
            </a:r>
            <a:r>
              <a:rPr lang="en-US" dirty="0" err="1"/>
              <a:t>Catboost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7511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20EC9-B503-4357-9547-4D6708D2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3248025" y="1809749"/>
          <a:ext cx="68199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8550" y="6296025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 IN  ALGORITHM 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Custom</PresentationFormat>
  <Paragraphs>27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MORTGAGE PREDICTION FOR LOAN APPROVAL.</vt:lpstr>
      <vt:lpstr>PROBLEM STATEMENT</vt:lpstr>
      <vt:lpstr>PROBLEM DISCUSSION</vt:lpstr>
      <vt:lpstr>DATASET</vt:lpstr>
      <vt:lpstr>Exploratory data ANALYSIS</vt:lpstr>
      <vt:lpstr>Correlation chart</vt:lpstr>
      <vt:lpstr>MODEL BUILDING AND TESTING</vt:lpstr>
      <vt:lpstr>MODEL BUILDING</vt:lpstr>
      <vt:lpstr>MODEL BUILDING</vt:lpstr>
      <vt:lpstr>MODEL TESTING</vt:lpstr>
      <vt:lpstr>Thank You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dividend design</dc:title>
  <dc:creator/>
  <cp:lastModifiedBy/>
  <cp:revision>165</cp:revision>
  <dcterms:created xsi:type="dcterms:W3CDTF">2019-05-14T19:26:29Z</dcterms:created>
  <dcterms:modified xsi:type="dcterms:W3CDTF">2019-11-12T15:28:33Z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