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EDBBD1-1E3E-FD6B-8097-B257C42FFC1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47FEB44-3767-5BC7-5B7D-8F66F581A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5BB2DFA-1771-8C44-238F-13A4F62E849C}"/>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5" name="Alt Bilgi Yer Tutucusu 4">
            <a:extLst>
              <a:ext uri="{FF2B5EF4-FFF2-40B4-BE49-F238E27FC236}">
                <a16:creationId xmlns:a16="http://schemas.microsoft.com/office/drawing/2014/main" id="{68EA8754-2A35-D547-DCCA-7D084961DFC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6BBF094-3770-B228-0366-C46CE08A55E4}"/>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376928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AA50E8-67B5-E5D2-39E8-AB89B9A446C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11C5168-91EB-6312-2A38-F96C5A9BB96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7541B4A-0144-8C4D-C80E-9A7B31AB22BE}"/>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5" name="Alt Bilgi Yer Tutucusu 4">
            <a:extLst>
              <a:ext uri="{FF2B5EF4-FFF2-40B4-BE49-F238E27FC236}">
                <a16:creationId xmlns:a16="http://schemas.microsoft.com/office/drawing/2014/main" id="{7B90B7AE-1B37-CD37-4839-035C05BA8AD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F5EF6F0-1A7B-9D51-30D3-0D5AE8F79B52}"/>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387016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3A449B2-3A16-F12C-E321-E6959331F9D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6933027-0A24-D0A4-99C8-07AA31028D0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9C94CC-417E-62A9-6766-15F8A5EE152D}"/>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5" name="Alt Bilgi Yer Tutucusu 4">
            <a:extLst>
              <a:ext uri="{FF2B5EF4-FFF2-40B4-BE49-F238E27FC236}">
                <a16:creationId xmlns:a16="http://schemas.microsoft.com/office/drawing/2014/main" id="{87BB20D8-791B-E3FF-DA8A-C2FA3F535C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7636171-4D6D-B16A-1A33-9895C58A031A}"/>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381637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29BB05-4105-1BA9-26D9-995A4E0010A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5527A12-56BE-EF98-C1A0-7F8FBA83654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DC7891B-CF8B-B3F4-7BE7-C36DC9056E09}"/>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5" name="Alt Bilgi Yer Tutucusu 4">
            <a:extLst>
              <a:ext uri="{FF2B5EF4-FFF2-40B4-BE49-F238E27FC236}">
                <a16:creationId xmlns:a16="http://schemas.microsoft.com/office/drawing/2014/main" id="{48C6E1A8-4BC6-6AFA-01E0-779E85F450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102FF8-98AD-2D70-C7F0-A4FF0658C0A2}"/>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126884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41ED9B-34B8-AE44-33FD-B08793A22B7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3B985D3-8C6B-1713-3FE1-132ED519D6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49EE4FE-6352-68C5-6DA7-ECA86B4D5D75}"/>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5" name="Alt Bilgi Yer Tutucusu 4">
            <a:extLst>
              <a:ext uri="{FF2B5EF4-FFF2-40B4-BE49-F238E27FC236}">
                <a16:creationId xmlns:a16="http://schemas.microsoft.com/office/drawing/2014/main" id="{2BD8838A-88C0-C179-3FB2-FA4E921D7F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305A3EB-4FC0-0C0B-AD0B-3C81B3803AE1}"/>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245112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6DD176-08DF-2341-6EE8-51C08F2CB4B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5BC0137-4450-8403-CA8B-7AAD7FB5B52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5C37110-30E4-D12F-CBA8-4D54E1AEE78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A6F14BA-0EAB-8B30-A7B6-DD5DA4F73E9F}"/>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6" name="Alt Bilgi Yer Tutucusu 5">
            <a:extLst>
              <a:ext uri="{FF2B5EF4-FFF2-40B4-BE49-F238E27FC236}">
                <a16:creationId xmlns:a16="http://schemas.microsoft.com/office/drawing/2014/main" id="{F7DF12FD-1C67-FAF2-9735-EF870066A48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BFD86CA-4A83-9E9F-3799-F23AC7ABC1FF}"/>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241757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FFA13C-9F64-549C-AB20-5DBECF8B268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EC3010D-5273-0AE1-4B1B-F58F638D6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0A57ABB-2A86-3939-6CC8-711F880FE1F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B8F5604-6861-ADC4-0E00-22E644672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EE36DC1-7F7A-597E-2E8A-E29C5C631AE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A754C63-4501-EF1E-342D-EE95A353AEDF}"/>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8" name="Alt Bilgi Yer Tutucusu 7">
            <a:extLst>
              <a:ext uri="{FF2B5EF4-FFF2-40B4-BE49-F238E27FC236}">
                <a16:creationId xmlns:a16="http://schemas.microsoft.com/office/drawing/2014/main" id="{8F80AE9C-15E1-3524-D9B3-731B025B9B1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25C3E99-7E76-5B81-DD52-256BFFCDEAD8}"/>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407351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3F2193-219C-81FF-2A90-C6668388E17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9CE56D4-BB04-3A40-6E57-4B7CE7E2FFD9}"/>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4" name="Alt Bilgi Yer Tutucusu 3">
            <a:extLst>
              <a:ext uri="{FF2B5EF4-FFF2-40B4-BE49-F238E27FC236}">
                <a16:creationId xmlns:a16="http://schemas.microsoft.com/office/drawing/2014/main" id="{5918B01B-608B-5656-7562-3AE3B7DBEC0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59E2406-241E-4D2D-1B7E-D3866615ADB5}"/>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366824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D0B74DC-624A-B303-7C34-F834D9E02011}"/>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3" name="Alt Bilgi Yer Tutucusu 2">
            <a:extLst>
              <a:ext uri="{FF2B5EF4-FFF2-40B4-BE49-F238E27FC236}">
                <a16:creationId xmlns:a16="http://schemas.microsoft.com/office/drawing/2014/main" id="{9AC7B769-573D-003B-C3FB-C50B89571E5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65A403E-E7E4-42DD-1CF9-20944B19BE6B}"/>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3526890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D3EFEA-A901-6ABF-A0E5-62950DD5111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6C559F8-FF9E-DD6A-8781-7D377792A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76FAB52-1F77-B4B9-DD4B-314B89D25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D0D3520-3754-9A3D-DA2A-8DEBE9C60601}"/>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6" name="Alt Bilgi Yer Tutucusu 5">
            <a:extLst>
              <a:ext uri="{FF2B5EF4-FFF2-40B4-BE49-F238E27FC236}">
                <a16:creationId xmlns:a16="http://schemas.microsoft.com/office/drawing/2014/main" id="{218D43C2-FE3E-2E70-C834-CAD02D95ECE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64272A-C53B-1E2B-6C63-3AA95BE11B0A}"/>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151615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5F2618-E85A-648F-3306-A567310F62A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ECE54EB-94A6-FF80-C3ED-4280AF37E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87C8865-1122-21FE-BC10-25E23192C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732944E-02A7-6BD5-5D0F-0F9E2699C961}"/>
              </a:ext>
            </a:extLst>
          </p:cNvPr>
          <p:cNvSpPr>
            <a:spLocks noGrp="1"/>
          </p:cNvSpPr>
          <p:nvPr>
            <p:ph type="dt" sz="half" idx="10"/>
          </p:nvPr>
        </p:nvSpPr>
        <p:spPr/>
        <p:txBody>
          <a:bodyPr/>
          <a:lstStyle/>
          <a:p>
            <a:fld id="{0D1F3F11-9F55-4A97-B574-0B432F1A9D9C}" type="datetimeFigureOut">
              <a:rPr lang="tr-TR" smtClean="0"/>
              <a:t>19.12.2022</a:t>
            </a:fld>
            <a:endParaRPr lang="tr-TR"/>
          </a:p>
        </p:txBody>
      </p:sp>
      <p:sp>
        <p:nvSpPr>
          <p:cNvPr id="6" name="Alt Bilgi Yer Tutucusu 5">
            <a:extLst>
              <a:ext uri="{FF2B5EF4-FFF2-40B4-BE49-F238E27FC236}">
                <a16:creationId xmlns:a16="http://schemas.microsoft.com/office/drawing/2014/main" id="{A160FA18-12E6-5338-9801-38E2DC344FC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8F1FCE2-5B0F-5A3E-CB78-359B9E32AB53}"/>
              </a:ext>
            </a:extLst>
          </p:cNvPr>
          <p:cNvSpPr>
            <a:spLocks noGrp="1"/>
          </p:cNvSpPr>
          <p:nvPr>
            <p:ph type="sldNum" sz="quarter" idx="12"/>
          </p:nvPr>
        </p:nvSpPr>
        <p:spPr/>
        <p:txBody>
          <a:bodyPr/>
          <a:lstStyle/>
          <a:p>
            <a:fld id="{59BF89FA-92C3-42C7-8EFB-266B093A05ED}" type="slidenum">
              <a:rPr lang="tr-TR" smtClean="0"/>
              <a:t>‹#›</a:t>
            </a:fld>
            <a:endParaRPr lang="tr-TR"/>
          </a:p>
        </p:txBody>
      </p:sp>
    </p:spTree>
    <p:extLst>
      <p:ext uri="{BB962C8B-B14F-4D97-AF65-F5344CB8AC3E}">
        <p14:creationId xmlns:p14="http://schemas.microsoft.com/office/powerpoint/2010/main" val="198236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2C0F113-1C85-3E36-DA02-87A81A81ED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0AEE534-5C76-B319-9E74-730D362F6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19FF4C3-2111-53EB-0666-4EC0636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F3F11-9F55-4A97-B574-0B432F1A9D9C}" type="datetimeFigureOut">
              <a:rPr lang="tr-TR" smtClean="0"/>
              <a:t>19.12.2022</a:t>
            </a:fld>
            <a:endParaRPr lang="tr-TR"/>
          </a:p>
        </p:txBody>
      </p:sp>
      <p:sp>
        <p:nvSpPr>
          <p:cNvPr id="5" name="Alt Bilgi Yer Tutucusu 4">
            <a:extLst>
              <a:ext uri="{FF2B5EF4-FFF2-40B4-BE49-F238E27FC236}">
                <a16:creationId xmlns:a16="http://schemas.microsoft.com/office/drawing/2014/main" id="{0012159D-AA86-6C53-C8B8-75396E755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786C590-F59E-2EF6-9E75-CB747EA9A7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F89FA-92C3-42C7-8EFB-266B093A05ED}" type="slidenum">
              <a:rPr lang="tr-TR" smtClean="0"/>
              <a:t>‹#›</a:t>
            </a:fld>
            <a:endParaRPr lang="tr-TR"/>
          </a:p>
        </p:txBody>
      </p:sp>
    </p:spTree>
    <p:extLst>
      <p:ext uri="{BB962C8B-B14F-4D97-AF65-F5344CB8AC3E}">
        <p14:creationId xmlns:p14="http://schemas.microsoft.com/office/powerpoint/2010/main" val="1988457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050" name="Picture 2" descr="History of 3D Games: A Long Time Ago In a 2D Space | Melior Games">
            <a:extLst>
              <a:ext uri="{FF2B5EF4-FFF2-40B4-BE49-F238E27FC236}">
                <a16:creationId xmlns:a16="http://schemas.microsoft.com/office/drawing/2014/main" id="{B6A2D4D2-7542-792C-6067-10B65DB71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
          <a:stretch/>
        </p:blipFill>
        <p:spPr bwMode="auto">
          <a:xfrm>
            <a:off x="1524" y="10"/>
            <a:ext cx="1218895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2" name="Freeform: Shape 206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37" y="875758"/>
            <a:ext cx="5219885" cy="510953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4" name="Freeform: Shape 2063">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986" y="673591"/>
            <a:ext cx="5565913" cy="54154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6" name="Freeform: Shape 2065">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734" y="1041621"/>
            <a:ext cx="4953365" cy="480152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 name="Başlık 1">
            <a:extLst>
              <a:ext uri="{FF2B5EF4-FFF2-40B4-BE49-F238E27FC236}">
                <a16:creationId xmlns:a16="http://schemas.microsoft.com/office/drawing/2014/main" id="{AD10E98C-6EAA-6529-CF65-AACCBF43FA8C}"/>
              </a:ext>
            </a:extLst>
          </p:cNvPr>
          <p:cNvSpPr>
            <a:spLocks noGrp="1"/>
          </p:cNvSpPr>
          <p:nvPr>
            <p:ph type="ctrTitle"/>
          </p:nvPr>
        </p:nvSpPr>
        <p:spPr>
          <a:xfrm>
            <a:off x="1416871" y="1685677"/>
            <a:ext cx="4181444" cy="2362673"/>
          </a:xfrm>
        </p:spPr>
        <p:txBody>
          <a:bodyPr anchor="b">
            <a:normAutofit/>
          </a:bodyPr>
          <a:lstStyle/>
          <a:p>
            <a:r>
              <a:rPr lang="tr-TR" sz="5400" b="1">
                <a:solidFill>
                  <a:schemeClr val="tx1">
                    <a:lumMod val="75000"/>
                    <a:lumOff val="25000"/>
                  </a:schemeClr>
                </a:solidFill>
                <a:latin typeface="Arial" panose="020B0604020202020204" pitchFamily="34" charset="0"/>
                <a:cs typeface="Arial" panose="020B0604020202020204" pitchFamily="34" charset="0"/>
              </a:rPr>
              <a:t>Wanderer 3D Game</a:t>
            </a:r>
          </a:p>
        </p:txBody>
      </p:sp>
      <p:sp>
        <p:nvSpPr>
          <p:cNvPr id="3" name="Alt Başlık 2">
            <a:extLst>
              <a:ext uri="{FF2B5EF4-FFF2-40B4-BE49-F238E27FC236}">
                <a16:creationId xmlns:a16="http://schemas.microsoft.com/office/drawing/2014/main" id="{E90B764C-DBFF-234D-65D8-76311D1CEBA2}"/>
              </a:ext>
            </a:extLst>
          </p:cNvPr>
          <p:cNvSpPr>
            <a:spLocks noGrp="1"/>
          </p:cNvSpPr>
          <p:nvPr>
            <p:ph type="subTitle" idx="1"/>
          </p:nvPr>
        </p:nvSpPr>
        <p:spPr>
          <a:xfrm>
            <a:off x="1865648" y="4202811"/>
            <a:ext cx="3283888" cy="816301"/>
          </a:xfrm>
        </p:spPr>
        <p:txBody>
          <a:bodyPr anchor="t">
            <a:normAutofit fontScale="25000" lnSpcReduction="20000"/>
          </a:bodyPr>
          <a:lstStyle/>
          <a:p>
            <a:pPr>
              <a:spcAft>
                <a:spcPts val="800"/>
              </a:spcAft>
            </a:pPr>
            <a:r>
              <a:rPr lang="tr-TR" sz="4400" dirty="0">
                <a:solidFill>
                  <a:schemeClr val="tx1">
                    <a:lumMod val="75000"/>
                    <a:lumOff val="25000"/>
                  </a:schemeClr>
                </a:solidFill>
                <a:effectLst/>
                <a:latin typeface="Arial" panose="020B0604020202020204" pitchFamily="34" charset="0"/>
                <a:ea typeface="Calibri" panose="020F0502020204030204" pitchFamily="34" charset="0"/>
                <a:cs typeface="Arial" panose="020B0604020202020204" pitchFamily="34" charset="0"/>
              </a:rPr>
              <a:t>DENİZ BOZKAN   -   20190808044</a:t>
            </a:r>
          </a:p>
          <a:p>
            <a:pPr>
              <a:spcAft>
                <a:spcPts val="800"/>
              </a:spcAft>
            </a:pPr>
            <a:r>
              <a:rPr lang="tr-TR" sz="4400" dirty="0">
                <a:solidFill>
                  <a:schemeClr val="tx1">
                    <a:lumMod val="75000"/>
                    <a:lumOff val="25000"/>
                  </a:schemeClr>
                </a:solidFill>
                <a:effectLst/>
                <a:latin typeface="Arial" panose="020B0604020202020204" pitchFamily="34" charset="0"/>
                <a:ea typeface="Calibri" panose="020F0502020204030204" pitchFamily="34" charset="0"/>
                <a:cs typeface="Arial" panose="020B0604020202020204" pitchFamily="34" charset="0"/>
              </a:rPr>
              <a:t>DAMLA HATİCE ŞİMŞEK   -   20180808067</a:t>
            </a:r>
          </a:p>
          <a:p>
            <a:pPr>
              <a:spcAft>
                <a:spcPts val="800"/>
              </a:spcAft>
            </a:pPr>
            <a:r>
              <a:rPr lang="tr-TR" sz="4400" dirty="0">
                <a:solidFill>
                  <a:schemeClr val="tx1">
                    <a:lumMod val="75000"/>
                    <a:lumOff val="25000"/>
                  </a:schemeClr>
                </a:solidFill>
                <a:effectLst/>
                <a:latin typeface="Arial" panose="020B0604020202020204" pitchFamily="34" charset="0"/>
                <a:ea typeface="Calibri" panose="020F0502020204030204" pitchFamily="34" charset="0"/>
                <a:cs typeface="Arial" panose="020B0604020202020204" pitchFamily="34" charset="0"/>
              </a:rPr>
              <a:t>BÜŞRA SARIGEYİK   - 2018080847</a:t>
            </a:r>
          </a:p>
          <a:p>
            <a:endParaRPr lang="tr-TR" sz="6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04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D15DA6-A8A7-7C4A-6259-052CC51CBE15}"/>
              </a:ext>
            </a:extLst>
          </p:cNvPr>
          <p:cNvSpPr>
            <a:spLocks noGrp="1"/>
          </p:cNvSpPr>
          <p:nvPr>
            <p:ph type="title"/>
          </p:nvPr>
        </p:nvSpPr>
        <p:spPr/>
        <p:txBody>
          <a:bodyPr>
            <a:normAutofit/>
          </a:bodyPr>
          <a:lstStyle/>
          <a:p>
            <a:r>
              <a:rPr lang="tr-TR" sz="3600" b="1">
                <a:latin typeface="Arial" panose="020B0604020202020204" pitchFamily="34" charset="0"/>
                <a:cs typeface="Arial" panose="020B0604020202020204" pitchFamily="34" charset="0"/>
              </a:rPr>
              <a:t>Code Examples</a:t>
            </a:r>
            <a:endParaRPr lang="tr-TR" sz="3600" b="1" dirty="0">
              <a:latin typeface="Arial" panose="020B0604020202020204" pitchFamily="34" charset="0"/>
              <a:cs typeface="Arial" panose="020B0604020202020204" pitchFamily="34" charset="0"/>
            </a:endParaRPr>
          </a:p>
        </p:txBody>
      </p:sp>
      <p:pic>
        <p:nvPicPr>
          <p:cNvPr id="7" name="Resim 6">
            <a:extLst>
              <a:ext uri="{FF2B5EF4-FFF2-40B4-BE49-F238E27FC236}">
                <a16:creationId xmlns:a16="http://schemas.microsoft.com/office/drawing/2014/main" id="{B8F94BDE-06F6-18CA-259D-0A27BB06FBF8}"/>
              </a:ext>
            </a:extLst>
          </p:cNvPr>
          <p:cNvPicPr>
            <a:picLocks noChangeAspect="1"/>
          </p:cNvPicPr>
          <p:nvPr/>
        </p:nvPicPr>
        <p:blipFill>
          <a:blip r:embed="rId2"/>
          <a:stretch>
            <a:fillRect/>
          </a:stretch>
        </p:blipFill>
        <p:spPr>
          <a:xfrm>
            <a:off x="597840" y="1690688"/>
            <a:ext cx="5258534" cy="4382112"/>
          </a:xfrm>
          <a:prstGeom prst="rect">
            <a:avLst/>
          </a:prstGeom>
        </p:spPr>
      </p:pic>
      <p:pic>
        <p:nvPicPr>
          <p:cNvPr id="9" name="Resim 8">
            <a:extLst>
              <a:ext uri="{FF2B5EF4-FFF2-40B4-BE49-F238E27FC236}">
                <a16:creationId xmlns:a16="http://schemas.microsoft.com/office/drawing/2014/main" id="{5901AE76-9485-4324-FE55-EA972A9FAC11}"/>
              </a:ext>
            </a:extLst>
          </p:cNvPr>
          <p:cNvPicPr>
            <a:picLocks noChangeAspect="1"/>
          </p:cNvPicPr>
          <p:nvPr/>
        </p:nvPicPr>
        <p:blipFill>
          <a:blip r:embed="rId3"/>
          <a:stretch>
            <a:fillRect/>
          </a:stretch>
        </p:blipFill>
        <p:spPr>
          <a:xfrm>
            <a:off x="6096000" y="1690688"/>
            <a:ext cx="5496692" cy="2105319"/>
          </a:xfrm>
          <a:prstGeom prst="rect">
            <a:avLst/>
          </a:prstGeom>
        </p:spPr>
      </p:pic>
      <p:sp>
        <p:nvSpPr>
          <p:cNvPr id="12" name="İçerik Yer Tutucusu 10">
            <a:extLst>
              <a:ext uri="{FF2B5EF4-FFF2-40B4-BE49-F238E27FC236}">
                <a16:creationId xmlns:a16="http://schemas.microsoft.com/office/drawing/2014/main" id="{BAD50DB9-9C76-E21D-0EBD-4F5040AF38E4}"/>
              </a:ext>
            </a:extLst>
          </p:cNvPr>
          <p:cNvSpPr>
            <a:spLocks noGrp="1"/>
          </p:cNvSpPr>
          <p:nvPr>
            <p:ph idx="1"/>
          </p:nvPr>
        </p:nvSpPr>
        <p:spPr>
          <a:xfrm>
            <a:off x="6095266" y="4071643"/>
            <a:ext cx="5258533" cy="2105320"/>
          </a:xfrm>
        </p:spPr>
        <p:txBody>
          <a:bodyPr>
            <a:normAutofit/>
          </a:bodyPr>
          <a:lstStyle/>
          <a:p>
            <a:r>
              <a:rPr lang="tr-TR">
                <a:effectLst/>
                <a:latin typeface="Arial" panose="020B0604020202020204" pitchFamily="34" charset="0"/>
                <a:ea typeface="Calibri" panose="020F0502020204030204" pitchFamily="34" charset="0"/>
                <a:cs typeface="Arial" panose="020B0604020202020204" pitchFamily="34" charset="0"/>
              </a:rPr>
              <a:t>In this class we determine the conditions that player is dead. </a:t>
            </a:r>
          </a:p>
          <a:p>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163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8FF206A-44EA-2E9C-3384-DE1AE80D7FEB}"/>
              </a:ext>
            </a:extLst>
          </p:cNvPr>
          <p:cNvSpPr>
            <a:spLocks noGrp="1"/>
          </p:cNvSpPr>
          <p:nvPr>
            <p:ph type="title"/>
          </p:nvPr>
        </p:nvSpPr>
        <p:spPr>
          <a:xfrm>
            <a:off x="517889" y="4883544"/>
            <a:ext cx="3876086" cy="1556907"/>
          </a:xfrm>
        </p:spPr>
        <p:txBody>
          <a:bodyPr anchor="ctr">
            <a:normAutofit/>
          </a:bodyPr>
          <a:lstStyle/>
          <a:p>
            <a:r>
              <a:rPr lang="tr-TR" sz="3200">
                <a:latin typeface="Arial" panose="020B0604020202020204" pitchFamily="34" charset="0"/>
                <a:cs typeface="Arial" panose="020B0604020202020204" pitchFamily="34" charset="0"/>
              </a:rPr>
              <a:t>Code Examples</a:t>
            </a:r>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59D015E3-6BAE-078A-155D-17BFFB6B86E6}"/>
              </a:ext>
            </a:extLst>
          </p:cNvPr>
          <p:cNvPicPr>
            <a:picLocks noChangeAspect="1"/>
          </p:cNvPicPr>
          <p:nvPr/>
        </p:nvPicPr>
        <p:blipFill>
          <a:blip r:embed="rId2"/>
          <a:stretch>
            <a:fillRect/>
          </a:stretch>
        </p:blipFill>
        <p:spPr>
          <a:xfrm>
            <a:off x="959205" y="794540"/>
            <a:ext cx="10369645" cy="3007196"/>
          </a:xfrm>
          <a:prstGeom prst="rect">
            <a:avLst/>
          </a:prstGeom>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CDFC722-3716-F2CC-2496-281A6961B181}"/>
              </a:ext>
            </a:extLst>
          </p:cNvPr>
          <p:cNvSpPr>
            <a:spLocks noGrp="1"/>
          </p:cNvSpPr>
          <p:nvPr>
            <p:ph idx="1"/>
          </p:nvPr>
        </p:nvSpPr>
        <p:spPr>
          <a:xfrm>
            <a:off x="5162719" y="4883544"/>
            <a:ext cx="6586915" cy="1556907"/>
          </a:xfrm>
        </p:spPr>
        <p:txBody>
          <a:bodyPr anchor="ctr">
            <a:normAutofit/>
          </a:bodyPr>
          <a:lstStyle/>
          <a:p>
            <a:r>
              <a:rPr lang="tr-TR" sz="1800">
                <a:effectLst/>
                <a:latin typeface="Arial" panose="020B0604020202020204" pitchFamily="34" charset="0"/>
                <a:ea typeface="Calibri" panose="020F0502020204030204" pitchFamily="34" charset="0"/>
                <a:cs typeface="Arial" panose="020B0604020202020204" pitchFamily="34" charset="0"/>
              </a:rPr>
              <a:t>With this class we can pass through the door and change to the rolling game scene. </a:t>
            </a:r>
          </a:p>
          <a:p>
            <a:endParaRPr lang="tr-TR"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2332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on clear background">
            <a:extLst>
              <a:ext uri="{FF2B5EF4-FFF2-40B4-BE49-F238E27FC236}">
                <a16:creationId xmlns:a16="http://schemas.microsoft.com/office/drawing/2014/main" id="{9E50FF23-BB30-F931-BCDB-ADB4D0610469}"/>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87F1D48-6B03-E6C7-8230-E8EF2C47B270}"/>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a:solidFill>
                  <a:srgbClr val="FFFFFF"/>
                </a:solidFill>
              </a:rPr>
              <a:t>Let's look at the demo together!</a:t>
            </a:r>
          </a:p>
        </p:txBody>
      </p:sp>
    </p:spTree>
    <p:extLst>
      <p:ext uri="{BB962C8B-B14F-4D97-AF65-F5344CB8AC3E}">
        <p14:creationId xmlns:p14="http://schemas.microsoft.com/office/powerpoint/2010/main" val="407223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1" name="Rectangle 310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Premium Photo | Beautiful magical forest fabulous trees. forest landscape,  sun rays illuminate the leaves and branches of trees. magical summer forest.  illustration">
            <a:extLst>
              <a:ext uri="{FF2B5EF4-FFF2-40B4-BE49-F238E27FC236}">
                <a16:creationId xmlns:a16="http://schemas.microsoft.com/office/drawing/2014/main" id="{CDB76D63-23D3-19C6-30EA-0234FC7368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60" r="3873"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103" name="Rectangle 310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A643F29-0954-12D9-16E1-3D85EB6372B5}"/>
              </a:ext>
            </a:extLst>
          </p:cNvPr>
          <p:cNvSpPr>
            <a:spLocks noGrp="1"/>
          </p:cNvSpPr>
          <p:nvPr>
            <p:ph type="title"/>
          </p:nvPr>
        </p:nvSpPr>
        <p:spPr>
          <a:xfrm>
            <a:off x="838200" y="365125"/>
            <a:ext cx="3822189" cy="1899912"/>
          </a:xfrm>
        </p:spPr>
        <p:txBody>
          <a:bodyPr>
            <a:normAutofit/>
          </a:bodyPr>
          <a:lstStyle/>
          <a:p>
            <a:r>
              <a:rPr lang="tr-TR" sz="4000" b="1">
                <a:effectLst/>
                <a:latin typeface="Arial" panose="020B0604020202020204" pitchFamily="34" charset="0"/>
                <a:ea typeface="Calibri" panose="020F0502020204030204" pitchFamily="34" charset="0"/>
                <a:cs typeface="Arial" panose="020B0604020202020204" pitchFamily="34" charset="0"/>
              </a:rPr>
              <a:t> Ou</a:t>
            </a:r>
            <a:r>
              <a:rPr lang="tr-TR" sz="4000" b="1">
                <a:latin typeface="Arial" panose="020B0604020202020204" pitchFamily="34" charset="0"/>
                <a:ea typeface="Calibri" panose="020F0502020204030204" pitchFamily="34" charset="0"/>
                <a:cs typeface="Arial" panose="020B0604020202020204" pitchFamily="34" charset="0"/>
              </a:rPr>
              <a:t>r </a:t>
            </a:r>
            <a:r>
              <a:rPr lang="tr-TR" sz="4000" b="1">
                <a:effectLst/>
                <a:latin typeface="Arial" panose="020B0604020202020204" pitchFamily="34" charset="0"/>
                <a:ea typeface="Calibri" panose="020F0502020204030204" pitchFamily="34" charset="0"/>
                <a:cs typeface="Arial" panose="020B0604020202020204" pitchFamily="34" charset="0"/>
              </a:rPr>
              <a:t>Inspiration</a:t>
            </a:r>
            <a:endParaRPr lang="tr-TR" sz="4000" b="1">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5A31B876-1300-7CDF-FA52-A67FB927744B}"/>
              </a:ext>
            </a:extLst>
          </p:cNvPr>
          <p:cNvSpPr>
            <a:spLocks noGrp="1"/>
          </p:cNvSpPr>
          <p:nvPr>
            <p:ph idx="1"/>
          </p:nvPr>
        </p:nvSpPr>
        <p:spPr>
          <a:xfrm>
            <a:off x="838200" y="2434201"/>
            <a:ext cx="3822189" cy="3742762"/>
          </a:xfrm>
        </p:spPr>
        <p:txBody>
          <a:bodyPr>
            <a:normAutofit/>
          </a:bodyPr>
          <a:lstStyle/>
          <a:p>
            <a:r>
              <a:rPr lang="tr-TR" sz="2000">
                <a:effectLst/>
                <a:latin typeface="Arial" panose="020B0604020202020204" pitchFamily="34" charset="0"/>
                <a:ea typeface="Calibri" panose="020F0502020204030204" pitchFamily="34" charset="0"/>
                <a:cs typeface="Arial" panose="020B0604020202020204" pitchFamily="34" charset="0"/>
              </a:rPr>
              <a:t>Our main goal was to make games like the ones we played as children. We could go to different worlds and experience different games.</a:t>
            </a:r>
          </a:p>
          <a:p>
            <a:r>
              <a:rPr lang="tr-TR" sz="2000">
                <a:effectLst/>
                <a:latin typeface="Arial" panose="020B0604020202020204" pitchFamily="34" charset="0"/>
                <a:ea typeface="Calibri" panose="020F0502020204030204" pitchFamily="34" charset="0"/>
                <a:cs typeface="Arial" panose="020B0604020202020204" pitchFamily="34" charset="0"/>
              </a:rPr>
              <a:t>We wanted a world that we can change the environment, our inspiration for that was the world. In real world we cannot see different environments easily we have to take some miles to get there. </a:t>
            </a:r>
            <a:endParaRPr lang="tr-TR" sz="2000">
              <a:latin typeface="Arial" panose="020B0604020202020204" pitchFamily="34" charset="0"/>
              <a:cs typeface="Arial" panose="020B0604020202020204" pitchFamily="34" charset="0"/>
            </a:endParaRPr>
          </a:p>
        </p:txBody>
      </p:sp>
      <p:sp>
        <p:nvSpPr>
          <p:cNvPr id="4" name="AutoShape 2" descr="Android İndirme için Magic Forest APK">
            <a:extLst>
              <a:ext uri="{FF2B5EF4-FFF2-40B4-BE49-F238E27FC236}">
                <a16:creationId xmlns:a16="http://schemas.microsoft.com/office/drawing/2014/main" id="{3B8FC2FE-AA5A-8DB1-CBD2-2F58947C01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5" name="AutoShape 4" descr="Android İndirme için Magic Forest APK">
            <a:extLst>
              <a:ext uri="{FF2B5EF4-FFF2-40B4-BE49-F238E27FC236}">
                <a16:creationId xmlns:a16="http://schemas.microsoft.com/office/drawing/2014/main" id="{4F938BEE-B4D1-1007-DAC4-CAC0817EF681}"/>
              </a:ext>
            </a:extLst>
          </p:cNvPr>
          <p:cNvSpPr>
            <a:spLocks noChangeAspect="1" noChangeArrowheads="1"/>
          </p:cNvSpPr>
          <p:nvPr/>
        </p:nvSpPr>
        <p:spPr bwMode="auto">
          <a:xfrm>
            <a:off x="6096000" y="3429000"/>
            <a:ext cx="6096000" cy="6096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6" name="AutoShape 6" descr="Android İndirme için Magic Forest APK">
            <a:extLst>
              <a:ext uri="{FF2B5EF4-FFF2-40B4-BE49-F238E27FC236}">
                <a16:creationId xmlns:a16="http://schemas.microsoft.com/office/drawing/2014/main" id="{90F0A048-3291-586E-E601-BC497DB5989E}"/>
              </a:ext>
            </a:extLst>
          </p:cNvPr>
          <p:cNvSpPr>
            <a:spLocks noChangeAspect="1" noChangeArrowheads="1"/>
          </p:cNvSpPr>
          <p:nvPr/>
        </p:nvSpPr>
        <p:spPr bwMode="auto">
          <a:xfrm>
            <a:off x="6096000" y="3429000"/>
            <a:ext cx="4826000" cy="4826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93252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7 Books About Magic Doors for the People Narnia Left Behind - Electric  Literature">
            <a:extLst>
              <a:ext uri="{FF2B5EF4-FFF2-40B4-BE49-F238E27FC236}">
                <a16:creationId xmlns:a16="http://schemas.microsoft.com/office/drawing/2014/main" id="{50F955EB-B479-98B3-D156-C1DB62E327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9" r="3854"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12" name="Rectangle 41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C18533FD-7106-A167-DA14-E0DAE2D81C7E}"/>
              </a:ext>
            </a:extLst>
          </p:cNvPr>
          <p:cNvSpPr>
            <a:spLocks noGrp="1"/>
          </p:cNvSpPr>
          <p:nvPr>
            <p:ph type="title"/>
          </p:nvPr>
        </p:nvSpPr>
        <p:spPr>
          <a:xfrm>
            <a:off x="7531610" y="365125"/>
            <a:ext cx="3822189" cy="1899912"/>
          </a:xfrm>
        </p:spPr>
        <p:txBody>
          <a:bodyPr>
            <a:normAutofit/>
          </a:bodyPr>
          <a:lstStyle/>
          <a:p>
            <a:r>
              <a:rPr lang="tr-TR" sz="4000" b="1">
                <a:effectLst/>
                <a:latin typeface="Arial" panose="020B0604020202020204" pitchFamily="34" charset="0"/>
                <a:ea typeface="Calibri" panose="020F0502020204030204" pitchFamily="34" charset="0"/>
                <a:cs typeface="Arial" panose="020B0604020202020204" pitchFamily="34" charset="0"/>
              </a:rPr>
              <a:t>What it does?</a:t>
            </a:r>
            <a:endParaRPr lang="tr-TR" sz="4000" b="1">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12AB266F-D21E-974D-FB78-ED936B4B5863}"/>
              </a:ext>
            </a:extLst>
          </p:cNvPr>
          <p:cNvSpPr>
            <a:spLocks noGrp="1"/>
          </p:cNvSpPr>
          <p:nvPr>
            <p:ph idx="1"/>
          </p:nvPr>
        </p:nvSpPr>
        <p:spPr>
          <a:xfrm>
            <a:off x="7531610" y="2434201"/>
            <a:ext cx="3822189" cy="3742762"/>
          </a:xfrm>
        </p:spPr>
        <p:txBody>
          <a:bodyPr>
            <a:normAutofit/>
          </a:bodyPr>
          <a:lstStyle/>
          <a:p>
            <a:r>
              <a:rPr lang="tr-TR" sz="2000">
                <a:effectLst/>
                <a:latin typeface="Times New Roman" panose="02020603050405020304" pitchFamily="18" charset="0"/>
                <a:ea typeface="Calibri" panose="020F0502020204030204" pitchFamily="34" charset="0"/>
                <a:cs typeface="Times New Roman" panose="02020603050405020304" pitchFamily="18" charset="0"/>
              </a:rPr>
              <a:t>So we wanted to visit different places in our game. You can see different worlds in our game and have fun with the games. </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p>
            <a:r>
              <a:rPr lang="tr-TR" sz="2000">
                <a:effectLst/>
                <a:latin typeface="Times New Roman" panose="02020603050405020304" pitchFamily="18" charset="0"/>
                <a:ea typeface="Calibri" panose="020F0502020204030204" pitchFamily="34" charset="0"/>
              </a:rPr>
              <a:t>There are different universes and different games. Our character has to wander around the universe and find the playgrounds hidden there. We added doors to pass along the universes. </a:t>
            </a:r>
            <a:endParaRPr lang="tr-TR" sz="2000"/>
          </a:p>
        </p:txBody>
      </p:sp>
    </p:spTree>
    <p:extLst>
      <p:ext uri="{BB962C8B-B14F-4D97-AF65-F5344CB8AC3E}">
        <p14:creationId xmlns:p14="http://schemas.microsoft.com/office/powerpoint/2010/main" val="46984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5F7B04E-5A85-27AB-E3AF-86349BA5F8B8}"/>
              </a:ext>
            </a:extLst>
          </p:cNvPr>
          <p:cNvSpPr>
            <a:spLocks noGrp="1"/>
          </p:cNvSpPr>
          <p:nvPr>
            <p:ph type="title"/>
          </p:nvPr>
        </p:nvSpPr>
        <p:spPr>
          <a:xfrm>
            <a:off x="589560" y="856180"/>
            <a:ext cx="4560584" cy="1128068"/>
          </a:xfrm>
        </p:spPr>
        <p:txBody>
          <a:bodyPr anchor="ctr">
            <a:normAutofit/>
          </a:bodyPr>
          <a:lstStyle/>
          <a:p>
            <a:r>
              <a:rPr lang="tr-TR" sz="4000" b="1">
                <a:effectLst/>
                <a:latin typeface="Arial" panose="020B0604020202020204" pitchFamily="34" charset="0"/>
                <a:ea typeface="Calibri" panose="020F0502020204030204" pitchFamily="34" charset="0"/>
                <a:cs typeface="Arial" panose="020B0604020202020204" pitchFamily="34" charset="0"/>
              </a:rPr>
              <a:t>What it does?</a:t>
            </a:r>
            <a:endParaRPr lang="tr-TR" sz="4000"/>
          </a:p>
        </p:txBody>
      </p:sp>
      <p:grpSp>
        <p:nvGrpSpPr>
          <p:cNvPr id="5132" name="Group 51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134" name="Rectangle 51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3" name="Rectangle 51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5257BF2-7592-E7AB-F587-896683679502}"/>
              </a:ext>
            </a:extLst>
          </p:cNvPr>
          <p:cNvSpPr>
            <a:spLocks noGrp="1"/>
          </p:cNvSpPr>
          <p:nvPr>
            <p:ph idx="1"/>
          </p:nvPr>
        </p:nvSpPr>
        <p:spPr>
          <a:xfrm>
            <a:off x="590719" y="2330505"/>
            <a:ext cx="4559425" cy="3979585"/>
          </a:xfrm>
        </p:spPr>
        <p:txBody>
          <a:bodyPr anchor="ctr">
            <a:normAutofit/>
          </a:bodyPr>
          <a:lstStyle/>
          <a:p>
            <a:r>
              <a:rPr lang="tr-TR" sz="1900">
                <a:effectLst/>
                <a:latin typeface="Arial" panose="020B0604020202020204" pitchFamily="34" charset="0"/>
                <a:ea typeface="Calibri" panose="020F0502020204030204" pitchFamily="34" charset="0"/>
                <a:cs typeface="Arial" panose="020B0604020202020204" pitchFamily="34" charset="0"/>
              </a:rPr>
              <a:t>Player has to find the doors in the map and with touching it, player can enter a different world. Player can play the games with touching the doors as well. We add two different game so some doors opens these games.</a:t>
            </a:r>
          </a:p>
          <a:p>
            <a:r>
              <a:rPr lang="tr-TR" sz="1900">
                <a:effectLst/>
                <a:latin typeface="Arial" panose="020B0604020202020204" pitchFamily="34" charset="0"/>
                <a:ea typeface="Calibri" panose="020F0502020204030204" pitchFamily="34" charset="0"/>
                <a:cs typeface="Arial" panose="020B0604020202020204" pitchFamily="34" charset="0"/>
              </a:rPr>
              <a:t>In our first game player has to pass the levels and earn the tokens. You have to jump on the tokens to earn them and you have to pass some barriers. In our second game alsı player has to pass the levels. In this game there is a ball and player have to move it without falling down. </a:t>
            </a:r>
          </a:p>
          <a:p>
            <a:endParaRPr lang="tr-TR" sz="1900">
              <a:latin typeface="Arial" panose="020B0604020202020204" pitchFamily="34" charset="0"/>
              <a:cs typeface="Arial" panose="020B0604020202020204" pitchFamily="34" charset="0"/>
            </a:endParaRPr>
          </a:p>
        </p:txBody>
      </p:sp>
      <p:sp>
        <p:nvSpPr>
          <p:cNvPr id="5135" name="Rectangle 51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agical Forest Pictures | Download Free Images on Unsplash">
            <a:extLst>
              <a:ext uri="{FF2B5EF4-FFF2-40B4-BE49-F238E27FC236}">
                <a16:creationId xmlns:a16="http://schemas.microsoft.com/office/drawing/2014/main" id="{AFD71182-976A-6AD7-6CD6-F22EB64BF3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41" r="13472"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07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0D2FE01-EF8E-E842-525F-816EF05FFB5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Architecture</a:t>
            </a:r>
          </a:p>
        </p:txBody>
      </p:sp>
      <p:pic>
        <p:nvPicPr>
          <p:cNvPr id="5" name="İçerik Yer Tutucusu 4">
            <a:extLst>
              <a:ext uri="{FF2B5EF4-FFF2-40B4-BE49-F238E27FC236}">
                <a16:creationId xmlns:a16="http://schemas.microsoft.com/office/drawing/2014/main" id="{B77FD3F0-C534-5D44-8F6A-6298F8B4B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198680"/>
            <a:ext cx="6780700" cy="4458310"/>
          </a:xfrm>
          <a:prstGeom prst="rect">
            <a:avLst/>
          </a:prstGeom>
        </p:spPr>
      </p:pic>
    </p:spTree>
    <p:extLst>
      <p:ext uri="{BB962C8B-B14F-4D97-AF65-F5344CB8AC3E}">
        <p14:creationId xmlns:p14="http://schemas.microsoft.com/office/powerpoint/2010/main" val="148298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4">
            <a:extLst>
              <a:ext uri="{FF2B5EF4-FFF2-40B4-BE49-F238E27FC236}">
                <a16:creationId xmlns:a16="http://schemas.microsoft.com/office/drawing/2014/main" id="{1135A26D-9D47-467E-91F1-31149BF0D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CA750DD-DD75-A2E8-FDBA-A1C30E4173CF}"/>
              </a:ext>
            </a:extLst>
          </p:cNvPr>
          <p:cNvSpPr>
            <a:spLocks noGrp="1"/>
          </p:cNvSpPr>
          <p:nvPr>
            <p:ph type="title"/>
          </p:nvPr>
        </p:nvSpPr>
        <p:spPr>
          <a:xfrm>
            <a:off x="838201" y="365125"/>
            <a:ext cx="5393360" cy="1325563"/>
          </a:xfrm>
        </p:spPr>
        <p:txBody>
          <a:bodyPr>
            <a:normAutofit/>
          </a:bodyPr>
          <a:lstStyle/>
          <a:p>
            <a:r>
              <a:rPr lang="tr-TR" b="1">
                <a:effectLst/>
                <a:latin typeface="Arial" panose="020B0604020202020204" pitchFamily="34" charset="0"/>
                <a:ea typeface="Calibri" panose="020F0502020204030204" pitchFamily="34" charset="0"/>
                <a:cs typeface="Arial" panose="020B0604020202020204" pitchFamily="34" charset="0"/>
              </a:rPr>
              <a:t>How </a:t>
            </a:r>
            <a:r>
              <a:rPr lang="tr-TR" b="1" err="1">
                <a:effectLst/>
                <a:latin typeface="Arial" panose="020B0604020202020204" pitchFamily="34" charset="0"/>
                <a:ea typeface="Calibri" panose="020F0502020204030204" pitchFamily="34" charset="0"/>
                <a:cs typeface="Arial" panose="020B0604020202020204" pitchFamily="34" charset="0"/>
              </a:rPr>
              <a:t>we</a:t>
            </a:r>
            <a:r>
              <a:rPr lang="tr-TR" b="1">
                <a:effectLst/>
                <a:latin typeface="Arial" panose="020B0604020202020204" pitchFamily="34" charset="0"/>
                <a:ea typeface="Calibri" panose="020F0502020204030204" pitchFamily="34" charset="0"/>
                <a:cs typeface="Arial" panose="020B0604020202020204" pitchFamily="34" charset="0"/>
              </a:rPr>
              <a:t> </a:t>
            </a:r>
            <a:r>
              <a:rPr lang="tr-TR" b="1" err="1">
                <a:effectLst/>
                <a:latin typeface="Arial" panose="020B0604020202020204" pitchFamily="34" charset="0"/>
                <a:ea typeface="Calibri" panose="020F0502020204030204" pitchFamily="34" charset="0"/>
                <a:cs typeface="Arial" panose="020B0604020202020204" pitchFamily="34" charset="0"/>
              </a:rPr>
              <a:t>build</a:t>
            </a:r>
            <a:r>
              <a:rPr lang="tr-TR" b="1">
                <a:effectLst/>
                <a:latin typeface="Arial" panose="020B0604020202020204" pitchFamily="34" charset="0"/>
                <a:ea typeface="Calibri" panose="020F0502020204030204" pitchFamily="34" charset="0"/>
                <a:cs typeface="Arial" panose="020B0604020202020204" pitchFamily="34" charset="0"/>
              </a:rPr>
              <a:t> it?</a:t>
            </a:r>
            <a:endParaRPr lang="tr-TR" b="1">
              <a:latin typeface="Arial" panose="020B0604020202020204" pitchFamily="34" charset="0"/>
              <a:cs typeface="Arial" panose="020B0604020202020204" pitchFamily="34" charset="0"/>
            </a:endParaRPr>
          </a:p>
        </p:txBody>
      </p:sp>
      <p:sp>
        <p:nvSpPr>
          <p:cNvPr id="33" name="Freeform: Shape 16">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19333"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2A435BE3-6A22-F0F9-5E98-3B503E26E934}"/>
              </a:ext>
            </a:extLst>
          </p:cNvPr>
          <p:cNvSpPr>
            <a:spLocks noGrp="1"/>
          </p:cNvSpPr>
          <p:nvPr>
            <p:ph idx="1"/>
          </p:nvPr>
        </p:nvSpPr>
        <p:spPr>
          <a:xfrm>
            <a:off x="838200" y="1825625"/>
            <a:ext cx="5393361" cy="4351338"/>
          </a:xfrm>
        </p:spPr>
        <p:txBody>
          <a:bodyPr>
            <a:normAutofit/>
          </a:bodyPr>
          <a:lstStyle/>
          <a:p>
            <a:r>
              <a:rPr lang="tr-TR">
                <a:latin typeface="Arial" panose="020B0604020202020204" pitchFamily="34" charset="0"/>
                <a:cs typeface="Arial" panose="020B0604020202020204" pitchFamily="34" charset="0"/>
              </a:rPr>
              <a:t>We use many assets to develop and design our game. </a:t>
            </a:r>
          </a:p>
          <a:p>
            <a:r>
              <a:rPr lang="tr-TR">
                <a:latin typeface="Arial" panose="020B0604020202020204" pitchFamily="34" charset="0"/>
                <a:cs typeface="Arial" panose="020B0604020202020204" pitchFamily="34" charset="0"/>
              </a:rPr>
              <a:t>We created two different terrains and designed them with assets. Such as Fantasy Skybox FREE, Terrain Sample Assets. </a:t>
            </a:r>
            <a:endParaRPr lang="tr-TR" dirty="0">
              <a:latin typeface="Arial" panose="020B0604020202020204" pitchFamily="34" charset="0"/>
              <a:cs typeface="Arial" panose="020B0604020202020204" pitchFamily="34" charset="0"/>
            </a:endParaRPr>
          </a:p>
        </p:txBody>
      </p:sp>
      <p:sp>
        <p:nvSpPr>
          <p:cNvPr id="34" name="Oval 18">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0791"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6" name="Resim 5">
            <a:extLst>
              <a:ext uri="{FF2B5EF4-FFF2-40B4-BE49-F238E27FC236}">
                <a16:creationId xmlns:a16="http://schemas.microsoft.com/office/drawing/2014/main" id="{23A973D4-497B-048F-1D08-EFBF57E38106}"/>
              </a:ext>
            </a:extLst>
          </p:cNvPr>
          <p:cNvPicPr>
            <a:picLocks noChangeAspect="1"/>
          </p:cNvPicPr>
          <p:nvPr/>
        </p:nvPicPr>
        <p:blipFill>
          <a:blip r:embed="rId2"/>
          <a:stretch>
            <a:fillRect/>
          </a:stretch>
        </p:blipFill>
        <p:spPr>
          <a:xfrm>
            <a:off x="6706774" y="2392776"/>
            <a:ext cx="2047923"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10" name="Resim 9">
            <a:extLst>
              <a:ext uri="{FF2B5EF4-FFF2-40B4-BE49-F238E27FC236}">
                <a16:creationId xmlns:a16="http://schemas.microsoft.com/office/drawing/2014/main" id="{59D7DED7-A86D-D57F-8DC0-C15058E12A2B}"/>
              </a:ext>
            </a:extLst>
          </p:cNvPr>
          <p:cNvPicPr>
            <a:picLocks noChangeAspect="1"/>
          </p:cNvPicPr>
          <p:nvPr/>
        </p:nvPicPr>
        <p:blipFill>
          <a:blip r:embed="rId3"/>
          <a:stretch>
            <a:fillRect/>
          </a:stretch>
        </p:blipFill>
        <p:spPr>
          <a:xfrm>
            <a:off x="9508504" y="558913"/>
            <a:ext cx="2125646"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8" name="Resim 7">
            <a:extLst>
              <a:ext uri="{FF2B5EF4-FFF2-40B4-BE49-F238E27FC236}">
                <a16:creationId xmlns:a16="http://schemas.microsoft.com/office/drawing/2014/main" id="{DE0FBD79-5F7B-385A-4F31-6A12E9048FB7}"/>
              </a:ext>
            </a:extLst>
          </p:cNvPr>
          <p:cNvPicPr>
            <a:picLocks noChangeAspect="1"/>
          </p:cNvPicPr>
          <p:nvPr/>
        </p:nvPicPr>
        <p:blipFill>
          <a:blip r:embed="rId4"/>
          <a:stretch>
            <a:fillRect/>
          </a:stretch>
        </p:blipFill>
        <p:spPr>
          <a:xfrm>
            <a:off x="9508503" y="3661942"/>
            <a:ext cx="2227500" cy="2533423"/>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sp>
        <p:nvSpPr>
          <p:cNvPr id="23" name="Arc 22">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6147" y="5530635"/>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6066084"/>
            <a:ext cx="1913062" cy="791916"/>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Başlık 1">
            <a:extLst>
              <a:ext uri="{FF2B5EF4-FFF2-40B4-BE49-F238E27FC236}">
                <a16:creationId xmlns:a16="http://schemas.microsoft.com/office/drawing/2014/main" id="{7E3516F4-DA12-12FD-9AE5-46D02809093B}"/>
              </a:ext>
            </a:extLst>
          </p:cNvPr>
          <p:cNvSpPr txBox="1">
            <a:spLocks/>
          </p:cNvSpPr>
          <p:nvPr/>
        </p:nvSpPr>
        <p:spPr>
          <a:xfrm>
            <a:off x="838200" y="3512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a:p>
        </p:txBody>
      </p:sp>
    </p:spTree>
    <p:extLst>
      <p:ext uri="{BB962C8B-B14F-4D97-AF65-F5344CB8AC3E}">
        <p14:creationId xmlns:p14="http://schemas.microsoft.com/office/powerpoint/2010/main" val="116363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Başlık 1">
            <a:extLst>
              <a:ext uri="{FF2B5EF4-FFF2-40B4-BE49-F238E27FC236}">
                <a16:creationId xmlns:a16="http://schemas.microsoft.com/office/drawing/2014/main" id="{8F50ECEB-5354-8977-3B05-56B38728DD9E}"/>
              </a:ext>
            </a:extLst>
          </p:cNvPr>
          <p:cNvSpPr>
            <a:spLocks noGrp="1"/>
          </p:cNvSpPr>
          <p:nvPr>
            <p:ph type="title"/>
          </p:nvPr>
        </p:nvSpPr>
        <p:spPr>
          <a:xfrm>
            <a:off x="1246824" y="643467"/>
            <a:ext cx="4772975" cy="1800526"/>
          </a:xfrm>
        </p:spPr>
        <p:txBody>
          <a:bodyPr>
            <a:normAutofit/>
          </a:bodyPr>
          <a:lstStyle/>
          <a:p>
            <a:r>
              <a:rPr lang="tr-TR" b="1">
                <a:effectLst/>
                <a:latin typeface="Arial" panose="020B0604020202020204" pitchFamily="34" charset="0"/>
                <a:ea typeface="Calibri" panose="020F0502020204030204" pitchFamily="34" charset="0"/>
                <a:cs typeface="Arial" panose="020B0604020202020204" pitchFamily="34" charset="0"/>
              </a:rPr>
              <a:t>How </a:t>
            </a:r>
            <a:r>
              <a:rPr lang="tr-TR" b="1" err="1">
                <a:effectLst/>
                <a:latin typeface="Arial" panose="020B0604020202020204" pitchFamily="34" charset="0"/>
                <a:ea typeface="Calibri" panose="020F0502020204030204" pitchFamily="34" charset="0"/>
                <a:cs typeface="Arial" panose="020B0604020202020204" pitchFamily="34" charset="0"/>
              </a:rPr>
              <a:t>we</a:t>
            </a:r>
            <a:r>
              <a:rPr lang="tr-TR" b="1">
                <a:effectLst/>
                <a:latin typeface="Arial" panose="020B0604020202020204" pitchFamily="34" charset="0"/>
                <a:ea typeface="Calibri" panose="020F0502020204030204" pitchFamily="34" charset="0"/>
                <a:cs typeface="Arial" panose="020B0604020202020204" pitchFamily="34" charset="0"/>
              </a:rPr>
              <a:t> </a:t>
            </a:r>
            <a:r>
              <a:rPr lang="tr-TR" b="1" err="1">
                <a:effectLst/>
                <a:latin typeface="Arial" panose="020B0604020202020204" pitchFamily="34" charset="0"/>
                <a:ea typeface="Calibri" panose="020F0502020204030204" pitchFamily="34" charset="0"/>
                <a:cs typeface="Arial" panose="020B0604020202020204" pitchFamily="34" charset="0"/>
              </a:rPr>
              <a:t>build</a:t>
            </a:r>
            <a:r>
              <a:rPr lang="tr-TR" b="1">
                <a:effectLst/>
                <a:latin typeface="Arial" panose="020B0604020202020204" pitchFamily="34" charset="0"/>
                <a:ea typeface="Calibri" panose="020F0502020204030204" pitchFamily="34" charset="0"/>
                <a:cs typeface="Arial" panose="020B0604020202020204" pitchFamily="34" charset="0"/>
              </a:rPr>
              <a:t> it?</a:t>
            </a:r>
            <a:endParaRPr lang="tr-TR" b="1">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9FF43B55-77C6-325B-DDD2-FFCDD254F4DE}"/>
              </a:ext>
            </a:extLst>
          </p:cNvPr>
          <p:cNvSpPr>
            <a:spLocks noGrp="1"/>
          </p:cNvSpPr>
          <p:nvPr>
            <p:ph idx="1"/>
          </p:nvPr>
        </p:nvSpPr>
        <p:spPr>
          <a:xfrm>
            <a:off x="1246824" y="2623381"/>
            <a:ext cx="4772974" cy="3553581"/>
          </a:xfrm>
        </p:spPr>
        <p:txBody>
          <a:bodyPr>
            <a:normAutofit/>
          </a:bodyPr>
          <a:lstStyle/>
          <a:p>
            <a:r>
              <a:rPr lang="tr-TR" sz="2000">
                <a:latin typeface="Arial" panose="020B0604020202020204" pitchFamily="34" charset="0"/>
                <a:cs typeface="Arial" panose="020B0604020202020204" pitchFamily="34" charset="0"/>
              </a:rPr>
              <a:t>We used the Starter Asset for third person controller camera and player. It had many available features such as animations for the avatar. It was very useful.</a:t>
            </a:r>
          </a:p>
          <a:p>
            <a:r>
              <a:rPr lang="tr-TR" sz="2000">
                <a:latin typeface="Arial" panose="020B0604020202020204" pitchFamily="34" charset="0"/>
                <a:cs typeface="Arial" panose="020B0604020202020204" pitchFamily="34" charset="0"/>
              </a:rPr>
              <a:t>We used mixamo for the avatar.</a:t>
            </a:r>
          </a:p>
        </p:txBody>
      </p:sp>
      <p:pic>
        <p:nvPicPr>
          <p:cNvPr id="9" name="Resim 8">
            <a:extLst>
              <a:ext uri="{FF2B5EF4-FFF2-40B4-BE49-F238E27FC236}">
                <a16:creationId xmlns:a16="http://schemas.microsoft.com/office/drawing/2014/main" id="{090F6BE9-E4B4-55CD-AAFB-DB6FA750E67F}"/>
              </a:ext>
            </a:extLst>
          </p:cNvPr>
          <p:cNvPicPr>
            <a:picLocks noChangeAspect="1"/>
          </p:cNvPicPr>
          <p:nvPr/>
        </p:nvPicPr>
        <p:blipFill>
          <a:blip r:embed="rId2"/>
          <a:stretch>
            <a:fillRect/>
          </a:stretch>
        </p:blipFill>
        <p:spPr>
          <a:xfrm>
            <a:off x="7700211" y="963511"/>
            <a:ext cx="3848322" cy="1904919"/>
          </a:xfrm>
          <a:prstGeom prst="rect">
            <a:avLst/>
          </a:prstGeom>
        </p:spPr>
      </p:pic>
      <p:pic>
        <p:nvPicPr>
          <p:cNvPr id="5" name="Resim 4">
            <a:extLst>
              <a:ext uri="{FF2B5EF4-FFF2-40B4-BE49-F238E27FC236}">
                <a16:creationId xmlns:a16="http://schemas.microsoft.com/office/drawing/2014/main" id="{F5155E44-9316-34E4-BFC7-001322DB8821}"/>
              </a:ext>
            </a:extLst>
          </p:cNvPr>
          <p:cNvPicPr>
            <a:picLocks noChangeAspect="1"/>
          </p:cNvPicPr>
          <p:nvPr/>
        </p:nvPicPr>
        <p:blipFill>
          <a:blip r:embed="rId3"/>
          <a:stretch>
            <a:fillRect/>
          </a:stretch>
        </p:blipFill>
        <p:spPr>
          <a:xfrm>
            <a:off x="8422589" y="3657600"/>
            <a:ext cx="2403566" cy="2585510"/>
          </a:xfrm>
          <a:prstGeom prst="rect">
            <a:avLst/>
          </a:prstGeom>
        </p:spPr>
      </p:pic>
    </p:spTree>
    <p:extLst>
      <p:ext uri="{BB962C8B-B14F-4D97-AF65-F5344CB8AC3E}">
        <p14:creationId xmlns:p14="http://schemas.microsoft.com/office/powerpoint/2010/main" val="79780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2D9BAE-17A3-E5B5-4A6A-DA646C1B2565}"/>
              </a:ext>
            </a:extLst>
          </p:cNvPr>
          <p:cNvSpPr>
            <a:spLocks noGrp="1"/>
          </p:cNvSpPr>
          <p:nvPr>
            <p:ph type="title"/>
          </p:nvPr>
        </p:nvSpPr>
        <p:spPr/>
        <p:txBody>
          <a:bodyPr>
            <a:normAutofit/>
          </a:bodyPr>
          <a:lstStyle/>
          <a:p>
            <a:r>
              <a:rPr lang="tr-TR" sz="3600" b="1">
                <a:latin typeface="Arial" panose="020B0604020202020204" pitchFamily="34" charset="0"/>
                <a:cs typeface="Arial" panose="020B0604020202020204" pitchFamily="34" charset="0"/>
              </a:rPr>
              <a:t>Code Examples</a:t>
            </a:r>
            <a:endParaRPr lang="tr-TR" sz="3600" b="1" dirty="0">
              <a:latin typeface="Arial" panose="020B0604020202020204" pitchFamily="34" charset="0"/>
              <a:cs typeface="Arial" panose="020B0604020202020204" pitchFamily="34" charset="0"/>
            </a:endParaRPr>
          </a:p>
        </p:txBody>
      </p:sp>
      <p:pic>
        <p:nvPicPr>
          <p:cNvPr id="5" name="Resim 4">
            <a:extLst>
              <a:ext uri="{FF2B5EF4-FFF2-40B4-BE49-F238E27FC236}">
                <a16:creationId xmlns:a16="http://schemas.microsoft.com/office/drawing/2014/main" id="{EE17F7C8-A80F-E066-42FD-33DF2F241331}"/>
              </a:ext>
            </a:extLst>
          </p:cNvPr>
          <p:cNvPicPr>
            <a:picLocks noChangeAspect="1"/>
          </p:cNvPicPr>
          <p:nvPr/>
        </p:nvPicPr>
        <p:blipFill>
          <a:blip r:embed="rId2"/>
          <a:stretch>
            <a:fillRect/>
          </a:stretch>
        </p:blipFill>
        <p:spPr>
          <a:xfrm>
            <a:off x="7135463" y="1690688"/>
            <a:ext cx="4486973" cy="1656556"/>
          </a:xfrm>
          <a:prstGeom prst="rect">
            <a:avLst/>
          </a:prstGeom>
        </p:spPr>
      </p:pic>
      <p:pic>
        <p:nvPicPr>
          <p:cNvPr id="7" name="Resim 6">
            <a:extLst>
              <a:ext uri="{FF2B5EF4-FFF2-40B4-BE49-F238E27FC236}">
                <a16:creationId xmlns:a16="http://schemas.microsoft.com/office/drawing/2014/main" id="{0D05D8D2-9093-E0E5-F671-0AC12B790A06}"/>
              </a:ext>
            </a:extLst>
          </p:cNvPr>
          <p:cNvPicPr>
            <a:picLocks noChangeAspect="1"/>
          </p:cNvPicPr>
          <p:nvPr/>
        </p:nvPicPr>
        <p:blipFill>
          <a:blip r:embed="rId3"/>
          <a:stretch>
            <a:fillRect/>
          </a:stretch>
        </p:blipFill>
        <p:spPr>
          <a:xfrm>
            <a:off x="495300" y="1690688"/>
            <a:ext cx="5957230" cy="3313112"/>
          </a:xfrm>
          <a:prstGeom prst="rect">
            <a:avLst/>
          </a:prstGeom>
        </p:spPr>
      </p:pic>
      <p:sp>
        <p:nvSpPr>
          <p:cNvPr id="9" name="Metin kutusu 8">
            <a:extLst>
              <a:ext uri="{FF2B5EF4-FFF2-40B4-BE49-F238E27FC236}">
                <a16:creationId xmlns:a16="http://schemas.microsoft.com/office/drawing/2014/main" id="{A9812132-6E2C-B40E-4005-29AE643F2BAB}"/>
              </a:ext>
            </a:extLst>
          </p:cNvPr>
          <p:cNvSpPr txBox="1"/>
          <p:nvPr/>
        </p:nvSpPr>
        <p:spPr>
          <a:xfrm>
            <a:off x="7061200" y="4069834"/>
            <a:ext cx="4635500" cy="1384995"/>
          </a:xfrm>
          <a:prstGeom prst="rect">
            <a:avLst/>
          </a:prstGeom>
          <a:noFill/>
        </p:spPr>
        <p:txBody>
          <a:bodyPr wrap="square">
            <a:spAutoFit/>
          </a:bodyPr>
          <a:lstStyle/>
          <a:p>
            <a:r>
              <a:rPr lang="tr-TR" sz="2800">
                <a:latin typeface="Arial" panose="020B0604020202020204" pitchFamily="34" charset="0"/>
                <a:cs typeface="Arial" panose="020B0604020202020204" pitchFamily="34" charset="0"/>
              </a:rPr>
              <a:t>With these methods we can determine the velocity of the player.</a:t>
            </a:r>
            <a:endParaRPr lang="tr-T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355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B67810C-9A67-B7DA-F3F0-1B9A89D3D63A}"/>
              </a:ext>
            </a:extLst>
          </p:cNvPr>
          <p:cNvSpPr>
            <a:spLocks noGrp="1"/>
          </p:cNvSpPr>
          <p:nvPr>
            <p:ph type="title"/>
          </p:nvPr>
        </p:nvSpPr>
        <p:spPr>
          <a:xfrm>
            <a:off x="517889" y="4883544"/>
            <a:ext cx="3876086" cy="1556907"/>
          </a:xfrm>
        </p:spPr>
        <p:txBody>
          <a:bodyPr anchor="ctr">
            <a:normAutofit/>
          </a:bodyPr>
          <a:lstStyle/>
          <a:p>
            <a:r>
              <a:rPr lang="tr-TR" sz="3200" b="1">
                <a:latin typeface="Arial" panose="020B0604020202020204" pitchFamily="34" charset="0"/>
                <a:cs typeface="Arial" panose="020B0604020202020204" pitchFamily="34" charset="0"/>
              </a:rPr>
              <a:t>Code Examples</a:t>
            </a:r>
          </a:p>
        </p:txBody>
      </p:sp>
      <p:sp>
        <p:nvSpPr>
          <p:cNvPr id="19" name="Rectangle 1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E2B2B79F-BF89-FABB-1A23-44273FA47069}"/>
              </a:ext>
            </a:extLst>
          </p:cNvPr>
          <p:cNvPicPr>
            <a:picLocks noChangeAspect="1"/>
          </p:cNvPicPr>
          <p:nvPr/>
        </p:nvPicPr>
        <p:blipFill>
          <a:blip r:embed="rId2"/>
          <a:stretch>
            <a:fillRect/>
          </a:stretch>
        </p:blipFill>
        <p:spPr>
          <a:xfrm>
            <a:off x="1494378" y="364142"/>
            <a:ext cx="9299299" cy="3867993"/>
          </a:xfrm>
          <a:prstGeom prst="rect">
            <a:avLst/>
          </a:prstGeom>
        </p:spPr>
      </p:pic>
      <p:sp>
        <p:nvSpPr>
          <p:cNvPr id="23" name="Rectangle 2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6B576EB-6093-F36E-392D-3D04F03A47C9}"/>
              </a:ext>
            </a:extLst>
          </p:cNvPr>
          <p:cNvSpPr>
            <a:spLocks noGrp="1"/>
          </p:cNvSpPr>
          <p:nvPr>
            <p:ph idx="1"/>
          </p:nvPr>
        </p:nvSpPr>
        <p:spPr>
          <a:xfrm>
            <a:off x="5162719" y="4883544"/>
            <a:ext cx="6586915" cy="1556907"/>
          </a:xfrm>
        </p:spPr>
        <p:txBody>
          <a:bodyPr anchor="ctr">
            <a:normAutofit/>
          </a:bodyPr>
          <a:lstStyle/>
          <a:p>
            <a:r>
              <a:rPr lang="tr-TR" sz="1800">
                <a:effectLst/>
                <a:latin typeface="Arial" panose="020B0604020202020204" pitchFamily="34" charset="0"/>
                <a:ea typeface="Calibri" panose="020F0502020204030204" pitchFamily="34" charset="0"/>
                <a:cs typeface="Arial" panose="020B0604020202020204" pitchFamily="34" charset="0"/>
              </a:rPr>
              <a:t>This class used for reseting the game. When playes falls down from platform it goes to starting point of the game so it resets the game.</a:t>
            </a:r>
          </a:p>
          <a:p>
            <a:endParaRPr lang="tr-TR"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57067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420</Words>
  <Application>Microsoft Office PowerPoint</Application>
  <PresentationFormat>Geniş ekran</PresentationFormat>
  <Paragraphs>29</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Meiryo</vt:lpstr>
      <vt:lpstr>Arial</vt:lpstr>
      <vt:lpstr>Calibri</vt:lpstr>
      <vt:lpstr>Calibri Light</vt:lpstr>
      <vt:lpstr>Times New Roman</vt:lpstr>
      <vt:lpstr>Office Teması</vt:lpstr>
      <vt:lpstr>Wanderer 3D Game</vt:lpstr>
      <vt:lpstr> Our Inspiration</vt:lpstr>
      <vt:lpstr>What it does?</vt:lpstr>
      <vt:lpstr>What it does?</vt:lpstr>
      <vt:lpstr>Architecture</vt:lpstr>
      <vt:lpstr>How we build it?</vt:lpstr>
      <vt:lpstr>How we build it?</vt:lpstr>
      <vt:lpstr>Code Examples</vt:lpstr>
      <vt:lpstr>Code Examples</vt:lpstr>
      <vt:lpstr>Code Examples</vt:lpstr>
      <vt:lpstr>Code Examples</vt:lpstr>
      <vt:lpstr>Let's look at the demo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Wanderer 3D Game</dc:title>
  <dc:creator>Deniz Bozkan</dc:creator>
  <cp:lastModifiedBy>Deniz Bozkan</cp:lastModifiedBy>
  <cp:revision>3</cp:revision>
  <dcterms:created xsi:type="dcterms:W3CDTF">2022-12-18T22:04:01Z</dcterms:created>
  <dcterms:modified xsi:type="dcterms:W3CDTF">2022-12-19T00:09:45Z</dcterms:modified>
</cp:coreProperties>
</file>