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82" r:id="rId24"/>
    <p:sldId id="280" r:id="rId25"/>
    <p:sldId id="281" r:id="rId2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96471" autoAdjust="0"/>
  </p:normalViewPr>
  <p:slideViewPr>
    <p:cSldViewPr>
      <p:cViewPr varScale="1">
        <p:scale>
          <a:sx n="97" d="100"/>
          <a:sy n="97" d="100"/>
        </p:scale>
        <p:origin x="-898" y="-77"/>
      </p:cViewPr>
      <p:guideLst>
        <p:guide orient="horz" pos="2160"/>
        <p:guide pos="2880"/>
      </p:guideLst>
    </p:cSldViewPr>
  </p:slideViewPr>
  <p:outlineViewPr>
    <p:cViewPr>
      <p:scale>
        <a:sx n="33" d="100"/>
        <a:sy n="33" d="100"/>
      </p:scale>
      <p:origin x="0" y="17539"/>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B38CEBE2-F29F-4FE9-904B-48FEE47A67A1}" type="datetimeFigureOut">
              <a:rPr lang="tr-TR" smtClean="0"/>
              <a:t>13.04.2023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3F1F2B2-19A1-47D4-A183-6E5425E2368B}"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B38CEBE2-F29F-4FE9-904B-48FEE47A67A1}" type="datetimeFigureOut">
              <a:rPr lang="tr-TR" smtClean="0"/>
              <a:t>13.04.2023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3F1F2B2-19A1-47D4-A183-6E5425E2368B}"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38CEBE2-F29F-4FE9-904B-48FEE47A67A1}" type="datetimeFigureOut">
              <a:rPr lang="tr-TR" smtClean="0"/>
              <a:t>13.04.2023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3F1F2B2-19A1-47D4-A183-6E5425E2368B}" type="slidenum">
              <a:rPr lang="tr-TR" smtClean="0"/>
              <a:t>‹#›</a:t>
            </a:fld>
            <a:endParaRPr lang="tr-T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B38CEBE2-F29F-4FE9-904B-48FEE47A67A1}" type="datetimeFigureOut">
              <a:rPr lang="tr-TR" smtClean="0"/>
              <a:t>13.04.2023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3F1F2B2-19A1-47D4-A183-6E5425E2368B}" type="slidenum">
              <a:rPr lang="tr-TR" smtClean="0"/>
              <a:t>‹#›</a:t>
            </a:fld>
            <a:endParaRPr lang="tr-TR"/>
          </a:p>
        </p:txBody>
      </p:sp>
      <p:sp>
        <p:nvSpPr>
          <p:cNvPr id="7" name="Title 6"/>
          <p:cNvSpPr>
            <a:spLocks noGrp="1"/>
          </p:cNvSpPr>
          <p:nvPr>
            <p:ph type="title"/>
          </p:nvPr>
        </p:nvSpPr>
        <p:spPr/>
        <p:txBody>
          <a:bodyPr/>
          <a:lstStyle/>
          <a:p>
            <a:r>
              <a:rPr lang="tr-TR" smtClean="0"/>
              <a:t>Asıl başlık stili için tıklatın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38CEBE2-F29F-4FE9-904B-48FEE47A67A1}" type="datetimeFigureOut">
              <a:rPr lang="tr-TR" smtClean="0"/>
              <a:t>13.04.2023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3F1F2B2-19A1-47D4-A183-6E5425E2368B}"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5" name="Date Placeholder 4"/>
          <p:cNvSpPr>
            <a:spLocks noGrp="1"/>
          </p:cNvSpPr>
          <p:nvPr>
            <p:ph type="dt" sz="half" idx="10"/>
          </p:nvPr>
        </p:nvSpPr>
        <p:spPr/>
        <p:txBody>
          <a:bodyPr/>
          <a:lstStyle/>
          <a:p>
            <a:fld id="{B38CEBE2-F29F-4FE9-904B-48FEE47A67A1}" type="datetimeFigureOut">
              <a:rPr lang="tr-TR" smtClean="0"/>
              <a:t>13.04.2023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3F1F2B2-19A1-47D4-A183-6E5425E2368B}" type="slidenum">
              <a:rPr lang="tr-TR" smtClean="0"/>
              <a:t>‹#›</a:t>
            </a:fld>
            <a:endParaRPr lang="tr-TR"/>
          </a:p>
        </p:txBody>
      </p:sp>
      <p:sp>
        <p:nvSpPr>
          <p:cNvPr id="9" name="Content Placeholder 8"/>
          <p:cNvSpPr>
            <a:spLocks noGrp="1"/>
          </p:cNvSpPr>
          <p:nvPr>
            <p:ph sz="quarter" idx="13"/>
          </p:nvPr>
        </p:nvSpPr>
        <p:spPr>
          <a:xfrm>
            <a:off x="676655" y="2679192"/>
            <a:ext cx="3822192"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B38CEBE2-F29F-4FE9-904B-48FEE47A67A1}" type="datetimeFigureOut">
              <a:rPr lang="tr-TR" smtClean="0"/>
              <a:t>13.04.2023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3F1F2B2-19A1-47D4-A183-6E5425E2368B}"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B38CEBE2-F29F-4FE9-904B-48FEE47A67A1}" type="datetimeFigureOut">
              <a:rPr lang="tr-TR" smtClean="0"/>
              <a:t>13.04.2023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3F1F2B2-19A1-47D4-A183-6E5425E2368B}"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B38CEBE2-F29F-4FE9-904B-48FEE47A67A1}" type="datetimeFigureOut">
              <a:rPr lang="tr-TR" smtClean="0"/>
              <a:t>13.04.2023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A3F1F2B2-19A1-47D4-A183-6E5425E2368B}"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38CEBE2-F29F-4FE9-904B-48FEE47A67A1}" type="datetimeFigureOut">
              <a:rPr lang="tr-TR" smtClean="0"/>
              <a:t>13.04.2023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3F1F2B2-19A1-47D4-A183-6E5425E2368B}" type="slidenum">
              <a:rPr lang="tr-TR" smtClean="0"/>
              <a:t>‹#›</a:t>
            </a:fld>
            <a:endParaRPr lang="tr-TR"/>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B38CEBE2-F29F-4FE9-904B-48FEE47A67A1}" type="datetimeFigureOut">
              <a:rPr lang="tr-TR" smtClean="0"/>
              <a:t>13.04.2023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3F1F2B2-19A1-47D4-A183-6E5425E2368B}" type="slidenum">
              <a:rPr lang="tr-TR" smtClean="0"/>
              <a:t>‹#›</a:t>
            </a:fld>
            <a:endParaRPr lang="tr-T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B38CEBE2-F29F-4FE9-904B-48FEE47A67A1}" type="datetimeFigureOut">
              <a:rPr lang="tr-TR" smtClean="0"/>
              <a:t>13.04.2023</a:t>
            </a:fld>
            <a:endParaRPr lang="tr-T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tr-T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A3F1F2B2-19A1-47D4-A183-6E5425E2368B}" type="slidenum">
              <a:rPr lang="tr-TR" smtClean="0"/>
              <a:t>‹#›</a:t>
            </a:fld>
            <a:endParaRPr lang="tr-TR"/>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wmaraci.com/nedir/da" TargetMode="External"/><Relationship Id="rId2" Type="http://schemas.openxmlformats.org/officeDocument/2006/relationships/hyperlink" Target="https://wmaraci.com/nedir/compiler"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tr.wikipedia.org/wiki/ASCII" TargetMode="External"/><Relationship Id="rId2" Type="http://schemas.openxmlformats.org/officeDocument/2006/relationships/hyperlink" Target="http://tr.wikipedia.org/wiki/I"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908720"/>
            <a:ext cx="7772400" cy="1872208"/>
          </a:xfrm>
        </p:spPr>
        <p:txBody>
          <a:bodyPr/>
          <a:lstStyle/>
          <a:p>
            <a:r>
              <a:rPr lang="tr-TR" dirty="0" smtClean="0">
                <a:solidFill>
                  <a:schemeClr val="tx1"/>
                </a:solidFill>
              </a:rPr>
              <a:t>Web Tasarımı ve Programlama</a:t>
            </a:r>
            <a:endParaRPr lang="tr-TR" dirty="0">
              <a:solidFill>
                <a:schemeClr val="tx1"/>
              </a:solidFill>
            </a:endParaRPr>
          </a:p>
        </p:txBody>
      </p:sp>
      <p:sp>
        <p:nvSpPr>
          <p:cNvPr id="3" name="Alt Başlık 2"/>
          <p:cNvSpPr>
            <a:spLocks noGrp="1"/>
          </p:cNvSpPr>
          <p:nvPr>
            <p:ph type="subTitle" idx="1"/>
          </p:nvPr>
        </p:nvSpPr>
        <p:spPr/>
        <p:txBody>
          <a:bodyPr>
            <a:normAutofit lnSpcReduction="10000"/>
          </a:bodyPr>
          <a:lstStyle/>
          <a:p>
            <a:r>
              <a:rPr lang="tr-TR" dirty="0" smtClean="0">
                <a:solidFill>
                  <a:schemeClr val="tx1"/>
                </a:solidFill>
                <a:latin typeface="+mj-lt"/>
              </a:rPr>
              <a:t>Hazırlayan :Damla Kaynarca</a:t>
            </a:r>
          </a:p>
          <a:p>
            <a:r>
              <a:rPr lang="tr-TR" dirty="0" smtClean="0">
                <a:solidFill>
                  <a:schemeClr val="tx1"/>
                </a:solidFill>
                <a:latin typeface="+mj-lt"/>
              </a:rPr>
              <a:t>Turgut Özal Üniversitesi Yazılım Mühendisliği </a:t>
            </a:r>
          </a:p>
          <a:p>
            <a:r>
              <a:rPr lang="tr-TR" dirty="0" smtClean="0">
                <a:solidFill>
                  <a:schemeClr val="tx1"/>
                </a:solidFill>
                <a:latin typeface="+mj-lt"/>
              </a:rPr>
              <a:t>Sınıfı:3.sınıf</a:t>
            </a:r>
          </a:p>
          <a:p>
            <a:r>
              <a:rPr lang="tr-TR" dirty="0" smtClean="0">
                <a:solidFill>
                  <a:schemeClr val="tx1"/>
                </a:solidFill>
                <a:latin typeface="+mj-lt"/>
              </a:rPr>
              <a:t>No:02200201019</a:t>
            </a:r>
          </a:p>
          <a:p>
            <a:endParaRPr lang="tr-TR" dirty="0"/>
          </a:p>
        </p:txBody>
      </p:sp>
    </p:spTree>
    <p:extLst>
      <p:ext uri="{BB962C8B-B14F-4D97-AF65-F5344CB8AC3E}">
        <p14:creationId xmlns:p14="http://schemas.microsoft.com/office/powerpoint/2010/main" val="1919078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764704"/>
            <a:ext cx="7408333" cy="5361459"/>
          </a:xfrm>
        </p:spPr>
        <p:txBody>
          <a:bodyPr>
            <a:normAutofit/>
          </a:bodyPr>
          <a:lstStyle/>
          <a:p>
            <a:r>
              <a:rPr lang="tr-TR" sz="1600" dirty="0" smtClean="0">
                <a:solidFill>
                  <a:schemeClr val="tx1"/>
                </a:solidFill>
              </a:rPr>
              <a:t>Soru: CDN nedir?</a:t>
            </a:r>
          </a:p>
          <a:p>
            <a:endParaRPr lang="tr-TR" sz="1600" dirty="0">
              <a:solidFill>
                <a:schemeClr val="tx1"/>
              </a:solidFill>
            </a:endParaRPr>
          </a:p>
          <a:p>
            <a:r>
              <a:rPr lang="tr-TR" sz="1600" b="1" dirty="0">
                <a:solidFill>
                  <a:schemeClr val="tx1"/>
                </a:solidFill>
              </a:rPr>
              <a:t>Site Hızını Artırır</a:t>
            </a:r>
          </a:p>
          <a:p>
            <a:r>
              <a:rPr lang="tr-TR" sz="1600" dirty="0" err="1">
                <a:solidFill>
                  <a:schemeClr val="tx1"/>
                </a:solidFill>
              </a:rPr>
              <a:t>CDN’in</a:t>
            </a:r>
            <a:r>
              <a:rPr lang="tr-TR" sz="1600" dirty="0">
                <a:solidFill>
                  <a:schemeClr val="tx1"/>
                </a:solidFill>
              </a:rPr>
              <a:t> tercih edilmesinin bir numaralı nedeni hız artışına katkıda bulunmasıdır. CDN bunu kullanıcılara en yakın konumdan dosya göndererek sağlamaktadır. Verinin en yakın konumdan gönderilmesi ile birlikte indirme hızı ve gecikme süresinde (</a:t>
            </a:r>
            <a:r>
              <a:rPr lang="tr-TR" sz="1600" dirty="0" err="1">
                <a:solidFill>
                  <a:schemeClr val="tx1"/>
                </a:solidFill>
              </a:rPr>
              <a:t>latency</a:t>
            </a:r>
            <a:r>
              <a:rPr lang="tr-TR" sz="1600" dirty="0">
                <a:solidFill>
                  <a:schemeClr val="tx1"/>
                </a:solidFill>
              </a:rPr>
              <a:t>) olumlu yükselişler yaşanacaktır. </a:t>
            </a:r>
          </a:p>
          <a:p>
            <a:r>
              <a:rPr lang="tr-TR" sz="1600" dirty="0">
                <a:solidFill>
                  <a:schemeClr val="tx1"/>
                </a:solidFill>
              </a:rPr>
              <a:t>Örnek üzerinden ilerlemek gerekirse, Türkiye - Kastamonu’dan sunucusu Kanada’da bulunan bir web sitesine giriş yapmak istediniz. Kastamonu ve Kanada arasındaki mesafeyi göz önüne alırsak sunucu ve istemci arasındaki veri alışverişi biraz zaman alacaktır. Oysaki web sitesi, İstanbul’da sunucu barındıran bir CDN kullansaydı Kastamonu’dan siteye giriş yapmak isteyen kullanıcı veriyi İstanbul’dan alacaktı.</a:t>
            </a:r>
          </a:p>
          <a:p>
            <a:r>
              <a:rPr lang="tr-TR" sz="1600" dirty="0">
                <a:solidFill>
                  <a:schemeClr val="tx1"/>
                </a:solidFill>
              </a:rPr>
              <a:t>Günümüzde </a:t>
            </a:r>
            <a:r>
              <a:rPr lang="tr-TR" sz="1600" dirty="0" err="1">
                <a:solidFill>
                  <a:schemeClr val="tx1"/>
                </a:solidFill>
              </a:rPr>
              <a:t>hosting</a:t>
            </a:r>
            <a:r>
              <a:rPr lang="tr-TR" sz="1600" dirty="0">
                <a:solidFill>
                  <a:schemeClr val="tx1"/>
                </a:solidFill>
              </a:rPr>
              <a:t> platformlarının VPS </a:t>
            </a:r>
            <a:r>
              <a:rPr lang="tr-TR" sz="1600" dirty="0" err="1">
                <a:solidFill>
                  <a:schemeClr val="tx1"/>
                </a:solidFill>
              </a:rPr>
              <a:t>Server’lar</a:t>
            </a:r>
            <a:r>
              <a:rPr lang="tr-TR" sz="1600" dirty="0">
                <a:solidFill>
                  <a:schemeClr val="tx1"/>
                </a:solidFill>
              </a:rPr>
              <a:t> gibi çok güçlü ve özel sunucu çözümleri bulunmaktadır. Bu çözümler çok yüksek CPU, Ram ve Disk alanı gibi özellikler sunmaktadır. Bu tip sunuculara sahip internet sitesi sahipleri </a:t>
            </a:r>
            <a:r>
              <a:rPr lang="tr-TR" sz="1600" dirty="0" err="1">
                <a:solidFill>
                  <a:schemeClr val="tx1"/>
                </a:solidFill>
              </a:rPr>
              <a:t>CDN’e</a:t>
            </a:r>
            <a:r>
              <a:rPr lang="tr-TR" sz="1600" dirty="0">
                <a:solidFill>
                  <a:schemeClr val="tx1"/>
                </a:solidFill>
              </a:rPr>
              <a:t> ihtiyaç duymadıklarını düşünebilirler. Ancak </a:t>
            </a:r>
            <a:r>
              <a:rPr lang="tr-TR" sz="1600" dirty="0" err="1">
                <a:solidFill>
                  <a:schemeClr val="tx1"/>
                </a:solidFill>
              </a:rPr>
              <a:t>CDN’in</a:t>
            </a:r>
            <a:r>
              <a:rPr lang="tr-TR" sz="1600" dirty="0">
                <a:solidFill>
                  <a:schemeClr val="tx1"/>
                </a:solidFill>
              </a:rPr>
              <a:t> fark yarattığı nokta veriyi en yakın konumdan sunmak olduğu için CDN, tercih edilmesi gereken bir özelliktir. </a:t>
            </a:r>
          </a:p>
          <a:p>
            <a:endParaRPr lang="tr-TR" sz="1600" dirty="0" smtClean="0">
              <a:solidFill>
                <a:schemeClr val="tx1"/>
              </a:solidFill>
            </a:endParaRPr>
          </a:p>
          <a:p>
            <a:endParaRPr lang="tr-TR" sz="1600" dirty="0">
              <a:solidFill>
                <a:schemeClr val="tx1"/>
              </a:solidFill>
            </a:endParaRPr>
          </a:p>
        </p:txBody>
      </p:sp>
    </p:spTree>
    <p:extLst>
      <p:ext uri="{BB962C8B-B14F-4D97-AF65-F5344CB8AC3E}">
        <p14:creationId xmlns:p14="http://schemas.microsoft.com/office/powerpoint/2010/main" val="1744260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620688"/>
            <a:ext cx="7408333" cy="5505475"/>
          </a:xfrm>
        </p:spPr>
        <p:txBody>
          <a:bodyPr>
            <a:normAutofit fontScale="77500" lnSpcReduction="20000"/>
          </a:bodyPr>
          <a:lstStyle/>
          <a:p>
            <a:r>
              <a:rPr lang="tr-TR" sz="2300" b="1" dirty="0">
                <a:solidFill>
                  <a:schemeClr val="tx1"/>
                </a:solidFill>
              </a:rPr>
              <a:t>Güvenliği Arttırır</a:t>
            </a:r>
          </a:p>
          <a:p>
            <a:r>
              <a:rPr lang="tr-TR" sz="2300" dirty="0">
                <a:solidFill>
                  <a:schemeClr val="tx1"/>
                </a:solidFill>
              </a:rPr>
              <a:t>CDN hizmetini kullanabiliyor olmamız için </a:t>
            </a:r>
            <a:r>
              <a:rPr lang="tr-TR" sz="2300" dirty="0" err="1">
                <a:solidFill>
                  <a:schemeClr val="tx1"/>
                </a:solidFill>
              </a:rPr>
              <a:t>DNS’lerinizi</a:t>
            </a:r>
            <a:r>
              <a:rPr lang="tr-TR" sz="2300" dirty="0">
                <a:solidFill>
                  <a:schemeClr val="tx1"/>
                </a:solidFill>
              </a:rPr>
              <a:t> CDN hizmeti üzerine almalısınız. Bu da bundan sonra karşılaşacağımız DDOS saldırılarına karşı </a:t>
            </a:r>
            <a:r>
              <a:rPr lang="tr-TR" sz="2300" dirty="0" err="1">
                <a:solidFill>
                  <a:schemeClr val="tx1"/>
                </a:solidFill>
              </a:rPr>
              <a:t>CDN’in</a:t>
            </a:r>
            <a:r>
              <a:rPr lang="tr-TR" sz="2300" dirty="0">
                <a:solidFill>
                  <a:schemeClr val="tx1"/>
                </a:solidFill>
              </a:rPr>
              <a:t> koruma sağlayacağı anlamına geliyor. İyi CDN servislerinin hemen hemen hepsi DDOS saldırılarına karşı üstün güvenlikli teknolojilere sahiptir. Ayrıca CDN hizmetleri güvenlik sertifikalarında düzenli olarak iyileştirmeler ve geliştirmeler yapmaktadırlar. </a:t>
            </a:r>
          </a:p>
          <a:p>
            <a:r>
              <a:rPr lang="tr-TR" sz="2300" b="1" dirty="0">
                <a:solidFill>
                  <a:schemeClr val="tx1"/>
                </a:solidFill>
              </a:rPr>
              <a:t>Ana Sunucunun Yükünü Azaltır</a:t>
            </a:r>
          </a:p>
          <a:p>
            <a:r>
              <a:rPr lang="tr-TR" sz="2300" dirty="0">
                <a:solidFill>
                  <a:schemeClr val="tx1"/>
                </a:solidFill>
              </a:rPr>
              <a:t>CDN kullanmak sizi bir çok ek maliyetten de kurtarabilir. Bu maliyetlerden biri de bant genişliğidir. Web sitemize gelen yoğun trafik sonucu ana sunucumuzun </a:t>
            </a:r>
            <a:r>
              <a:rPr lang="tr-TR" sz="2300" dirty="0" err="1">
                <a:solidFill>
                  <a:schemeClr val="tx1"/>
                </a:solidFill>
              </a:rPr>
              <a:t>band</a:t>
            </a:r>
            <a:r>
              <a:rPr lang="tr-TR" sz="2300" dirty="0">
                <a:solidFill>
                  <a:schemeClr val="tx1"/>
                </a:solidFill>
              </a:rPr>
              <a:t> genişliği bu trafiği kaldıramayabilir ve burada daha büyük </a:t>
            </a:r>
            <a:r>
              <a:rPr lang="tr-TR" sz="2300" dirty="0" err="1">
                <a:solidFill>
                  <a:schemeClr val="tx1"/>
                </a:solidFill>
              </a:rPr>
              <a:t>band</a:t>
            </a:r>
            <a:r>
              <a:rPr lang="tr-TR" sz="2300" dirty="0">
                <a:solidFill>
                  <a:schemeClr val="tx1"/>
                </a:solidFill>
              </a:rPr>
              <a:t> genişliği ihtiyacı doğabilir. CDN kullanmak bu tür problemlerin de önüne geçmektedir.</a:t>
            </a:r>
          </a:p>
          <a:p>
            <a:r>
              <a:rPr lang="tr-TR" sz="2300" b="1" dirty="0">
                <a:solidFill>
                  <a:schemeClr val="tx1"/>
                </a:solidFill>
              </a:rPr>
              <a:t>Trafik Yoğunluğunun Yönetilmesini Sağlar</a:t>
            </a:r>
          </a:p>
          <a:p>
            <a:r>
              <a:rPr lang="tr-TR" sz="2300" dirty="0">
                <a:solidFill>
                  <a:schemeClr val="tx1"/>
                </a:solidFill>
              </a:rPr>
              <a:t>E-ticaret siteleri </a:t>
            </a:r>
            <a:r>
              <a:rPr lang="tr-TR" sz="2300" dirty="0" err="1">
                <a:solidFill>
                  <a:schemeClr val="tx1"/>
                </a:solidFill>
              </a:rPr>
              <a:t>black</a:t>
            </a:r>
            <a:r>
              <a:rPr lang="tr-TR" sz="2300" dirty="0">
                <a:solidFill>
                  <a:schemeClr val="tx1"/>
                </a:solidFill>
              </a:rPr>
              <a:t> </a:t>
            </a:r>
            <a:r>
              <a:rPr lang="tr-TR" sz="2300" dirty="0" err="1">
                <a:solidFill>
                  <a:schemeClr val="tx1"/>
                </a:solidFill>
              </a:rPr>
              <a:t>friday</a:t>
            </a:r>
            <a:r>
              <a:rPr lang="tr-TR" sz="2300" dirty="0">
                <a:solidFill>
                  <a:schemeClr val="tx1"/>
                </a:solidFill>
              </a:rPr>
              <a:t> gibi özel günlerde büyük kampanyalar yapmakta ve bu özel günlerde web sitesi trafiği olağan rakamların </a:t>
            </a:r>
            <a:r>
              <a:rPr lang="tr-TR" sz="2300" dirty="0" err="1">
                <a:solidFill>
                  <a:schemeClr val="tx1"/>
                </a:solidFill>
              </a:rPr>
              <a:t>katbe</a:t>
            </a:r>
            <a:r>
              <a:rPr lang="tr-TR" sz="2300" dirty="0">
                <a:solidFill>
                  <a:schemeClr val="tx1"/>
                </a:solidFill>
              </a:rPr>
              <a:t> kat üstüne çıkmaktadır. Böyle dönemsel trafik artış zamanlarında CDN ile, gelen trafiği farklı sunuculara dağıtma imkanına sahip olabilirsiniz. Bu trafik dağıtma işlemine </a:t>
            </a:r>
            <a:r>
              <a:rPr lang="tr-TR" sz="2300" dirty="0" err="1">
                <a:solidFill>
                  <a:schemeClr val="tx1"/>
                </a:solidFill>
              </a:rPr>
              <a:t>Load</a:t>
            </a:r>
            <a:r>
              <a:rPr lang="tr-TR" sz="2300" dirty="0">
                <a:solidFill>
                  <a:schemeClr val="tx1"/>
                </a:solidFill>
              </a:rPr>
              <a:t> </a:t>
            </a:r>
            <a:r>
              <a:rPr lang="tr-TR" sz="2300" dirty="0" err="1">
                <a:solidFill>
                  <a:schemeClr val="tx1"/>
                </a:solidFill>
              </a:rPr>
              <a:t>Balancing</a:t>
            </a:r>
            <a:r>
              <a:rPr lang="tr-TR" sz="2300" dirty="0">
                <a:solidFill>
                  <a:schemeClr val="tx1"/>
                </a:solidFill>
              </a:rPr>
              <a:t> denmektedir. </a:t>
            </a:r>
            <a:r>
              <a:rPr lang="tr-TR" sz="2300" dirty="0" err="1">
                <a:solidFill>
                  <a:schemeClr val="tx1"/>
                </a:solidFill>
              </a:rPr>
              <a:t>Load</a:t>
            </a:r>
            <a:r>
              <a:rPr lang="tr-TR" sz="2300" dirty="0">
                <a:solidFill>
                  <a:schemeClr val="tx1"/>
                </a:solidFill>
              </a:rPr>
              <a:t> </a:t>
            </a:r>
            <a:r>
              <a:rPr lang="tr-TR" sz="2300" dirty="0" err="1">
                <a:solidFill>
                  <a:schemeClr val="tx1"/>
                </a:solidFill>
              </a:rPr>
              <a:t>Balancing</a:t>
            </a:r>
            <a:r>
              <a:rPr lang="tr-TR" sz="2300" dirty="0">
                <a:solidFill>
                  <a:schemeClr val="tx1"/>
                </a:solidFill>
              </a:rPr>
              <a:t> ile her türlü çökme, yavaşlama ve sunucuya fazla yüklenme risklerini ortadan kaldırabilirsiniz.</a:t>
            </a:r>
          </a:p>
          <a:p>
            <a:endParaRPr lang="tr-TR" dirty="0"/>
          </a:p>
        </p:txBody>
      </p:sp>
    </p:spTree>
    <p:extLst>
      <p:ext uri="{BB962C8B-B14F-4D97-AF65-F5344CB8AC3E}">
        <p14:creationId xmlns:p14="http://schemas.microsoft.com/office/powerpoint/2010/main" val="41886322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611560" y="980728"/>
            <a:ext cx="8136903" cy="5145435"/>
          </a:xfrm>
        </p:spPr>
        <p:txBody>
          <a:bodyPr>
            <a:normAutofit fontScale="47500" lnSpcReduction="20000"/>
          </a:bodyPr>
          <a:lstStyle/>
          <a:p>
            <a:r>
              <a:rPr lang="tr-TR" dirty="0">
                <a:solidFill>
                  <a:schemeClr val="tx1"/>
                </a:solidFill>
              </a:rPr>
              <a:t>Üye Kayıt Formu</a:t>
            </a:r>
          </a:p>
          <a:p>
            <a:endParaRPr lang="tr-TR" dirty="0">
              <a:solidFill>
                <a:schemeClr val="tx1"/>
              </a:solidFill>
            </a:endParaRPr>
          </a:p>
          <a:p>
            <a:r>
              <a:rPr lang="tr-TR" dirty="0">
                <a:solidFill>
                  <a:schemeClr val="tx1"/>
                </a:solidFill>
              </a:rPr>
              <a:t>&lt;!DOCTYPE html&gt;</a:t>
            </a:r>
          </a:p>
          <a:p>
            <a:r>
              <a:rPr lang="tr-TR" dirty="0">
                <a:solidFill>
                  <a:schemeClr val="tx1"/>
                </a:solidFill>
              </a:rPr>
              <a:t>	&lt;html </a:t>
            </a:r>
            <a:r>
              <a:rPr lang="tr-TR" dirty="0" err="1">
                <a:solidFill>
                  <a:schemeClr val="tx1"/>
                </a:solidFill>
              </a:rPr>
              <a:t>lang</a:t>
            </a:r>
            <a:r>
              <a:rPr lang="tr-TR" dirty="0">
                <a:solidFill>
                  <a:schemeClr val="tx1"/>
                </a:solidFill>
              </a:rPr>
              <a:t>=""en&gt;</a:t>
            </a:r>
          </a:p>
          <a:p>
            <a:r>
              <a:rPr lang="tr-TR" dirty="0">
                <a:solidFill>
                  <a:schemeClr val="tx1"/>
                </a:solidFill>
              </a:rPr>
              <a:t>	&lt;</a:t>
            </a:r>
            <a:r>
              <a:rPr lang="tr-TR" dirty="0" err="1">
                <a:solidFill>
                  <a:schemeClr val="tx1"/>
                </a:solidFill>
              </a:rPr>
              <a:t>head</a:t>
            </a:r>
            <a:r>
              <a:rPr lang="tr-TR" dirty="0">
                <a:solidFill>
                  <a:schemeClr val="tx1"/>
                </a:solidFill>
              </a:rPr>
              <a:t>&gt;</a:t>
            </a:r>
          </a:p>
          <a:p>
            <a:r>
              <a:rPr lang="tr-TR" dirty="0">
                <a:solidFill>
                  <a:schemeClr val="tx1"/>
                </a:solidFill>
              </a:rPr>
              <a:t>	</a:t>
            </a:r>
          </a:p>
          <a:p>
            <a:r>
              <a:rPr lang="tr-TR" dirty="0">
                <a:solidFill>
                  <a:schemeClr val="tx1"/>
                </a:solidFill>
              </a:rPr>
              <a:t>	</a:t>
            </a:r>
          </a:p>
          <a:p>
            <a:r>
              <a:rPr lang="tr-TR" dirty="0">
                <a:solidFill>
                  <a:schemeClr val="tx1"/>
                </a:solidFill>
              </a:rPr>
              <a:t>	&lt;meta </a:t>
            </a:r>
            <a:r>
              <a:rPr lang="tr-TR" dirty="0" err="1">
                <a:solidFill>
                  <a:schemeClr val="tx1"/>
                </a:solidFill>
              </a:rPr>
              <a:t>charset</a:t>
            </a:r>
            <a:r>
              <a:rPr lang="tr-TR" dirty="0">
                <a:solidFill>
                  <a:schemeClr val="tx1"/>
                </a:solidFill>
              </a:rPr>
              <a:t>=""UTF-8&gt;</a:t>
            </a:r>
          </a:p>
          <a:p>
            <a:r>
              <a:rPr lang="tr-TR" dirty="0">
                <a:solidFill>
                  <a:schemeClr val="tx1"/>
                </a:solidFill>
              </a:rPr>
              <a:t>	&lt;meta http-</a:t>
            </a:r>
            <a:r>
              <a:rPr lang="tr-TR" dirty="0" err="1">
                <a:solidFill>
                  <a:schemeClr val="tx1"/>
                </a:solidFill>
              </a:rPr>
              <a:t>equiv</a:t>
            </a:r>
            <a:r>
              <a:rPr lang="tr-TR" dirty="0">
                <a:solidFill>
                  <a:schemeClr val="tx1"/>
                </a:solidFill>
              </a:rPr>
              <a:t>="X-UA-</a:t>
            </a:r>
            <a:r>
              <a:rPr lang="tr-TR" dirty="0" err="1">
                <a:solidFill>
                  <a:schemeClr val="tx1"/>
                </a:solidFill>
              </a:rPr>
              <a:t>Compatible</a:t>
            </a:r>
            <a:r>
              <a:rPr lang="tr-TR" dirty="0">
                <a:solidFill>
                  <a:schemeClr val="tx1"/>
                </a:solidFill>
              </a:rPr>
              <a:t>" </a:t>
            </a:r>
            <a:r>
              <a:rPr lang="tr-TR" dirty="0" err="1">
                <a:solidFill>
                  <a:schemeClr val="tx1"/>
                </a:solidFill>
              </a:rPr>
              <a:t>content</a:t>
            </a:r>
            <a:r>
              <a:rPr lang="tr-TR" dirty="0">
                <a:solidFill>
                  <a:schemeClr val="tx1"/>
                </a:solidFill>
              </a:rPr>
              <a:t>="IE=</a:t>
            </a:r>
            <a:r>
              <a:rPr lang="tr-TR" dirty="0" err="1">
                <a:solidFill>
                  <a:schemeClr val="tx1"/>
                </a:solidFill>
              </a:rPr>
              <a:t>edge</a:t>
            </a:r>
            <a:r>
              <a:rPr lang="tr-TR" dirty="0">
                <a:solidFill>
                  <a:schemeClr val="tx1"/>
                </a:solidFill>
              </a:rPr>
              <a:t>"&gt;</a:t>
            </a:r>
          </a:p>
          <a:p>
            <a:r>
              <a:rPr lang="tr-TR" dirty="0">
                <a:solidFill>
                  <a:schemeClr val="tx1"/>
                </a:solidFill>
              </a:rPr>
              <a:t>	&lt;meta name="</a:t>
            </a:r>
            <a:r>
              <a:rPr lang="tr-TR" dirty="0" err="1">
                <a:solidFill>
                  <a:schemeClr val="tx1"/>
                </a:solidFill>
              </a:rPr>
              <a:t>viewport</a:t>
            </a:r>
            <a:r>
              <a:rPr lang="tr-TR" dirty="0">
                <a:solidFill>
                  <a:schemeClr val="tx1"/>
                </a:solidFill>
              </a:rPr>
              <a:t>" </a:t>
            </a:r>
            <a:r>
              <a:rPr lang="tr-TR" dirty="0" err="1">
                <a:solidFill>
                  <a:schemeClr val="tx1"/>
                </a:solidFill>
              </a:rPr>
              <a:t>content</a:t>
            </a:r>
            <a:r>
              <a:rPr lang="tr-TR" dirty="0">
                <a:solidFill>
                  <a:schemeClr val="tx1"/>
                </a:solidFill>
              </a:rPr>
              <a:t>="</a:t>
            </a:r>
            <a:r>
              <a:rPr lang="tr-TR" dirty="0" err="1">
                <a:solidFill>
                  <a:schemeClr val="tx1"/>
                </a:solidFill>
              </a:rPr>
              <a:t>width</a:t>
            </a:r>
            <a:r>
              <a:rPr lang="tr-TR" dirty="0">
                <a:solidFill>
                  <a:schemeClr val="tx1"/>
                </a:solidFill>
              </a:rPr>
              <a:t>=</a:t>
            </a:r>
            <a:r>
              <a:rPr lang="tr-TR" dirty="0" err="1">
                <a:solidFill>
                  <a:schemeClr val="tx1"/>
                </a:solidFill>
              </a:rPr>
              <a:t>device-width</a:t>
            </a:r>
            <a:r>
              <a:rPr lang="tr-TR" dirty="0">
                <a:solidFill>
                  <a:schemeClr val="tx1"/>
                </a:solidFill>
              </a:rPr>
              <a:t>",</a:t>
            </a:r>
            <a:r>
              <a:rPr lang="tr-TR" dirty="0" err="1">
                <a:solidFill>
                  <a:schemeClr val="tx1"/>
                </a:solidFill>
              </a:rPr>
              <a:t>initial</a:t>
            </a:r>
            <a:r>
              <a:rPr lang="tr-TR" dirty="0">
                <a:solidFill>
                  <a:schemeClr val="tx1"/>
                </a:solidFill>
              </a:rPr>
              <a:t> -</a:t>
            </a:r>
            <a:r>
              <a:rPr lang="tr-TR" dirty="0" err="1">
                <a:solidFill>
                  <a:schemeClr val="tx1"/>
                </a:solidFill>
              </a:rPr>
              <a:t>scale</a:t>
            </a:r>
            <a:r>
              <a:rPr lang="tr-TR" dirty="0">
                <a:solidFill>
                  <a:schemeClr val="tx1"/>
                </a:solidFill>
              </a:rPr>
              <a:t>="1.0"&gt;</a:t>
            </a:r>
          </a:p>
          <a:p>
            <a:r>
              <a:rPr lang="tr-TR" dirty="0">
                <a:solidFill>
                  <a:schemeClr val="tx1"/>
                </a:solidFill>
              </a:rPr>
              <a:t>	&lt;</a:t>
            </a:r>
            <a:r>
              <a:rPr lang="tr-TR" dirty="0" err="1">
                <a:solidFill>
                  <a:schemeClr val="tx1"/>
                </a:solidFill>
              </a:rPr>
              <a:t>title</a:t>
            </a:r>
            <a:r>
              <a:rPr lang="tr-TR" dirty="0">
                <a:solidFill>
                  <a:schemeClr val="tx1"/>
                </a:solidFill>
              </a:rPr>
              <a:t>&gt; Üye Kayıt Formu&lt;/</a:t>
            </a:r>
            <a:r>
              <a:rPr lang="tr-TR" dirty="0" err="1">
                <a:solidFill>
                  <a:schemeClr val="tx1"/>
                </a:solidFill>
              </a:rPr>
              <a:t>title</a:t>
            </a:r>
            <a:r>
              <a:rPr lang="tr-TR" dirty="0">
                <a:solidFill>
                  <a:schemeClr val="tx1"/>
                </a:solidFill>
              </a:rPr>
              <a:t>&gt;</a:t>
            </a:r>
          </a:p>
          <a:p>
            <a:r>
              <a:rPr lang="tr-TR" dirty="0">
                <a:solidFill>
                  <a:schemeClr val="tx1"/>
                </a:solidFill>
              </a:rPr>
              <a:t>	&lt;/</a:t>
            </a:r>
            <a:r>
              <a:rPr lang="tr-TR" dirty="0" err="1">
                <a:solidFill>
                  <a:schemeClr val="tx1"/>
                </a:solidFill>
              </a:rPr>
              <a:t>head</a:t>
            </a:r>
            <a:r>
              <a:rPr lang="tr-TR" dirty="0">
                <a:solidFill>
                  <a:schemeClr val="tx1"/>
                </a:solidFill>
              </a:rPr>
              <a:t>&gt;</a:t>
            </a:r>
          </a:p>
          <a:p>
            <a:r>
              <a:rPr lang="tr-TR" dirty="0">
                <a:solidFill>
                  <a:schemeClr val="tx1"/>
                </a:solidFill>
              </a:rPr>
              <a:t>	&lt;body&gt;</a:t>
            </a:r>
          </a:p>
          <a:p>
            <a:r>
              <a:rPr lang="tr-TR" dirty="0">
                <a:solidFill>
                  <a:schemeClr val="tx1"/>
                </a:solidFill>
              </a:rPr>
              <a:t>	</a:t>
            </a:r>
          </a:p>
          <a:p>
            <a:r>
              <a:rPr lang="tr-TR" dirty="0">
                <a:solidFill>
                  <a:schemeClr val="tx1"/>
                </a:solidFill>
              </a:rPr>
              <a:t>	&lt;h1&gt;Lütfen formu eksiksiz doldurunuz.&lt;/h1&gt;</a:t>
            </a:r>
          </a:p>
          <a:p>
            <a:r>
              <a:rPr lang="tr-TR" dirty="0">
                <a:solidFill>
                  <a:schemeClr val="tx1"/>
                </a:solidFill>
              </a:rPr>
              <a:t>	&lt;h2&gt; Bilgileriniz&lt;/h2&gt;</a:t>
            </a:r>
          </a:p>
          <a:p>
            <a:r>
              <a:rPr lang="tr-TR" dirty="0">
                <a:solidFill>
                  <a:schemeClr val="tx1"/>
                </a:solidFill>
              </a:rPr>
              <a:t>	&lt;</a:t>
            </a:r>
            <a:r>
              <a:rPr lang="tr-TR" dirty="0" err="1">
                <a:solidFill>
                  <a:schemeClr val="tx1"/>
                </a:solidFill>
              </a:rPr>
              <a:t>table</a:t>
            </a:r>
            <a:r>
              <a:rPr lang="tr-TR" dirty="0">
                <a:solidFill>
                  <a:schemeClr val="tx1"/>
                </a:solidFill>
              </a:rPr>
              <a:t>&gt;</a:t>
            </a:r>
          </a:p>
          <a:p>
            <a:r>
              <a:rPr lang="tr-TR" dirty="0">
                <a:solidFill>
                  <a:schemeClr val="tx1"/>
                </a:solidFill>
              </a:rPr>
              <a:t>	&lt;tr&gt;</a:t>
            </a:r>
          </a:p>
          <a:p>
            <a:r>
              <a:rPr lang="tr-TR" dirty="0">
                <a:solidFill>
                  <a:schemeClr val="tx1"/>
                </a:solidFill>
              </a:rPr>
              <a:t>	&lt;</a:t>
            </a:r>
            <a:r>
              <a:rPr lang="tr-TR" dirty="0" err="1">
                <a:solidFill>
                  <a:schemeClr val="tx1"/>
                </a:solidFill>
              </a:rPr>
              <a:t>td</a:t>
            </a:r>
            <a:r>
              <a:rPr lang="tr-TR" dirty="0">
                <a:solidFill>
                  <a:schemeClr val="tx1"/>
                </a:solidFill>
              </a:rPr>
              <a:t>&gt;</a:t>
            </a:r>
          </a:p>
          <a:p>
            <a:r>
              <a:rPr lang="tr-TR" dirty="0">
                <a:solidFill>
                  <a:schemeClr val="tx1"/>
                </a:solidFill>
              </a:rPr>
              <a:t>	&lt;</a:t>
            </a:r>
            <a:r>
              <a:rPr lang="tr-TR" dirty="0" err="1">
                <a:solidFill>
                  <a:schemeClr val="tx1"/>
                </a:solidFill>
              </a:rPr>
              <a:t>label</a:t>
            </a:r>
            <a:r>
              <a:rPr lang="tr-TR" dirty="0">
                <a:solidFill>
                  <a:schemeClr val="tx1"/>
                </a:solidFill>
              </a:rPr>
              <a:t> </a:t>
            </a:r>
            <a:r>
              <a:rPr lang="tr-TR" dirty="0" err="1">
                <a:solidFill>
                  <a:schemeClr val="tx1"/>
                </a:solidFill>
              </a:rPr>
              <a:t>for</a:t>
            </a:r>
            <a:r>
              <a:rPr lang="tr-TR" dirty="0">
                <a:solidFill>
                  <a:schemeClr val="tx1"/>
                </a:solidFill>
              </a:rPr>
              <a:t>="</a:t>
            </a:r>
            <a:r>
              <a:rPr lang="tr-TR" dirty="0" err="1">
                <a:solidFill>
                  <a:schemeClr val="tx1"/>
                </a:solidFill>
              </a:rPr>
              <a:t>username</a:t>
            </a:r>
            <a:r>
              <a:rPr lang="tr-TR" dirty="0">
                <a:solidFill>
                  <a:schemeClr val="tx1"/>
                </a:solidFill>
              </a:rPr>
              <a:t>"&gt;Kullanıcı adı:&lt;/</a:t>
            </a:r>
            <a:r>
              <a:rPr lang="tr-TR" dirty="0" err="1">
                <a:solidFill>
                  <a:schemeClr val="tx1"/>
                </a:solidFill>
              </a:rPr>
              <a:t>label</a:t>
            </a:r>
            <a:r>
              <a:rPr lang="tr-TR" dirty="0">
                <a:solidFill>
                  <a:schemeClr val="tx1"/>
                </a:solidFill>
              </a:rPr>
              <a:t>&gt;</a:t>
            </a:r>
          </a:p>
          <a:p>
            <a:r>
              <a:rPr lang="tr-TR" dirty="0">
                <a:solidFill>
                  <a:schemeClr val="tx1"/>
                </a:solidFill>
              </a:rPr>
              <a:t>	</a:t>
            </a:r>
          </a:p>
          <a:p>
            <a:r>
              <a:rPr lang="tr-TR" dirty="0">
                <a:solidFill>
                  <a:schemeClr val="tx1"/>
                </a:solidFill>
              </a:rPr>
              <a:t>	&lt;/</a:t>
            </a:r>
            <a:r>
              <a:rPr lang="tr-TR" dirty="0" err="1">
                <a:solidFill>
                  <a:schemeClr val="tx1"/>
                </a:solidFill>
              </a:rPr>
              <a:t>td</a:t>
            </a:r>
            <a:r>
              <a:rPr lang="tr-TR" dirty="0">
                <a:solidFill>
                  <a:schemeClr val="tx1"/>
                </a:solidFill>
              </a:rPr>
              <a:t>&gt;</a:t>
            </a:r>
          </a:p>
          <a:p>
            <a:r>
              <a:rPr lang="tr-TR" dirty="0">
                <a:solidFill>
                  <a:schemeClr val="tx1"/>
                </a:solidFill>
              </a:rPr>
              <a:t>	</a:t>
            </a:r>
          </a:p>
          <a:p>
            <a:r>
              <a:rPr lang="tr-TR" dirty="0">
                <a:solidFill>
                  <a:schemeClr val="tx1"/>
                </a:solidFill>
              </a:rPr>
              <a:t>	</a:t>
            </a:r>
          </a:p>
          <a:p>
            <a:r>
              <a:rPr lang="tr-TR" dirty="0">
                <a:solidFill>
                  <a:schemeClr val="tx1"/>
                </a:solidFill>
              </a:rPr>
              <a:t>	</a:t>
            </a:r>
          </a:p>
          <a:p>
            <a:r>
              <a:rPr lang="tr-TR" dirty="0">
                <a:solidFill>
                  <a:schemeClr val="tx1"/>
                </a:solidFill>
              </a:rPr>
              <a:t>	&lt;</a:t>
            </a:r>
            <a:r>
              <a:rPr lang="tr-TR" dirty="0" err="1">
                <a:solidFill>
                  <a:schemeClr val="tx1"/>
                </a:solidFill>
              </a:rPr>
              <a:t>td</a:t>
            </a:r>
            <a:r>
              <a:rPr lang="tr-TR" dirty="0">
                <a:solidFill>
                  <a:schemeClr val="tx1"/>
                </a:solidFill>
              </a:rPr>
              <a:t> </a:t>
            </a:r>
            <a:r>
              <a:rPr lang="tr-TR" dirty="0" err="1">
                <a:solidFill>
                  <a:schemeClr val="tx1"/>
                </a:solidFill>
              </a:rPr>
              <a:t>style</a:t>
            </a:r>
            <a:r>
              <a:rPr lang="tr-TR" dirty="0">
                <a:solidFill>
                  <a:schemeClr val="tx1"/>
                </a:solidFill>
              </a:rPr>
              <a:t>="width:50px;"&gt;&lt;/</a:t>
            </a:r>
            <a:r>
              <a:rPr lang="tr-TR" dirty="0" err="1">
                <a:solidFill>
                  <a:schemeClr val="tx1"/>
                </a:solidFill>
              </a:rPr>
              <a:t>td</a:t>
            </a:r>
            <a:r>
              <a:rPr lang="tr-TR" dirty="0">
                <a:solidFill>
                  <a:schemeClr val="tx1"/>
                </a:solidFill>
              </a:rPr>
              <a:t>&gt;</a:t>
            </a:r>
          </a:p>
          <a:p>
            <a:r>
              <a:rPr lang="tr-TR" dirty="0">
                <a:solidFill>
                  <a:schemeClr val="tx1"/>
                </a:solidFill>
              </a:rPr>
              <a:t>	&lt;</a:t>
            </a:r>
            <a:r>
              <a:rPr lang="tr-TR" dirty="0" err="1">
                <a:solidFill>
                  <a:schemeClr val="tx1"/>
                </a:solidFill>
              </a:rPr>
              <a:t>td</a:t>
            </a:r>
            <a:r>
              <a:rPr lang="tr-TR" dirty="0">
                <a:solidFill>
                  <a:schemeClr val="tx1"/>
                </a:solidFill>
              </a:rPr>
              <a:t>&gt;</a:t>
            </a:r>
          </a:p>
          <a:p>
            <a:r>
              <a:rPr lang="tr-TR" dirty="0">
                <a:solidFill>
                  <a:schemeClr val="tx1"/>
                </a:solidFill>
              </a:rPr>
              <a:t>	&lt;</a:t>
            </a:r>
            <a:r>
              <a:rPr lang="tr-TR" dirty="0" err="1">
                <a:solidFill>
                  <a:schemeClr val="tx1"/>
                </a:solidFill>
              </a:rPr>
              <a:t>input</a:t>
            </a:r>
            <a:r>
              <a:rPr lang="tr-TR" dirty="0">
                <a:solidFill>
                  <a:schemeClr val="tx1"/>
                </a:solidFill>
              </a:rPr>
              <a:t> </a:t>
            </a:r>
            <a:r>
              <a:rPr lang="tr-TR" dirty="0" err="1">
                <a:solidFill>
                  <a:schemeClr val="tx1"/>
                </a:solidFill>
              </a:rPr>
              <a:t>type</a:t>
            </a:r>
            <a:r>
              <a:rPr lang="tr-TR" dirty="0">
                <a:solidFill>
                  <a:schemeClr val="tx1"/>
                </a:solidFill>
              </a:rPr>
              <a:t>="</a:t>
            </a:r>
            <a:r>
              <a:rPr lang="tr-TR" dirty="0" err="1">
                <a:solidFill>
                  <a:schemeClr val="tx1"/>
                </a:solidFill>
              </a:rPr>
              <a:t>text</a:t>
            </a:r>
            <a:r>
              <a:rPr lang="tr-TR" dirty="0">
                <a:solidFill>
                  <a:schemeClr val="tx1"/>
                </a:solidFill>
              </a:rPr>
              <a:t>" </a:t>
            </a:r>
            <a:r>
              <a:rPr lang="tr-TR" dirty="0" err="1">
                <a:solidFill>
                  <a:schemeClr val="tx1"/>
                </a:solidFill>
              </a:rPr>
              <a:t>id</a:t>
            </a:r>
            <a:r>
              <a:rPr lang="tr-TR" dirty="0">
                <a:solidFill>
                  <a:schemeClr val="tx1"/>
                </a:solidFill>
              </a:rPr>
              <a:t>="</a:t>
            </a:r>
            <a:r>
              <a:rPr lang="tr-TR" dirty="0" err="1">
                <a:solidFill>
                  <a:schemeClr val="tx1"/>
                </a:solidFill>
              </a:rPr>
              <a:t>username</a:t>
            </a:r>
            <a:r>
              <a:rPr lang="tr-TR" dirty="0">
                <a:solidFill>
                  <a:schemeClr val="tx1"/>
                </a:solidFill>
              </a:rPr>
              <a:t>" </a:t>
            </a:r>
            <a:r>
              <a:rPr lang="tr-TR" dirty="0" err="1">
                <a:solidFill>
                  <a:schemeClr val="tx1"/>
                </a:solidFill>
              </a:rPr>
              <a:t>placeholder</a:t>
            </a:r>
            <a:r>
              <a:rPr lang="tr-TR" dirty="0">
                <a:solidFill>
                  <a:schemeClr val="tx1"/>
                </a:solidFill>
              </a:rPr>
              <a:t> ="Kullanıcı adınızı giriniz."&gt;</a:t>
            </a:r>
          </a:p>
          <a:p>
            <a:r>
              <a:rPr lang="tr-TR" dirty="0">
                <a:solidFill>
                  <a:schemeClr val="tx1"/>
                </a:solidFill>
              </a:rPr>
              <a:t>	&lt;/</a:t>
            </a:r>
            <a:r>
              <a:rPr lang="tr-TR" dirty="0" err="1">
                <a:solidFill>
                  <a:schemeClr val="tx1"/>
                </a:solidFill>
              </a:rPr>
              <a:t>td</a:t>
            </a:r>
            <a:r>
              <a:rPr lang="tr-TR" dirty="0">
                <a:solidFill>
                  <a:schemeClr val="tx1"/>
                </a:solidFill>
              </a:rPr>
              <a:t>&gt;</a:t>
            </a:r>
          </a:p>
          <a:p>
            <a:endParaRPr lang="tr-TR" dirty="0">
              <a:solidFill>
                <a:schemeClr val="tx1"/>
              </a:solidFill>
            </a:endParaRPr>
          </a:p>
        </p:txBody>
      </p:sp>
      <p:sp>
        <p:nvSpPr>
          <p:cNvPr id="3" name="Başlık 2"/>
          <p:cNvSpPr>
            <a:spLocks noGrp="1"/>
          </p:cNvSpPr>
          <p:nvPr>
            <p:ph type="title"/>
          </p:nvPr>
        </p:nvSpPr>
        <p:spPr>
          <a:xfrm>
            <a:off x="457200" y="338328"/>
            <a:ext cx="8229600" cy="642400"/>
          </a:xfrm>
        </p:spPr>
        <p:txBody>
          <a:bodyPr>
            <a:normAutofit fontScale="90000"/>
          </a:bodyPr>
          <a:lstStyle/>
          <a:p>
            <a:pPr algn="l"/>
            <a:r>
              <a:rPr lang="tr-TR" dirty="0" smtClean="0">
                <a:solidFill>
                  <a:schemeClr val="tx1"/>
                </a:solidFill>
              </a:rPr>
              <a:t>Kodlar</a:t>
            </a:r>
            <a:endParaRPr lang="tr-TR" dirty="0">
              <a:solidFill>
                <a:schemeClr val="tx1"/>
              </a:solidFill>
            </a:endParaRPr>
          </a:p>
        </p:txBody>
      </p:sp>
    </p:spTree>
    <p:extLst>
      <p:ext uri="{BB962C8B-B14F-4D97-AF65-F5344CB8AC3E}">
        <p14:creationId xmlns:p14="http://schemas.microsoft.com/office/powerpoint/2010/main" val="306437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çerik Yer Tutucusu 5"/>
          <p:cNvSpPr>
            <a:spLocks noGrp="1"/>
          </p:cNvSpPr>
          <p:nvPr>
            <p:ph sz="quarter" idx="13"/>
          </p:nvPr>
        </p:nvSpPr>
        <p:spPr>
          <a:xfrm>
            <a:off x="676655" y="332656"/>
            <a:ext cx="3822192" cy="5793824"/>
          </a:xfrm>
        </p:spPr>
        <p:txBody>
          <a:bodyPr>
            <a:normAutofit fontScale="47500" lnSpcReduction="20000"/>
          </a:bodyPr>
          <a:lstStyle/>
          <a:p>
            <a:r>
              <a:rPr lang="tr-TR" sz="2900" dirty="0">
                <a:solidFill>
                  <a:schemeClr val="tx1"/>
                </a:solidFill>
              </a:rPr>
              <a:t>&lt;/tr&gt;</a:t>
            </a:r>
          </a:p>
          <a:p>
            <a:r>
              <a:rPr lang="tr-TR" sz="2900" dirty="0">
                <a:solidFill>
                  <a:schemeClr val="tx1"/>
                </a:solidFill>
              </a:rPr>
              <a:t>&lt;</a:t>
            </a:r>
            <a:r>
              <a:rPr lang="tr-TR" sz="2900" dirty="0" err="1">
                <a:solidFill>
                  <a:schemeClr val="tx1"/>
                </a:solidFill>
              </a:rPr>
              <a:t>td</a:t>
            </a:r>
            <a:r>
              <a:rPr lang="tr-TR" sz="2900" dirty="0">
                <a:solidFill>
                  <a:schemeClr val="tx1"/>
                </a:solidFill>
              </a:rPr>
              <a:t>&gt;</a:t>
            </a:r>
          </a:p>
          <a:p>
            <a:r>
              <a:rPr lang="tr-TR" sz="2900" dirty="0">
                <a:solidFill>
                  <a:schemeClr val="tx1"/>
                </a:solidFill>
              </a:rPr>
              <a:t>&lt;</a:t>
            </a:r>
            <a:r>
              <a:rPr lang="tr-TR" sz="2900" dirty="0" err="1">
                <a:solidFill>
                  <a:schemeClr val="tx1"/>
                </a:solidFill>
              </a:rPr>
              <a:t>label</a:t>
            </a:r>
            <a:r>
              <a:rPr lang="tr-TR" sz="2900" dirty="0">
                <a:solidFill>
                  <a:schemeClr val="tx1"/>
                </a:solidFill>
              </a:rPr>
              <a:t> </a:t>
            </a:r>
            <a:r>
              <a:rPr lang="tr-TR" sz="2900" dirty="0" err="1">
                <a:solidFill>
                  <a:schemeClr val="tx1"/>
                </a:solidFill>
              </a:rPr>
              <a:t>for</a:t>
            </a:r>
            <a:r>
              <a:rPr lang="tr-TR" sz="2900" dirty="0">
                <a:solidFill>
                  <a:schemeClr val="tx1"/>
                </a:solidFill>
              </a:rPr>
              <a:t>="e-posta"&gt;E-posta:&lt;/</a:t>
            </a:r>
            <a:r>
              <a:rPr lang="tr-TR" sz="2900" dirty="0" err="1">
                <a:solidFill>
                  <a:schemeClr val="tx1"/>
                </a:solidFill>
              </a:rPr>
              <a:t>label</a:t>
            </a:r>
            <a:r>
              <a:rPr lang="tr-TR" sz="2900" dirty="0">
                <a:solidFill>
                  <a:schemeClr val="tx1"/>
                </a:solidFill>
              </a:rPr>
              <a:t>&gt;</a:t>
            </a:r>
          </a:p>
          <a:p>
            <a:r>
              <a:rPr lang="tr-TR" sz="2900" dirty="0">
                <a:solidFill>
                  <a:schemeClr val="tx1"/>
                </a:solidFill>
              </a:rPr>
              <a:t>&lt;/</a:t>
            </a:r>
            <a:r>
              <a:rPr lang="tr-TR" sz="2900" dirty="0" err="1">
                <a:solidFill>
                  <a:schemeClr val="tx1"/>
                </a:solidFill>
              </a:rPr>
              <a:t>td</a:t>
            </a:r>
            <a:r>
              <a:rPr lang="tr-TR" sz="2900" dirty="0">
                <a:solidFill>
                  <a:schemeClr val="tx1"/>
                </a:solidFill>
              </a:rPr>
              <a:t>&gt;</a:t>
            </a:r>
          </a:p>
          <a:p>
            <a:endParaRPr lang="tr-TR" sz="2900" dirty="0">
              <a:solidFill>
                <a:schemeClr val="tx1"/>
              </a:solidFill>
            </a:endParaRPr>
          </a:p>
          <a:p>
            <a:r>
              <a:rPr lang="tr-TR" sz="2900" dirty="0">
                <a:solidFill>
                  <a:schemeClr val="tx1"/>
                </a:solidFill>
              </a:rPr>
              <a:t>&lt;</a:t>
            </a:r>
            <a:r>
              <a:rPr lang="tr-TR" sz="2900" dirty="0" err="1">
                <a:solidFill>
                  <a:schemeClr val="tx1"/>
                </a:solidFill>
              </a:rPr>
              <a:t>td</a:t>
            </a:r>
            <a:r>
              <a:rPr lang="tr-TR" sz="2900" dirty="0">
                <a:solidFill>
                  <a:schemeClr val="tx1"/>
                </a:solidFill>
              </a:rPr>
              <a:t>&gt;&lt;/</a:t>
            </a:r>
            <a:r>
              <a:rPr lang="tr-TR" sz="2900" dirty="0" err="1">
                <a:solidFill>
                  <a:schemeClr val="tx1"/>
                </a:solidFill>
              </a:rPr>
              <a:t>td</a:t>
            </a:r>
            <a:r>
              <a:rPr lang="tr-TR" sz="2900" dirty="0">
                <a:solidFill>
                  <a:schemeClr val="tx1"/>
                </a:solidFill>
              </a:rPr>
              <a:t>&gt;</a:t>
            </a:r>
          </a:p>
          <a:p>
            <a:r>
              <a:rPr lang="tr-TR" sz="2900" dirty="0">
                <a:solidFill>
                  <a:schemeClr val="tx1"/>
                </a:solidFill>
              </a:rPr>
              <a:t>&lt;</a:t>
            </a:r>
            <a:r>
              <a:rPr lang="tr-TR" sz="2900" dirty="0" err="1">
                <a:solidFill>
                  <a:schemeClr val="tx1"/>
                </a:solidFill>
              </a:rPr>
              <a:t>td</a:t>
            </a:r>
            <a:r>
              <a:rPr lang="tr-TR" sz="2900" dirty="0">
                <a:solidFill>
                  <a:schemeClr val="tx1"/>
                </a:solidFill>
              </a:rPr>
              <a:t>&gt;</a:t>
            </a:r>
          </a:p>
          <a:p>
            <a:r>
              <a:rPr lang="tr-TR" sz="2900" dirty="0">
                <a:solidFill>
                  <a:schemeClr val="tx1"/>
                </a:solidFill>
              </a:rPr>
              <a:t>&lt;</a:t>
            </a:r>
            <a:r>
              <a:rPr lang="tr-TR" sz="2900" dirty="0" err="1">
                <a:solidFill>
                  <a:schemeClr val="tx1"/>
                </a:solidFill>
              </a:rPr>
              <a:t>input</a:t>
            </a:r>
            <a:r>
              <a:rPr lang="tr-TR" sz="2900" dirty="0">
                <a:solidFill>
                  <a:schemeClr val="tx1"/>
                </a:solidFill>
              </a:rPr>
              <a:t> </a:t>
            </a:r>
            <a:r>
              <a:rPr lang="tr-TR" sz="2900" dirty="0" err="1">
                <a:solidFill>
                  <a:schemeClr val="tx1"/>
                </a:solidFill>
              </a:rPr>
              <a:t>type</a:t>
            </a:r>
            <a:r>
              <a:rPr lang="tr-TR" sz="2900" dirty="0">
                <a:solidFill>
                  <a:schemeClr val="tx1"/>
                </a:solidFill>
              </a:rPr>
              <a:t>="</a:t>
            </a:r>
            <a:r>
              <a:rPr lang="tr-TR" sz="2900" dirty="0" err="1">
                <a:solidFill>
                  <a:schemeClr val="tx1"/>
                </a:solidFill>
              </a:rPr>
              <a:t>email</a:t>
            </a:r>
            <a:r>
              <a:rPr lang="tr-TR" sz="2900" dirty="0">
                <a:solidFill>
                  <a:schemeClr val="tx1"/>
                </a:solidFill>
              </a:rPr>
              <a:t>"  </a:t>
            </a:r>
            <a:r>
              <a:rPr lang="tr-TR" sz="2900" dirty="0" err="1">
                <a:solidFill>
                  <a:schemeClr val="tx1"/>
                </a:solidFill>
              </a:rPr>
              <a:t>id</a:t>
            </a:r>
            <a:r>
              <a:rPr lang="tr-TR" sz="2900" dirty="0">
                <a:solidFill>
                  <a:schemeClr val="tx1"/>
                </a:solidFill>
              </a:rPr>
              <a:t>="eposta" </a:t>
            </a:r>
            <a:r>
              <a:rPr lang="tr-TR" sz="2900" dirty="0" err="1">
                <a:solidFill>
                  <a:schemeClr val="tx1"/>
                </a:solidFill>
              </a:rPr>
              <a:t>placeholder</a:t>
            </a:r>
            <a:r>
              <a:rPr lang="tr-TR" sz="2900" dirty="0">
                <a:solidFill>
                  <a:schemeClr val="tx1"/>
                </a:solidFill>
              </a:rPr>
              <a:t>="Eposta giriniz"&gt;</a:t>
            </a:r>
          </a:p>
          <a:p>
            <a:endParaRPr lang="tr-TR" sz="2900" dirty="0">
              <a:solidFill>
                <a:schemeClr val="tx1"/>
              </a:solidFill>
            </a:endParaRPr>
          </a:p>
          <a:p>
            <a:r>
              <a:rPr lang="tr-TR" sz="2900" dirty="0">
                <a:solidFill>
                  <a:schemeClr val="tx1"/>
                </a:solidFill>
              </a:rPr>
              <a:t>&lt;/</a:t>
            </a:r>
            <a:r>
              <a:rPr lang="tr-TR" sz="2900" dirty="0" err="1">
                <a:solidFill>
                  <a:schemeClr val="tx1"/>
                </a:solidFill>
              </a:rPr>
              <a:t>td</a:t>
            </a:r>
            <a:r>
              <a:rPr lang="tr-TR" sz="2900" dirty="0">
                <a:solidFill>
                  <a:schemeClr val="tx1"/>
                </a:solidFill>
              </a:rPr>
              <a:t>&gt;</a:t>
            </a:r>
          </a:p>
          <a:p>
            <a:r>
              <a:rPr lang="tr-TR" sz="2900" dirty="0">
                <a:solidFill>
                  <a:schemeClr val="tx1"/>
                </a:solidFill>
              </a:rPr>
              <a:t>&lt;/tr&gt;</a:t>
            </a:r>
          </a:p>
          <a:p>
            <a:r>
              <a:rPr lang="tr-TR" sz="2900" dirty="0">
                <a:solidFill>
                  <a:schemeClr val="tx1"/>
                </a:solidFill>
              </a:rPr>
              <a:t>&lt;tr&gt;</a:t>
            </a:r>
          </a:p>
          <a:p>
            <a:r>
              <a:rPr lang="tr-TR" sz="2900" dirty="0">
                <a:solidFill>
                  <a:schemeClr val="tx1"/>
                </a:solidFill>
              </a:rPr>
              <a:t>&lt;</a:t>
            </a:r>
            <a:r>
              <a:rPr lang="tr-TR" sz="2900" dirty="0" err="1">
                <a:solidFill>
                  <a:schemeClr val="tx1"/>
                </a:solidFill>
              </a:rPr>
              <a:t>td</a:t>
            </a:r>
            <a:r>
              <a:rPr lang="tr-TR" sz="2900" dirty="0">
                <a:solidFill>
                  <a:schemeClr val="tx1"/>
                </a:solidFill>
              </a:rPr>
              <a:t>&gt;</a:t>
            </a:r>
          </a:p>
          <a:p>
            <a:r>
              <a:rPr lang="tr-TR" sz="2900" dirty="0">
                <a:solidFill>
                  <a:schemeClr val="tx1"/>
                </a:solidFill>
              </a:rPr>
              <a:t>&lt;</a:t>
            </a:r>
            <a:r>
              <a:rPr lang="tr-TR" sz="2900" dirty="0" err="1">
                <a:solidFill>
                  <a:schemeClr val="tx1"/>
                </a:solidFill>
              </a:rPr>
              <a:t>label</a:t>
            </a:r>
            <a:r>
              <a:rPr lang="tr-TR" sz="2900" dirty="0">
                <a:solidFill>
                  <a:schemeClr val="tx1"/>
                </a:solidFill>
              </a:rPr>
              <a:t> </a:t>
            </a:r>
            <a:r>
              <a:rPr lang="tr-TR" sz="2900" dirty="0" err="1">
                <a:solidFill>
                  <a:schemeClr val="tx1"/>
                </a:solidFill>
              </a:rPr>
              <a:t>for</a:t>
            </a:r>
            <a:r>
              <a:rPr lang="tr-TR" sz="2900" dirty="0">
                <a:solidFill>
                  <a:schemeClr val="tx1"/>
                </a:solidFill>
              </a:rPr>
              <a:t>="Parola"&gt;Parola:&lt;/</a:t>
            </a:r>
            <a:r>
              <a:rPr lang="tr-TR" sz="2900" dirty="0" err="1">
                <a:solidFill>
                  <a:schemeClr val="tx1"/>
                </a:solidFill>
              </a:rPr>
              <a:t>label</a:t>
            </a:r>
            <a:r>
              <a:rPr lang="tr-TR" sz="2900" dirty="0">
                <a:solidFill>
                  <a:schemeClr val="tx1"/>
                </a:solidFill>
              </a:rPr>
              <a:t>&gt;</a:t>
            </a:r>
          </a:p>
          <a:p>
            <a:endParaRPr lang="tr-TR" sz="2900" dirty="0">
              <a:solidFill>
                <a:schemeClr val="tx1"/>
              </a:solidFill>
            </a:endParaRPr>
          </a:p>
          <a:p>
            <a:endParaRPr lang="tr-TR" sz="2900" dirty="0">
              <a:solidFill>
                <a:schemeClr val="tx1"/>
              </a:solidFill>
            </a:endParaRPr>
          </a:p>
          <a:p>
            <a:r>
              <a:rPr lang="tr-TR" sz="2900" dirty="0">
                <a:solidFill>
                  <a:schemeClr val="tx1"/>
                </a:solidFill>
              </a:rPr>
              <a:t>&lt;/</a:t>
            </a:r>
            <a:r>
              <a:rPr lang="tr-TR" sz="2900" dirty="0" err="1">
                <a:solidFill>
                  <a:schemeClr val="tx1"/>
                </a:solidFill>
              </a:rPr>
              <a:t>td</a:t>
            </a:r>
            <a:r>
              <a:rPr lang="tr-TR" sz="2900" dirty="0">
                <a:solidFill>
                  <a:schemeClr val="tx1"/>
                </a:solidFill>
              </a:rPr>
              <a:t>&gt;</a:t>
            </a:r>
          </a:p>
          <a:p>
            <a:r>
              <a:rPr lang="tr-TR" sz="2900" dirty="0">
                <a:solidFill>
                  <a:schemeClr val="tx1"/>
                </a:solidFill>
              </a:rPr>
              <a:t>&lt;</a:t>
            </a:r>
            <a:r>
              <a:rPr lang="tr-TR" sz="2900" dirty="0" err="1">
                <a:solidFill>
                  <a:schemeClr val="tx1"/>
                </a:solidFill>
              </a:rPr>
              <a:t>td</a:t>
            </a:r>
            <a:r>
              <a:rPr lang="tr-TR" sz="2900" dirty="0">
                <a:solidFill>
                  <a:schemeClr val="tx1"/>
                </a:solidFill>
              </a:rPr>
              <a:t>&gt;&lt;/</a:t>
            </a:r>
            <a:r>
              <a:rPr lang="tr-TR" sz="2900" dirty="0" err="1">
                <a:solidFill>
                  <a:schemeClr val="tx1"/>
                </a:solidFill>
              </a:rPr>
              <a:t>td</a:t>
            </a:r>
            <a:r>
              <a:rPr lang="tr-TR" sz="2900" dirty="0">
                <a:solidFill>
                  <a:schemeClr val="tx1"/>
                </a:solidFill>
              </a:rPr>
              <a:t>&gt;</a:t>
            </a:r>
          </a:p>
          <a:p>
            <a:r>
              <a:rPr lang="tr-TR" sz="2900" dirty="0">
                <a:solidFill>
                  <a:schemeClr val="tx1"/>
                </a:solidFill>
              </a:rPr>
              <a:t>&lt;</a:t>
            </a:r>
            <a:r>
              <a:rPr lang="tr-TR" sz="2900" dirty="0" err="1">
                <a:solidFill>
                  <a:schemeClr val="tx1"/>
                </a:solidFill>
              </a:rPr>
              <a:t>td</a:t>
            </a:r>
            <a:r>
              <a:rPr lang="tr-TR" sz="2900" dirty="0">
                <a:solidFill>
                  <a:schemeClr val="tx1"/>
                </a:solidFill>
              </a:rPr>
              <a:t>&gt;</a:t>
            </a:r>
          </a:p>
          <a:p>
            <a:endParaRPr lang="tr-TR" sz="2900" dirty="0">
              <a:solidFill>
                <a:schemeClr val="tx1"/>
              </a:solidFill>
            </a:endParaRPr>
          </a:p>
          <a:p>
            <a:endParaRPr lang="tr-TR" sz="2900" dirty="0">
              <a:solidFill>
                <a:schemeClr val="tx1"/>
              </a:solidFill>
            </a:endParaRPr>
          </a:p>
          <a:p>
            <a:r>
              <a:rPr lang="tr-TR" sz="2900" dirty="0">
                <a:solidFill>
                  <a:schemeClr val="tx1"/>
                </a:solidFill>
              </a:rPr>
              <a:t>&lt;</a:t>
            </a:r>
            <a:r>
              <a:rPr lang="tr-TR" sz="2900" dirty="0" err="1">
                <a:solidFill>
                  <a:schemeClr val="tx1"/>
                </a:solidFill>
              </a:rPr>
              <a:t>input</a:t>
            </a:r>
            <a:r>
              <a:rPr lang="tr-TR" sz="2900" dirty="0">
                <a:solidFill>
                  <a:schemeClr val="tx1"/>
                </a:solidFill>
              </a:rPr>
              <a:t> </a:t>
            </a:r>
            <a:r>
              <a:rPr lang="tr-TR" sz="2900" dirty="0" err="1">
                <a:solidFill>
                  <a:schemeClr val="tx1"/>
                </a:solidFill>
              </a:rPr>
              <a:t>type</a:t>
            </a:r>
            <a:r>
              <a:rPr lang="tr-TR" sz="2900" dirty="0">
                <a:solidFill>
                  <a:schemeClr val="tx1"/>
                </a:solidFill>
              </a:rPr>
              <a:t>="</a:t>
            </a:r>
            <a:r>
              <a:rPr lang="tr-TR" sz="2900" dirty="0" err="1">
                <a:solidFill>
                  <a:schemeClr val="tx1"/>
                </a:solidFill>
              </a:rPr>
              <a:t>password</a:t>
            </a:r>
            <a:r>
              <a:rPr lang="tr-TR" sz="2900" dirty="0">
                <a:solidFill>
                  <a:schemeClr val="tx1"/>
                </a:solidFill>
              </a:rPr>
              <a:t>" </a:t>
            </a:r>
            <a:r>
              <a:rPr lang="tr-TR" sz="2900" dirty="0" err="1">
                <a:solidFill>
                  <a:schemeClr val="tx1"/>
                </a:solidFill>
              </a:rPr>
              <a:t>id</a:t>
            </a:r>
            <a:r>
              <a:rPr lang="tr-TR" sz="2900" dirty="0">
                <a:solidFill>
                  <a:schemeClr val="tx1"/>
                </a:solidFill>
              </a:rPr>
              <a:t>="parola" </a:t>
            </a:r>
            <a:r>
              <a:rPr lang="tr-TR" sz="2900" dirty="0" err="1">
                <a:solidFill>
                  <a:schemeClr val="tx1"/>
                </a:solidFill>
              </a:rPr>
              <a:t>placeholder</a:t>
            </a:r>
            <a:r>
              <a:rPr lang="tr-TR" sz="2900" dirty="0">
                <a:solidFill>
                  <a:schemeClr val="tx1"/>
                </a:solidFill>
              </a:rPr>
              <a:t>="parola giriniz"&gt;</a:t>
            </a:r>
          </a:p>
          <a:p>
            <a:r>
              <a:rPr lang="tr-TR" sz="2900" dirty="0">
                <a:solidFill>
                  <a:schemeClr val="tx1"/>
                </a:solidFill>
              </a:rPr>
              <a:t>&lt;/</a:t>
            </a:r>
            <a:r>
              <a:rPr lang="tr-TR" sz="2900" dirty="0" err="1">
                <a:solidFill>
                  <a:schemeClr val="tx1"/>
                </a:solidFill>
              </a:rPr>
              <a:t>td</a:t>
            </a:r>
            <a:r>
              <a:rPr lang="tr-TR" sz="2900" dirty="0">
                <a:solidFill>
                  <a:schemeClr val="tx1"/>
                </a:solidFill>
              </a:rPr>
              <a:t>&gt;</a:t>
            </a:r>
          </a:p>
          <a:p>
            <a:endParaRPr lang="tr-TR" sz="2900" dirty="0">
              <a:solidFill>
                <a:schemeClr val="tx1"/>
              </a:solidFill>
            </a:endParaRPr>
          </a:p>
          <a:p>
            <a:r>
              <a:rPr lang="tr-TR" sz="2900" dirty="0">
                <a:solidFill>
                  <a:schemeClr val="tx1"/>
                </a:solidFill>
              </a:rPr>
              <a:t>&lt;/tr&gt;</a:t>
            </a:r>
          </a:p>
          <a:p>
            <a:endParaRPr lang="tr-TR" dirty="0"/>
          </a:p>
        </p:txBody>
      </p:sp>
      <p:sp>
        <p:nvSpPr>
          <p:cNvPr id="3" name="İçerik Yer Tutucusu 2"/>
          <p:cNvSpPr>
            <a:spLocks noGrp="1"/>
          </p:cNvSpPr>
          <p:nvPr>
            <p:ph sz="quarter" idx="14"/>
          </p:nvPr>
        </p:nvSpPr>
        <p:spPr>
          <a:xfrm>
            <a:off x="4645152" y="332656"/>
            <a:ext cx="3822192" cy="5793824"/>
          </a:xfrm>
        </p:spPr>
        <p:txBody>
          <a:bodyPr>
            <a:normAutofit fontScale="70000" lnSpcReduction="20000"/>
          </a:bodyPr>
          <a:lstStyle/>
          <a:p>
            <a:r>
              <a:rPr lang="tr-TR" sz="2300" dirty="0">
                <a:solidFill>
                  <a:schemeClr val="tx1"/>
                </a:solidFill>
              </a:rPr>
              <a:t>&lt;tr&gt;</a:t>
            </a:r>
          </a:p>
          <a:p>
            <a:r>
              <a:rPr lang="tr-TR" sz="2300" dirty="0">
                <a:solidFill>
                  <a:schemeClr val="tx1"/>
                </a:solidFill>
              </a:rPr>
              <a:t>&lt;</a:t>
            </a:r>
            <a:r>
              <a:rPr lang="tr-TR" sz="2300" dirty="0" err="1">
                <a:solidFill>
                  <a:schemeClr val="tx1"/>
                </a:solidFill>
              </a:rPr>
              <a:t>td</a:t>
            </a:r>
            <a:r>
              <a:rPr lang="tr-TR" sz="2300" dirty="0">
                <a:solidFill>
                  <a:schemeClr val="tx1"/>
                </a:solidFill>
              </a:rPr>
              <a:t>&gt;</a:t>
            </a:r>
          </a:p>
          <a:p>
            <a:r>
              <a:rPr lang="tr-TR" sz="2300" dirty="0">
                <a:solidFill>
                  <a:schemeClr val="tx1"/>
                </a:solidFill>
              </a:rPr>
              <a:t>&lt;</a:t>
            </a:r>
            <a:r>
              <a:rPr lang="tr-TR" sz="2300" dirty="0" err="1">
                <a:solidFill>
                  <a:schemeClr val="tx1"/>
                </a:solidFill>
              </a:rPr>
              <a:t>label</a:t>
            </a:r>
            <a:r>
              <a:rPr lang="tr-TR" sz="2300" dirty="0">
                <a:solidFill>
                  <a:schemeClr val="tx1"/>
                </a:solidFill>
              </a:rPr>
              <a:t> </a:t>
            </a:r>
            <a:r>
              <a:rPr lang="tr-TR" sz="2300" dirty="0" err="1">
                <a:solidFill>
                  <a:schemeClr val="tx1"/>
                </a:solidFill>
              </a:rPr>
              <a:t>for</a:t>
            </a:r>
            <a:r>
              <a:rPr lang="tr-TR" sz="2300" dirty="0">
                <a:solidFill>
                  <a:schemeClr val="tx1"/>
                </a:solidFill>
              </a:rPr>
              <a:t>="Telefon Numarası"&gt;Telefon Numaranız:&lt;/</a:t>
            </a:r>
            <a:r>
              <a:rPr lang="tr-TR" sz="2300" dirty="0" err="1">
                <a:solidFill>
                  <a:schemeClr val="tx1"/>
                </a:solidFill>
              </a:rPr>
              <a:t>label</a:t>
            </a:r>
            <a:r>
              <a:rPr lang="tr-TR" sz="2300" dirty="0">
                <a:solidFill>
                  <a:schemeClr val="tx1"/>
                </a:solidFill>
              </a:rPr>
              <a:t>&gt;</a:t>
            </a:r>
          </a:p>
          <a:p>
            <a:endParaRPr lang="tr-TR" sz="2300" dirty="0">
              <a:solidFill>
                <a:schemeClr val="tx1"/>
              </a:solidFill>
            </a:endParaRPr>
          </a:p>
          <a:p>
            <a:endParaRPr lang="tr-TR" sz="2300" dirty="0">
              <a:solidFill>
                <a:schemeClr val="tx1"/>
              </a:solidFill>
            </a:endParaRPr>
          </a:p>
          <a:p>
            <a:r>
              <a:rPr lang="tr-TR" sz="2300" dirty="0">
                <a:solidFill>
                  <a:schemeClr val="tx1"/>
                </a:solidFill>
              </a:rPr>
              <a:t>&lt;/</a:t>
            </a:r>
            <a:r>
              <a:rPr lang="tr-TR" sz="2300" dirty="0" err="1">
                <a:solidFill>
                  <a:schemeClr val="tx1"/>
                </a:solidFill>
              </a:rPr>
              <a:t>td</a:t>
            </a:r>
            <a:r>
              <a:rPr lang="tr-TR" sz="2300" dirty="0">
                <a:solidFill>
                  <a:schemeClr val="tx1"/>
                </a:solidFill>
              </a:rPr>
              <a:t>&gt;</a:t>
            </a:r>
          </a:p>
          <a:p>
            <a:r>
              <a:rPr lang="tr-TR" sz="2300" dirty="0">
                <a:solidFill>
                  <a:schemeClr val="tx1"/>
                </a:solidFill>
              </a:rPr>
              <a:t>&lt;</a:t>
            </a:r>
            <a:r>
              <a:rPr lang="tr-TR" sz="2300" dirty="0" err="1">
                <a:solidFill>
                  <a:schemeClr val="tx1"/>
                </a:solidFill>
              </a:rPr>
              <a:t>td</a:t>
            </a:r>
            <a:r>
              <a:rPr lang="tr-TR" sz="2300" dirty="0">
                <a:solidFill>
                  <a:schemeClr val="tx1"/>
                </a:solidFill>
              </a:rPr>
              <a:t>&gt;&lt;/</a:t>
            </a:r>
            <a:r>
              <a:rPr lang="tr-TR" sz="2300" dirty="0" err="1">
                <a:solidFill>
                  <a:schemeClr val="tx1"/>
                </a:solidFill>
              </a:rPr>
              <a:t>td</a:t>
            </a:r>
            <a:r>
              <a:rPr lang="tr-TR" sz="2300" dirty="0">
                <a:solidFill>
                  <a:schemeClr val="tx1"/>
                </a:solidFill>
              </a:rPr>
              <a:t>&gt;</a:t>
            </a:r>
          </a:p>
          <a:p>
            <a:endParaRPr lang="tr-TR" sz="2300" dirty="0">
              <a:solidFill>
                <a:schemeClr val="tx1"/>
              </a:solidFill>
            </a:endParaRPr>
          </a:p>
          <a:p>
            <a:r>
              <a:rPr lang="tr-TR" sz="2300" dirty="0">
                <a:solidFill>
                  <a:schemeClr val="tx1"/>
                </a:solidFill>
              </a:rPr>
              <a:t>&lt;</a:t>
            </a:r>
            <a:r>
              <a:rPr lang="tr-TR" sz="2300" dirty="0" err="1">
                <a:solidFill>
                  <a:schemeClr val="tx1"/>
                </a:solidFill>
              </a:rPr>
              <a:t>td</a:t>
            </a:r>
            <a:r>
              <a:rPr lang="tr-TR" sz="2300" dirty="0">
                <a:solidFill>
                  <a:schemeClr val="tx1"/>
                </a:solidFill>
              </a:rPr>
              <a:t>&gt;</a:t>
            </a:r>
          </a:p>
          <a:p>
            <a:endParaRPr lang="tr-TR" sz="2300" dirty="0">
              <a:solidFill>
                <a:schemeClr val="tx1"/>
              </a:solidFill>
            </a:endParaRPr>
          </a:p>
          <a:p>
            <a:r>
              <a:rPr lang="tr-TR" sz="2300" dirty="0">
                <a:solidFill>
                  <a:schemeClr val="tx1"/>
                </a:solidFill>
              </a:rPr>
              <a:t>&lt;</a:t>
            </a:r>
            <a:r>
              <a:rPr lang="tr-TR" sz="2300" dirty="0" err="1">
                <a:solidFill>
                  <a:schemeClr val="tx1"/>
                </a:solidFill>
              </a:rPr>
              <a:t>input</a:t>
            </a:r>
            <a:r>
              <a:rPr lang="tr-TR" sz="2300" dirty="0">
                <a:solidFill>
                  <a:schemeClr val="tx1"/>
                </a:solidFill>
              </a:rPr>
              <a:t> </a:t>
            </a:r>
            <a:r>
              <a:rPr lang="tr-TR" sz="2300" dirty="0" err="1">
                <a:solidFill>
                  <a:schemeClr val="tx1"/>
                </a:solidFill>
              </a:rPr>
              <a:t>type</a:t>
            </a:r>
            <a:r>
              <a:rPr lang="tr-TR" sz="2300" dirty="0">
                <a:solidFill>
                  <a:schemeClr val="tx1"/>
                </a:solidFill>
              </a:rPr>
              <a:t>="tel" </a:t>
            </a:r>
            <a:r>
              <a:rPr lang="tr-TR" sz="2300" dirty="0" err="1">
                <a:solidFill>
                  <a:schemeClr val="tx1"/>
                </a:solidFill>
              </a:rPr>
              <a:t>id</a:t>
            </a:r>
            <a:r>
              <a:rPr lang="tr-TR" sz="2300" dirty="0">
                <a:solidFill>
                  <a:schemeClr val="tx1"/>
                </a:solidFill>
              </a:rPr>
              <a:t>="Telefon Numarası" </a:t>
            </a:r>
            <a:r>
              <a:rPr lang="tr-TR" sz="2300" dirty="0" err="1">
                <a:solidFill>
                  <a:schemeClr val="tx1"/>
                </a:solidFill>
              </a:rPr>
              <a:t>placeholder</a:t>
            </a:r>
            <a:r>
              <a:rPr lang="tr-TR" sz="2300" dirty="0">
                <a:solidFill>
                  <a:schemeClr val="tx1"/>
                </a:solidFill>
              </a:rPr>
              <a:t>="telefon numaranızı giriniz"&gt;</a:t>
            </a:r>
          </a:p>
          <a:p>
            <a:r>
              <a:rPr lang="tr-TR" sz="2300" dirty="0">
                <a:solidFill>
                  <a:schemeClr val="tx1"/>
                </a:solidFill>
              </a:rPr>
              <a:t>&lt;/</a:t>
            </a:r>
            <a:r>
              <a:rPr lang="tr-TR" sz="2300" dirty="0" err="1">
                <a:solidFill>
                  <a:schemeClr val="tx1"/>
                </a:solidFill>
              </a:rPr>
              <a:t>td</a:t>
            </a:r>
            <a:r>
              <a:rPr lang="tr-TR" sz="2300" dirty="0">
                <a:solidFill>
                  <a:schemeClr val="tx1"/>
                </a:solidFill>
              </a:rPr>
              <a:t>&gt;</a:t>
            </a:r>
          </a:p>
          <a:p>
            <a:r>
              <a:rPr lang="tr-TR" sz="2300" dirty="0">
                <a:solidFill>
                  <a:schemeClr val="tx1"/>
                </a:solidFill>
              </a:rPr>
              <a:t>&lt;/tr&gt;</a:t>
            </a:r>
          </a:p>
          <a:p>
            <a:endParaRPr lang="tr-TR" sz="2300" dirty="0">
              <a:solidFill>
                <a:schemeClr val="tx1"/>
              </a:solidFill>
            </a:endParaRPr>
          </a:p>
          <a:p>
            <a:r>
              <a:rPr lang="tr-TR" sz="2300" dirty="0">
                <a:solidFill>
                  <a:schemeClr val="tx1"/>
                </a:solidFill>
              </a:rPr>
              <a:t>&lt;/tr&gt;</a:t>
            </a:r>
          </a:p>
          <a:p>
            <a:endParaRPr lang="tr-TR" sz="2300" dirty="0">
              <a:solidFill>
                <a:schemeClr val="tx1"/>
              </a:solidFill>
            </a:endParaRPr>
          </a:p>
          <a:p>
            <a:r>
              <a:rPr lang="tr-TR" sz="2300" dirty="0">
                <a:solidFill>
                  <a:schemeClr val="tx1"/>
                </a:solidFill>
              </a:rPr>
              <a:t>&lt;/</a:t>
            </a:r>
            <a:r>
              <a:rPr lang="tr-TR" sz="2300" dirty="0" err="1">
                <a:solidFill>
                  <a:schemeClr val="tx1"/>
                </a:solidFill>
              </a:rPr>
              <a:t>table</a:t>
            </a:r>
            <a:r>
              <a:rPr lang="tr-TR" sz="2300" dirty="0">
                <a:solidFill>
                  <a:schemeClr val="tx1"/>
                </a:solidFill>
              </a:rPr>
              <a:t>&gt;</a:t>
            </a:r>
          </a:p>
          <a:p>
            <a:r>
              <a:rPr lang="tr-TR" sz="2300" dirty="0">
                <a:solidFill>
                  <a:schemeClr val="tx1"/>
                </a:solidFill>
              </a:rPr>
              <a:t>&lt;/body&gt;</a:t>
            </a:r>
          </a:p>
          <a:p>
            <a:r>
              <a:rPr lang="tr-TR" sz="2300" dirty="0">
                <a:solidFill>
                  <a:schemeClr val="tx1"/>
                </a:solidFill>
              </a:rPr>
              <a:t>&lt;/html&gt;</a:t>
            </a:r>
          </a:p>
          <a:p>
            <a:endParaRPr lang="tr-TR" dirty="0"/>
          </a:p>
          <a:p>
            <a:endParaRPr lang="tr-TR" dirty="0"/>
          </a:p>
        </p:txBody>
      </p:sp>
    </p:spTree>
    <p:extLst>
      <p:ext uri="{BB962C8B-B14F-4D97-AF65-F5344CB8AC3E}">
        <p14:creationId xmlns:p14="http://schemas.microsoft.com/office/powerpoint/2010/main" val="32912421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338328"/>
            <a:ext cx="8219256" cy="426376"/>
          </a:xfrm>
        </p:spPr>
        <p:txBody>
          <a:bodyPr>
            <a:normAutofit fontScale="90000"/>
          </a:bodyPr>
          <a:lstStyle/>
          <a:p>
            <a:pPr algn="l"/>
            <a:r>
              <a:rPr lang="tr-TR" dirty="0" err="1" smtClean="0">
                <a:solidFill>
                  <a:schemeClr val="tx1"/>
                </a:solidFill>
              </a:rPr>
              <a:t>Login</a:t>
            </a:r>
            <a:endParaRPr lang="tr-TR" dirty="0">
              <a:solidFill>
                <a:schemeClr val="tx1"/>
              </a:solidFill>
            </a:endParaRPr>
          </a:p>
        </p:txBody>
      </p:sp>
      <p:sp>
        <p:nvSpPr>
          <p:cNvPr id="3" name="İçerik Yer Tutucusu 2"/>
          <p:cNvSpPr>
            <a:spLocks noGrp="1"/>
          </p:cNvSpPr>
          <p:nvPr>
            <p:ph sz="quarter" idx="13"/>
          </p:nvPr>
        </p:nvSpPr>
        <p:spPr>
          <a:xfrm>
            <a:off x="683568" y="980728"/>
            <a:ext cx="7416824" cy="5001736"/>
          </a:xfrm>
        </p:spPr>
        <p:txBody>
          <a:bodyPr>
            <a:noAutofit/>
          </a:bodyPr>
          <a:lstStyle/>
          <a:p>
            <a:r>
              <a:rPr lang="tr-TR" sz="1400" dirty="0">
                <a:solidFill>
                  <a:schemeClr val="tx1"/>
                </a:solidFill>
              </a:rPr>
              <a:t>&lt;!DOCTYPE html&gt;</a:t>
            </a:r>
          </a:p>
          <a:p>
            <a:r>
              <a:rPr lang="tr-TR" sz="1400" dirty="0">
                <a:solidFill>
                  <a:schemeClr val="tx1"/>
                </a:solidFill>
              </a:rPr>
              <a:t>&lt;html </a:t>
            </a:r>
            <a:r>
              <a:rPr lang="tr-TR" sz="1400" dirty="0" err="1">
                <a:solidFill>
                  <a:schemeClr val="tx1"/>
                </a:solidFill>
              </a:rPr>
              <a:t>lang</a:t>
            </a:r>
            <a:r>
              <a:rPr lang="tr-TR" sz="1400" dirty="0">
                <a:solidFill>
                  <a:schemeClr val="tx1"/>
                </a:solidFill>
              </a:rPr>
              <a:t>="en" </a:t>
            </a:r>
            <a:r>
              <a:rPr lang="tr-TR" sz="1400" dirty="0" err="1">
                <a:solidFill>
                  <a:schemeClr val="tx1"/>
                </a:solidFill>
              </a:rPr>
              <a:t>dir</a:t>
            </a:r>
            <a:r>
              <a:rPr lang="tr-TR" sz="1400" dirty="0">
                <a:solidFill>
                  <a:schemeClr val="tx1"/>
                </a:solidFill>
              </a:rPr>
              <a:t>="</a:t>
            </a:r>
            <a:r>
              <a:rPr lang="tr-TR" sz="1400" dirty="0" err="1">
                <a:solidFill>
                  <a:schemeClr val="tx1"/>
                </a:solidFill>
              </a:rPr>
              <a:t>ltr</a:t>
            </a:r>
            <a:r>
              <a:rPr lang="tr-TR" sz="1400" dirty="0">
                <a:solidFill>
                  <a:schemeClr val="tx1"/>
                </a:solidFill>
              </a:rPr>
              <a:t>"&gt;</a:t>
            </a:r>
          </a:p>
          <a:p>
            <a:r>
              <a:rPr lang="tr-TR" sz="1400" dirty="0">
                <a:solidFill>
                  <a:schemeClr val="tx1"/>
                </a:solidFill>
              </a:rPr>
              <a:t>&lt;</a:t>
            </a:r>
            <a:r>
              <a:rPr lang="tr-TR" sz="1400" dirty="0" err="1">
                <a:solidFill>
                  <a:schemeClr val="tx1"/>
                </a:solidFill>
              </a:rPr>
              <a:t>head</a:t>
            </a:r>
            <a:r>
              <a:rPr lang="tr-TR" sz="1400" dirty="0">
                <a:solidFill>
                  <a:schemeClr val="tx1"/>
                </a:solidFill>
              </a:rPr>
              <a:t>&gt;</a:t>
            </a:r>
          </a:p>
          <a:p>
            <a:r>
              <a:rPr lang="tr-TR" sz="1400" dirty="0">
                <a:solidFill>
                  <a:schemeClr val="tx1"/>
                </a:solidFill>
              </a:rPr>
              <a:t>    &lt;meta </a:t>
            </a:r>
            <a:r>
              <a:rPr lang="tr-TR" sz="1400" dirty="0" err="1">
                <a:solidFill>
                  <a:schemeClr val="tx1"/>
                </a:solidFill>
              </a:rPr>
              <a:t>charset</a:t>
            </a:r>
            <a:r>
              <a:rPr lang="tr-TR" sz="1400" dirty="0">
                <a:solidFill>
                  <a:schemeClr val="tx1"/>
                </a:solidFill>
              </a:rPr>
              <a:t>="utf-8"&gt;</a:t>
            </a:r>
          </a:p>
          <a:p>
            <a:r>
              <a:rPr lang="tr-TR" sz="1400" dirty="0">
                <a:solidFill>
                  <a:schemeClr val="tx1"/>
                </a:solidFill>
              </a:rPr>
              <a:t>    &lt;</a:t>
            </a:r>
            <a:r>
              <a:rPr lang="tr-TR" sz="1400" dirty="0" err="1">
                <a:solidFill>
                  <a:schemeClr val="tx1"/>
                </a:solidFill>
              </a:rPr>
              <a:t>title</a:t>
            </a:r>
            <a:r>
              <a:rPr lang="tr-TR" sz="1400" dirty="0">
                <a:solidFill>
                  <a:schemeClr val="tx1"/>
                </a:solidFill>
              </a:rPr>
              <a:t>&gt;</a:t>
            </a:r>
            <a:r>
              <a:rPr lang="tr-TR" sz="1400" dirty="0" err="1">
                <a:solidFill>
                  <a:schemeClr val="tx1"/>
                </a:solidFill>
              </a:rPr>
              <a:t>َAnimated</a:t>
            </a:r>
            <a:r>
              <a:rPr lang="tr-TR" sz="1400" dirty="0">
                <a:solidFill>
                  <a:schemeClr val="tx1"/>
                </a:solidFill>
              </a:rPr>
              <a:t> </a:t>
            </a:r>
            <a:r>
              <a:rPr lang="tr-TR" sz="1400" dirty="0" err="1">
                <a:solidFill>
                  <a:schemeClr val="tx1"/>
                </a:solidFill>
              </a:rPr>
              <a:t>Login</a:t>
            </a:r>
            <a:r>
              <a:rPr lang="tr-TR" sz="1400" dirty="0">
                <a:solidFill>
                  <a:schemeClr val="tx1"/>
                </a:solidFill>
              </a:rPr>
              <a:t> Form&lt;/</a:t>
            </a:r>
            <a:r>
              <a:rPr lang="tr-TR" sz="1400" dirty="0" err="1">
                <a:solidFill>
                  <a:schemeClr val="tx1"/>
                </a:solidFill>
              </a:rPr>
              <a:t>title</a:t>
            </a:r>
            <a:r>
              <a:rPr lang="tr-TR" sz="1400" dirty="0">
                <a:solidFill>
                  <a:schemeClr val="tx1"/>
                </a:solidFill>
              </a:rPr>
              <a:t>&gt;</a:t>
            </a:r>
          </a:p>
          <a:p>
            <a:r>
              <a:rPr lang="tr-TR" sz="1400" dirty="0">
                <a:solidFill>
                  <a:schemeClr val="tx1"/>
                </a:solidFill>
              </a:rPr>
              <a:t>    &lt;link </a:t>
            </a:r>
            <a:r>
              <a:rPr lang="tr-TR" sz="1400" dirty="0" err="1">
                <a:solidFill>
                  <a:schemeClr val="tx1"/>
                </a:solidFill>
              </a:rPr>
              <a:t>rel</a:t>
            </a:r>
            <a:r>
              <a:rPr lang="tr-TR" sz="1400" dirty="0">
                <a:solidFill>
                  <a:schemeClr val="tx1"/>
                </a:solidFill>
              </a:rPr>
              <a:t>="</a:t>
            </a:r>
            <a:r>
              <a:rPr lang="tr-TR" sz="1400" dirty="0" err="1">
                <a:solidFill>
                  <a:schemeClr val="tx1"/>
                </a:solidFill>
              </a:rPr>
              <a:t>stylesheet</a:t>
            </a:r>
            <a:r>
              <a:rPr lang="tr-TR" sz="1400" dirty="0">
                <a:solidFill>
                  <a:schemeClr val="tx1"/>
                </a:solidFill>
              </a:rPr>
              <a:t>" </a:t>
            </a:r>
            <a:r>
              <a:rPr lang="tr-TR" sz="1400" dirty="0" err="1">
                <a:solidFill>
                  <a:schemeClr val="tx1"/>
                </a:solidFill>
              </a:rPr>
              <a:t>href</a:t>
            </a:r>
            <a:r>
              <a:rPr lang="tr-TR" sz="1400" dirty="0">
                <a:solidFill>
                  <a:schemeClr val="tx1"/>
                </a:solidFill>
              </a:rPr>
              <a:t>="style.css"&gt;</a:t>
            </a:r>
          </a:p>
          <a:p>
            <a:r>
              <a:rPr lang="tr-TR" sz="1400" dirty="0">
                <a:solidFill>
                  <a:schemeClr val="tx1"/>
                </a:solidFill>
              </a:rPr>
              <a:t>&lt;/</a:t>
            </a:r>
            <a:r>
              <a:rPr lang="tr-TR" sz="1400" dirty="0" err="1">
                <a:solidFill>
                  <a:schemeClr val="tx1"/>
                </a:solidFill>
              </a:rPr>
              <a:t>head</a:t>
            </a:r>
            <a:r>
              <a:rPr lang="tr-TR" sz="1400" dirty="0">
                <a:solidFill>
                  <a:schemeClr val="tx1"/>
                </a:solidFill>
              </a:rPr>
              <a:t>&gt;</a:t>
            </a:r>
          </a:p>
          <a:p>
            <a:r>
              <a:rPr lang="tr-TR" sz="1400" dirty="0">
                <a:solidFill>
                  <a:schemeClr val="tx1"/>
                </a:solidFill>
              </a:rPr>
              <a:t>&lt;body&gt;</a:t>
            </a:r>
          </a:p>
          <a:p>
            <a:r>
              <a:rPr lang="tr-TR" sz="1400" dirty="0">
                <a:solidFill>
                  <a:schemeClr val="tx1"/>
                </a:solidFill>
              </a:rPr>
              <a:t>    &lt;form </a:t>
            </a:r>
            <a:r>
              <a:rPr lang="tr-TR" sz="1400" dirty="0" err="1">
                <a:solidFill>
                  <a:schemeClr val="tx1"/>
                </a:solidFill>
              </a:rPr>
              <a:t>class</a:t>
            </a:r>
            <a:r>
              <a:rPr lang="tr-TR" sz="1400" dirty="0">
                <a:solidFill>
                  <a:schemeClr val="tx1"/>
                </a:solidFill>
              </a:rPr>
              <a:t>="</a:t>
            </a:r>
            <a:r>
              <a:rPr lang="tr-TR" sz="1400" dirty="0" err="1">
                <a:solidFill>
                  <a:schemeClr val="tx1"/>
                </a:solidFill>
              </a:rPr>
              <a:t>box</a:t>
            </a:r>
            <a:r>
              <a:rPr lang="tr-TR" sz="1400" dirty="0">
                <a:solidFill>
                  <a:schemeClr val="tx1"/>
                </a:solidFill>
              </a:rPr>
              <a:t>" </a:t>
            </a:r>
            <a:r>
              <a:rPr lang="tr-TR" sz="1400" dirty="0" err="1">
                <a:solidFill>
                  <a:schemeClr val="tx1"/>
                </a:solidFill>
              </a:rPr>
              <a:t>action</a:t>
            </a:r>
            <a:r>
              <a:rPr lang="tr-TR" sz="1400" dirty="0">
                <a:solidFill>
                  <a:schemeClr val="tx1"/>
                </a:solidFill>
              </a:rPr>
              <a:t>="index.html" </a:t>
            </a:r>
            <a:r>
              <a:rPr lang="tr-TR" sz="1400" dirty="0" err="1">
                <a:solidFill>
                  <a:schemeClr val="tx1"/>
                </a:solidFill>
              </a:rPr>
              <a:t>method</a:t>
            </a:r>
            <a:r>
              <a:rPr lang="tr-TR" sz="1400" dirty="0">
                <a:solidFill>
                  <a:schemeClr val="tx1"/>
                </a:solidFill>
              </a:rPr>
              <a:t>="post"&gt;</a:t>
            </a:r>
          </a:p>
          <a:p>
            <a:r>
              <a:rPr lang="tr-TR" sz="1400" dirty="0">
                <a:solidFill>
                  <a:schemeClr val="tx1"/>
                </a:solidFill>
              </a:rPr>
              <a:t>        &lt;h1&gt;</a:t>
            </a:r>
            <a:r>
              <a:rPr lang="tr-TR" sz="1400" dirty="0" err="1">
                <a:solidFill>
                  <a:schemeClr val="tx1"/>
                </a:solidFill>
              </a:rPr>
              <a:t>Login</a:t>
            </a:r>
            <a:r>
              <a:rPr lang="tr-TR" sz="1400" dirty="0">
                <a:solidFill>
                  <a:schemeClr val="tx1"/>
                </a:solidFill>
              </a:rPr>
              <a:t>&lt;/h1&gt;</a:t>
            </a:r>
          </a:p>
          <a:p>
            <a:r>
              <a:rPr lang="tr-TR" sz="1400" dirty="0">
                <a:solidFill>
                  <a:schemeClr val="tx1"/>
                </a:solidFill>
              </a:rPr>
              <a:t>        &lt;</a:t>
            </a:r>
            <a:r>
              <a:rPr lang="tr-TR" sz="1400" dirty="0" err="1">
                <a:solidFill>
                  <a:schemeClr val="tx1"/>
                </a:solidFill>
              </a:rPr>
              <a:t>input</a:t>
            </a:r>
            <a:r>
              <a:rPr lang="tr-TR" sz="1400" dirty="0">
                <a:solidFill>
                  <a:schemeClr val="tx1"/>
                </a:solidFill>
              </a:rPr>
              <a:t> </a:t>
            </a:r>
            <a:r>
              <a:rPr lang="tr-TR" sz="1400" dirty="0" err="1">
                <a:solidFill>
                  <a:schemeClr val="tx1"/>
                </a:solidFill>
              </a:rPr>
              <a:t>type</a:t>
            </a:r>
            <a:r>
              <a:rPr lang="tr-TR" sz="1400" dirty="0">
                <a:solidFill>
                  <a:schemeClr val="tx1"/>
                </a:solidFill>
              </a:rPr>
              <a:t>="</a:t>
            </a:r>
            <a:r>
              <a:rPr lang="tr-TR" sz="1400" dirty="0" err="1">
                <a:solidFill>
                  <a:schemeClr val="tx1"/>
                </a:solidFill>
              </a:rPr>
              <a:t>text</a:t>
            </a:r>
            <a:r>
              <a:rPr lang="tr-TR" sz="1400" dirty="0">
                <a:solidFill>
                  <a:schemeClr val="tx1"/>
                </a:solidFill>
              </a:rPr>
              <a:t>" name="" </a:t>
            </a:r>
            <a:r>
              <a:rPr lang="tr-TR" sz="1400" dirty="0" err="1">
                <a:solidFill>
                  <a:schemeClr val="tx1"/>
                </a:solidFill>
              </a:rPr>
              <a:t>placeholder</a:t>
            </a:r>
            <a:r>
              <a:rPr lang="tr-TR" sz="1400" dirty="0">
                <a:solidFill>
                  <a:schemeClr val="tx1"/>
                </a:solidFill>
              </a:rPr>
              <a:t>="</a:t>
            </a:r>
            <a:r>
              <a:rPr lang="tr-TR" sz="1400" dirty="0" err="1">
                <a:solidFill>
                  <a:schemeClr val="tx1"/>
                </a:solidFill>
              </a:rPr>
              <a:t>Username</a:t>
            </a:r>
            <a:r>
              <a:rPr lang="tr-TR" sz="1400" dirty="0">
                <a:solidFill>
                  <a:schemeClr val="tx1"/>
                </a:solidFill>
              </a:rPr>
              <a:t>"&gt;</a:t>
            </a:r>
          </a:p>
          <a:p>
            <a:r>
              <a:rPr lang="tr-TR" sz="1400" dirty="0">
                <a:solidFill>
                  <a:schemeClr val="tx1"/>
                </a:solidFill>
              </a:rPr>
              <a:t>        &lt;</a:t>
            </a:r>
            <a:r>
              <a:rPr lang="tr-TR" sz="1400" dirty="0" err="1">
                <a:solidFill>
                  <a:schemeClr val="tx1"/>
                </a:solidFill>
              </a:rPr>
              <a:t>input</a:t>
            </a:r>
            <a:r>
              <a:rPr lang="tr-TR" sz="1400" dirty="0">
                <a:solidFill>
                  <a:schemeClr val="tx1"/>
                </a:solidFill>
              </a:rPr>
              <a:t> </a:t>
            </a:r>
            <a:r>
              <a:rPr lang="tr-TR" sz="1400" dirty="0" err="1">
                <a:solidFill>
                  <a:schemeClr val="tx1"/>
                </a:solidFill>
              </a:rPr>
              <a:t>type</a:t>
            </a:r>
            <a:r>
              <a:rPr lang="tr-TR" sz="1400" dirty="0">
                <a:solidFill>
                  <a:schemeClr val="tx1"/>
                </a:solidFill>
              </a:rPr>
              <a:t>="</a:t>
            </a:r>
            <a:r>
              <a:rPr lang="tr-TR" sz="1400" dirty="0" err="1">
                <a:solidFill>
                  <a:schemeClr val="tx1"/>
                </a:solidFill>
              </a:rPr>
              <a:t>password</a:t>
            </a:r>
            <a:r>
              <a:rPr lang="tr-TR" sz="1400" dirty="0">
                <a:solidFill>
                  <a:schemeClr val="tx1"/>
                </a:solidFill>
              </a:rPr>
              <a:t>" name="" </a:t>
            </a:r>
            <a:r>
              <a:rPr lang="tr-TR" sz="1400" dirty="0" err="1">
                <a:solidFill>
                  <a:schemeClr val="tx1"/>
                </a:solidFill>
              </a:rPr>
              <a:t>placeholder</a:t>
            </a:r>
            <a:r>
              <a:rPr lang="tr-TR" sz="1400" dirty="0">
                <a:solidFill>
                  <a:schemeClr val="tx1"/>
                </a:solidFill>
              </a:rPr>
              <a:t>="</a:t>
            </a:r>
            <a:r>
              <a:rPr lang="tr-TR" sz="1400" dirty="0" err="1">
                <a:solidFill>
                  <a:schemeClr val="tx1"/>
                </a:solidFill>
              </a:rPr>
              <a:t>Password</a:t>
            </a:r>
            <a:r>
              <a:rPr lang="tr-TR" sz="1400" dirty="0">
                <a:solidFill>
                  <a:schemeClr val="tx1"/>
                </a:solidFill>
              </a:rPr>
              <a:t>"&gt;</a:t>
            </a:r>
          </a:p>
          <a:p>
            <a:r>
              <a:rPr lang="tr-TR" sz="1400" dirty="0">
                <a:solidFill>
                  <a:schemeClr val="tx1"/>
                </a:solidFill>
              </a:rPr>
              <a:t>        &lt;</a:t>
            </a:r>
            <a:r>
              <a:rPr lang="tr-TR" sz="1400" dirty="0" err="1">
                <a:solidFill>
                  <a:schemeClr val="tx1"/>
                </a:solidFill>
              </a:rPr>
              <a:t>input</a:t>
            </a:r>
            <a:r>
              <a:rPr lang="tr-TR" sz="1400" dirty="0">
                <a:solidFill>
                  <a:schemeClr val="tx1"/>
                </a:solidFill>
              </a:rPr>
              <a:t> </a:t>
            </a:r>
            <a:r>
              <a:rPr lang="tr-TR" sz="1400" dirty="0" err="1">
                <a:solidFill>
                  <a:schemeClr val="tx1"/>
                </a:solidFill>
              </a:rPr>
              <a:t>type</a:t>
            </a:r>
            <a:r>
              <a:rPr lang="tr-TR" sz="1400" dirty="0">
                <a:solidFill>
                  <a:schemeClr val="tx1"/>
                </a:solidFill>
              </a:rPr>
              <a:t>="</a:t>
            </a:r>
            <a:r>
              <a:rPr lang="tr-TR" sz="1400" dirty="0" err="1">
                <a:solidFill>
                  <a:schemeClr val="tx1"/>
                </a:solidFill>
              </a:rPr>
              <a:t>submit</a:t>
            </a:r>
            <a:r>
              <a:rPr lang="tr-TR" sz="1400" dirty="0">
                <a:solidFill>
                  <a:schemeClr val="tx1"/>
                </a:solidFill>
              </a:rPr>
              <a:t>" name="" </a:t>
            </a:r>
            <a:r>
              <a:rPr lang="tr-TR" sz="1400" dirty="0" err="1">
                <a:solidFill>
                  <a:schemeClr val="tx1"/>
                </a:solidFill>
              </a:rPr>
              <a:t>value</a:t>
            </a:r>
            <a:r>
              <a:rPr lang="tr-TR" sz="1400" dirty="0">
                <a:solidFill>
                  <a:schemeClr val="tx1"/>
                </a:solidFill>
              </a:rPr>
              <a:t>="</a:t>
            </a:r>
            <a:r>
              <a:rPr lang="tr-TR" sz="1400" dirty="0" err="1">
                <a:solidFill>
                  <a:schemeClr val="tx1"/>
                </a:solidFill>
              </a:rPr>
              <a:t>Login</a:t>
            </a:r>
            <a:r>
              <a:rPr lang="tr-TR" sz="1400" dirty="0">
                <a:solidFill>
                  <a:schemeClr val="tx1"/>
                </a:solidFill>
              </a:rPr>
              <a:t>"&gt;</a:t>
            </a:r>
          </a:p>
          <a:p>
            <a:r>
              <a:rPr lang="tr-TR" sz="1400" dirty="0">
                <a:solidFill>
                  <a:schemeClr val="tx1"/>
                </a:solidFill>
              </a:rPr>
              <a:t>    &lt;/form&gt;</a:t>
            </a:r>
          </a:p>
          <a:p>
            <a:r>
              <a:rPr lang="tr-TR" sz="1400" dirty="0">
                <a:solidFill>
                  <a:schemeClr val="tx1"/>
                </a:solidFill>
              </a:rPr>
              <a:t>&lt;/body&gt;</a:t>
            </a:r>
          </a:p>
          <a:p>
            <a:r>
              <a:rPr lang="tr-TR" sz="1400" dirty="0">
                <a:solidFill>
                  <a:schemeClr val="tx1"/>
                </a:solidFill>
              </a:rPr>
              <a:t>&lt;/html&gt;</a:t>
            </a:r>
          </a:p>
        </p:txBody>
      </p:sp>
    </p:spTree>
    <p:extLst>
      <p:ext uri="{BB962C8B-B14F-4D97-AF65-F5344CB8AC3E}">
        <p14:creationId xmlns:p14="http://schemas.microsoft.com/office/powerpoint/2010/main" val="20234449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448225" y="1268760"/>
            <a:ext cx="3744416" cy="4524315"/>
          </a:xfrm>
          <a:prstGeom prst="rect">
            <a:avLst/>
          </a:prstGeom>
        </p:spPr>
        <p:txBody>
          <a:bodyPr wrap="square">
            <a:spAutoFit/>
          </a:bodyPr>
          <a:lstStyle/>
          <a:p>
            <a:r>
              <a:rPr lang="tr-TR" sz="1600" dirty="0"/>
              <a:t>body{</a:t>
            </a:r>
          </a:p>
          <a:p>
            <a:r>
              <a:rPr lang="tr-TR" sz="1600" dirty="0"/>
              <a:t>    </a:t>
            </a:r>
            <a:r>
              <a:rPr lang="tr-TR" sz="1600" dirty="0" err="1"/>
              <a:t>margin</a:t>
            </a:r>
            <a:r>
              <a:rPr lang="tr-TR" sz="1600" dirty="0"/>
              <a:t>: 0;</a:t>
            </a:r>
          </a:p>
          <a:p>
            <a:r>
              <a:rPr lang="tr-TR" sz="1600" dirty="0"/>
              <a:t>    </a:t>
            </a:r>
            <a:r>
              <a:rPr lang="tr-TR" sz="1600" dirty="0" err="1"/>
              <a:t>padding</a:t>
            </a:r>
            <a:r>
              <a:rPr lang="tr-TR" sz="1600" dirty="0"/>
              <a:t>: 0;</a:t>
            </a:r>
          </a:p>
          <a:p>
            <a:r>
              <a:rPr lang="tr-TR" sz="1600" dirty="0"/>
              <a:t>    font-</a:t>
            </a:r>
            <a:r>
              <a:rPr lang="tr-TR" sz="1600" dirty="0" err="1"/>
              <a:t>family</a:t>
            </a:r>
            <a:r>
              <a:rPr lang="tr-TR" sz="1600" dirty="0"/>
              <a:t>: </a:t>
            </a:r>
            <a:r>
              <a:rPr lang="tr-TR" sz="1600" dirty="0" err="1"/>
              <a:t>sans-serif</a:t>
            </a:r>
            <a:r>
              <a:rPr lang="tr-TR" sz="1600" dirty="0"/>
              <a:t>;</a:t>
            </a:r>
          </a:p>
          <a:p>
            <a:r>
              <a:rPr lang="tr-TR" sz="1600" dirty="0"/>
              <a:t>    background-</a:t>
            </a:r>
            <a:r>
              <a:rPr lang="tr-TR" sz="1600" dirty="0" err="1"/>
              <a:t>image</a:t>
            </a:r>
            <a:r>
              <a:rPr lang="tr-TR" sz="1600" dirty="0"/>
              <a:t>: </a:t>
            </a:r>
            <a:r>
              <a:rPr lang="tr-TR" sz="1600" dirty="0" err="1"/>
              <a:t>url</a:t>
            </a:r>
            <a:r>
              <a:rPr lang="tr-TR" sz="1600" dirty="0"/>
              <a:t>(image.jpg);</a:t>
            </a:r>
          </a:p>
          <a:p>
            <a:r>
              <a:rPr lang="tr-TR" sz="1600" dirty="0"/>
              <a:t>    -</a:t>
            </a:r>
            <a:r>
              <a:rPr lang="tr-TR" sz="1600" dirty="0" err="1"/>
              <a:t>webkit</a:t>
            </a:r>
            <a:r>
              <a:rPr lang="tr-TR" sz="1600" dirty="0"/>
              <a:t>-background-size: </a:t>
            </a:r>
            <a:r>
              <a:rPr lang="tr-TR" sz="1600" dirty="0" err="1"/>
              <a:t>cover</a:t>
            </a:r>
            <a:r>
              <a:rPr lang="tr-TR" sz="1600" dirty="0"/>
              <a:t>;</a:t>
            </a:r>
          </a:p>
          <a:p>
            <a:r>
              <a:rPr lang="tr-TR" sz="1600" dirty="0"/>
              <a:t>      background-size: </a:t>
            </a:r>
            <a:r>
              <a:rPr lang="tr-TR" sz="1600" dirty="0" err="1"/>
              <a:t>cover</a:t>
            </a:r>
            <a:r>
              <a:rPr lang="tr-TR" sz="1600" dirty="0"/>
              <a:t>;</a:t>
            </a:r>
          </a:p>
          <a:p>
            <a:r>
              <a:rPr lang="tr-TR" sz="1600" dirty="0"/>
              <a:t>  }</a:t>
            </a:r>
          </a:p>
          <a:p>
            <a:r>
              <a:rPr lang="tr-TR" sz="1600" dirty="0"/>
              <a:t>  .</a:t>
            </a:r>
            <a:r>
              <a:rPr lang="tr-TR" sz="1600" dirty="0" err="1"/>
              <a:t>box</a:t>
            </a:r>
            <a:r>
              <a:rPr lang="tr-TR" sz="1600" dirty="0"/>
              <a:t>{</a:t>
            </a:r>
          </a:p>
          <a:p>
            <a:r>
              <a:rPr lang="tr-TR" sz="1600" dirty="0"/>
              <a:t>    </a:t>
            </a:r>
            <a:r>
              <a:rPr lang="tr-TR" sz="1600" dirty="0" err="1"/>
              <a:t>width</a:t>
            </a:r>
            <a:r>
              <a:rPr lang="tr-TR" sz="1600" dirty="0"/>
              <a:t>: 300px;</a:t>
            </a:r>
          </a:p>
          <a:p>
            <a:r>
              <a:rPr lang="tr-TR" sz="1600" dirty="0"/>
              <a:t>    </a:t>
            </a:r>
            <a:r>
              <a:rPr lang="tr-TR" sz="1600" dirty="0" err="1"/>
              <a:t>padding</a:t>
            </a:r>
            <a:r>
              <a:rPr lang="tr-TR" sz="1600" dirty="0"/>
              <a:t>: 40px;</a:t>
            </a:r>
          </a:p>
          <a:p>
            <a:r>
              <a:rPr lang="tr-TR" sz="1600" dirty="0"/>
              <a:t>    </a:t>
            </a:r>
            <a:r>
              <a:rPr lang="tr-TR" sz="1600" dirty="0" err="1"/>
              <a:t>position</a:t>
            </a:r>
            <a:r>
              <a:rPr lang="tr-TR" sz="1600" dirty="0"/>
              <a:t>: </a:t>
            </a:r>
            <a:r>
              <a:rPr lang="tr-TR" sz="1600" dirty="0" err="1"/>
              <a:t>absolute</a:t>
            </a:r>
            <a:r>
              <a:rPr lang="tr-TR" sz="1600" dirty="0"/>
              <a:t>;</a:t>
            </a:r>
          </a:p>
          <a:p>
            <a:r>
              <a:rPr lang="tr-TR" sz="1600" dirty="0"/>
              <a:t>    top: 50%;</a:t>
            </a:r>
          </a:p>
          <a:p>
            <a:r>
              <a:rPr lang="tr-TR" sz="1600" dirty="0"/>
              <a:t>    </a:t>
            </a:r>
            <a:r>
              <a:rPr lang="tr-TR" sz="1600" dirty="0" err="1"/>
              <a:t>left</a:t>
            </a:r>
            <a:r>
              <a:rPr lang="tr-TR" sz="1600" dirty="0"/>
              <a:t>: 50%;</a:t>
            </a:r>
          </a:p>
          <a:p>
            <a:r>
              <a:rPr lang="tr-TR" sz="1600" dirty="0"/>
              <a:t>    </a:t>
            </a:r>
            <a:r>
              <a:rPr lang="tr-TR" sz="1600" dirty="0" err="1"/>
              <a:t>transform</a:t>
            </a:r>
            <a:r>
              <a:rPr lang="tr-TR" sz="1600" dirty="0"/>
              <a:t>: </a:t>
            </a:r>
            <a:r>
              <a:rPr lang="tr-TR" sz="1600" dirty="0" err="1"/>
              <a:t>translate</a:t>
            </a:r>
            <a:r>
              <a:rPr lang="tr-TR" sz="1600" dirty="0"/>
              <a:t>(-50%,-50%);</a:t>
            </a:r>
          </a:p>
          <a:p>
            <a:r>
              <a:rPr lang="tr-TR" sz="1600" dirty="0"/>
              <a:t>    background: #191919;</a:t>
            </a:r>
          </a:p>
          <a:p>
            <a:r>
              <a:rPr lang="tr-TR" sz="1600" dirty="0"/>
              <a:t>    </a:t>
            </a:r>
            <a:r>
              <a:rPr lang="tr-TR" sz="1600" dirty="0" err="1"/>
              <a:t>text-align</a:t>
            </a:r>
            <a:r>
              <a:rPr lang="tr-TR" sz="1600" dirty="0"/>
              <a:t>: </a:t>
            </a:r>
            <a:r>
              <a:rPr lang="tr-TR" sz="1600" dirty="0" err="1"/>
              <a:t>center</a:t>
            </a:r>
            <a:r>
              <a:rPr lang="tr-TR" sz="1600" dirty="0" smtClean="0"/>
              <a:t>;}</a:t>
            </a:r>
            <a:endParaRPr lang="tr-TR" sz="1600" dirty="0"/>
          </a:p>
          <a:p>
            <a:r>
              <a:rPr lang="tr-TR" sz="1600" dirty="0"/>
              <a:t> </a:t>
            </a:r>
          </a:p>
        </p:txBody>
      </p:sp>
      <p:sp>
        <p:nvSpPr>
          <p:cNvPr id="5" name="Dikdörtgen 4"/>
          <p:cNvSpPr/>
          <p:nvPr/>
        </p:nvSpPr>
        <p:spPr>
          <a:xfrm>
            <a:off x="4788024" y="1022538"/>
            <a:ext cx="3528392" cy="5016758"/>
          </a:xfrm>
          <a:prstGeom prst="rect">
            <a:avLst/>
          </a:prstGeom>
        </p:spPr>
        <p:txBody>
          <a:bodyPr wrap="square">
            <a:spAutoFit/>
          </a:bodyPr>
          <a:lstStyle/>
          <a:p>
            <a:endParaRPr lang="tr-TR" sz="1600" dirty="0"/>
          </a:p>
          <a:p>
            <a:r>
              <a:rPr lang="tr-TR" sz="1600" dirty="0"/>
              <a:t>  .</a:t>
            </a:r>
            <a:r>
              <a:rPr lang="tr-TR" sz="1600" dirty="0" err="1"/>
              <a:t>box</a:t>
            </a:r>
            <a:r>
              <a:rPr lang="tr-TR" sz="1600" dirty="0"/>
              <a:t> h1{</a:t>
            </a:r>
          </a:p>
          <a:p>
            <a:r>
              <a:rPr lang="tr-TR" sz="1600" dirty="0"/>
              <a:t>    </a:t>
            </a:r>
            <a:r>
              <a:rPr lang="tr-TR" sz="1600" dirty="0" err="1"/>
              <a:t>color</a:t>
            </a:r>
            <a:r>
              <a:rPr lang="tr-TR" sz="1600" dirty="0"/>
              <a:t>: </a:t>
            </a:r>
            <a:r>
              <a:rPr lang="tr-TR" sz="1600" dirty="0" err="1"/>
              <a:t>white</a:t>
            </a:r>
            <a:r>
              <a:rPr lang="tr-TR" sz="1600" dirty="0"/>
              <a:t>;</a:t>
            </a:r>
          </a:p>
          <a:p>
            <a:r>
              <a:rPr lang="tr-TR" sz="1600" dirty="0"/>
              <a:t>    </a:t>
            </a:r>
            <a:r>
              <a:rPr lang="tr-TR" sz="1600" dirty="0" err="1"/>
              <a:t>text-transform</a:t>
            </a:r>
            <a:r>
              <a:rPr lang="tr-TR" sz="1600" dirty="0"/>
              <a:t>: </a:t>
            </a:r>
            <a:r>
              <a:rPr lang="tr-TR" sz="1600" dirty="0" err="1"/>
              <a:t>uppercase</a:t>
            </a:r>
            <a:r>
              <a:rPr lang="tr-TR" sz="1600" dirty="0"/>
              <a:t>;</a:t>
            </a:r>
          </a:p>
          <a:p>
            <a:r>
              <a:rPr lang="tr-TR" sz="1600" dirty="0"/>
              <a:t>    font-</a:t>
            </a:r>
            <a:r>
              <a:rPr lang="tr-TR" sz="1600" dirty="0" err="1"/>
              <a:t>weight</a:t>
            </a:r>
            <a:r>
              <a:rPr lang="tr-TR" sz="1600" dirty="0"/>
              <a:t>: 500;</a:t>
            </a:r>
          </a:p>
          <a:p>
            <a:r>
              <a:rPr lang="tr-TR" sz="1600" dirty="0"/>
              <a:t>  }</a:t>
            </a:r>
          </a:p>
          <a:p>
            <a:r>
              <a:rPr lang="tr-TR" sz="1600" dirty="0"/>
              <a:t>  .</a:t>
            </a:r>
            <a:r>
              <a:rPr lang="tr-TR" sz="1600" dirty="0" err="1"/>
              <a:t>box</a:t>
            </a:r>
            <a:r>
              <a:rPr lang="tr-TR" sz="1600" dirty="0"/>
              <a:t> </a:t>
            </a:r>
            <a:r>
              <a:rPr lang="tr-TR" sz="1600" dirty="0" err="1"/>
              <a:t>input</a:t>
            </a:r>
            <a:r>
              <a:rPr lang="tr-TR" sz="1600" dirty="0"/>
              <a:t>[</a:t>
            </a:r>
            <a:r>
              <a:rPr lang="tr-TR" sz="1600" dirty="0" err="1"/>
              <a:t>type</a:t>
            </a:r>
            <a:r>
              <a:rPr lang="tr-TR" sz="1600" dirty="0"/>
              <a:t> = "</a:t>
            </a:r>
            <a:r>
              <a:rPr lang="tr-TR" sz="1600" dirty="0" err="1"/>
              <a:t>text</a:t>
            </a:r>
            <a:r>
              <a:rPr lang="tr-TR" sz="1600" dirty="0"/>
              <a:t>"],.</a:t>
            </a:r>
            <a:r>
              <a:rPr lang="tr-TR" sz="1600" dirty="0" err="1"/>
              <a:t>box</a:t>
            </a:r>
            <a:r>
              <a:rPr lang="tr-TR" sz="1600" dirty="0"/>
              <a:t> </a:t>
            </a:r>
            <a:r>
              <a:rPr lang="tr-TR" sz="1600" dirty="0" err="1"/>
              <a:t>input</a:t>
            </a:r>
            <a:r>
              <a:rPr lang="tr-TR" sz="1600" dirty="0"/>
              <a:t>[</a:t>
            </a:r>
            <a:r>
              <a:rPr lang="tr-TR" sz="1600" dirty="0" err="1"/>
              <a:t>type</a:t>
            </a:r>
            <a:r>
              <a:rPr lang="tr-TR" sz="1600" dirty="0"/>
              <a:t> = "</a:t>
            </a:r>
            <a:r>
              <a:rPr lang="tr-TR" sz="1600" dirty="0" err="1"/>
              <a:t>password</a:t>
            </a:r>
            <a:r>
              <a:rPr lang="tr-TR" sz="1600" dirty="0"/>
              <a:t>"]{</a:t>
            </a:r>
          </a:p>
          <a:p>
            <a:r>
              <a:rPr lang="tr-TR" sz="1600" dirty="0"/>
              <a:t>    border:0;</a:t>
            </a:r>
          </a:p>
          <a:p>
            <a:r>
              <a:rPr lang="tr-TR" sz="1600" dirty="0"/>
              <a:t>    background: </a:t>
            </a:r>
            <a:r>
              <a:rPr lang="tr-TR" sz="1600" dirty="0" err="1"/>
              <a:t>none</a:t>
            </a:r>
            <a:r>
              <a:rPr lang="tr-TR" sz="1600" dirty="0"/>
              <a:t>;</a:t>
            </a:r>
          </a:p>
          <a:p>
            <a:r>
              <a:rPr lang="tr-TR" sz="1600" dirty="0"/>
              <a:t>    </a:t>
            </a:r>
            <a:r>
              <a:rPr lang="tr-TR" sz="1600" dirty="0" err="1"/>
              <a:t>margin</a:t>
            </a:r>
            <a:r>
              <a:rPr lang="tr-TR" sz="1600" dirty="0"/>
              <a:t>: 20px </a:t>
            </a:r>
            <a:r>
              <a:rPr lang="tr-TR" sz="1600" dirty="0" err="1"/>
              <a:t>auto</a:t>
            </a:r>
            <a:r>
              <a:rPr lang="tr-TR" sz="1600" dirty="0"/>
              <a:t>;</a:t>
            </a:r>
          </a:p>
          <a:p>
            <a:r>
              <a:rPr lang="tr-TR" sz="1600" dirty="0"/>
              <a:t>    </a:t>
            </a:r>
            <a:r>
              <a:rPr lang="tr-TR" sz="1600" dirty="0" err="1"/>
              <a:t>text-align</a:t>
            </a:r>
            <a:r>
              <a:rPr lang="tr-TR" sz="1600" dirty="0"/>
              <a:t>: </a:t>
            </a:r>
            <a:r>
              <a:rPr lang="tr-TR" sz="1600" dirty="0" err="1"/>
              <a:t>center</a:t>
            </a:r>
            <a:r>
              <a:rPr lang="tr-TR" sz="1600" dirty="0"/>
              <a:t>;</a:t>
            </a:r>
          </a:p>
          <a:p>
            <a:r>
              <a:rPr lang="tr-TR" sz="1600" dirty="0"/>
              <a:t>    </a:t>
            </a:r>
            <a:r>
              <a:rPr lang="tr-TR" sz="1600" dirty="0" err="1"/>
              <a:t>border</a:t>
            </a:r>
            <a:r>
              <a:rPr lang="tr-TR" sz="1600" dirty="0"/>
              <a:t>: 2px </a:t>
            </a:r>
            <a:r>
              <a:rPr lang="tr-TR" sz="1600" dirty="0" err="1"/>
              <a:t>solid</a:t>
            </a:r>
            <a:r>
              <a:rPr lang="tr-TR" sz="1600" dirty="0"/>
              <a:t> #3498db;</a:t>
            </a:r>
          </a:p>
          <a:p>
            <a:r>
              <a:rPr lang="tr-TR" sz="1600" dirty="0"/>
              <a:t>    </a:t>
            </a:r>
            <a:r>
              <a:rPr lang="tr-TR" sz="1600" dirty="0" err="1"/>
              <a:t>padding</a:t>
            </a:r>
            <a:r>
              <a:rPr lang="tr-TR" sz="1600" dirty="0"/>
              <a:t>: 14px 10px;</a:t>
            </a:r>
          </a:p>
          <a:p>
            <a:r>
              <a:rPr lang="tr-TR" sz="1600" dirty="0"/>
              <a:t>    </a:t>
            </a:r>
            <a:r>
              <a:rPr lang="tr-TR" sz="1600" dirty="0" err="1"/>
              <a:t>width</a:t>
            </a:r>
            <a:r>
              <a:rPr lang="tr-TR" sz="1600" dirty="0"/>
              <a:t>: 200px;</a:t>
            </a:r>
          </a:p>
          <a:p>
            <a:r>
              <a:rPr lang="tr-TR" sz="1600" dirty="0"/>
              <a:t>    </a:t>
            </a:r>
            <a:r>
              <a:rPr lang="tr-TR" sz="1600" dirty="0" err="1"/>
              <a:t>outline</a:t>
            </a:r>
            <a:r>
              <a:rPr lang="tr-TR" sz="1600" dirty="0"/>
              <a:t>: </a:t>
            </a:r>
            <a:r>
              <a:rPr lang="tr-TR" sz="1600" dirty="0" err="1"/>
              <a:t>none</a:t>
            </a:r>
            <a:r>
              <a:rPr lang="tr-TR" sz="1600" dirty="0"/>
              <a:t>;</a:t>
            </a:r>
          </a:p>
          <a:p>
            <a:r>
              <a:rPr lang="tr-TR" sz="1600" dirty="0"/>
              <a:t>    </a:t>
            </a:r>
            <a:r>
              <a:rPr lang="tr-TR" sz="1600" dirty="0" err="1"/>
              <a:t>color</a:t>
            </a:r>
            <a:r>
              <a:rPr lang="tr-TR" sz="1600" dirty="0"/>
              <a:t>: </a:t>
            </a:r>
            <a:r>
              <a:rPr lang="tr-TR" sz="1600" dirty="0" err="1"/>
              <a:t>white</a:t>
            </a:r>
            <a:r>
              <a:rPr lang="tr-TR" sz="1600" dirty="0"/>
              <a:t>;</a:t>
            </a:r>
          </a:p>
          <a:p>
            <a:r>
              <a:rPr lang="tr-TR" sz="1600" dirty="0"/>
              <a:t>    </a:t>
            </a:r>
            <a:r>
              <a:rPr lang="tr-TR" sz="1600" dirty="0" err="1"/>
              <a:t>border-radius</a:t>
            </a:r>
            <a:r>
              <a:rPr lang="tr-TR" sz="1600" dirty="0"/>
              <a:t>: 24px;</a:t>
            </a:r>
          </a:p>
          <a:p>
            <a:r>
              <a:rPr lang="tr-TR" sz="1600" dirty="0"/>
              <a:t>    </a:t>
            </a:r>
            <a:r>
              <a:rPr lang="tr-TR" sz="1600" dirty="0" err="1"/>
              <a:t>transition</a:t>
            </a:r>
            <a:r>
              <a:rPr lang="tr-TR" sz="1600" dirty="0"/>
              <a:t>: 0.25s;</a:t>
            </a:r>
          </a:p>
          <a:p>
            <a:r>
              <a:rPr lang="tr-TR" sz="1600" dirty="0"/>
              <a:t>  }</a:t>
            </a:r>
          </a:p>
        </p:txBody>
      </p:sp>
    </p:spTree>
    <p:extLst>
      <p:ext uri="{BB962C8B-B14F-4D97-AF65-F5344CB8AC3E}">
        <p14:creationId xmlns:p14="http://schemas.microsoft.com/office/powerpoint/2010/main" val="2197523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611560" y="764704"/>
            <a:ext cx="7704856" cy="5016758"/>
          </a:xfrm>
          <a:prstGeom prst="rect">
            <a:avLst/>
          </a:prstGeom>
        </p:spPr>
        <p:txBody>
          <a:bodyPr wrap="square">
            <a:spAutoFit/>
          </a:bodyPr>
          <a:lstStyle/>
          <a:p>
            <a:r>
              <a:rPr lang="tr-TR" sz="1600" dirty="0">
                <a:latin typeface="+mj-lt"/>
              </a:rPr>
              <a:t>.</a:t>
            </a:r>
            <a:r>
              <a:rPr lang="tr-TR" sz="1600" dirty="0" err="1">
                <a:latin typeface="+mj-lt"/>
              </a:rPr>
              <a:t>box</a:t>
            </a:r>
            <a:r>
              <a:rPr lang="tr-TR" sz="1600" dirty="0">
                <a:latin typeface="+mj-lt"/>
              </a:rPr>
              <a:t> </a:t>
            </a:r>
            <a:r>
              <a:rPr lang="tr-TR" sz="1600" dirty="0" err="1">
                <a:latin typeface="+mj-lt"/>
              </a:rPr>
              <a:t>input</a:t>
            </a:r>
            <a:r>
              <a:rPr lang="tr-TR" sz="1600" dirty="0">
                <a:latin typeface="+mj-lt"/>
              </a:rPr>
              <a:t>[</a:t>
            </a:r>
            <a:r>
              <a:rPr lang="tr-TR" sz="1600" dirty="0" err="1">
                <a:latin typeface="+mj-lt"/>
              </a:rPr>
              <a:t>type</a:t>
            </a:r>
            <a:r>
              <a:rPr lang="tr-TR" sz="1600" dirty="0">
                <a:latin typeface="+mj-lt"/>
              </a:rPr>
              <a:t> = "</a:t>
            </a:r>
            <a:r>
              <a:rPr lang="tr-TR" sz="1600" dirty="0" err="1">
                <a:latin typeface="+mj-lt"/>
              </a:rPr>
              <a:t>submit</a:t>
            </a:r>
            <a:r>
              <a:rPr lang="tr-TR" sz="1600" dirty="0">
                <a:latin typeface="+mj-lt"/>
              </a:rPr>
              <a:t>"]{</a:t>
            </a:r>
          </a:p>
          <a:p>
            <a:r>
              <a:rPr lang="tr-TR" sz="1600" dirty="0">
                <a:latin typeface="+mj-lt"/>
              </a:rPr>
              <a:t>    border:0;</a:t>
            </a:r>
          </a:p>
          <a:p>
            <a:r>
              <a:rPr lang="tr-TR" sz="1600" dirty="0">
                <a:latin typeface="+mj-lt"/>
              </a:rPr>
              <a:t>    background: </a:t>
            </a:r>
            <a:r>
              <a:rPr lang="tr-TR" sz="1600" dirty="0" err="1">
                <a:latin typeface="+mj-lt"/>
              </a:rPr>
              <a:t>none</a:t>
            </a:r>
            <a:r>
              <a:rPr lang="tr-TR" sz="1600" dirty="0">
                <a:latin typeface="+mj-lt"/>
              </a:rPr>
              <a:t>;</a:t>
            </a:r>
          </a:p>
          <a:p>
            <a:r>
              <a:rPr lang="tr-TR" sz="1600" dirty="0">
                <a:latin typeface="+mj-lt"/>
              </a:rPr>
              <a:t>    </a:t>
            </a:r>
            <a:r>
              <a:rPr lang="tr-TR" sz="1600" dirty="0" err="1">
                <a:latin typeface="+mj-lt"/>
              </a:rPr>
              <a:t>display</a:t>
            </a:r>
            <a:r>
              <a:rPr lang="tr-TR" sz="1600" dirty="0">
                <a:latin typeface="+mj-lt"/>
              </a:rPr>
              <a:t>: </a:t>
            </a:r>
            <a:r>
              <a:rPr lang="tr-TR" sz="1600" dirty="0" err="1">
                <a:latin typeface="+mj-lt"/>
              </a:rPr>
              <a:t>block</a:t>
            </a:r>
            <a:r>
              <a:rPr lang="tr-TR" sz="1600" dirty="0">
                <a:latin typeface="+mj-lt"/>
              </a:rPr>
              <a:t>;</a:t>
            </a:r>
          </a:p>
          <a:p>
            <a:r>
              <a:rPr lang="tr-TR" sz="1600" dirty="0">
                <a:latin typeface="+mj-lt"/>
              </a:rPr>
              <a:t>    </a:t>
            </a:r>
            <a:r>
              <a:rPr lang="tr-TR" sz="1600" dirty="0" err="1">
                <a:latin typeface="+mj-lt"/>
              </a:rPr>
              <a:t>margin</a:t>
            </a:r>
            <a:r>
              <a:rPr lang="tr-TR" sz="1600" dirty="0">
                <a:latin typeface="+mj-lt"/>
              </a:rPr>
              <a:t>: 20px </a:t>
            </a:r>
            <a:r>
              <a:rPr lang="tr-TR" sz="1600" dirty="0" err="1">
                <a:latin typeface="+mj-lt"/>
              </a:rPr>
              <a:t>auto</a:t>
            </a:r>
            <a:r>
              <a:rPr lang="tr-TR" sz="1600" dirty="0">
                <a:latin typeface="+mj-lt"/>
              </a:rPr>
              <a:t>;</a:t>
            </a:r>
          </a:p>
          <a:p>
            <a:r>
              <a:rPr lang="tr-TR" sz="1600" dirty="0">
                <a:latin typeface="+mj-lt"/>
              </a:rPr>
              <a:t>    </a:t>
            </a:r>
            <a:r>
              <a:rPr lang="tr-TR" sz="1600" dirty="0" err="1">
                <a:latin typeface="+mj-lt"/>
              </a:rPr>
              <a:t>text-align</a:t>
            </a:r>
            <a:r>
              <a:rPr lang="tr-TR" sz="1600" dirty="0">
                <a:latin typeface="+mj-lt"/>
              </a:rPr>
              <a:t>: </a:t>
            </a:r>
            <a:r>
              <a:rPr lang="tr-TR" sz="1600" dirty="0" err="1">
                <a:latin typeface="+mj-lt"/>
              </a:rPr>
              <a:t>center</a:t>
            </a:r>
            <a:r>
              <a:rPr lang="tr-TR" sz="1600" dirty="0">
                <a:latin typeface="+mj-lt"/>
              </a:rPr>
              <a:t>;</a:t>
            </a:r>
          </a:p>
          <a:p>
            <a:r>
              <a:rPr lang="tr-TR" sz="1600" dirty="0">
                <a:latin typeface="+mj-lt"/>
              </a:rPr>
              <a:t>    </a:t>
            </a:r>
            <a:r>
              <a:rPr lang="tr-TR" sz="1600" dirty="0" err="1">
                <a:latin typeface="+mj-lt"/>
              </a:rPr>
              <a:t>border</a:t>
            </a:r>
            <a:r>
              <a:rPr lang="tr-TR" sz="1600" dirty="0">
                <a:latin typeface="+mj-lt"/>
              </a:rPr>
              <a:t>: 2px </a:t>
            </a:r>
            <a:r>
              <a:rPr lang="tr-TR" sz="1600" dirty="0" err="1">
                <a:latin typeface="+mj-lt"/>
              </a:rPr>
              <a:t>solid</a:t>
            </a:r>
            <a:r>
              <a:rPr lang="tr-TR" sz="1600" dirty="0">
                <a:latin typeface="+mj-lt"/>
              </a:rPr>
              <a:t> </a:t>
            </a:r>
            <a:r>
              <a:rPr lang="tr-TR" sz="1600" dirty="0" err="1">
                <a:latin typeface="+mj-lt"/>
              </a:rPr>
              <a:t>red</a:t>
            </a:r>
            <a:r>
              <a:rPr lang="tr-TR" sz="1600" dirty="0">
                <a:latin typeface="+mj-lt"/>
              </a:rPr>
              <a:t>;</a:t>
            </a:r>
          </a:p>
          <a:p>
            <a:r>
              <a:rPr lang="tr-TR" sz="1600" dirty="0">
                <a:latin typeface="+mj-lt"/>
              </a:rPr>
              <a:t>    </a:t>
            </a:r>
            <a:r>
              <a:rPr lang="tr-TR" sz="1600" dirty="0" err="1">
                <a:latin typeface="+mj-lt"/>
              </a:rPr>
              <a:t>padding</a:t>
            </a:r>
            <a:r>
              <a:rPr lang="tr-TR" sz="1600" dirty="0">
                <a:latin typeface="+mj-lt"/>
              </a:rPr>
              <a:t>: 14px 40px;</a:t>
            </a:r>
          </a:p>
          <a:p>
            <a:r>
              <a:rPr lang="tr-TR" sz="1600" dirty="0">
                <a:latin typeface="+mj-lt"/>
              </a:rPr>
              <a:t>    </a:t>
            </a:r>
            <a:r>
              <a:rPr lang="tr-TR" sz="1600" dirty="0" err="1">
                <a:latin typeface="+mj-lt"/>
              </a:rPr>
              <a:t>outline</a:t>
            </a:r>
            <a:r>
              <a:rPr lang="tr-TR" sz="1600" dirty="0">
                <a:latin typeface="+mj-lt"/>
              </a:rPr>
              <a:t>: </a:t>
            </a:r>
            <a:r>
              <a:rPr lang="tr-TR" sz="1600" dirty="0" err="1">
                <a:latin typeface="+mj-lt"/>
              </a:rPr>
              <a:t>none</a:t>
            </a:r>
            <a:r>
              <a:rPr lang="tr-TR" sz="1600" dirty="0">
                <a:latin typeface="+mj-lt"/>
              </a:rPr>
              <a:t>;</a:t>
            </a:r>
          </a:p>
          <a:p>
            <a:r>
              <a:rPr lang="tr-TR" sz="1600" dirty="0">
                <a:latin typeface="+mj-lt"/>
              </a:rPr>
              <a:t>    </a:t>
            </a:r>
            <a:r>
              <a:rPr lang="tr-TR" sz="1600" dirty="0" err="1">
                <a:latin typeface="+mj-lt"/>
              </a:rPr>
              <a:t>color</a:t>
            </a:r>
            <a:r>
              <a:rPr lang="tr-TR" sz="1600" dirty="0">
                <a:latin typeface="+mj-lt"/>
              </a:rPr>
              <a:t>: </a:t>
            </a:r>
            <a:r>
              <a:rPr lang="tr-TR" sz="1600" dirty="0" err="1">
                <a:latin typeface="+mj-lt"/>
              </a:rPr>
              <a:t>white</a:t>
            </a:r>
            <a:r>
              <a:rPr lang="tr-TR" sz="1600" dirty="0">
                <a:latin typeface="+mj-lt"/>
              </a:rPr>
              <a:t>;</a:t>
            </a:r>
          </a:p>
          <a:p>
            <a:r>
              <a:rPr lang="tr-TR" sz="1600" dirty="0">
                <a:latin typeface="+mj-lt"/>
              </a:rPr>
              <a:t>    </a:t>
            </a:r>
            <a:r>
              <a:rPr lang="tr-TR" sz="1600" dirty="0" err="1">
                <a:latin typeface="+mj-lt"/>
              </a:rPr>
              <a:t>border-radius</a:t>
            </a:r>
            <a:r>
              <a:rPr lang="tr-TR" sz="1600" dirty="0">
                <a:latin typeface="+mj-lt"/>
              </a:rPr>
              <a:t>: 24px;</a:t>
            </a:r>
          </a:p>
          <a:p>
            <a:r>
              <a:rPr lang="tr-TR" sz="1600" dirty="0">
                <a:latin typeface="+mj-lt"/>
              </a:rPr>
              <a:t>    </a:t>
            </a:r>
            <a:r>
              <a:rPr lang="tr-TR" sz="1600" dirty="0" err="1">
                <a:latin typeface="+mj-lt"/>
              </a:rPr>
              <a:t>transition</a:t>
            </a:r>
            <a:r>
              <a:rPr lang="tr-TR" sz="1600" dirty="0">
                <a:latin typeface="+mj-lt"/>
              </a:rPr>
              <a:t>: 0.25s;</a:t>
            </a:r>
          </a:p>
          <a:p>
            <a:r>
              <a:rPr lang="tr-TR" sz="1600" dirty="0">
                <a:latin typeface="+mj-lt"/>
              </a:rPr>
              <a:t>    </a:t>
            </a:r>
            <a:r>
              <a:rPr lang="tr-TR" sz="1600" dirty="0" err="1">
                <a:latin typeface="+mj-lt"/>
              </a:rPr>
              <a:t>cursor</a:t>
            </a:r>
            <a:r>
              <a:rPr lang="tr-TR" sz="1600" dirty="0">
                <a:latin typeface="+mj-lt"/>
              </a:rPr>
              <a:t>: </a:t>
            </a:r>
            <a:r>
              <a:rPr lang="tr-TR" sz="1600" dirty="0" err="1">
                <a:latin typeface="+mj-lt"/>
              </a:rPr>
              <a:t>pointer</a:t>
            </a:r>
            <a:r>
              <a:rPr lang="tr-TR" sz="1600" dirty="0">
                <a:latin typeface="+mj-lt"/>
              </a:rPr>
              <a:t>;</a:t>
            </a:r>
          </a:p>
          <a:p>
            <a:r>
              <a:rPr lang="tr-TR" sz="1600" dirty="0">
                <a:latin typeface="+mj-lt"/>
              </a:rPr>
              <a:t>  }</a:t>
            </a:r>
          </a:p>
          <a:p>
            <a:r>
              <a:rPr lang="tr-TR" sz="1600" dirty="0">
                <a:latin typeface="+mj-lt"/>
              </a:rPr>
              <a:t>  .</a:t>
            </a:r>
            <a:r>
              <a:rPr lang="tr-TR" sz="1600" dirty="0" err="1">
                <a:latin typeface="+mj-lt"/>
              </a:rPr>
              <a:t>box</a:t>
            </a:r>
            <a:r>
              <a:rPr lang="tr-TR" sz="1600" dirty="0">
                <a:latin typeface="+mj-lt"/>
              </a:rPr>
              <a:t> </a:t>
            </a:r>
            <a:r>
              <a:rPr lang="tr-TR" sz="1600" dirty="0" err="1">
                <a:latin typeface="+mj-lt"/>
              </a:rPr>
              <a:t>input</a:t>
            </a:r>
            <a:r>
              <a:rPr lang="tr-TR" sz="1600" dirty="0">
                <a:latin typeface="+mj-lt"/>
              </a:rPr>
              <a:t>[</a:t>
            </a:r>
            <a:r>
              <a:rPr lang="tr-TR" sz="1600" dirty="0" err="1">
                <a:latin typeface="+mj-lt"/>
              </a:rPr>
              <a:t>type</a:t>
            </a:r>
            <a:r>
              <a:rPr lang="tr-TR" sz="1600" dirty="0">
                <a:latin typeface="+mj-lt"/>
              </a:rPr>
              <a:t> = "</a:t>
            </a:r>
            <a:r>
              <a:rPr lang="tr-TR" sz="1600" dirty="0" err="1">
                <a:latin typeface="+mj-lt"/>
              </a:rPr>
              <a:t>submit</a:t>
            </a:r>
            <a:r>
              <a:rPr lang="tr-TR" sz="1600" dirty="0">
                <a:latin typeface="+mj-lt"/>
              </a:rPr>
              <a:t>"]:</a:t>
            </a:r>
            <a:r>
              <a:rPr lang="tr-TR" sz="1600" dirty="0" err="1">
                <a:latin typeface="+mj-lt"/>
              </a:rPr>
              <a:t>hover</a:t>
            </a:r>
            <a:r>
              <a:rPr lang="tr-TR" sz="1600" dirty="0">
                <a:latin typeface="+mj-lt"/>
              </a:rPr>
              <a:t>{</a:t>
            </a:r>
          </a:p>
          <a:p>
            <a:r>
              <a:rPr lang="tr-TR" sz="1600" dirty="0">
                <a:latin typeface="+mj-lt"/>
              </a:rPr>
              <a:t>    background: #2ecc71;</a:t>
            </a:r>
          </a:p>
          <a:p>
            <a:r>
              <a:rPr lang="tr-TR" sz="1600" dirty="0">
                <a:latin typeface="+mj-lt"/>
              </a:rPr>
              <a:t>  }</a:t>
            </a:r>
          </a:p>
          <a:p>
            <a:r>
              <a:rPr lang="tr-TR" sz="1600" dirty="0">
                <a:latin typeface="+mj-lt"/>
              </a:rPr>
              <a:t>  .</a:t>
            </a:r>
            <a:r>
              <a:rPr lang="tr-TR" sz="1600" dirty="0" err="1">
                <a:latin typeface="+mj-lt"/>
              </a:rPr>
              <a:t>box</a:t>
            </a:r>
            <a:r>
              <a:rPr lang="tr-TR" sz="1600" dirty="0">
                <a:latin typeface="+mj-lt"/>
              </a:rPr>
              <a:t> </a:t>
            </a:r>
            <a:r>
              <a:rPr lang="tr-TR" sz="1600" dirty="0" err="1">
                <a:latin typeface="+mj-lt"/>
              </a:rPr>
              <a:t>input</a:t>
            </a:r>
            <a:r>
              <a:rPr lang="tr-TR" sz="1600" dirty="0">
                <a:latin typeface="+mj-lt"/>
              </a:rPr>
              <a:t>[</a:t>
            </a:r>
            <a:r>
              <a:rPr lang="tr-TR" sz="1600" dirty="0" err="1">
                <a:latin typeface="+mj-lt"/>
              </a:rPr>
              <a:t>type</a:t>
            </a:r>
            <a:r>
              <a:rPr lang="tr-TR" sz="1600" dirty="0">
                <a:latin typeface="+mj-lt"/>
              </a:rPr>
              <a:t>="</a:t>
            </a:r>
            <a:r>
              <a:rPr lang="tr-TR" sz="1600" dirty="0" err="1">
                <a:latin typeface="+mj-lt"/>
              </a:rPr>
              <a:t>text</a:t>
            </a:r>
            <a:r>
              <a:rPr lang="tr-TR" sz="1600" dirty="0">
                <a:latin typeface="+mj-lt"/>
              </a:rPr>
              <a:t>"]:</a:t>
            </a:r>
            <a:r>
              <a:rPr lang="tr-TR" sz="1600" dirty="0" err="1">
                <a:latin typeface="+mj-lt"/>
              </a:rPr>
              <a:t>hover</a:t>
            </a:r>
            <a:r>
              <a:rPr lang="tr-TR" sz="1600" dirty="0">
                <a:latin typeface="+mj-lt"/>
              </a:rPr>
              <a:t> ,.</a:t>
            </a:r>
            <a:r>
              <a:rPr lang="tr-TR" sz="1600" dirty="0" err="1">
                <a:latin typeface="+mj-lt"/>
              </a:rPr>
              <a:t>box</a:t>
            </a:r>
            <a:r>
              <a:rPr lang="tr-TR" sz="1600" dirty="0">
                <a:latin typeface="+mj-lt"/>
              </a:rPr>
              <a:t> </a:t>
            </a:r>
            <a:r>
              <a:rPr lang="tr-TR" sz="1600" dirty="0" err="1">
                <a:latin typeface="+mj-lt"/>
              </a:rPr>
              <a:t>input</a:t>
            </a:r>
            <a:r>
              <a:rPr lang="tr-TR" sz="1600" dirty="0">
                <a:latin typeface="+mj-lt"/>
              </a:rPr>
              <a:t>[</a:t>
            </a:r>
            <a:r>
              <a:rPr lang="tr-TR" sz="1600" dirty="0" err="1">
                <a:latin typeface="+mj-lt"/>
              </a:rPr>
              <a:t>type</a:t>
            </a:r>
            <a:r>
              <a:rPr lang="tr-TR" sz="1600" dirty="0">
                <a:latin typeface="+mj-lt"/>
              </a:rPr>
              <a:t>="</a:t>
            </a:r>
            <a:r>
              <a:rPr lang="tr-TR" sz="1600" dirty="0" err="1">
                <a:latin typeface="+mj-lt"/>
              </a:rPr>
              <a:t>password</a:t>
            </a:r>
            <a:r>
              <a:rPr lang="tr-TR" sz="1600" dirty="0">
                <a:latin typeface="+mj-lt"/>
              </a:rPr>
              <a:t>"]:</a:t>
            </a:r>
            <a:r>
              <a:rPr lang="tr-TR" sz="1600" dirty="0" err="1">
                <a:latin typeface="+mj-lt"/>
              </a:rPr>
              <a:t>hover</a:t>
            </a:r>
            <a:r>
              <a:rPr lang="tr-TR" sz="1600" dirty="0">
                <a:latin typeface="+mj-lt"/>
              </a:rPr>
              <a:t>{</a:t>
            </a:r>
          </a:p>
          <a:p>
            <a:r>
              <a:rPr lang="tr-TR" sz="1600" dirty="0">
                <a:latin typeface="+mj-lt"/>
              </a:rPr>
              <a:t>      background: </a:t>
            </a:r>
            <a:r>
              <a:rPr lang="tr-TR" sz="1600" dirty="0" err="1">
                <a:latin typeface="+mj-lt"/>
              </a:rPr>
              <a:t>gray</a:t>
            </a:r>
            <a:r>
              <a:rPr lang="tr-TR" sz="1600" dirty="0">
                <a:latin typeface="+mj-lt"/>
              </a:rPr>
              <a:t>;</a:t>
            </a:r>
          </a:p>
          <a:p>
            <a:r>
              <a:rPr lang="tr-TR" sz="1600" dirty="0">
                <a:latin typeface="+mj-lt"/>
              </a:rPr>
              <a:t>  }</a:t>
            </a:r>
          </a:p>
        </p:txBody>
      </p:sp>
    </p:spTree>
    <p:extLst>
      <p:ext uri="{BB962C8B-B14F-4D97-AF65-F5344CB8AC3E}">
        <p14:creationId xmlns:p14="http://schemas.microsoft.com/office/powerpoint/2010/main" val="491967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1"/>
          <p:cNvSpPr>
            <a:spLocks noGrp="1"/>
          </p:cNvSpPr>
          <p:nvPr>
            <p:ph type="title"/>
          </p:nvPr>
        </p:nvSpPr>
        <p:spPr>
          <a:xfrm>
            <a:off x="457200" y="338328"/>
            <a:ext cx="8363272" cy="642400"/>
          </a:xfrm>
        </p:spPr>
        <p:txBody>
          <a:bodyPr>
            <a:normAutofit/>
          </a:bodyPr>
          <a:lstStyle/>
          <a:p>
            <a:pPr algn="l"/>
            <a:r>
              <a:rPr lang="tr-TR" sz="2400" dirty="0" smtClean="0">
                <a:solidFill>
                  <a:schemeClr val="tx1"/>
                </a:solidFill>
              </a:rPr>
              <a:t>Compiler Nedir?</a:t>
            </a:r>
            <a:endParaRPr lang="tr-TR" sz="2400" dirty="0">
              <a:solidFill>
                <a:schemeClr val="tx1"/>
              </a:solidFill>
            </a:endParaRPr>
          </a:p>
        </p:txBody>
      </p:sp>
      <p:sp>
        <p:nvSpPr>
          <p:cNvPr id="4" name="Dikdörtgen 3"/>
          <p:cNvSpPr/>
          <p:nvPr/>
        </p:nvSpPr>
        <p:spPr>
          <a:xfrm>
            <a:off x="467544" y="980729"/>
            <a:ext cx="8280920" cy="8371523"/>
          </a:xfrm>
          <a:prstGeom prst="rect">
            <a:avLst/>
          </a:prstGeom>
        </p:spPr>
        <p:txBody>
          <a:bodyPr wrap="square">
            <a:spAutoFit/>
          </a:bodyPr>
          <a:lstStyle/>
          <a:p>
            <a:pPr marL="400050" indent="-400050">
              <a:buFont typeface="+mj-lt"/>
              <a:buAutoNum type="romanLcPeriod"/>
            </a:pPr>
            <a:r>
              <a:rPr lang="tr-TR" sz="1600" dirty="0"/>
              <a:t>Compiler (Derleyici), geliştiricilerin herhangi bir programlama dilini kullanarak yazdığı kaynak kodu bilgisayarın anlayabileceği makine diline yani 0 ve 1’lere çeviren aracı yazılımdır. Derleyici sayesinde geliştiriciler farklı programlama dillerini kullanarak aynı işlevi yerine getiren yazılımlar üretebilirler. Üstelik </a:t>
            </a:r>
            <a:r>
              <a:rPr lang="tr-TR" sz="1600" dirty="0" err="1"/>
              <a:t>Complier’ların</a:t>
            </a:r>
            <a:r>
              <a:rPr lang="tr-TR" sz="1600" dirty="0"/>
              <a:t> varlığı, çok fazla programlama dilinin olmasına ve geliştiricilerin alternatif dillerle çalışmasına yardımcı olmaktadır</a:t>
            </a:r>
            <a:r>
              <a:rPr lang="tr-TR" sz="1600" dirty="0" smtClean="0"/>
              <a:t>.</a:t>
            </a:r>
          </a:p>
          <a:p>
            <a:pPr marL="400050" indent="-400050">
              <a:buFont typeface="+mj-lt"/>
              <a:buAutoNum type="romanLcPeriod"/>
            </a:pPr>
            <a:endParaRPr lang="tr-TR" sz="1600" dirty="0" smtClean="0"/>
          </a:p>
          <a:p>
            <a:pPr marL="400050" indent="-400050">
              <a:buFont typeface="+mj-lt"/>
              <a:buAutoNum type="romanLcPeriod"/>
            </a:pPr>
            <a:r>
              <a:rPr lang="tr-TR" sz="1600" dirty="0"/>
              <a:t>Eğer </a:t>
            </a:r>
            <a:r>
              <a:rPr lang="tr-TR" sz="1600" dirty="0">
                <a:hlinkClick r:id="rId2"/>
              </a:rPr>
              <a:t>Compiler</a:t>
            </a:r>
            <a:r>
              <a:rPr lang="tr-TR" sz="1600" dirty="0"/>
              <a:t> adını verdiğimiz derleyiciler olmasaydı, geliştiricilerin yazılımlarının tümünü makine dilinde hazırlaması gerekecekti. Bu </a:t>
            </a:r>
            <a:r>
              <a:rPr lang="tr-TR" sz="1600" dirty="0">
                <a:hlinkClick r:id="rId3"/>
              </a:rPr>
              <a:t>da</a:t>
            </a:r>
            <a:r>
              <a:rPr lang="tr-TR" sz="1600" dirty="0"/>
              <a:t> ekstradan </a:t>
            </a:r>
            <a:r>
              <a:rPr lang="tr-TR" sz="1600" dirty="0" err="1"/>
              <a:t>gelişticilerin</a:t>
            </a:r>
            <a:r>
              <a:rPr lang="tr-TR" sz="1600" dirty="0"/>
              <a:t> fazladan çaba harcaması ve yazılımların günümüzde olduğundan daha geç oluşturulmasına neden olacaktı. Geliştiricilerin hayatını kolaylaştıran Compiler sayesinde geliştiriciler farklı programlama dillerini kullansalar bile bilgisayarların anlayabileceği dile dönüştürülen yazılımları kolayca oluşturabilirler</a:t>
            </a:r>
            <a:r>
              <a:rPr lang="tr-TR" sz="1600" dirty="0" smtClean="0"/>
              <a:t>.</a:t>
            </a:r>
          </a:p>
          <a:p>
            <a:pPr marL="400050" indent="-400050">
              <a:buFont typeface="+mj-lt"/>
              <a:buAutoNum type="romanLcPeriod"/>
            </a:pPr>
            <a:endParaRPr lang="tr-TR" sz="1600" dirty="0" smtClean="0"/>
          </a:p>
          <a:p>
            <a:pPr marL="400050" indent="-400050">
              <a:buFont typeface="+mj-lt"/>
              <a:buAutoNum type="romanLcPeriod"/>
            </a:pPr>
            <a:r>
              <a:rPr lang="tr-TR" sz="1600" dirty="0"/>
              <a:t>Compiler Nasıl Çalışır?</a:t>
            </a:r>
          </a:p>
          <a:p>
            <a:pPr marL="400050" indent="-400050">
              <a:buFont typeface="+mj-lt"/>
              <a:buAutoNum type="romanLcPeriod"/>
            </a:pPr>
            <a:r>
              <a:rPr lang="tr-TR" sz="1600" dirty="0"/>
              <a:t>Compiler, tıpkı iki kişinin arasında görevli bir tercüman gibi iki programlama dili arasında tercüme görevini üstlenir. Üst seviye programlama diliyle yazılan bir kaynak kodu, daha alt seviyeli bir makine diline dönüştürür. Yine bir tercümanın yaptığı gibi Compiler da bu tercüme işlemini yaparken, kaynak kodun içerisinde yer alan hataları bulur ve iletişimin sorunsuz olması için saptadığı hataları yazılımın geliştiricisine bildirir. Bu açıdan bakıldığında Compiler kaynak kodların sorunsuz şekilde bir alt programlama diline dönüştürülmesi aşamasında etkin bir rol üstlenir.</a:t>
            </a:r>
          </a:p>
          <a:p>
            <a:pPr marL="400050" indent="-400050">
              <a:buFont typeface="+mj-lt"/>
              <a:buAutoNum type="romanLcPeriod"/>
            </a:pPr>
            <a:endParaRPr lang="tr-TR" sz="1600" dirty="0" smtClean="0"/>
          </a:p>
          <a:p>
            <a:pPr marL="400050" indent="-400050">
              <a:buFont typeface="+mj-lt"/>
              <a:buAutoNum type="romanLcPeriod"/>
            </a:pPr>
            <a:endParaRPr lang="tr-TR" sz="1600" dirty="0" smtClean="0"/>
          </a:p>
          <a:p>
            <a:pPr marL="400050" indent="-400050">
              <a:buFont typeface="+mj-lt"/>
              <a:buAutoNum type="romanLcPeriod"/>
            </a:pPr>
            <a:endParaRPr lang="tr-TR" sz="1600" dirty="0"/>
          </a:p>
          <a:p>
            <a:endParaRPr lang="tr-TR" sz="1600" dirty="0" smtClean="0"/>
          </a:p>
          <a:p>
            <a:endParaRPr lang="tr-TR" sz="1600" dirty="0"/>
          </a:p>
          <a:p>
            <a:endParaRPr lang="tr-TR" sz="1600" dirty="0" smtClean="0"/>
          </a:p>
          <a:p>
            <a:endParaRPr lang="tr-TR" sz="1600" dirty="0"/>
          </a:p>
          <a:p>
            <a:endParaRPr lang="tr-TR" dirty="0" smtClean="0"/>
          </a:p>
          <a:p>
            <a:endParaRPr lang="tr-TR" dirty="0"/>
          </a:p>
          <a:p>
            <a:endParaRPr lang="tr-TR" dirty="0" smtClean="0"/>
          </a:p>
          <a:p>
            <a:endParaRPr lang="tr-TR" dirty="0"/>
          </a:p>
          <a:p>
            <a:endParaRPr lang="tr-TR" dirty="0"/>
          </a:p>
        </p:txBody>
      </p:sp>
    </p:spTree>
    <p:extLst>
      <p:ext uri="{BB962C8B-B14F-4D97-AF65-F5344CB8AC3E}">
        <p14:creationId xmlns:p14="http://schemas.microsoft.com/office/powerpoint/2010/main" val="2140121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o 2"/>
          <p:cNvGraphicFramePr>
            <a:graphicFrameLocks noGrp="1"/>
          </p:cNvGraphicFramePr>
          <p:nvPr>
            <p:extLst>
              <p:ext uri="{D42A27DB-BD31-4B8C-83A1-F6EECF244321}">
                <p14:modId xmlns:p14="http://schemas.microsoft.com/office/powerpoint/2010/main" val="395586308"/>
              </p:ext>
            </p:extLst>
          </p:nvPr>
        </p:nvGraphicFramePr>
        <p:xfrm>
          <a:off x="395536" y="2348882"/>
          <a:ext cx="8352928" cy="3888430"/>
        </p:xfrm>
        <a:graphic>
          <a:graphicData uri="http://schemas.openxmlformats.org/drawingml/2006/table">
            <a:tbl>
              <a:tblPr/>
              <a:tblGrid>
                <a:gridCol w="4176464"/>
                <a:gridCol w="4176464"/>
              </a:tblGrid>
              <a:tr h="277745">
                <a:tc>
                  <a:txBody>
                    <a:bodyPr/>
                    <a:lstStyle/>
                    <a:p>
                      <a:pPr algn="l" fontAlgn="t"/>
                      <a:r>
                        <a:rPr lang="tr-TR" sz="1100" dirty="0">
                          <a:effectLst/>
                        </a:rPr>
                        <a:t>Yorumlayıcı</a:t>
                      </a:r>
                    </a:p>
                  </a:txBody>
                  <a:tcPr marL="37926" marR="37926" marT="37926" marB="3792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1"/>
                    </a:solidFill>
                  </a:tcPr>
                </a:tc>
                <a:tc>
                  <a:txBody>
                    <a:bodyPr/>
                    <a:lstStyle/>
                    <a:p>
                      <a:pPr algn="l" fontAlgn="t"/>
                      <a:r>
                        <a:rPr lang="tr-TR" sz="1100">
                          <a:effectLst/>
                        </a:rPr>
                        <a:t>Derleyici</a:t>
                      </a:r>
                    </a:p>
                  </a:txBody>
                  <a:tcPr marL="37926" marR="37926" marT="37926" marB="3792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662315">
                <a:tc>
                  <a:txBody>
                    <a:bodyPr/>
                    <a:lstStyle/>
                    <a:p>
                      <a:pPr fontAlgn="t"/>
                      <a:r>
                        <a:rPr lang="tr-TR" sz="1100" dirty="0">
                          <a:effectLst/>
                        </a:rPr>
                        <a:t>Programı satır </a:t>
                      </a:r>
                      <a:r>
                        <a:rPr lang="tr-TR" sz="1100" dirty="0" err="1">
                          <a:effectLst/>
                        </a:rPr>
                        <a:t>satır</a:t>
                      </a:r>
                      <a:r>
                        <a:rPr lang="tr-TR" sz="1100" dirty="0">
                          <a:effectLst/>
                        </a:rPr>
                        <a:t> işler</a:t>
                      </a:r>
                    </a:p>
                  </a:txBody>
                  <a:tcPr marL="37926" marR="37926" marT="37926" marB="3792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tr-TR" sz="1100">
                          <a:effectLst/>
                        </a:rPr>
                        <a:t>Tüm programı tarar ve bir bütün olarak makine koduna çevirir</a:t>
                      </a:r>
                    </a:p>
                  </a:txBody>
                  <a:tcPr marL="37926" marR="37926" marT="37926" marB="3792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1046885">
                <a:tc>
                  <a:txBody>
                    <a:bodyPr/>
                    <a:lstStyle/>
                    <a:p>
                      <a:pPr fontAlgn="t"/>
                      <a:r>
                        <a:rPr lang="tr-TR" sz="1100">
                          <a:effectLst/>
                        </a:rPr>
                        <a:t>Kaynak kodu analiz etmekle zaman harcamaz. Ancak genel yürütme süresi daha yavaştır.</a:t>
                      </a:r>
                    </a:p>
                  </a:txBody>
                  <a:tcPr marL="37926" marR="37926" marT="37926" marB="3792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tr-TR" sz="1100" dirty="0">
                          <a:effectLst/>
                        </a:rPr>
                        <a:t>Kaynak kodun analizi için büyük zaman harcar. Ancak genel yürütme süresi daha hızlıdır.</a:t>
                      </a:r>
                    </a:p>
                  </a:txBody>
                  <a:tcPr marL="37926" marR="37926" marT="37926" marB="3792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1239170">
                <a:tc>
                  <a:txBody>
                    <a:bodyPr/>
                    <a:lstStyle/>
                    <a:p>
                      <a:pPr fontAlgn="t"/>
                      <a:r>
                        <a:rPr lang="tr-TR" sz="1100">
                          <a:effectLst/>
                        </a:rPr>
                        <a:t>Herhangi bir hata olana kadar programı çalıştırır. İlk hata gördüğü yerde durur. Bu nedenle hata ayıklama kolaydır.</a:t>
                      </a:r>
                    </a:p>
                  </a:txBody>
                  <a:tcPr marL="37926" marR="37926" marT="37926" marB="3792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tr-TR" sz="1100" dirty="0">
                          <a:effectLst/>
                        </a:rPr>
                        <a:t>Tüm kaynak kodu taradıktan sonra hata mesajı üretir. Bu nedenle hata ayıklama nispeten zordur.</a:t>
                      </a:r>
                    </a:p>
                  </a:txBody>
                  <a:tcPr marL="37926" marR="37926" marT="37926" marB="3792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662315">
                <a:tc>
                  <a:txBody>
                    <a:bodyPr/>
                    <a:lstStyle/>
                    <a:p>
                      <a:pPr fontAlgn="t"/>
                      <a:r>
                        <a:rPr lang="tr-TR" sz="1100" dirty="0" err="1">
                          <a:effectLst/>
                        </a:rPr>
                        <a:t>Python</a:t>
                      </a:r>
                      <a:r>
                        <a:rPr lang="tr-TR" sz="1100" dirty="0">
                          <a:effectLst/>
                        </a:rPr>
                        <a:t>, </a:t>
                      </a:r>
                      <a:r>
                        <a:rPr lang="tr-TR" sz="1100" dirty="0" err="1">
                          <a:effectLst/>
                        </a:rPr>
                        <a:t>Ruby</a:t>
                      </a:r>
                      <a:r>
                        <a:rPr lang="tr-TR" sz="1100" dirty="0">
                          <a:effectLst/>
                        </a:rPr>
                        <a:t>, Java gibi diller yorumlayıcı kullanır.</a:t>
                      </a:r>
                    </a:p>
                  </a:txBody>
                  <a:tcPr marL="37926" marR="37926" marT="37926" marB="3792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tr-TR" sz="1100" dirty="0">
                          <a:effectLst/>
                        </a:rPr>
                        <a:t>C, C++ gibi diller derleyici kullanır.</a:t>
                      </a:r>
                    </a:p>
                  </a:txBody>
                  <a:tcPr marL="37926" marR="37926" marT="37926" marB="3792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bl>
          </a:graphicData>
        </a:graphic>
      </p:graphicFrame>
      <p:sp>
        <p:nvSpPr>
          <p:cNvPr id="6" name="Başlık 4"/>
          <p:cNvSpPr>
            <a:spLocks noGrp="1"/>
          </p:cNvSpPr>
          <p:nvPr>
            <p:ph type="title"/>
          </p:nvPr>
        </p:nvSpPr>
        <p:spPr>
          <a:xfrm>
            <a:off x="395536" y="404664"/>
            <a:ext cx="8208912" cy="1584176"/>
          </a:xfrm>
          <a:noFill/>
          <a:ln>
            <a:solidFill>
              <a:schemeClr val="accent1"/>
            </a:solidFill>
          </a:ln>
        </p:spPr>
        <p:txBody>
          <a:bodyPr>
            <a:normAutofit fontScale="90000"/>
          </a:bodyPr>
          <a:lstStyle/>
          <a:p>
            <a:pPr algn="l"/>
            <a:r>
              <a:rPr lang="tr-TR" sz="1600" dirty="0" smtClean="0"/>
              <a:t/>
            </a:r>
            <a:br>
              <a:rPr lang="tr-TR" sz="1600" dirty="0" smtClean="0"/>
            </a:br>
            <a:r>
              <a:rPr lang="tr-TR" sz="1600" dirty="0" smtClean="0"/>
              <a:t/>
            </a:r>
            <a:br>
              <a:rPr lang="tr-TR" sz="1600" dirty="0" smtClean="0"/>
            </a:br>
            <a:r>
              <a:rPr lang="tr-TR" sz="1600" dirty="0"/>
              <a:t/>
            </a:r>
            <a:br>
              <a:rPr lang="tr-TR" sz="1600" dirty="0"/>
            </a:br>
            <a:r>
              <a:rPr lang="tr-TR" sz="1600" dirty="0" smtClean="0">
                <a:solidFill>
                  <a:schemeClr val="tx1"/>
                </a:solidFill>
              </a:rPr>
              <a:t>Yorumlayıcı Nedir?</a:t>
            </a:r>
            <a:br>
              <a:rPr lang="tr-TR" sz="1600" dirty="0" smtClean="0">
                <a:solidFill>
                  <a:schemeClr val="tx1"/>
                </a:solidFill>
              </a:rPr>
            </a:br>
            <a:r>
              <a:rPr lang="tr-TR" sz="1600" dirty="0">
                <a:solidFill>
                  <a:schemeClr val="tx1"/>
                </a:solidFill>
              </a:rPr>
              <a:t/>
            </a:r>
            <a:br>
              <a:rPr lang="tr-TR" sz="1600" dirty="0">
                <a:solidFill>
                  <a:schemeClr val="tx1"/>
                </a:solidFill>
              </a:rPr>
            </a:br>
            <a:r>
              <a:rPr lang="tr-TR" sz="1400" b="1" dirty="0" smtClean="0">
                <a:solidFill>
                  <a:schemeClr val="tx1"/>
                </a:solidFill>
              </a:rPr>
              <a:t>Yorumlayıcı </a:t>
            </a:r>
            <a:r>
              <a:rPr lang="tr-TR" sz="1400" b="1" dirty="0">
                <a:solidFill>
                  <a:schemeClr val="tx1"/>
                </a:solidFill>
              </a:rPr>
              <a:t>(Interpreter)</a:t>
            </a:r>
            <a:r>
              <a:rPr lang="tr-TR" sz="1400" dirty="0">
                <a:solidFill>
                  <a:schemeClr val="tx1"/>
                </a:solidFill>
              </a:rPr>
              <a:t>, girdi olarak program için olan verilerle birlikte kaynak kodu alan, ve kaynak programı satır </a:t>
            </a:r>
            <a:r>
              <a:rPr lang="tr-TR" sz="1400" dirty="0" smtClean="0">
                <a:solidFill>
                  <a:schemeClr val="tx1"/>
                </a:solidFill>
              </a:rPr>
              <a:t> </a:t>
            </a:r>
            <a:r>
              <a:rPr lang="tr-TR" sz="1400" dirty="0" err="1" smtClean="0">
                <a:solidFill>
                  <a:schemeClr val="tx1"/>
                </a:solidFill>
              </a:rPr>
              <a:t>satır</a:t>
            </a:r>
            <a:r>
              <a:rPr lang="tr-TR" sz="1400" dirty="0" smtClean="0">
                <a:solidFill>
                  <a:schemeClr val="tx1"/>
                </a:solidFill>
              </a:rPr>
              <a:t> yürüten </a:t>
            </a:r>
            <a:r>
              <a:rPr lang="tr-TR" sz="1400" dirty="0">
                <a:solidFill>
                  <a:schemeClr val="tx1"/>
                </a:solidFill>
              </a:rPr>
              <a:t>bir programdır</a:t>
            </a:r>
            <a:r>
              <a:rPr lang="tr-TR" sz="1400" dirty="0" smtClean="0">
                <a:solidFill>
                  <a:schemeClr val="tx1"/>
                </a:solidFill>
              </a:rPr>
              <a:t>.</a:t>
            </a:r>
            <a:br>
              <a:rPr lang="tr-TR" sz="1400" dirty="0" smtClean="0">
                <a:solidFill>
                  <a:schemeClr val="tx1"/>
                </a:solidFill>
              </a:rPr>
            </a:br>
            <a:r>
              <a:rPr lang="tr-TR" sz="1400" dirty="0" smtClean="0">
                <a:solidFill>
                  <a:schemeClr val="tx1"/>
                </a:solidFill>
              </a:rPr>
              <a:t/>
            </a:r>
            <a:br>
              <a:rPr lang="tr-TR" sz="1400" dirty="0" smtClean="0">
                <a:solidFill>
                  <a:schemeClr val="tx1"/>
                </a:solidFill>
              </a:rPr>
            </a:br>
            <a:r>
              <a:rPr lang="tr-TR" sz="1400" dirty="0" smtClean="0">
                <a:solidFill>
                  <a:schemeClr val="tx1"/>
                </a:solidFill>
              </a:rPr>
              <a:t>Derleyici  ve Yorumlayıcı Arasındaki Farklar Nelerdir?</a:t>
            </a:r>
            <a:br>
              <a:rPr lang="tr-TR" sz="1400" dirty="0" smtClean="0">
                <a:solidFill>
                  <a:schemeClr val="tx1"/>
                </a:solidFill>
              </a:rPr>
            </a:br>
            <a:r>
              <a:rPr lang="tr-TR" sz="1600" dirty="0"/>
              <a:t/>
            </a:r>
            <a:br>
              <a:rPr lang="tr-TR" sz="1600" dirty="0"/>
            </a:br>
            <a:r>
              <a:rPr lang="tr-TR" sz="1600" dirty="0" smtClean="0"/>
              <a:t/>
            </a:r>
            <a:br>
              <a:rPr lang="tr-TR" sz="1600" dirty="0" smtClean="0"/>
            </a:br>
            <a:r>
              <a:rPr lang="tr-TR" sz="1600" dirty="0"/>
              <a:t/>
            </a:r>
            <a:br>
              <a:rPr lang="tr-TR" sz="1600" dirty="0"/>
            </a:br>
            <a:endParaRPr lang="tr-TR" sz="1600" dirty="0"/>
          </a:p>
        </p:txBody>
      </p:sp>
    </p:spTree>
    <p:extLst>
      <p:ext uri="{BB962C8B-B14F-4D97-AF65-F5344CB8AC3E}">
        <p14:creationId xmlns:p14="http://schemas.microsoft.com/office/powerpoint/2010/main" val="3760768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323528" y="908720"/>
            <a:ext cx="8496943" cy="5472608"/>
          </a:xfrm>
          <a:ln>
            <a:solidFill>
              <a:schemeClr val="accent1"/>
            </a:solidFill>
          </a:ln>
        </p:spPr>
        <p:txBody>
          <a:bodyPr>
            <a:normAutofit/>
          </a:bodyPr>
          <a:lstStyle/>
          <a:p>
            <a:r>
              <a:rPr lang="tr-TR" sz="1600" dirty="0">
                <a:solidFill>
                  <a:schemeClr val="tx1"/>
                </a:solidFill>
              </a:rPr>
              <a:t>JVM(Java Virtual Machine) için </a:t>
            </a:r>
            <a:r>
              <a:rPr lang="tr-TR" sz="1600" dirty="0" err="1">
                <a:solidFill>
                  <a:schemeClr val="tx1"/>
                </a:solidFill>
              </a:rPr>
              <a:t>java</a:t>
            </a:r>
            <a:r>
              <a:rPr lang="tr-TR" sz="1600" dirty="0">
                <a:solidFill>
                  <a:schemeClr val="tx1"/>
                </a:solidFill>
              </a:rPr>
              <a:t> programının çalıştığı platform ile </a:t>
            </a:r>
            <a:r>
              <a:rPr lang="tr-TR" sz="1600" dirty="0" err="1">
                <a:solidFill>
                  <a:schemeClr val="tx1"/>
                </a:solidFill>
              </a:rPr>
              <a:t>java</a:t>
            </a:r>
            <a:r>
              <a:rPr lang="tr-TR" sz="1600" dirty="0">
                <a:solidFill>
                  <a:schemeClr val="tx1"/>
                </a:solidFill>
              </a:rPr>
              <a:t> programı arasında soyut bir ara katman diyebiliriz. JVM; platforma bağımlı olarak çalışır. Yani geliştirme yapacağınız platforma(</a:t>
            </a:r>
            <a:r>
              <a:rPr lang="tr-TR" sz="1600" dirty="0" err="1">
                <a:solidFill>
                  <a:schemeClr val="tx1"/>
                </a:solidFill>
              </a:rPr>
              <a:t>Windows,Linux,Mac</a:t>
            </a:r>
            <a:r>
              <a:rPr lang="tr-TR" sz="1600" dirty="0">
                <a:solidFill>
                  <a:schemeClr val="tx1"/>
                </a:solidFill>
              </a:rPr>
              <a:t>) göre farklı </a:t>
            </a:r>
            <a:r>
              <a:rPr lang="tr-TR" sz="1600" dirty="0" err="1">
                <a:solidFill>
                  <a:schemeClr val="tx1"/>
                </a:solidFill>
              </a:rPr>
              <a:t>implementasyonları</a:t>
            </a:r>
            <a:r>
              <a:rPr lang="tr-TR" sz="1600" dirty="0">
                <a:solidFill>
                  <a:schemeClr val="tx1"/>
                </a:solidFill>
              </a:rPr>
              <a:t> mevcuttur. JVM; bizim yazdığımız .</a:t>
            </a:r>
            <a:r>
              <a:rPr lang="tr-TR" sz="1600" dirty="0" err="1">
                <a:solidFill>
                  <a:schemeClr val="tx1"/>
                </a:solidFill>
              </a:rPr>
              <a:t>java</a:t>
            </a:r>
            <a:r>
              <a:rPr lang="tr-TR" sz="1600" dirty="0">
                <a:solidFill>
                  <a:schemeClr val="tx1"/>
                </a:solidFill>
              </a:rPr>
              <a:t> uzantılı dosyaları anlamaz onun yerine derlenmiş .</a:t>
            </a:r>
            <a:r>
              <a:rPr lang="tr-TR" sz="1600" dirty="0" err="1">
                <a:solidFill>
                  <a:schemeClr val="tx1"/>
                </a:solidFill>
              </a:rPr>
              <a:t>class</a:t>
            </a:r>
            <a:r>
              <a:rPr lang="tr-TR" sz="1600" dirty="0">
                <a:solidFill>
                  <a:schemeClr val="tx1"/>
                </a:solidFill>
              </a:rPr>
              <a:t> uzantılı dosyaları anlar. Çünkü .</a:t>
            </a:r>
            <a:r>
              <a:rPr lang="tr-TR" sz="1600" dirty="0" err="1">
                <a:solidFill>
                  <a:schemeClr val="tx1"/>
                </a:solidFill>
              </a:rPr>
              <a:t>class</a:t>
            </a:r>
            <a:r>
              <a:rPr lang="tr-TR" sz="1600" dirty="0">
                <a:solidFill>
                  <a:schemeClr val="tx1"/>
                </a:solidFill>
              </a:rPr>
              <a:t> uzantılı dosyalar içlerinde </a:t>
            </a:r>
            <a:r>
              <a:rPr lang="tr-TR" sz="1600" dirty="0" err="1">
                <a:solidFill>
                  <a:schemeClr val="tx1"/>
                </a:solidFill>
              </a:rPr>
              <a:t>bytecode</a:t>
            </a:r>
            <a:r>
              <a:rPr lang="tr-TR" sz="1600" dirty="0">
                <a:solidFill>
                  <a:schemeClr val="tx1"/>
                </a:solidFill>
              </a:rPr>
              <a:t> </a:t>
            </a:r>
            <a:r>
              <a:rPr lang="tr-TR" sz="1600" dirty="0" err="1">
                <a:solidFill>
                  <a:schemeClr val="tx1"/>
                </a:solidFill>
              </a:rPr>
              <a:t>lar</a:t>
            </a:r>
            <a:r>
              <a:rPr lang="tr-TR" sz="1600" dirty="0">
                <a:solidFill>
                  <a:schemeClr val="tx1"/>
                </a:solidFill>
              </a:rPr>
              <a:t> içerirler. Bu özelik sayesinde Java da “Write </a:t>
            </a:r>
            <a:r>
              <a:rPr lang="tr-TR" sz="1600" dirty="0" err="1">
                <a:solidFill>
                  <a:schemeClr val="tx1"/>
                </a:solidFill>
              </a:rPr>
              <a:t>once,Run</a:t>
            </a:r>
            <a:r>
              <a:rPr lang="tr-TR" sz="1600" dirty="0">
                <a:solidFill>
                  <a:schemeClr val="tx1"/>
                </a:solidFill>
              </a:rPr>
              <a:t> </a:t>
            </a:r>
            <a:r>
              <a:rPr lang="tr-TR" sz="1600" dirty="0" err="1">
                <a:solidFill>
                  <a:schemeClr val="tx1"/>
                </a:solidFill>
              </a:rPr>
              <a:t>everywhere</a:t>
            </a:r>
            <a:r>
              <a:rPr lang="tr-TR" sz="1600" dirty="0">
                <a:solidFill>
                  <a:schemeClr val="tx1"/>
                </a:solidFill>
              </a:rPr>
              <a:t>” özeliğini kullanabiliyoruz. Yani bu şu demek oluyor; bizim </a:t>
            </a:r>
            <a:r>
              <a:rPr lang="tr-TR" sz="1600" dirty="0" err="1">
                <a:solidFill>
                  <a:schemeClr val="tx1"/>
                </a:solidFill>
              </a:rPr>
              <a:t>windows</a:t>
            </a:r>
            <a:r>
              <a:rPr lang="tr-TR" sz="1600" dirty="0">
                <a:solidFill>
                  <a:schemeClr val="tx1"/>
                </a:solidFill>
              </a:rPr>
              <a:t> bir makinede yazmış olduğumuz uygulama önce Compiler tarafından </a:t>
            </a:r>
            <a:r>
              <a:rPr lang="tr-TR" sz="1600" dirty="0" err="1">
                <a:solidFill>
                  <a:schemeClr val="tx1"/>
                </a:solidFill>
              </a:rPr>
              <a:t>bytecode</a:t>
            </a:r>
            <a:r>
              <a:rPr lang="tr-TR" sz="1600" dirty="0">
                <a:solidFill>
                  <a:schemeClr val="tx1"/>
                </a:solidFill>
              </a:rPr>
              <a:t> </a:t>
            </a:r>
            <a:r>
              <a:rPr lang="tr-TR" sz="1600" dirty="0" err="1">
                <a:solidFill>
                  <a:schemeClr val="tx1"/>
                </a:solidFill>
              </a:rPr>
              <a:t>lara</a:t>
            </a:r>
            <a:r>
              <a:rPr lang="tr-TR" sz="1600" dirty="0">
                <a:solidFill>
                  <a:schemeClr val="tx1"/>
                </a:solidFill>
              </a:rPr>
              <a:t> çevriliyor daha sonra bu </a:t>
            </a:r>
            <a:r>
              <a:rPr lang="tr-TR" sz="1600" dirty="0" err="1">
                <a:solidFill>
                  <a:schemeClr val="tx1"/>
                </a:solidFill>
              </a:rPr>
              <a:t>bytecode</a:t>
            </a:r>
            <a:r>
              <a:rPr lang="tr-TR" sz="1600" dirty="0">
                <a:solidFill>
                  <a:schemeClr val="tx1"/>
                </a:solidFill>
              </a:rPr>
              <a:t> </a:t>
            </a:r>
            <a:r>
              <a:rPr lang="tr-TR" sz="1600" dirty="0" err="1">
                <a:solidFill>
                  <a:schemeClr val="tx1"/>
                </a:solidFill>
              </a:rPr>
              <a:t>lar</a:t>
            </a:r>
            <a:r>
              <a:rPr lang="tr-TR" sz="1600" dirty="0">
                <a:solidFill>
                  <a:schemeClr val="tx1"/>
                </a:solidFill>
              </a:rPr>
              <a:t> diğer platformlarda kurulu olan JVM </a:t>
            </a:r>
            <a:r>
              <a:rPr lang="tr-TR" sz="1600" dirty="0" err="1">
                <a:solidFill>
                  <a:schemeClr val="tx1"/>
                </a:solidFill>
              </a:rPr>
              <a:t>ler</a:t>
            </a:r>
            <a:r>
              <a:rPr lang="tr-TR" sz="1600" dirty="0">
                <a:solidFill>
                  <a:schemeClr val="tx1"/>
                </a:solidFill>
              </a:rPr>
              <a:t> aracılığıyla tüm platformlarda çalışıyor</a:t>
            </a:r>
            <a:r>
              <a:rPr lang="tr-TR" sz="1600" dirty="0" smtClean="0">
                <a:solidFill>
                  <a:schemeClr val="tx1"/>
                </a:solidFill>
              </a:rPr>
              <a:t>.</a:t>
            </a:r>
          </a:p>
          <a:p>
            <a:endParaRPr lang="tr-TR" sz="1600" dirty="0" smtClean="0">
              <a:solidFill>
                <a:schemeClr val="tx1"/>
              </a:solidFill>
            </a:endParaRPr>
          </a:p>
          <a:p>
            <a:endParaRPr lang="tr-TR" sz="1600" dirty="0">
              <a:solidFill>
                <a:schemeClr val="tx1"/>
              </a:solidFill>
            </a:endParaRPr>
          </a:p>
        </p:txBody>
      </p:sp>
      <p:sp>
        <p:nvSpPr>
          <p:cNvPr id="3" name="Başlık 2"/>
          <p:cNvSpPr>
            <a:spLocks noGrp="1"/>
          </p:cNvSpPr>
          <p:nvPr>
            <p:ph type="title"/>
          </p:nvPr>
        </p:nvSpPr>
        <p:spPr>
          <a:xfrm>
            <a:off x="323528" y="338328"/>
            <a:ext cx="8568952" cy="642400"/>
          </a:xfrm>
        </p:spPr>
        <p:txBody>
          <a:bodyPr>
            <a:normAutofit/>
          </a:bodyPr>
          <a:lstStyle/>
          <a:p>
            <a:r>
              <a:rPr lang="tr-TR" sz="2800" dirty="0" smtClean="0">
                <a:solidFill>
                  <a:schemeClr val="tx1"/>
                </a:solidFill>
              </a:rPr>
              <a:t>JVM  JRE  &amp; JDK</a:t>
            </a:r>
            <a:endParaRPr lang="tr-TR" sz="2800"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3819" y="3429000"/>
            <a:ext cx="5184576"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2488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a:bodyPr>
          <a:lstStyle/>
          <a:p>
            <a:r>
              <a:rPr lang="tr-TR" sz="1800" b="1" dirty="0" err="1" smtClean="0">
                <a:solidFill>
                  <a:schemeClr val="tx1"/>
                </a:solidFill>
              </a:rPr>
              <a:t>Soru:</a:t>
            </a:r>
            <a:r>
              <a:rPr lang="tr-TR" sz="1800" dirty="0" err="1" smtClean="0">
                <a:solidFill>
                  <a:schemeClr val="tx1"/>
                </a:solidFill>
              </a:rPr>
              <a:t>Semantik</a:t>
            </a:r>
            <a:r>
              <a:rPr lang="tr-TR" sz="1800" dirty="0" smtClean="0">
                <a:solidFill>
                  <a:schemeClr val="tx1"/>
                </a:solidFill>
              </a:rPr>
              <a:t> yapılar nelerdir? Semantik ile </a:t>
            </a:r>
            <a:r>
              <a:rPr lang="tr-TR" sz="1800" dirty="0" err="1" smtClean="0">
                <a:solidFill>
                  <a:schemeClr val="tx1"/>
                </a:solidFill>
              </a:rPr>
              <a:t>non</a:t>
            </a:r>
            <a:r>
              <a:rPr lang="tr-TR" sz="1800" dirty="0" smtClean="0">
                <a:solidFill>
                  <a:schemeClr val="tx1"/>
                </a:solidFill>
              </a:rPr>
              <a:t> semantik yapı arasındaki farklar nelerdir?</a:t>
            </a:r>
          </a:p>
          <a:p>
            <a:r>
              <a:rPr lang="tr-TR" sz="1800" dirty="0">
                <a:solidFill>
                  <a:schemeClr val="tx1"/>
                </a:solidFill>
              </a:rPr>
              <a:t>HTML5 bir yandan HTML dilinin yeni versiyonunu ifade ederken diğer yandan daha çeşitli, daha güçlü web siteleri ve web uygulamaları oluşturmayı mümkün kılan bir teknolojiler bütünü olarak da tanımlanabiliyor. </a:t>
            </a:r>
            <a:endParaRPr lang="tr-TR" sz="1800" dirty="0" smtClean="0">
              <a:solidFill>
                <a:schemeClr val="tx1"/>
              </a:solidFill>
            </a:endParaRPr>
          </a:p>
          <a:p>
            <a:r>
              <a:rPr lang="tr-TR" sz="1800" dirty="0">
                <a:solidFill>
                  <a:schemeClr val="tx1"/>
                </a:solidFill>
              </a:rPr>
              <a:t>Google başta olmak üzere Facebook, </a:t>
            </a:r>
            <a:r>
              <a:rPr lang="tr-TR" sz="1800" dirty="0" err="1">
                <a:solidFill>
                  <a:schemeClr val="tx1"/>
                </a:solidFill>
              </a:rPr>
              <a:t>Twitter</a:t>
            </a:r>
            <a:r>
              <a:rPr lang="tr-TR" sz="1800" dirty="0">
                <a:solidFill>
                  <a:schemeClr val="tx1"/>
                </a:solidFill>
              </a:rPr>
              <a:t>, </a:t>
            </a:r>
            <a:r>
              <a:rPr lang="tr-TR" sz="1800" dirty="0" err="1">
                <a:solidFill>
                  <a:schemeClr val="tx1"/>
                </a:solidFill>
              </a:rPr>
              <a:t>LinkedIn</a:t>
            </a:r>
            <a:r>
              <a:rPr lang="tr-TR" sz="1800" dirty="0">
                <a:solidFill>
                  <a:schemeClr val="tx1"/>
                </a:solidFill>
              </a:rPr>
              <a:t>, Apple gibi devler tercihini HTML5’ten yana kullanıyor</a:t>
            </a:r>
            <a:r>
              <a:rPr lang="tr-TR" sz="1800" dirty="0" smtClean="0">
                <a:solidFill>
                  <a:schemeClr val="tx1"/>
                </a:solidFill>
              </a:rPr>
              <a:t>.</a:t>
            </a:r>
          </a:p>
          <a:p>
            <a:r>
              <a:rPr lang="tr-TR" sz="1800" dirty="0">
                <a:solidFill>
                  <a:schemeClr val="tx1"/>
                </a:solidFill>
              </a:rPr>
              <a:t>HTML etiketleri yalnızca içeriğin nasıl görüneceğini belirtir, içeriğin türü veya sayfa düzenindeki rolü hakkında bilgi vermez.</a:t>
            </a:r>
          </a:p>
          <a:p>
            <a:endParaRPr lang="tr-TR" sz="1800" dirty="0">
              <a:solidFill>
                <a:schemeClr val="tx1"/>
              </a:solidFill>
            </a:endParaRPr>
          </a:p>
          <a:p>
            <a:endParaRPr lang="tr-TR" sz="1800" dirty="0">
              <a:solidFill>
                <a:schemeClr val="tx1"/>
              </a:solidFill>
            </a:endParaRPr>
          </a:p>
        </p:txBody>
      </p:sp>
      <p:sp>
        <p:nvSpPr>
          <p:cNvPr id="3" name="Başlık 2"/>
          <p:cNvSpPr>
            <a:spLocks noGrp="1"/>
          </p:cNvSpPr>
          <p:nvPr>
            <p:ph type="title"/>
          </p:nvPr>
        </p:nvSpPr>
        <p:spPr/>
        <p:txBody>
          <a:bodyPr/>
          <a:lstStyle/>
          <a:p>
            <a:r>
              <a:rPr lang="tr-TR" dirty="0" smtClean="0">
                <a:solidFill>
                  <a:schemeClr val="tx1"/>
                </a:solidFill>
              </a:rPr>
              <a:t>Araştırma Ödevleri</a:t>
            </a:r>
            <a:endParaRPr lang="tr-TR" dirty="0">
              <a:solidFill>
                <a:schemeClr val="tx1"/>
              </a:solidFill>
            </a:endParaRPr>
          </a:p>
        </p:txBody>
      </p:sp>
    </p:spTree>
    <p:extLst>
      <p:ext uri="{BB962C8B-B14F-4D97-AF65-F5344CB8AC3E}">
        <p14:creationId xmlns:p14="http://schemas.microsoft.com/office/powerpoint/2010/main" val="15343845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323529" y="476672"/>
            <a:ext cx="8496944" cy="5649491"/>
          </a:xfrm>
        </p:spPr>
        <p:txBody>
          <a:bodyPr>
            <a:normAutofit/>
          </a:bodyPr>
          <a:lstStyle/>
          <a:p>
            <a:r>
              <a:rPr lang="tr-TR" sz="1600" dirty="0">
                <a:solidFill>
                  <a:schemeClr val="tx1"/>
                </a:solidFill>
              </a:rPr>
              <a:t>JRE(Java Runtime </a:t>
            </a:r>
            <a:r>
              <a:rPr lang="tr-TR" sz="1600" dirty="0" err="1">
                <a:solidFill>
                  <a:schemeClr val="tx1"/>
                </a:solidFill>
              </a:rPr>
              <a:t>Enviroment</a:t>
            </a:r>
            <a:r>
              <a:rPr lang="tr-TR" sz="1600" dirty="0">
                <a:solidFill>
                  <a:schemeClr val="tx1"/>
                </a:solidFill>
              </a:rPr>
              <a:t>) ise </a:t>
            </a:r>
            <a:r>
              <a:rPr lang="tr-TR" sz="1600" dirty="0" err="1">
                <a:solidFill>
                  <a:schemeClr val="tx1"/>
                </a:solidFill>
              </a:rPr>
              <a:t>java</a:t>
            </a:r>
            <a:r>
              <a:rPr lang="tr-TR" sz="1600" dirty="0">
                <a:solidFill>
                  <a:schemeClr val="tx1"/>
                </a:solidFill>
              </a:rPr>
              <a:t> programlama dili ile yazılmış olan uygulama ve </a:t>
            </a:r>
            <a:r>
              <a:rPr lang="tr-TR" sz="1600" dirty="0" err="1">
                <a:solidFill>
                  <a:schemeClr val="tx1"/>
                </a:solidFill>
              </a:rPr>
              <a:t>appletlerin</a:t>
            </a:r>
            <a:r>
              <a:rPr lang="tr-TR" sz="1600" dirty="0">
                <a:solidFill>
                  <a:schemeClr val="tx1"/>
                </a:solidFill>
              </a:rPr>
              <a:t> çalışmasını sağlayan bileşenler ile JVM e kütüphaneler </a:t>
            </a:r>
            <a:r>
              <a:rPr lang="tr-TR" sz="1600" dirty="0" err="1">
                <a:solidFill>
                  <a:schemeClr val="tx1"/>
                </a:solidFill>
              </a:rPr>
              <a:t>sağlar.Derlenmiş</a:t>
            </a:r>
            <a:r>
              <a:rPr lang="tr-TR" sz="1600" dirty="0">
                <a:solidFill>
                  <a:schemeClr val="tx1"/>
                </a:solidFill>
              </a:rPr>
              <a:t> </a:t>
            </a:r>
            <a:r>
              <a:rPr lang="tr-TR" sz="1600" dirty="0" err="1">
                <a:solidFill>
                  <a:schemeClr val="tx1"/>
                </a:solidFill>
              </a:rPr>
              <a:t>byte</a:t>
            </a:r>
            <a:r>
              <a:rPr lang="tr-TR" sz="1600" dirty="0">
                <a:solidFill>
                  <a:schemeClr val="tx1"/>
                </a:solidFill>
              </a:rPr>
              <a:t> </a:t>
            </a:r>
            <a:r>
              <a:rPr lang="tr-TR" sz="1600" dirty="0" err="1">
                <a:solidFill>
                  <a:schemeClr val="tx1"/>
                </a:solidFill>
              </a:rPr>
              <a:t>codelar</a:t>
            </a:r>
            <a:r>
              <a:rPr lang="tr-TR" sz="1600" dirty="0">
                <a:solidFill>
                  <a:schemeClr val="tx1"/>
                </a:solidFill>
              </a:rPr>
              <a:t> direk olarak CPU üzerinde çalışmazlar. CPU tarafından anlaşılması için aradaki JVM </a:t>
            </a:r>
            <a:r>
              <a:rPr lang="tr-TR" sz="1600" dirty="0" err="1">
                <a:solidFill>
                  <a:schemeClr val="tx1"/>
                </a:solidFill>
              </a:rPr>
              <a:t>bytecode</a:t>
            </a:r>
            <a:r>
              <a:rPr lang="tr-TR" sz="1600" dirty="0">
                <a:solidFill>
                  <a:schemeClr val="tx1"/>
                </a:solidFill>
              </a:rPr>
              <a:t> </a:t>
            </a:r>
            <a:r>
              <a:rPr lang="tr-TR" sz="1600" dirty="0" err="1">
                <a:solidFill>
                  <a:schemeClr val="tx1"/>
                </a:solidFill>
              </a:rPr>
              <a:t>ları</a:t>
            </a:r>
            <a:r>
              <a:rPr lang="tr-TR" sz="1600" dirty="0">
                <a:solidFill>
                  <a:schemeClr val="tx1"/>
                </a:solidFill>
              </a:rPr>
              <a:t> okunabilir makine kodları olarak yorumlar. Aslında; </a:t>
            </a:r>
            <a:r>
              <a:rPr lang="tr-TR" sz="1600" dirty="0" err="1">
                <a:solidFill>
                  <a:schemeClr val="tx1"/>
                </a:solidFill>
              </a:rPr>
              <a:t>java</a:t>
            </a:r>
            <a:r>
              <a:rPr lang="tr-TR" sz="1600" dirty="0">
                <a:solidFill>
                  <a:schemeClr val="tx1"/>
                </a:solidFill>
              </a:rPr>
              <a:t> </a:t>
            </a:r>
            <a:r>
              <a:rPr lang="tr-TR" sz="1600" dirty="0" err="1">
                <a:solidFill>
                  <a:schemeClr val="tx1"/>
                </a:solidFill>
              </a:rPr>
              <a:t>bytecode</a:t>
            </a:r>
            <a:r>
              <a:rPr lang="tr-TR" sz="1600" dirty="0">
                <a:solidFill>
                  <a:schemeClr val="tx1"/>
                </a:solidFill>
              </a:rPr>
              <a:t> </a:t>
            </a:r>
            <a:r>
              <a:rPr lang="tr-TR" sz="1600" dirty="0" err="1">
                <a:solidFill>
                  <a:schemeClr val="tx1"/>
                </a:solidFill>
              </a:rPr>
              <a:t>ların</a:t>
            </a:r>
            <a:r>
              <a:rPr lang="tr-TR" sz="1600" dirty="0">
                <a:solidFill>
                  <a:schemeClr val="tx1"/>
                </a:solidFill>
              </a:rPr>
              <a:t> bütün </a:t>
            </a:r>
            <a:r>
              <a:rPr lang="tr-TR" sz="1600" dirty="0" err="1">
                <a:solidFill>
                  <a:schemeClr val="tx1"/>
                </a:solidFill>
              </a:rPr>
              <a:t>platformalarda</a:t>
            </a:r>
            <a:r>
              <a:rPr lang="tr-TR" sz="1600" dirty="0">
                <a:solidFill>
                  <a:schemeClr val="tx1"/>
                </a:solidFill>
              </a:rPr>
              <a:t> çalışması JRE sayesindedir. İçerisinde; JVM, </a:t>
            </a:r>
            <a:r>
              <a:rPr lang="tr-TR" sz="1600" dirty="0" err="1">
                <a:solidFill>
                  <a:schemeClr val="tx1"/>
                </a:solidFill>
              </a:rPr>
              <a:t>Core</a:t>
            </a:r>
            <a:r>
              <a:rPr lang="tr-TR" sz="1600" dirty="0">
                <a:solidFill>
                  <a:schemeClr val="tx1"/>
                </a:solidFill>
              </a:rPr>
              <a:t> kitaplıkları ve Java yazılımında yazılan uygulamaları ve küçük uygulamaları çalıştırmak için diğer ek bileşenleri içerir. </a:t>
            </a:r>
            <a:r>
              <a:rPr lang="tr-TR" sz="1600" dirty="0" err="1">
                <a:solidFill>
                  <a:schemeClr val="tx1"/>
                </a:solidFill>
              </a:rPr>
              <a:t>JRE’nin</a:t>
            </a:r>
            <a:r>
              <a:rPr lang="tr-TR" sz="1600" dirty="0">
                <a:solidFill>
                  <a:schemeClr val="tx1"/>
                </a:solidFill>
              </a:rPr>
              <a:t> görevi Java kodları derlendikten sonra bir ara dil olarak kabul edilen Java bayt </a:t>
            </a:r>
            <a:r>
              <a:rPr lang="tr-TR" sz="1600" dirty="0" smtClean="0">
                <a:solidFill>
                  <a:schemeClr val="tx1"/>
                </a:solidFill>
              </a:rPr>
              <a:t>kodlarını </a:t>
            </a:r>
            <a:r>
              <a:rPr lang="tr-TR" sz="1600" dirty="0">
                <a:solidFill>
                  <a:schemeClr val="tx1"/>
                </a:solidFill>
              </a:rPr>
              <a:t>oluşturmaktır. Bu bayt kodlar bütün işletim sistemleri için aynıdır</a:t>
            </a:r>
            <a:r>
              <a:rPr lang="tr-TR" sz="1600" dirty="0" smtClean="0">
                <a:solidFill>
                  <a:schemeClr val="tx1"/>
                </a:solidFill>
              </a:rPr>
              <a:t>.</a:t>
            </a:r>
          </a:p>
          <a:p>
            <a:endParaRPr lang="tr-TR" sz="1600" dirty="0">
              <a:solidFill>
                <a:schemeClr val="tx1"/>
              </a:solidFill>
            </a:endParaRPr>
          </a:p>
          <a:p>
            <a:r>
              <a:rPr lang="tr-TR" sz="1600" dirty="0" smtClean="0">
                <a:solidFill>
                  <a:schemeClr val="tx1"/>
                </a:solidFill>
              </a:rPr>
              <a:t>JDK,</a:t>
            </a:r>
            <a:r>
              <a:rPr lang="tr-TR" sz="1600" dirty="0"/>
              <a:t> </a:t>
            </a:r>
            <a:r>
              <a:rPr lang="tr-TR" sz="1600" dirty="0">
                <a:solidFill>
                  <a:schemeClr val="tx1"/>
                </a:solidFill>
              </a:rPr>
              <a:t>JRE ile birlikte </a:t>
            </a:r>
            <a:r>
              <a:rPr lang="tr-TR" sz="1600" dirty="0" err="1">
                <a:solidFill>
                  <a:schemeClr val="tx1"/>
                </a:solidFill>
              </a:rPr>
              <a:t>appletleri</a:t>
            </a:r>
            <a:r>
              <a:rPr lang="tr-TR" sz="1600" dirty="0">
                <a:solidFill>
                  <a:schemeClr val="tx1"/>
                </a:solidFill>
              </a:rPr>
              <a:t> ve uygulamaları geliştirirken zorunlu olan </a:t>
            </a:r>
            <a:r>
              <a:rPr lang="tr-TR" sz="1600" dirty="0" err="1">
                <a:solidFill>
                  <a:schemeClr val="tx1"/>
                </a:solidFill>
              </a:rPr>
              <a:t>debuggers</a:t>
            </a:r>
            <a:r>
              <a:rPr lang="tr-TR" sz="1600" dirty="0">
                <a:solidFill>
                  <a:schemeClr val="tx1"/>
                </a:solidFill>
              </a:rPr>
              <a:t> ve </a:t>
            </a:r>
            <a:r>
              <a:rPr lang="tr-TR" sz="1600" dirty="0" err="1">
                <a:solidFill>
                  <a:schemeClr val="tx1"/>
                </a:solidFill>
              </a:rPr>
              <a:t>compilers</a:t>
            </a:r>
            <a:r>
              <a:rPr lang="tr-TR" sz="1600" dirty="0">
                <a:solidFill>
                  <a:schemeClr val="tx1"/>
                </a:solidFill>
              </a:rPr>
              <a:t> gibi geliştirme araçlarını da bünyesinde bulundurur</a:t>
            </a:r>
            <a:r>
              <a:rPr lang="tr-TR" sz="1600" dirty="0" smtClean="0"/>
              <a:t>.</a:t>
            </a:r>
          </a:p>
          <a:p>
            <a:endParaRPr lang="tr-TR" sz="1600" dirty="0">
              <a:solidFill>
                <a:schemeClr val="tx1"/>
              </a:solidFill>
            </a:endParaRPr>
          </a:p>
          <a:p>
            <a:r>
              <a:rPr lang="tr-TR" sz="1600" dirty="0" smtClean="0">
                <a:solidFill>
                  <a:schemeClr val="tx1"/>
                </a:solidFill>
              </a:rPr>
              <a:t>Son nokta;</a:t>
            </a:r>
          </a:p>
          <a:p>
            <a:endParaRPr lang="tr-TR" sz="1600" dirty="0">
              <a:solidFill>
                <a:schemeClr val="tx1"/>
              </a:solidFill>
            </a:endParaRPr>
          </a:p>
          <a:p>
            <a:endParaRPr lang="tr-TR" sz="1600" dirty="0" smtClean="0">
              <a:solidFill>
                <a:schemeClr val="tx1"/>
              </a:solidFill>
            </a:endParaRPr>
          </a:p>
          <a:p>
            <a:r>
              <a:rPr lang="tr-TR" sz="1600" dirty="0">
                <a:solidFill>
                  <a:schemeClr val="tx1"/>
                </a:solidFill>
              </a:rPr>
              <a:t>JRE=JVM + Java Kütüphaneleri</a:t>
            </a:r>
          </a:p>
          <a:p>
            <a:r>
              <a:rPr lang="tr-TR" sz="1600" dirty="0">
                <a:solidFill>
                  <a:schemeClr val="tx1"/>
                </a:solidFill>
              </a:rPr>
              <a:t>JDK=JRE + Compiler + </a:t>
            </a:r>
            <a:r>
              <a:rPr lang="tr-TR" sz="1600" dirty="0" err="1">
                <a:solidFill>
                  <a:schemeClr val="tx1"/>
                </a:solidFill>
              </a:rPr>
              <a:t>debugger</a:t>
            </a:r>
            <a:endParaRPr lang="tr-TR" sz="1600" dirty="0">
              <a:solidFill>
                <a:schemeClr val="tx1"/>
              </a:solidFill>
            </a:endParaRPr>
          </a:p>
          <a:p>
            <a:endParaRPr lang="tr-TR" sz="1600" dirty="0">
              <a:solidFill>
                <a:schemeClr val="tx1"/>
              </a:solidFill>
            </a:endParaRPr>
          </a:p>
        </p:txBody>
      </p:sp>
    </p:spTree>
    <p:extLst>
      <p:ext uri="{BB962C8B-B14F-4D97-AF65-F5344CB8AC3E}">
        <p14:creationId xmlns:p14="http://schemas.microsoft.com/office/powerpoint/2010/main" val="1056664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467544" y="1124744"/>
            <a:ext cx="8280919" cy="5001419"/>
          </a:xfrm>
        </p:spPr>
        <p:txBody>
          <a:bodyPr>
            <a:normAutofit/>
          </a:bodyPr>
          <a:lstStyle/>
          <a:p>
            <a:pPr marL="0" indent="0">
              <a:buNone/>
            </a:pPr>
            <a:r>
              <a:rPr lang="tr-TR" sz="1600" dirty="0" smtClean="0">
                <a:solidFill>
                  <a:schemeClr val="tx1"/>
                </a:solidFill>
              </a:rPr>
              <a:t>   </a:t>
            </a:r>
            <a:r>
              <a:rPr lang="tr-TR" sz="1600" dirty="0" smtClean="0">
                <a:solidFill>
                  <a:schemeClr val="accent6"/>
                </a:solidFill>
              </a:rPr>
              <a:t> *</a:t>
            </a:r>
            <a:r>
              <a:rPr lang="tr-TR" sz="1600" dirty="0" err="1" smtClean="0">
                <a:solidFill>
                  <a:schemeClr val="tx1"/>
                </a:solidFill>
              </a:rPr>
              <a:t>Javada</a:t>
            </a:r>
            <a:r>
              <a:rPr lang="tr-TR" sz="1600" dirty="0" smtClean="0">
                <a:solidFill>
                  <a:schemeClr val="tx1"/>
                </a:solidFill>
              </a:rPr>
              <a:t> </a:t>
            </a:r>
            <a:r>
              <a:rPr lang="tr-TR" sz="1600" dirty="0">
                <a:solidFill>
                  <a:schemeClr val="tx1"/>
                </a:solidFill>
              </a:rPr>
              <a:t>8 tane </a:t>
            </a:r>
            <a:r>
              <a:rPr lang="tr-TR" sz="1600" dirty="0" err="1">
                <a:solidFill>
                  <a:schemeClr val="tx1"/>
                </a:solidFill>
              </a:rPr>
              <a:t>primitive</a:t>
            </a:r>
            <a:r>
              <a:rPr lang="tr-TR" sz="1600" dirty="0">
                <a:solidFill>
                  <a:schemeClr val="tx1"/>
                </a:solidFill>
              </a:rPr>
              <a:t> </a:t>
            </a:r>
            <a:r>
              <a:rPr lang="tr-TR" sz="1600" dirty="0" err="1">
                <a:solidFill>
                  <a:schemeClr val="tx1"/>
                </a:solidFill>
              </a:rPr>
              <a:t>type</a:t>
            </a:r>
            <a:r>
              <a:rPr lang="tr-TR" sz="1600" dirty="0">
                <a:solidFill>
                  <a:schemeClr val="tx1"/>
                </a:solidFill>
              </a:rPr>
              <a:t> vardır. Bunlara karşılık gelen sınıflara </a:t>
            </a:r>
            <a:r>
              <a:rPr lang="tr-TR" sz="1600" dirty="0" err="1">
                <a:solidFill>
                  <a:schemeClr val="tx1"/>
                </a:solidFill>
              </a:rPr>
              <a:t>wrapper</a:t>
            </a:r>
            <a:r>
              <a:rPr lang="tr-TR" sz="1600" dirty="0">
                <a:solidFill>
                  <a:schemeClr val="tx1"/>
                </a:solidFill>
              </a:rPr>
              <a:t> adı verilir.</a:t>
            </a:r>
          </a:p>
          <a:p>
            <a:r>
              <a:rPr lang="tr-TR" sz="1600" dirty="0" smtClean="0">
                <a:solidFill>
                  <a:schemeClr val="tx1"/>
                </a:solidFill>
              </a:rPr>
              <a:t>Neden </a:t>
            </a:r>
            <a:r>
              <a:rPr lang="tr-TR" sz="1600" dirty="0">
                <a:solidFill>
                  <a:schemeClr val="tx1"/>
                </a:solidFill>
              </a:rPr>
              <a:t>ihtiyacımız var?</a:t>
            </a:r>
          </a:p>
          <a:p>
            <a:r>
              <a:rPr lang="tr-TR" sz="1600" dirty="0">
                <a:solidFill>
                  <a:schemeClr val="tx1"/>
                </a:solidFill>
              </a:rPr>
              <a:t>Aşağıdaki sebeplerden dolayı bir </a:t>
            </a:r>
            <a:r>
              <a:rPr lang="tr-TR" sz="1600" dirty="0" err="1">
                <a:solidFill>
                  <a:schemeClr val="tx1"/>
                </a:solidFill>
              </a:rPr>
              <a:t>Wrapper</a:t>
            </a:r>
            <a:r>
              <a:rPr lang="tr-TR" sz="1600" dirty="0">
                <a:solidFill>
                  <a:schemeClr val="tx1"/>
                </a:solidFill>
              </a:rPr>
              <a:t> </a:t>
            </a:r>
            <a:r>
              <a:rPr lang="tr-TR" sz="1600" dirty="0" err="1">
                <a:solidFill>
                  <a:schemeClr val="tx1"/>
                </a:solidFill>
              </a:rPr>
              <a:t>Class’a</a:t>
            </a:r>
            <a:r>
              <a:rPr lang="tr-TR" sz="1600" dirty="0">
                <a:solidFill>
                  <a:schemeClr val="tx1"/>
                </a:solidFill>
              </a:rPr>
              <a:t> ihtiyaç duyabiliriz:</a:t>
            </a:r>
          </a:p>
          <a:p>
            <a:r>
              <a:rPr lang="tr-TR" sz="1600" dirty="0" err="1">
                <a:solidFill>
                  <a:schemeClr val="tx1"/>
                </a:solidFill>
              </a:rPr>
              <a:t>Primitive</a:t>
            </a:r>
            <a:r>
              <a:rPr lang="tr-TR" sz="1600" dirty="0">
                <a:solidFill>
                  <a:schemeClr val="tx1"/>
                </a:solidFill>
              </a:rPr>
              <a:t> veri tiplerini bir obje olarak kullanmak istersek</a:t>
            </a:r>
          </a:p>
          <a:p>
            <a:r>
              <a:rPr lang="tr-TR" sz="1600" dirty="0" err="1">
                <a:solidFill>
                  <a:schemeClr val="tx1"/>
                </a:solidFill>
              </a:rPr>
              <a:t>java.util</a:t>
            </a:r>
            <a:r>
              <a:rPr lang="tr-TR" sz="1600" dirty="0">
                <a:solidFill>
                  <a:schemeClr val="tx1"/>
                </a:solidFill>
              </a:rPr>
              <a:t> </a:t>
            </a:r>
            <a:r>
              <a:rPr lang="tr-TR" sz="1600" dirty="0" err="1">
                <a:solidFill>
                  <a:schemeClr val="tx1"/>
                </a:solidFill>
              </a:rPr>
              <a:t>package</a:t>
            </a:r>
            <a:r>
              <a:rPr lang="tr-TR" sz="1600" dirty="0">
                <a:solidFill>
                  <a:schemeClr val="tx1"/>
                </a:solidFill>
              </a:rPr>
              <a:t> içinde sadece sınıflarla uygulama yapabiliriz ve biz de </a:t>
            </a:r>
            <a:r>
              <a:rPr lang="tr-TR" sz="1600" dirty="0" err="1">
                <a:solidFill>
                  <a:schemeClr val="tx1"/>
                </a:solidFill>
              </a:rPr>
              <a:t>wrapper</a:t>
            </a:r>
            <a:r>
              <a:rPr lang="tr-TR" sz="1600" dirty="0">
                <a:solidFill>
                  <a:schemeClr val="tx1"/>
                </a:solidFill>
              </a:rPr>
              <a:t> </a:t>
            </a:r>
            <a:r>
              <a:rPr lang="tr-TR" sz="1600" dirty="0" err="1">
                <a:solidFill>
                  <a:schemeClr val="tx1"/>
                </a:solidFill>
              </a:rPr>
              <a:t>classları</a:t>
            </a:r>
            <a:r>
              <a:rPr lang="tr-TR" sz="1600" dirty="0">
                <a:solidFill>
                  <a:schemeClr val="tx1"/>
                </a:solidFill>
              </a:rPr>
              <a:t> bu şekilde kullanabiliriz</a:t>
            </a:r>
          </a:p>
          <a:p>
            <a:r>
              <a:rPr lang="tr-TR" sz="1600" dirty="0" err="1">
                <a:solidFill>
                  <a:schemeClr val="tx1"/>
                </a:solidFill>
              </a:rPr>
              <a:t>ArrayList</a:t>
            </a:r>
            <a:r>
              <a:rPr lang="tr-TR" sz="1600" dirty="0">
                <a:solidFill>
                  <a:schemeClr val="tx1"/>
                </a:solidFill>
              </a:rPr>
              <a:t> ve </a:t>
            </a:r>
            <a:r>
              <a:rPr lang="tr-TR" sz="1600" dirty="0" err="1">
                <a:solidFill>
                  <a:schemeClr val="tx1"/>
                </a:solidFill>
              </a:rPr>
              <a:t>Vector</a:t>
            </a:r>
            <a:r>
              <a:rPr lang="tr-TR" sz="1600" dirty="0">
                <a:solidFill>
                  <a:schemeClr val="tx1"/>
                </a:solidFill>
              </a:rPr>
              <a:t> gibi veri yapıları için </a:t>
            </a:r>
            <a:r>
              <a:rPr lang="tr-TR" sz="1600" dirty="0" err="1">
                <a:solidFill>
                  <a:schemeClr val="tx1"/>
                </a:solidFill>
              </a:rPr>
              <a:t>wrapper</a:t>
            </a:r>
            <a:r>
              <a:rPr lang="tr-TR" sz="1600" dirty="0">
                <a:solidFill>
                  <a:schemeClr val="tx1"/>
                </a:solidFill>
              </a:rPr>
              <a:t> </a:t>
            </a:r>
            <a:r>
              <a:rPr lang="tr-TR" sz="1600" dirty="0" err="1">
                <a:solidFill>
                  <a:schemeClr val="tx1"/>
                </a:solidFill>
              </a:rPr>
              <a:t>classlar</a:t>
            </a:r>
            <a:r>
              <a:rPr lang="tr-TR" sz="1600" dirty="0">
                <a:solidFill>
                  <a:schemeClr val="tx1"/>
                </a:solidFill>
              </a:rPr>
              <a:t> aracılığıyla </a:t>
            </a:r>
            <a:r>
              <a:rPr lang="tr-TR" sz="1600" dirty="0" err="1">
                <a:solidFill>
                  <a:schemeClr val="tx1"/>
                </a:solidFill>
              </a:rPr>
              <a:t>primitive</a:t>
            </a:r>
            <a:r>
              <a:rPr lang="tr-TR" sz="1600" dirty="0">
                <a:solidFill>
                  <a:schemeClr val="tx1"/>
                </a:solidFill>
              </a:rPr>
              <a:t> </a:t>
            </a:r>
            <a:r>
              <a:rPr lang="tr-TR" sz="1600" dirty="0" err="1">
                <a:solidFill>
                  <a:schemeClr val="tx1"/>
                </a:solidFill>
              </a:rPr>
              <a:t>typeları</a:t>
            </a:r>
            <a:r>
              <a:rPr lang="tr-TR" sz="1600" dirty="0">
                <a:solidFill>
                  <a:schemeClr val="tx1"/>
                </a:solidFill>
              </a:rPr>
              <a:t> kullanabiliriz.</a:t>
            </a:r>
          </a:p>
          <a:p>
            <a:r>
              <a:rPr lang="tr-TR" sz="1600" dirty="0" err="1">
                <a:solidFill>
                  <a:schemeClr val="tx1"/>
                </a:solidFill>
              </a:rPr>
              <a:t>Multithreading</a:t>
            </a:r>
            <a:r>
              <a:rPr lang="tr-TR" sz="1600" dirty="0">
                <a:solidFill>
                  <a:schemeClr val="tx1"/>
                </a:solidFill>
              </a:rPr>
              <a:t> senkronizasyonu için gerekli bir obje oluşturma amaçlı kullanabiliriz.</a:t>
            </a:r>
          </a:p>
          <a:p>
            <a:r>
              <a:rPr lang="tr-TR" sz="1600" dirty="0">
                <a:solidFill>
                  <a:schemeClr val="tx1"/>
                </a:solidFill>
              </a:rPr>
              <a:t>Şimdi örnek bir kullanıma bakalım</a:t>
            </a:r>
            <a:r>
              <a:rPr lang="tr-TR" sz="1600" dirty="0" smtClean="0">
                <a:solidFill>
                  <a:schemeClr val="tx1"/>
                </a:solidFill>
              </a:rPr>
              <a:t>:</a:t>
            </a:r>
          </a:p>
          <a:p>
            <a:endParaRPr lang="tr-TR" sz="1600" dirty="0">
              <a:solidFill>
                <a:schemeClr val="tx1"/>
              </a:solidFill>
            </a:endParaRPr>
          </a:p>
          <a:p>
            <a:r>
              <a:rPr lang="tr-TR" sz="1600" dirty="0" err="1">
                <a:solidFill>
                  <a:schemeClr val="tx1"/>
                </a:solidFill>
              </a:rPr>
              <a:t>public</a:t>
            </a:r>
            <a:r>
              <a:rPr lang="tr-TR" sz="1600" dirty="0">
                <a:solidFill>
                  <a:schemeClr val="tx1"/>
                </a:solidFill>
              </a:rPr>
              <a:t> </a:t>
            </a:r>
            <a:r>
              <a:rPr lang="tr-TR" sz="1600" dirty="0" err="1">
                <a:solidFill>
                  <a:schemeClr val="tx1"/>
                </a:solidFill>
              </a:rPr>
              <a:t>class</a:t>
            </a:r>
            <a:r>
              <a:rPr lang="tr-TR" sz="1600" dirty="0">
                <a:solidFill>
                  <a:schemeClr val="tx1"/>
                </a:solidFill>
              </a:rPr>
              <a:t> Main { </a:t>
            </a:r>
            <a:r>
              <a:rPr lang="tr-TR" sz="1600" dirty="0" err="1">
                <a:solidFill>
                  <a:schemeClr val="tx1"/>
                </a:solidFill>
              </a:rPr>
              <a:t>public</a:t>
            </a:r>
            <a:r>
              <a:rPr lang="tr-TR" sz="1600" dirty="0">
                <a:solidFill>
                  <a:schemeClr val="tx1"/>
                </a:solidFill>
              </a:rPr>
              <a:t> </a:t>
            </a:r>
            <a:r>
              <a:rPr lang="tr-TR" sz="1600" dirty="0" err="1">
                <a:solidFill>
                  <a:schemeClr val="tx1"/>
                </a:solidFill>
              </a:rPr>
              <a:t>static</a:t>
            </a:r>
            <a:r>
              <a:rPr lang="tr-TR" sz="1600" dirty="0">
                <a:solidFill>
                  <a:schemeClr val="tx1"/>
                </a:solidFill>
              </a:rPr>
              <a:t> </a:t>
            </a:r>
            <a:r>
              <a:rPr lang="tr-TR" sz="1600" dirty="0" err="1">
                <a:solidFill>
                  <a:schemeClr val="tx1"/>
                </a:solidFill>
              </a:rPr>
              <a:t>void</a:t>
            </a:r>
            <a:r>
              <a:rPr lang="tr-TR" sz="1600" dirty="0">
                <a:solidFill>
                  <a:schemeClr val="tx1"/>
                </a:solidFill>
              </a:rPr>
              <a:t> main(</a:t>
            </a:r>
            <a:r>
              <a:rPr lang="tr-TR" sz="1600" dirty="0" err="1">
                <a:solidFill>
                  <a:schemeClr val="tx1"/>
                </a:solidFill>
              </a:rPr>
              <a:t>String</a:t>
            </a:r>
            <a:r>
              <a:rPr lang="tr-TR" sz="1600" dirty="0">
                <a:solidFill>
                  <a:schemeClr val="tx1"/>
                </a:solidFill>
              </a:rPr>
              <a:t> [] </a:t>
            </a:r>
            <a:r>
              <a:rPr lang="tr-TR" sz="1600" dirty="0" err="1">
                <a:solidFill>
                  <a:schemeClr val="tx1"/>
                </a:solidFill>
              </a:rPr>
              <a:t>args</a:t>
            </a:r>
            <a:r>
              <a:rPr lang="tr-TR" sz="1600" dirty="0" smtClean="0">
                <a:solidFill>
                  <a:schemeClr val="tx1"/>
                </a:solidFill>
              </a:rPr>
              <a:t>)</a:t>
            </a:r>
          </a:p>
          <a:p>
            <a:r>
              <a:rPr lang="tr-TR" sz="1600" dirty="0" smtClean="0">
                <a:solidFill>
                  <a:schemeClr val="tx1"/>
                </a:solidFill>
              </a:rPr>
              <a:t> </a:t>
            </a:r>
            <a:r>
              <a:rPr lang="tr-TR" sz="1600" dirty="0">
                <a:solidFill>
                  <a:schemeClr val="tx1"/>
                </a:solidFill>
              </a:rPr>
              <a:t>{ </a:t>
            </a:r>
            <a:r>
              <a:rPr lang="tr-TR" sz="1600" dirty="0" err="1">
                <a:solidFill>
                  <a:schemeClr val="tx1"/>
                </a:solidFill>
              </a:rPr>
              <a:t>int</a:t>
            </a:r>
            <a:r>
              <a:rPr lang="tr-TR" sz="1600" dirty="0">
                <a:solidFill>
                  <a:schemeClr val="tx1"/>
                </a:solidFill>
              </a:rPr>
              <a:t> </a:t>
            </a:r>
            <a:r>
              <a:rPr lang="tr-TR" sz="1600" dirty="0" err="1">
                <a:solidFill>
                  <a:schemeClr val="tx1"/>
                </a:solidFill>
              </a:rPr>
              <a:t>number</a:t>
            </a:r>
            <a:r>
              <a:rPr lang="tr-TR" sz="1600" dirty="0">
                <a:solidFill>
                  <a:schemeClr val="tx1"/>
                </a:solidFill>
              </a:rPr>
              <a:t> = 46; </a:t>
            </a:r>
            <a:endParaRPr lang="tr-TR" sz="1600" dirty="0" smtClean="0">
              <a:solidFill>
                <a:schemeClr val="tx1"/>
              </a:solidFill>
            </a:endParaRPr>
          </a:p>
          <a:p>
            <a:r>
              <a:rPr lang="tr-TR" sz="1600" dirty="0" err="1" smtClean="0">
                <a:solidFill>
                  <a:schemeClr val="tx1"/>
                </a:solidFill>
              </a:rPr>
              <a:t>String</a:t>
            </a:r>
            <a:r>
              <a:rPr lang="tr-TR" sz="1600" dirty="0" smtClean="0">
                <a:solidFill>
                  <a:schemeClr val="tx1"/>
                </a:solidFill>
              </a:rPr>
              <a:t> </a:t>
            </a:r>
            <a:r>
              <a:rPr lang="tr-TR" sz="1600" dirty="0" err="1">
                <a:solidFill>
                  <a:schemeClr val="tx1"/>
                </a:solidFill>
              </a:rPr>
              <a:t>string_degisken</a:t>
            </a:r>
            <a:r>
              <a:rPr lang="tr-TR" sz="1600" dirty="0">
                <a:solidFill>
                  <a:schemeClr val="tx1"/>
                </a:solidFill>
              </a:rPr>
              <a:t> = </a:t>
            </a:r>
            <a:r>
              <a:rPr lang="tr-TR" sz="1600" dirty="0" err="1">
                <a:solidFill>
                  <a:schemeClr val="tx1"/>
                </a:solidFill>
              </a:rPr>
              <a:t>Integer.toString</a:t>
            </a:r>
            <a:r>
              <a:rPr lang="tr-TR" sz="1600" dirty="0">
                <a:solidFill>
                  <a:schemeClr val="tx1"/>
                </a:solidFill>
              </a:rPr>
              <a:t>(</a:t>
            </a:r>
            <a:r>
              <a:rPr lang="tr-TR" sz="1600" dirty="0" err="1">
                <a:solidFill>
                  <a:schemeClr val="tx1"/>
                </a:solidFill>
              </a:rPr>
              <a:t>number</a:t>
            </a:r>
            <a:r>
              <a:rPr lang="tr-TR" sz="1600" dirty="0">
                <a:solidFill>
                  <a:schemeClr val="tx1"/>
                </a:solidFill>
              </a:rPr>
              <a:t>); </a:t>
            </a:r>
            <a:r>
              <a:rPr lang="tr-TR" sz="1600" dirty="0" err="1">
                <a:solidFill>
                  <a:schemeClr val="tx1"/>
                </a:solidFill>
              </a:rPr>
              <a:t>System.out.println</a:t>
            </a:r>
            <a:r>
              <a:rPr lang="tr-TR" sz="1600" dirty="0">
                <a:solidFill>
                  <a:schemeClr val="tx1"/>
                </a:solidFill>
              </a:rPr>
              <a:t>("Sayı </a:t>
            </a:r>
            <a:r>
              <a:rPr lang="tr-TR" sz="1600" dirty="0" err="1">
                <a:solidFill>
                  <a:schemeClr val="tx1"/>
                </a:solidFill>
              </a:rPr>
              <a:t>int</a:t>
            </a:r>
            <a:r>
              <a:rPr lang="tr-TR" sz="1600" dirty="0">
                <a:solidFill>
                  <a:schemeClr val="tx1"/>
                </a:solidFill>
              </a:rPr>
              <a:t> tipinde: "+ </a:t>
            </a:r>
            <a:r>
              <a:rPr lang="tr-TR" sz="1600" dirty="0" err="1">
                <a:solidFill>
                  <a:schemeClr val="tx1"/>
                </a:solidFill>
              </a:rPr>
              <a:t>number</a:t>
            </a:r>
            <a:r>
              <a:rPr lang="tr-TR" sz="1600" dirty="0">
                <a:solidFill>
                  <a:schemeClr val="tx1"/>
                </a:solidFill>
              </a:rPr>
              <a:t>); </a:t>
            </a:r>
            <a:endParaRPr lang="tr-TR" sz="1600" dirty="0" smtClean="0">
              <a:solidFill>
                <a:schemeClr val="tx1"/>
              </a:solidFill>
            </a:endParaRPr>
          </a:p>
          <a:p>
            <a:r>
              <a:rPr lang="tr-TR" sz="1600" dirty="0" err="1" smtClean="0">
                <a:solidFill>
                  <a:schemeClr val="tx1"/>
                </a:solidFill>
              </a:rPr>
              <a:t>System.out.println</a:t>
            </a:r>
            <a:r>
              <a:rPr lang="tr-TR" sz="1600" dirty="0">
                <a:solidFill>
                  <a:schemeClr val="tx1"/>
                </a:solidFill>
              </a:rPr>
              <a:t>("Sayı </a:t>
            </a:r>
            <a:r>
              <a:rPr lang="tr-TR" sz="1600" dirty="0" err="1">
                <a:solidFill>
                  <a:schemeClr val="tx1"/>
                </a:solidFill>
              </a:rPr>
              <a:t>string</a:t>
            </a:r>
            <a:r>
              <a:rPr lang="tr-TR" sz="1600" dirty="0">
                <a:solidFill>
                  <a:schemeClr val="tx1"/>
                </a:solidFill>
              </a:rPr>
              <a:t> tipinde: "+ </a:t>
            </a:r>
            <a:r>
              <a:rPr lang="tr-TR" sz="1600" dirty="0" err="1">
                <a:solidFill>
                  <a:schemeClr val="tx1"/>
                </a:solidFill>
              </a:rPr>
              <a:t>string_degisken</a:t>
            </a:r>
            <a:r>
              <a:rPr lang="tr-TR" sz="1600" dirty="0">
                <a:solidFill>
                  <a:schemeClr val="tx1"/>
                </a:solidFill>
              </a:rPr>
              <a:t>); </a:t>
            </a:r>
            <a:endParaRPr lang="tr-TR" sz="1600" dirty="0" smtClean="0">
              <a:solidFill>
                <a:schemeClr val="tx1"/>
              </a:solidFill>
            </a:endParaRPr>
          </a:p>
          <a:p>
            <a:r>
              <a:rPr lang="tr-TR" sz="1600" dirty="0" smtClean="0">
                <a:solidFill>
                  <a:schemeClr val="tx1"/>
                </a:solidFill>
              </a:rPr>
              <a:t>} </a:t>
            </a:r>
            <a:r>
              <a:rPr lang="tr-TR" sz="1600" dirty="0">
                <a:solidFill>
                  <a:schemeClr val="tx1"/>
                </a:solidFill>
              </a:rPr>
              <a:t>}</a:t>
            </a:r>
          </a:p>
        </p:txBody>
      </p:sp>
      <p:sp>
        <p:nvSpPr>
          <p:cNvPr id="3" name="Başlık 2"/>
          <p:cNvSpPr>
            <a:spLocks noGrp="1"/>
          </p:cNvSpPr>
          <p:nvPr>
            <p:ph type="title"/>
          </p:nvPr>
        </p:nvSpPr>
        <p:spPr>
          <a:xfrm>
            <a:off x="467544" y="338328"/>
            <a:ext cx="8219256" cy="426376"/>
          </a:xfrm>
        </p:spPr>
        <p:txBody>
          <a:bodyPr>
            <a:normAutofit fontScale="90000"/>
          </a:bodyPr>
          <a:lstStyle/>
          <a:p>
            <a:r>
              <a:rPr lang="tr-TR" sz="2400" dirty="0" err="1" smtClean="0">
                <a:solidFill>
                  <a:schemeClr val="tx1"/>
                </a:solidFill>
              </a:rPr>
              <a:t>Primitive</a:t>
            </a:r>
            <a:r>
              <a:rPr lang="tr-TR" sz="2400" dirty="0" smtClean="0">
                <a:solidFill>
                  <a:schemeClr val="tx1"/>
                </a:solidFill>
              </a:rPr>
              <a:t> </a:t>
            </a:r>
            <a:r>
              <a:rPr lang="tr-TR" sz="2400" dirty="0" err="1" smtClean="0">
                <a:solidFill>
                  <a:schemeClr val="tx1"/>
                </a:solidFill>
              </a:rPr>
              <a:t>type</a:t>
            </a:r>
            <a:r>
              <a:rPr lang="tr-TR" sz="2400" dirty="0" smtClean="0">
                <a:solidFill>
                  <a:schemeClr val="tx1"/>
                </a:solidFill>
              </a:rPr>
              <a:t> &amp;</a:t>
            </a:r>
            <a:r>
              <a:rPr lang="tr-TR" sz="2400" dirty="0">
                <a:solidFill>
                  <a:schemeClr val="tx1"/>
                </a:solidFill>
              </a:rPr>
              <a:t> </a:t>
            </a:r>
            <a:r>
              <a:rPr lang="tr-TR" sz="2400" dirty="0" err="1" smtClean="0">
                <a:solidFill>
                  <a:schemeClr val="tx1"/>
                </a:solidFill>
              </a:rPr>
              <a:t>Wrapper</a:t>
            </a:r>
            <a:r>
              <a:rPr lang="tr-TR" sz="2400" dirty="0" smtClean="0">
                <a:solidFill>
                  <a:schemeClr val="tx1"/>
                </a:solidFill>
              </a:rPr>
              <a:t> </a:t>
            </a:r>
            <a:r>
              <a:rPr lang="tr-TR" sz="2400" dirty="0" err="1" smtClean="0">
                <a:solidFill>
                  <a:schemeClr val="tx1"/>
                </a:solidFill>
              </a:rPr>
              <a:t>class</a:t>
            </a:r>
            <a:endParaRPr lang="tr-TR" sz="2400" dirty="0">
              <a:solidFill>
                <a:schemeClr val="tx1"/>
              </a:solidFill>
            </a:endParaRPr>
          </a:p>
        </p:txBody>
      </p:sp>
    </p:spTree>
    <p:extLst>
      <p:ext uri="{BB962C8B-B14F-4D97-AF65-F5344CB8AC3E}">
        <p14:creationId xmlns:p14="http://schemas.microsoft.com/office/powerpoint/2010/main" val="2668756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539552" y="620688"/>
            <a:ext cx="8136903" cy="5505475"/>
          </a:xfrm>
        </p:spPr>
        <p:txBody>
          <a:bodyPr/>
          <a:lstStyle/>
          <a:p>
            <a:r>
              <a:rPr lang="tr-TR" sz="1600" dirty="0">
                <a:solidFill>
                  <a:schemeClr val="tx1"/>
                </a:solidFill>
              </a:rPr>
              <a:t>Bu örnekte görmüş olduğunuz üzere, </a:t>
            </a:r>
            <a:r>
              <a:rPr lang="tr-TR" sz="1600" dirty="0" err="1">
                <a:solidFill>
                  <a:schemeClr val="tx1"/>
                </a:solidFill>
              </a:rPr>
              <a:t>number</a:t>
            </a:r>
            <a:r>
              <a:rPr lang="tr-TR" sz="1600" dirty="0">
                <a:solidFill>
                  <a:schemeClr val="tx1"/>
                </a:solidFill>
              </a:rPr>
              <a:t> isimli </a:t>
            </a:r>
            <a:r>
              <a:rPr lang="tr-TR" sz="1600" dirty="0" err="1">
                <a:solidFill>
                  <a:schemeClr val="tx1"/>
                </a:solidFill>
              </a:rPr>
              <a:t>int</a:t>
            </a:r>
            <a:r>
              <a:rPr lang="tr-TR" sz="1600" dirty="0">
                <a:solidFill>
                  <a:schemeClr val="tx1"/>
                </a:solidFill>
              </a:rPr>
              <a:t> </a:t>
            </a:r>
            <a:r>
              <a:rPr lang="tr-TR" sz="1600" dirty="0" err="1">
                <a:solidFill>
                  <a:schemeClr val="tx1"/>
                </a:solidFill>
              </a:rPr>
              <a:t>primitive</a:t>
            </a:r>
            <a:r>
              <a:rPr lang="tr-TR" sz="1600" dirty="0">
                <a:solidFill>
                  <a:schemeClr val="tx1"/>
                </a:solidFill>
              </a:rPr>
              <a:t> </a:t>
            </a:r>
            <a:r>
              <a:rPr lang="tr-TR" sz="1600" dirty="0" err="1">
                <a:solidFill>
                  <a:schemeClr val="tx1"/>
                </a:solidFill>
              </a:rPr>
              <a:t>type</a:t>
            </a:r>
            <a:r>
              <a:rPr lang="tr-TR" sz="1600" dirty="0">
                <a:solidFill>
                  <a:schemeClr val="tx1"/>
                </a:solidFill>
              </a:rPr>
              <a:t> bir değişken oluşturdum ve değer verdim. İkinci satırda ise </a:t>
            </a:r>
            <a:r>
              <a:rPr lang="tr-TR" sz="1600" dirty="0" err="1">
                <a:solidFill>
                  <a:schemeClr val="tx1"/>
                </a:solidFill>
              </a:rPr>
              <a:t>Integer</a:t>
            </a:r>
            <a:r>
              <a:rPr lang="tr-TR" sz="1600" dirty="0">
                <a:solidFill>
                  <a:schemeClr val="tx1"/>
                </a:solidFill>
              </a:rPr>
              <a:t> </a:t>
            </a:r>
            <a:r>
              <a:rPr lang="tr-TR" sz="1600" dirty="0" err="1">
                <a:solidFill>
                  <a:schemeClr val="tx1"/>
                </a:solidFill>
              </a:rPr>
              <a:t>wrapper</a:t>
            </a:r>
            <a:r>
              <a:rPr lang="tr-TR" sz="1600" dirty="0">
                <a:solidFill>
                  <a:schemeClr val="tx1"/>
                </a:solidFill>
              </a:rPr>
              <a:t> </a:t>
            </a:r>
            <a:r>
              <a:rPr lang="tr-TR" sz="1600" dirty="0" err="1">
                <a:solidFill>
                  <a:schemeClr val="tx1"/>
                </a:solidFill>
              </a:rPr>
              <a:t>classını</a:t>
            </a:r>
            <a:r>
              <a:rPr lang="tr-TR" sz="1600" dirty="0">
                <a:solidFill>
                  <a:schemeClr val="tx1"/>
                </a:solidFill>
              </a:rPr>
              <a:t> kullandım ve </a:t>
            </a:r>
            <a:r>
              <a:rPr lang="tr-TR" sz="1600" dirty="0" err="1">
                <a:solidFill>
                  <a:schemeClr val="tx1"/>
                </a:solidFill>
              </a:rPr>
              <a:t>number</a:t>
            </a:r>
            <a:r>
              <a:rPr lang="tr-TR" sz="1600" dirty="0">
                <a:solidFill>
                  <a:schemeClr val="tx1"/>
                </a:solidFill>
              </a:rPr>
              <a:t> değişkenini bu </a:t>
            </a:r>
            <a:r>
              <a:rPr lang="tr-TR" sz="1600" dirty="0" err="1">
                <a:solidFill>
                  <a:schemeClr val="tx1"/>
                </a:solidFill>
              </a:rPr>
              <a:t>wrapper</a:t>
            </a:r>
            <a:r>
              <a:rPr lang="tr-TR" sz="1600" dirty="0">
                <a:solidFill>
                  <a:schemeClr val="tx1"/>
                </a:solidFill>
              </a:rPr>
              <a:t> </a:t>
            </a:r>
            <a:r>
              <a:rPr lang="tr-TR" sz="1600" dirty="0" err="1">
                <a:solidFill>
                  <a:schemeClr val="tx1"/>
                </a:solidFill>
              </a:rPr>
              <a:t>classına</a:t>
            </a:r>
            <a:r>
              <a:rPr lang="tr-TR" sz="1600" dirty="0">
                <a:solidFill>
                  <a:schemeClr val="tx1"/>
                </a:solidFill>
              </a:rPr>
              <a:t> atamış oldum. Daha sonrasında ise bu </a:t>
            </a:r>
            <a:r>
              <a:rPr lang="tr-TR" sz="1600" dirty="0" err="1">
                <a:solidFill>
                  <a:schemeClr val="tx1"/>
                </a:solidFill>
              </a:rPr>
              <a:t>Integer</a:t>
            </a:r>
            <a:r>
              <a:rPr lang="tr-TR" sz="1600" dirty="0">
                <a:solidFill>
                  <a:schemeClr val="tx1"/>
                </a:solidFill>
              </a:rPr>
              <a:t> </a:t>
            </a:r>
            <a:r>
              <a:rPr lang="tr-TR" sz="1600" dirty="0" err="1">
                <a:solidFill>
                  <a:schemeClr val="tx1"/>
                </a:solidFill>
              </a:rPr>
              <a:t>wrapper</a:t>
            </a:r>
            <a:r>
              <a:rPr lang="tr-TR" sz="1600" dirty="0">
                <a:solidFill>
                  <a:schemeClr val="tx1"/>
                </a:solidFill>
              </a:rPr>
              <a:t> </a:t>
            </a:r>
            <a:r>
              <a:rPr lang="tr-TR" sz="1600" dirty="0" err="1">
                <a:solidFill>
                  <a:schemeClr val="tx1"/>
                </a:solidFill>
              </a:rPr>
              <a:t>classının</a:t>
            </a:r>
            <a:r>
              <a:rPr lang="tr-TR" sz="1600" dirty="0">
                <a:solidFill>
                  <a:schemeClr val="tx1"/>
                </a:solidFill>
              </a:rPr>
              <a:t> </a:t>
            </a:r>
            <a:r>
              <a:rPr lang="tr-TR" sz="1600" dirty="0" err="1">
                <a:solidFill>
                  <a:schemeClr val="tx1"/>
                </a:solidFill>
              </a:rPr>
              <a:t>toString</a:t>
            </a:r>
            <a:r>
              <a:rPr lang="tr-TR" sz="1600" dirty="0">
                <a:solidFill>
                  <a:schemeClr val="tx1"/>
                </a:solidFill>
              </a:rPr>
              <a:t> </a:t>
            </a:r>
            <a:r>
              <a:rPr lang="tr-TR" sz="1600" dirty="0" err="1">
                <a:solidFill>
                  <a:schemeClr val="tx1"/>
                </a:solidFill>
              </a:rPr>
              <a:t>methodunu</a:t>
            </a:r>
            <a:r>
              <a:rPr lang="tr-TR" sz="1600" dirty="0">
                <a:solidFill>
                  <a:schemeClr val="tx1"/>
                </a:solidFill>
              </a:rPr>
              <a:t> kullanarak ekrana bir </a:t>
            </a:r>
            <a:r>
              <a:rPr lang="tr-TR" sz="1600" dirty="0" err="1">
                <a:solidFill>
                  <a:schemeClr val="tx1"/>
                </a:solidFill>
              </a:rPr>
              <a:t>string</a:t>
            </a:r>
            <a:r>
              <a:rPr lang="tr-TR" sz="1600" dirty="0">
                <a:solidFill>
                  <a:schemeClr val="tx1"/>
                </a:solidFill>
              </a:rPr>
              <a:t> bastırmış oldum. Özetle sonuçtaki ilk satır </a:t>
            </a:r>
            <a:r>
              <a:rPr lang="tr-TR" sz="1600" dirty="0" err="1">
                <a:solidFill>
                  <a:schemeClr val="tx1"/>
                </a:solidFill>
              </a:rPr>
              <a:t>int</a:t>
            </a:r>
            <a:r>
              <a:rPr lang="tr-TR" sz="1600" dirty="0">
                <a:solidFill>
                  <a:schemeClr val="tx1"/>
                </a:solidFill>
              </a:rPr>
              <a:t> tipindeki </a:t>
            </a:r>
            <a:r>
              <a:rPr lang="tr-TR" sz="1600" dirty="0" err="1">
                <a:solidFill>
                  <a:schemeClr val="tx1"/>
                </a:solidFill>
              </a:rPr>
              <a:t>number</a:t>
            </a:r>
            <a:r>
              <a:rPr lang="tr-TR" sz="1600" dirty="0">
                <a:solidFill>
                  <a:schemeClr val="tx1"/>
                </a:solidFill>
              </a:rPr>
              <a:t> değişkeni olan 46’yı, ikinci satır ise </a:t>
            </a:r>
            <a:r>
              <a:rPr lang="tr-TR" sz="1600" dirty="0" err="1">
                <a:solidFill>
                  <a:schemeClr val="tx1"/>
                </a:solidFill>
              </a:rPr>
              <a:t>string</a:t>
            </a:r>
            <a:r>
              <a:rPr lang="tr-TR" sz="1600" dirty="0">
                <a:solidFill>
                  <a:schemeClr val="tx1"/>
                </a:solidFill>
              </a:rPr>
              <a:t> tipindeki 46’yı ekrana yazdırmış oldu</a:t>
            </a:r>
            <a:r>
              <a:rPr lang="tr-TR" dirty="0" smtClean="0">
                <a:solidFill>
                  <a:schemeClr val="tx1"/>
                </a:solidFill>
              </a:rPr>
              <a:t>.</a:t>
            </a:r>
          </a:p>
          <a:p>
            <a:endParaRPr lang="tr-TR" dirty="0">
              <a:solidFill>
                <a:schemeClr val="tx1"/>
              </a:solidFill>
            </a:endParaRPr>
          </a:p>
          <a:p>
            <a:r>
              <a:rPr lang="tr-TR" sz="1600" dirty="0" err="1">
                <a:solidFill>
                  <a:schemeClr val="tx1"/>
                </a:solidFill>
              </a:rPr>
              <a:t>Wrapper</a:t>
            </a:r>
            <a:r>
              <a:rPr lang="tr-TR" sz="1600" dirty="0">
                <a:solidFill>
                  <a:schemeClr val="tx1"/>
                </a:solidFill>
              </a:rPr>
              <a:t> Class diye ifade ettiğimiz Class yapısı, aslında temel olarak bize </a:t>
            </a:r>
            <a:r>
              <a:rPr lang="tr-TR" sz="1600" dirty="0" err="1">
                <a:solidFill>
                  <a:schemeClr val="tx1"/>
                </a:solidFill>
              </a:rPr>
              <a:t>primitive</a:t>
            </a:r>
            <a:r>
              <a:rPr lang="tr-TR" sz="1600" dirty="0">
                <a:solidFill>
                  <a:schemeClr val="tx1"/>
                </a:solidFill>
              </a:rPr>
              <a:t> </a:t>
            </a:r>
            <a:r>
              <a:rPr lang="tr-TR" sz="1600" dirty="0" err="1">
                <a:solidFill>
                  <a:schemeClr val="tx1"/>
                </a:solidFill>
              </a:rPr>
              <a:t>typeların</a:t>
            </a:r>
            <a:r>
              <a:rPr lang="tr-TR" sz="1600" dirty="0">
                <a:solidFill>
                  <a:schemeClr val="tx1"/>
                </a:solidFill>
              </a:rPr>
              <a:t> farklı şekilde kullanımını sağlıyor.</a:t>
            </a:r>
          </a:p>
          <a:p>
            <a:endParaRPr lang="tr-TR" dirty="0" smtClean="0">
              <a:solidFill>
                <a:schemeClr val="tx1"/>
              </a:solidFill>
            </a:endParaRPr>
          </a:p>
          <a:p>
            <a:endParaRPr lang="tr-TR" dirty="0">
              <a:solidFill>
                <a:schemeClr val="tx1"/>
              </a:solidFill>
            </a:endParaRPr>
          </a:p>
        </p:txBody>
      </p:sp>
    </p:spTree>
    <p:extLst>
      <p:ext uri="{BB962C8B-B14F-4D97-AF65-F5344CB8AC3E}">
        <p14:creationId xmlns:p14="http://schemas.microsoft.com/office/powerpoint/2010/main" val="1432518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1340768"/>
            <a:ext cx="7408333" cy="4785395"/>
          </a:xfrm>
        </p:spPr>
        <p:txBody>
          <a:bodyPr>
            <a:noAutofit/>
          </a:bodyPr>
          <a:lstStyle/>
          <a:p>
            <a:pPr>
              <a:buFont typeface="Wingdings" panose="05000000000000000000" pitchFamily="2" charset="2"/>
              <a:buChar char="v"/>
            </a:pPr>
            <a:r>
              <a:rPr lang="tr-TR" sz="1600" b="1" dirty="0" err="1" smtClean="0">
                <a:solidFill>
                  <a:schemeClr val="tx1"/>
                </a:solidFill>
              </a:rPr>
              <a:t>Syntax</a:t>
            </a:r>
            <a:r>
              <a:rPr lang="tr-TR" sz="1600" b="1" dirty="0" smtClean="0">
                <a:solidFill>
                  <a:schemeClr val="tx1"/>
                </a:solidFill>
              </a:rPr>
              <a:t> </a:t>
            </a:r>
            <a:r>
              <a:rPr lang="tr-TR" sz="1600" b="1" dirty="0" err="1" smtClean="0">
                <a:solidFill>
                  <a:schemeClr val="tx1"/>
                </a:solidFill>
              </a:rPr>
              <a:t>Error</a:t>
            </a:r>
            <a:r>
              <a:rPr lang="tr-TR" sz="1600" dirty="0" smtClean="0">
                <a:solidFill>
                  <a:schemeClr val="tx1"/>
                </a:solidFill>
              </a:rPr>
              <a:t>: </a:t>
            </a:r>
            <a:r>
              <a:rPr lang="tr-TR" sz="1600" dirty="0">
                <a:solidFill>
                  <a:schemeClr val="tx1"/>
                </a:solidFill>
              </a:rPr>
              <a:t>(Sözdizimi Hatası), yazılımcı tarafından kodlama yapılırken sözdiziminde (</a:t>
            </a:r>
            <a:r>
              <a:rPr lang="tr-TR" sz="1600" dirty="0" err="1">
                <a:solidFill>
                  <a:schemeClr val="tx1"/>
                </a:solidFill>
              </a:rPr>
              <a:t>Syntax</a:t>
            </a:r>
            <a:r>
              <a:rPr lang="tr-TR" sz="1600" dirty="0">
                <a:solidFill>
                  <a:schemeClr val="tx1"/>
                </a:solidFill>
              </a:rPr>
              <a:t>) yapılan bir hata sonucu meydana gelen </a:t>
            </a:r>
            <a:r>
              <a:rPr lang="tr-TR" sz="1600" dirty="0" err="1">
                <a:solidFill>
                  <a:schemeClr val="tx1"/>
                </a:solidFill>
              </a:rPr>
              <a:t>programsal</a:t>
            </a:r>
            <a:r>
              <a:rPr lang="tr-TR" sz="1600" dirty="0">
                <a:solidFill>
                  <a:schemeClr val="tx1"/>
                </a:solidFill>
              </a:rPr>
              <a:t> hatalardır. </a:t>
            </a:r>
            <a:r>
              <a:rPr lang="tr-TR" sz="1600" dirty="0" err="1">
                <a:solidFill>
                  <a:schemeClr val="tx1"/>
                </a:solidFill>
              </a:rPr>
              <a:t>Syntax</a:t>
            </a:r>
            <a:r>
              <a:rPr lang="tr-TR" sz="1600" dirty="0">
                <a:solidFill>
                  <a:schemeClr val="tx1"/>
                </a:solidFill>
              </a:rPr>
              <a:t> </a:t>
            </a:r>
            <a:r>
              <a:rPr lang="tr-TR" sz="1600" dirty="0" err="1">
                <a:solidFill>
                  <a:schemeClr val="tx1"/>
                </a:solidFill>
              </a:rPr>
              <a:t>Error</a:t>
            </a:r>
            <a:r>
              <a:rPr lang="tr-TR" sz="1600" dirty="0">
                <a:solidFill>
                  <a:schemeClr val="tx1"/>
                </a:solidFill>
              </a:rPr>
              <a:t> hatası Compiler (Derleyici) adı verilen yazılım tarafından otomatik olarak tespit edilir ve bildirilir. Programın doğru şekilde çalışmayı sürdürebilmesi için </a:t>
            </a:r>
            <a:r>
              <a:rPr lang="tr-TR" sz="1600" dirty="0" err="1">
                <a:solidFill>
                  <a:schemeClr val="tx1"/>
                </a:solidFill>
              </a:rPr>
              <a:t>Syntax</a:t>
            </a:r>
            <a:r>
              <a:rPr lang="tr-TR" sz="1600" dirty="0">
                <a:solidFill>
                  <a:schemeClr val="tx1"/>
                </a:solidFill>
              </a:rPr>
              <a:t> </a:t>
            </a:r>
            <a:r>
              <a:rPr lang="tr-TR" sz="1600" dirty="0" err="1">
                <a:solidFill>
                  <a:schemeClr val="tx1"/>
                </a:solidFill>
              </a:rPr>
              <a:t>Error’un</a:t>
            </a:r>
            <a:r>
              <a:rPr lang="tr-TR" sz="1600" dirty="0">
                <a:solidFill>
                  <a:schemeClr val="tx1"/>
                </a:solidFill>
              </a:rPr>
              <a:t> yazılımcı tarafından düzeltilmesi gerekir</a:t>
            </a:r>
            <a:r>
              <a:rPr lang="tr-TR" sz="1600" dirty="0" smtClean="0">
                <a:solidFill>
                  <a:schemeClr val="tx1"/>
                </a:solidFill>
              </a:rPr>
              <a:t>.</a:t>
            </a:r>
            <a:endParaRPr lang="tr-TR" sz="1600" dirty="0">
              <a:solidFill>
                <a:schemeClr val="tx1"/>
              </a:solidFill>
            </a:endParaRPr>
          </a:p>
          <a:p>
            <a:r>
              <a:rPr lang="tr-TR" sz="1600" b="1" dirty="0" err="1">
                <a:solidFill>
                  <a:schemeClr val="tx1"/>
                </a:solidFill>
              </a:rPr>
              <a:t>Logical</a:t>
            </a:r>
            <a:r>
              <a:rPr lang="tr-TR" sz="1600" b="1" dirty="0">
                <a:solidFill>
                  <a:schemeClr val="tx1"/>
                </a:solidFill>
              </a:rPr>
              <a:t> </a:t>
            </a:r>
            <a:r>
              <a:rPr lang="tr-TR" sz="1600" b="1" dirty="0" err="1">
                <a:solidFill>
                  <a:schemeClr val="tx1"/>
                </a:solidFill>
              </a:rPr>
              <a:t>E</a:t>
            </a:r>
            <a:r>
              <a:rPr lang="tr-TR" sz="1600" b="1" dirty="0" err="1" smtClean="0">
                <a:solidFill>
                  <a:schemeClr val="tx1"/>
                </a:solidFill>
              </a:rPr>
              <a:t>rror</a:t>
            </a:r>
            <a:r>
              <a:rPr lang="tr-TR" sz="1600" dirty="0" smtClean="0">
                <a:solidFill>
                  <a:schemeClr val="tx1"/>
                </a:solidFill>
              </a:rPr>
              <a:t>: </a:t>
            </a:r>
            <a:r>
              <a:rPr lang="tr-TR" sz="1600" dirty="0">
                <a:solidFill>
                  <a:schemeClr val="tx1"/>
                </a:solidFill>
              </a:rPr>
              <a:t>Amaç izlence yürütülürken, izlencenin kısır döngüye girmesine, dizgece saptanan bir olumsuzluk nedeniyle düşürülmesine ya da izlenceden beklenen doğru sonucu üretmede bir aksaklıkla sonuçlanmasına yol açan herhangi bir </a:t>
            </a:r>
            <a:r>
              <a:rPr lang="tr-TR" sz="1600" dirty="0" err="1">
                <a:solidFill>
                  <a:schemeClr val="tx1"/>
                </a:solidFill>
              </a:rPr>
              <a:t>izlenceleme</a:t>
            </a:r>
            <a:r>
              <a:rPr lang="tr-TR" sz="1600" dirty="0">
                <a:solidFill>
                  <a:schemeClr val="tx1"/>
                </a:solidFill>
              </a:rPr>
              <a:t> yanlışı. </a:t>
            </a:r>
            <a:r>
              <a:rPr lang="tr-TR" sz="1600" dirty="0" smtClean="0">
                <a:solidFill>
                  <a:schemeClr val="tx1"/>
                </a:solidFill>
              </a:rPr>
              <a:t>Mantık </a:t>
            </a:r>
            <a:r>
              <a:rPr lang="tr-TR" sz="1600" dirty="0">
                <a:solidFill>
                  <a:schemeClr val="tx1"/>
                </a:solidFill>
              </a:rPr>
              <a:t>yanlışı içeren bir izlence, derlenebildiğine göre kullanılan dilin </a:t>
            </a:r>
            <a:r>
              <a:rPr lang="tr-TR" sz="1600" dirty="0" err="1">
                <a:solidFill>
                  <a:schemeClr val="tx1"/>
                </a:solidFill>
              </a:rPr>
              <a:t>sözdizim</a:t>
            </a:r>
            <a:r>
              <a:rPr lang="tr-TR" sz="1600" dirty="0">
                <a:solidFill>
                  <a:schemeClr val="tx1"/>
                </a:solidFill>
              </a:rPr>
              <a:t> kurallarına uygun deyimlerden oluşmaktadır. </a:t>
            </a:r>
            <a:r>
              <a:rPr lang="tr-TR" sz="1600" dirty="0" smtClean="0">
                <a:solidFill>
                  <a:schemeClr val="tx1"/>
                </a:solidFill>
              </a:rPr>
              <a:t>Ancak</a:t>
            </a:r>
            <a:r>
              <a:rPr lang="tr-TR" sz="1600" dirty="0">
                <a:solidFill>
                  <a:schemeClr val="tx1"/>
                </a:solidFill>
              </a:rPr>
              <a:t>, bu deyimler beklenen işi gereğince tanımlamamaktadır. Mantık </a:t>
            </a:r>
            <a:r>
              <a:rPr lang="tr-TR" sz="1600" dirty="0" smtClean="0">
                <a:solidFill>
                  <a:schemeClr val="tx1"/>
                </a:solidFill>
              </a:rPr>
              <a:t>yanlışı. </a:t>
            </a:r>
            <a:r>
              <a:rPr lang="tr-TR" sz="1600" dirty="0">
                <a:solidFill>
                  <a:schemeClr val="tx1"/>
                </a:solidFill>
              </a:rPr>
              <a:t>Bir programın çalışması gerekli olan şekilde çalışmamasına neden olan hata (bilgisayar</a:t>
            </a:r>
            <a:r>
              <a:rPr lang="tr-TR" sz="1600" dirty="0" smtClean="0">
                <a:solidFill>
                  <a:schemeClr val="tx1"/>
                </a:solidFill>
              </a:rPr>
              <a:t>).</a:t>
            </a:r>
            <a:endParaRPr lang="tr-TR" sz="1600" dirty="0">
              <a:solidFill>
                <a:schemeClr val="tx1"/>
              </a:solidFill>
            </a:endParaRPr>
          </a:p>
          <a:p>
            <a:r>
              <a:rPr lang="tr-TR" sz="1600" dirty="0" smtClean="0">
                <a:solidFill>
                  <a:schemeClr val="tx1"/>
                </a:solidFill>
              </a:rPr>
              <a:t> </a:t>
            </a:r>
            <a:r>
              <a:rPr lang="tr-TR" sz="1600" b="1" dirty="0" smtClean="0">
                <a:solidFill>
                  <a:schemeClr val="tx1"/>
                </a:solidFill>
              </a:rPr>
              <a:t>Runtime </a:t>
            </a:r>
            <a:r>
              <a:rPr lang="tr-TR" sz="1600" b="1" dirty="0" err="1" smtClean="0">
                <a:solidFill>
                  <a:schemeClr val="tx1"/>
                </a:solidFill>
              </a:rPr>
              <a:t>Error</a:t>
            </a:r>
            <a:r>
              <a:rPr lang="tr-TR" sz="1600" dirty="0" err="1" smtClean="0">
                <a:solidFill>
                  <a:schemeClr val="tx1"/>
                </a:solidFill>
              </a:rPr>
              <a:t>:Programın</a:t>
            </a:r>
            <a:r>
              <a:rPr lang="tr-TR" sz="1600" dirty="0" smtClean="0">
                <a:solidFill>
                  <a:schemeClr val="tx1"/>
                </a:solidFill>
              </a:rPr>
              <a:t> </a:t>
            </a:r>
            <a:r>
              <a:rPr lang="tr-TR" sz="1600" dirty="0">
                <a:solidFill>
                  <a:schemeClr val="tx1"/>
                </a:solidFill>
              </a:rPr>
              <a:t>çalıştırılması sırasında karşılaşılan hatalardır. Programcının ele almadığı bir takım aykırı durumlar ortaya çıktığında programın işletim sistemi tarafından kesilmesi ile ortaya çıkar. Bu tip hatalarda hata mesajı çoğunlukla çalışan işletim sisteminin dili ile verilir.</a:t>
            </a:r>
            <a:r>
              <a:rPr lang="tr-TR" sz="1600" dirty="0">
                <a:solidFill>
                  <a:schemeClr val="tx1"/>
                </a:solidFill>
              </a:rPr>
              <a:t/>
            </a:r>
            <a:br>
              <a:rPr lang="tr-TR" sz="1600" dirty="0">
                <a:solidFill>
                  <a:schemeClr val="tx1"/>
                </a:solidFill>
              </a:rPr>
            </a:br>
            <a:r>
              <a:rPr lang="tr-TR" sz="1600" dirty="0">
                <a:solidFill>
                  <a:schemeClr val="tx1"/>
                </a:solidFill>
              </a:rPr>
              <a:t/>
            </a:r>
            <a:br>
              <a:rPr lang="tr-TR" sz="1600" dirty="0">
                <a:solidFill>
                  <a:schemeClr val="tx1"/>
                </a:solidFill>
              </a:rPr>
            </a:br>
            <a:endParaRPr lang="tr-TR" sz="1600" dirty="0">
              <a:solidFill>
                <a:schemeClr val="tx1"/>
              </a:solidFill>
            </a:endParaRPr>
          </a:p>
        </p:txBody>
      </p:sp>
      <p:sp>
        <p:nvSpPr>
          <p:cNvPr id="3" name="Başlık 2"/>
          <p:cNvSpPr>
            <a:spLocks noGrp="1"/>
          </p:cNvSpPr>
          <p:nvPr>
            <p:ph type="title"/>
          </p:nvPr>
        </p:nvSpPr>
        <p:spPr>
          <a:xfrm>
            <a:off x="323528" y="338328"/>
            <a:ext cx="8568952" cy="714408"/>
          </a:xfrm>
        </p:spPr>
        <p:txBody>
          <a:bodyPr>
            <a:normAutofit/>
          </a:bodyPr>
          <a:lstStyle/>
          <a:p>
            <a:r>
              <a:rPr lang="tr-TR" sz="2000" dirty="0" err="1" smtClean="0">
                <a:solidFill>
                  <a:schemeClr val="tx1"/>
                </a:solidFill>
              </a:rPr>
              <a:t>Syntax</a:t>
            </a:r>
            <a:r>
              <a:rPr lang="tr-TR" sz="2000" dirty="0" smtClean="0">
                <a:solidFill>
                  <a:schemeClr val="tx1"/>
                </a:solidFill>
              </a:rPr>
              <a:t> </a:t>
            </a:r>
            <a:r>
              <a:rPr lang="tr-TR" sz="2000" dirty="0" err="1" smtClean="0">
                <a:solidFill>
                  <a:schemeClr val="tx1"/>
                </a:solidFill>
              </a:rPr>
              <a:t>Error</a:t>
            </a:r>
            <a:r>
              <a:rPr lang="tr-TR" sz="2000" dirty="0" smtClean="0">
                <a:solidFill>
                  <a:schemeClr val="tx1"/>
                </a:solidFill>
              </a:rPr>
              <a:t> , </a:t>
            </a:r>
            <a:r>
              <a:rPr lang="tr-TR" sz="2000" dirty="0" err="1" smtClean="0">
                <a:solidFill>
                  <a:schemeClr val="tx1"/>
                </a:solidFill>
              </a:rPr>
              <a:t>Logical</a:t>
            </a:r>
            <a:r>
              <a:rPr lang="tr-TR" sz="2000" dirty="0" smtClean="0">
                <a:solidFill>
                  <a:schemeClr val="tx1"/>
                </a:solidFill>
              </a:rPr>
              <a:t> </a:t>
            </a:r>
            <a:r>
              <a:rPr lang="tr-TR" sz="2000" dirty="0" err="1" smtClean="0">
                <a:solidFill>
                  <a:schemeClr val="tx1"/>
                </a:solidFill>
              </a:rPr>
              <a:t>Error</a:t>
            </a:r>
            <a:r>
              <a:rPr lang="tr-TR" sz="2000" dirty="0" smtClean="0">
                <a:solidFill>
                  <a:schemeClr val="tx1"/>
                </a:solidFill>
              </a:rPr>
              <a:t> , Runtime </a:t>
            </a:r>
            <a:r>
              <a:rPr lang="tr-TR" sz="2000" dirty="0" err="1" smtClean="0">
                <a:solidFill>
                  <a:schemeClr val="tx1"/>
                </a:solidFill>
              </a:rPr>
              <a:t>Error</a:t>
            </a:r>
            <a:endParaRPr lang="tr-TR" sz="2000" dirty="0">
              <a:solidFill>
                <a:schemeClr val="tx1"/>
              </a:solidFill>
            </a:endParaRPr>
          </a:p>
        </p:txBody>
      </p:sp>
    </p:spTree>
    <p:extLst>
      <p:ext uri="{BB962C8B-B14F-4D97-AF65-F5344CB8AC3E}">
        <p14:creationId xmlns:p14="http://schemas.microsoft.com/office/powerpoint/2010/main" val="2678912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95536" y="338328"/>
            <a:ext cx="8291264" cy="570392"/>
          </a:xfrm>
        </p:spPr>
        <p:txBody>
          <a:bodyPr>
            <a:normAutofit fontScale="90000"/>
          </a:bodyPr>
          <a:lstStyle/>
          <a:p>
            <a:r>
              <a:rPr lang="tr-TR" dirty="0">
                <a:solidFill>
                  <a:schemeClr val="tx1"/>
                </a:solidFill>
              </a:rPr>
              <a:t>Java</a:t>
            </a:r>
            <a:endParaRPr lang="tr-TR" dirty="0"/>
          </a:p>
        </p:txBody>
      </p:sp>
      <p:sp>
        <p:nvSpPr>
          <p:cNvPr id="3" name="İçerik Yer Tutucusu 2"/>
          <p:cNvSpPr>
            <a:spLocks noGrp="1"/>
          </p:cNvSpPr>
          <p:nvPr>
            <p:ph sz="quarter" idx="13"/>
          </p:nvPr>
        </p:nvSpPr>
        <p:spPr>
          <a:xfrm>
            <a:off x="683568" y="1340768"/>
            <a:ext cx="3822192" cy="4815440"/>
          </a:xfrm>
        </p:spPr>
        <p:txBody>
          <a:bodyPr>
            <a:noAutofit/>
          </a:bodyPr>
          <a:lstStyle/>
          <a:p>
            <a:r>
              <a:rPr lang="tr-TR" sz="1600" dirty="0" err="1">
                <a:solidFill>
                  <a:schemeClr val="tx1"/>
                </a:solidFill>
              </a:rPr>
              <a:t>package</a:t>
            </a:r>
            <a:r>
              <a:rPr lang="tr-TR" sz="1600" dirty="0">
                <a:solidFill>
                  <a:schemeClr val="tx1"/>
                </a:solidFill>
              </a:rPr>
              <a:t> javaapplication117</a:t>
            </a:r>
            <a:r>
              <a:rPr lang="tr-TR" sz="1600" dirty="0" smtClean="0">
                <a:solidFill>
                  <a:schemeClr val="tx1"/>
                </a:solidFill>
              </a:rPr>
              <a:t>;</a:t>
            </a:r>
          </a:p>
          <a:p>
            <a:endParaRPr lang="tr-TR" sz="1600" dirty="0">
              <a:solidFill>
                <a:schemeClr val="tx1"/>
              </a:solidFill>
            </a:endParaRPr>
          </a:p>
          <a:p>
            <a:r>
              <a:rPr lang="tr-TR" sz="1600" dirty="0" err="1">
                <a:solidFill>
                  <a:schemeClr val="tx1"/>
                </a:solidFill>
              </a:rPr>
              <a:t>public</a:t>
            </a:r>
            <a:r>
              <a:rPr lang="tr-TR" sz="1600" dirty="0">
                <a:solidFill>
                  <a:schemeClr val="tx1"/>
                </a:solidFill>
              </a:rPr>
              <a:t> </a:t>
            </a:r>
            <a:r>
              <a:rPr lang="tr-TR" sz="1600" dirty="0" err="1">
                <a:solidFill>
                  <a:schemeClr val="tx1"/>
                </a:solidFill>
              </a:rPr>
              <a:t>class</a:t>
            </a:r>
            <a:r>
              <a:rPr lang="tr-TR" sz="1600" dirty="0">
                <a:solidFill>
                  <a:schemeClr val="tx1"/>
                </a:solidFill>
              </a:rPr>
              <a:t> JavaApplication117 </a:t>
            </a:r>
            <a:r>
              <a:rPr lang="tr-TR" sz="1600" dirty="0" smtClean="0">
                <a:solidFill>
                  <a:schemeClr val="tx1"/>
                </a:solidFill>
              </a:rPr>
              <a:t>{</a:t>
            </a:r>
            <a:endParaRPr lang="tr-TR" sz="1600" dirty="0">
              <a:solidFill>
                <a:schemeClr val="tx1"/>
              </a:solidFill>
            </a:endParaRPr>
          </a:p>
          <a:p>
            <a:r>
              <a:rPr lang="tr-TR" sz="1600" dirty="0">
                <a:solidFill>
                  <a:schemeClr val="tx1"/>
                </a:solidFill>
              </a:rPr>
              <a:t>    </a:t>
            </a:r>
            <a:r>
              <a:rPr lang="tr-TR" sz="1600" dirty="0" err="1">
                <a:solidFill>
                  <a:schemeClr val="tx1"/>
                </a:solidFill>
              </a:rPr>
              <a:t>public</a:t>
            </a:r>
            <a:r>
              <a:rPr lang="tr-TR" sz="1600" dirty="0">
                <a:solidFill>
                  <a:schemeClr val="tx1"/>
                </a:solidFill>
              </a:rPr>
              <a:t> </a:t>
            </a:r>
            <a:r>
              <a:rPr lang="tr-TR" sz="1600" dirty="0" err="1">
                <a:solidFill>
                  <a:schemeClr val="tx1"/>
                </a:solidFill>
              </a:rPr>
              <a:t>static</a:t>
            </a:r>
            <a:r>
              <a:rPr lang="tr-TR" sz="1600" dirty="0">
                <a:solidFill>
                  <a:schemeClr val="tx1"/>
                </a:solidFill>
              </a:rPr>
              <a:t> </a:t>
            </a:r>
            <a:r>
              <a:rPr lang="tr-TR" sz="1600" dirty="0" err="1">
                <a:solidFill>
                  <a:schemeClr val="tx1"/>
                </a:solidFill>
              </a:rPr>
              <a:t>void</a:t>
            </a:r>
            <a:r>
              <a:rPr lang="tr-TR" sz="1600" dirty="0">
                <a:solidFill>
                  <a:schemeClr val="tx1"/>
                </a:solidFill>
              </a:rPr>
              <a:t> main(</a:t>
            </a:r>
            <a:r>
              <a:rPr lang="tr-TR" sz="1600" dirty="0" err="1">
                <a:solidFill>
                  <a:schemeClr val="tx1"/>
                </a:solidFill>
              </a:rPr>
              <a:t>String</a:t>
            </a:r>
            <a:r>
              <a:rPr lang="tr-TR" sz="1600" dirty="0">
                <a:solidFill>
                  <a:schemeClr val="tx1"/>
                </a:solidFill>
              </a:rPr>
              <a:t>[] </a:t>
            </a:r>
            <a:r>
              <a:rPr lang="tr-TR" sz="1600" dirty="0" err="1">
                <a:solidFill>
                  <a:schemeClr val="tx1"/>
                </a:solidFill>
              </a:rPr>
              <a:t>args</a:t>
            </a:r>
            <a:r>
              <a:rPr lang="tr-TR" sz="1600" dirty="0">
                <a:solidFill>
                  <a:schemeClr val="tx1"/>
                </a:solidFill>
              </a:rPr>
              <a:t>) {</a:t>
            </a:r>
          </a:p>
          <a:p>
            <a:r>
              <a:rPr lang="tr-TR" sz="1600" dirty="0">
                <a:solidFill>
                  <a:schemeClr val="tx1"/>
                </a:solidFill>
              </a:rPr>
              <a:t>        </a:t>
            </a:r>
            <a:r>
              <a:rPr lang="tr-TR" sz="1600" dirty="0" err="1">
                <a:solidFill>
                  <a:schemeClr val="tx1"/>
                </a:solidFill>
              </a:rPr>
              <a:t>int</a:t>
            </a:r>
            <a:r>
              <a:rPr lang="tr-TR" sz="1600" dirty="0">
                <a:solidFill>
                  <a:schemeClr val="tx1"/>
                </a:solidFill>
              </a:rPr>
              <a:t> k = 3;</a:t>
            </a:r>
          </a:p>
          <a:p>
            <a:r>
              <a:rPr lang="tr-TR" sz="1600" dirty="0">
                <a:solidFill>
                  <a:schemeClr val="tx1"/>
                </a:solidFill>
              </a:rPr>
              <a:t>        </a:t>
            </a:r>
            <a:r>
              <a:rPr lang="tr-TR" sz="1600" dirty="0" err="1">
                <a:solidFill>
                  <a:schemeClr val="tx1"/>
                </a:solidFill>
              </a:rPr>
              <a:t>int</a:t>
            </a:r>
            <a:r>
              <a:rPr lang="tr-TR" sz="1600" dirty="0">
                <a:solidFill>
                  <a:schemeClr val="tx1"/>
                </a:solidFill>
              </a:rPr>
              <a:t> x = 5;</a:t>
            </a:r>
          </a:p>
          <a:p>
            <a:r>
              <a:rPr lang="tr-TR" sz="1600" dirty="0">
                <a:solidFill>
                  <a:schemeClr val="tx1"/>
                </a:solidFill>
              </a:rPr>
              <a:t>        </a:t>
            </a:r>
            <a:r>
              <a:rPr lang="tr-TR" sz="1600" dirty="0" err="1">
                <a:solidFill>
                  <a:schemeClr val="tx1"/>
                </a:solidFill>
              </a:rPr>
              <a:t>int</a:t>
            </a:r>
            <a:r>
              <a:rPr lang="tr-TR" sz="1600" dirty="0">
                <a:solidFill>
                  <a:schemeClr val="tx1"/>
                </a:solidFill>
              </a:rPr>
              <a:t> y;</a:t>
            </a:r>
          </a:p>
          <a:p>
            <a:r>
              <a:rPr lang="tr-TR" sz="1600" dirty="0">
                <a:solidFill>
                  <a:schemeClr val="tx1"/>
                </a:solidFill>
              </a:rPr>
              <a:t>     y = (3*x+ 4*k);</a:t>
            </a:r>
          </a:p>
          <a:p>
            <a:r>
              <a:rPr lang="tr-TR" sz="1600" dirty="0">
                <a:solidFill>
                  <a:schemeClr val="tx1"/>
                </a:solidFill>
              </a:rPr>
              <a:t>    </a:t>
            </a:r>
            <a:r>
              <a:rPr lang="tr-TR" sz="1600" dirty="0" smtClean="0">
                <a:solidFill>
                  <a:schemeClr val="tx1"/>
                </a:solidFill>
              </a:rPr>
              <a:t> </a:t>
            </a:r>
            <a:r>
              <a:rPr lang="tr-TR" sz="1600" dirty="0" err="1">
                <a:solidFill>
                  <a:schemeClr val="tx1"/>
                </a:solidFill>
              </a:rPr>
              <a:t>System.out.println</a:t>
            </a:r>
            <a:r>
              <a:rPr lang="tr-TR" sz="1600" dirty="0">
                <a:solidFill>
                  <a:schemeClr val="tx1"/>
                </a:solidFill>
              </a:rPr>
              <a:t>("x:"+x);</a:t>
            </a:r>
          </a:p>
          <a:p>
            <a:r>
              <a:rPr lang="tr-TR" sz="1600" dirty="0">
                <a:solidFill>
                  <a:schemeClr val="tx1"/>
                </a:solidFill>
              </a:rPr>
              <a:t>     </a:t>
            </a:r>
            <a:r>
              <a:rPr lang="tr-TR" sz="1600" dirty="0" err="1">
                <a:solidFill>
                  <a:schemeClr val="tx1"/>
                </a:solidFill>
              </a:rPr>
              <a:t>System.out.println</a:t>
            </a:r>
            <a:r>
              <a:rPr lang="tr-TR" sz="1600" dirty="0">
                <a:solidFill>
                  <a:schemeClr val="tx1"/>
                </a:solidFill>
              </a:rPr>
              <a:t>("y:"+y);</a:t>
            </a:r>
          </a:p>
          <a:p>
            <a:r>
              <a:rPr lang="tr-TR" sz="1600" dirty="0">
                <a:solidFill>
                  <a:schemeClr val="tx1"/>
                </a:solidFill>
              </a:rPr>
              <a:t>     </a:t>
            </a:r>
            <a:r>
              <a:rPr lang="tr-TR" sz="1600" dirty="0" err="1">
                <a:solidFill>
                  <a:schemeClr val="tx1"/>
                </a:solidFill>
              </a:rPr>
              <a:t>System.out.println</a:t>
            </a:r>
            <a:r>
              <a:rPr lang="tr-TR" sz="1600" dirty="0">
                <a:solidFill>
                  <a:schemeClr val="tx1"/>
                </a:solidFill>
              </a:rPr>
              <a:t>("k:"+k);</a:t>
            </a:r>
          </a:p>
          <a:p>
            <a:r>
              <a:rPr lang="tr-TR" sz="1600" dirty="0">
                <a:solidFill>
                  <a:schemeClr val="tx1"/>
                </a:solidFill>
              </a:rPr>
              <a:t>     </a:t>
            </a:r>
            <a:r>
              <a:rPr lang="tr-TR" sz="1600" dirty="0" smtClean="0">
                <a:solidFill>
                  <a:schemeClr val="tx1"/>
                </a:solidFill>
              </a:rPr>
              <a:t> </a:t>
            </a:r>
            <a:endParaRPr lang="tr-TR" sz="1600" dirty="0">
              <a:solidFill>
                <a:schemeClr val="tx1"/>
              </a:solidFill>
            </a:endParaRPr>
          </a:p>
          <a:p>
            <a:r>
              <a:rPr lang="tr-TR" sz="1600" dirty="0">
                <a:solidFill>
                  <a:schemeClr val="tx1"/>
                </a:solidFill>
              </a:rPr>
              <a:t>    }</a:t>
            </a:r>
          </a:p>
          <a:p>
            <a:r>
              <a:rPr lang="tr-TR" sz="1600" dirty="0">
                <a:solidFill>
                  <a:schemeClr val="tx1"/>
                </a:solidFill>
              </a:rPr>
              <a:t>    </a:t>
            </a:r>
          </a:p>
          <a:p>
            <a:r>
              <a:rPr lang="tr-TR" sz="1600" dirty="0">
                <a:solidFill>
                  <a:schemeClr val="tx1"/>
                </a:solidFill>
              </a:rPr>
              <a:t>}</a:t>
            </a:r>
          </a:p>
          <a:p>
            <a:endParaRPr lang="tr-TR" sz="1600" dirty="0">
              <a:solidFill>
                <a:schemeClr val="tx1"/>
              </a:solidFill>
            </a:endParaRPr>
          </a:p>
        </p:txBody>
      </p:sp>
      <p:sp>
        <p:nvSpPr>
          <p:cNvPr id="4" name="İçerik Yer Tutucusu 3"/>
          <p:cNvSpPr>
            <a:spLocks noGrp="1"/>
          </p:cNvSpPr>
          <p:nvPr>
            <p:ph sz="quarter" idx="14"/>
          </p:nvPr>
        </p:nvSpPr>
        <p:spPr>
          <a:xfrm>
            <a:off x="4645152" y="1340768"/>
            <a:ext cx="3822192" cy="4785712"/>
          </a:xfrm>
        </p:spPr>
        <p:txBody>
          <a:bodyPr>
            <a:normAutofit/>
          </a:bodyPr>
          <a:lstStyle/>
          <a:p>
            <a:pPr marL="0" indent="0">
              <a:buNone/>
            </a:pPr>
            <a:r>
              <a:rPr lang="en-US" sz="1800" dirty="0" smtClean="0">
                <a:solidFill>
                  <a:schemeClr val="tx1"/>
                </a:solidFill>
              </a:rPr>
              <a:t>run:</a:t>
            </a:r>
            <a:endParaRPr lang="tr-TR" sz="1800" dirty="0" smtClean="0">
              <a:solidFill>
                <a:schemeClr val="tx1"/>
              </a:solidFill>
            </a:endParaRPr>
          </a:p>
          <a:p>
            <a:pPr marL="0" indent="0">
              <a:buNone/>
            </a:pPr>
            <a:endParaRPr lang="tr-TR" sz="1800" dirty="0">
              <a:solidFill>
                <a:schemeClr val="tx1"/>
              </a:solidFill>
            </a:endParaRPr>
          </a:p>
          <a:p>
            <a:pPr marL="0" indent="0">
              <a:buNone/>
            </a:pPr>
            <a:endParaRPr lang="en-US" sz="1800" dirty="0">
              <a:solidFill>
                <a:schemeClr val="tx1"/>
              </a:solidFill>
            </a:endParaRPr>
          </a:p>
          <a:p>
            <a:r>
              <a:rPr lang="en-US" sz="1800" dirty="0">
                <a:solidFill>
                  <a:schemeClr val="tx1"/>
                </a:solidFill>
              </a:rPr>
              <a:t>x:5</a:t>
            </a:r>
          </a:p>
          <a:p>
            <a:r>
              <a:rPr lang="en-US" sz="1800" dirty="0">
                <a:solidFill>
                  <a:schemeClr val="tx1"/>
                </a:solidFill>
              </a:rPr>
              <a:t>y:27</a:t>
            </a:r>
          </a:p>
          <a:p>
            <a:r>
              <a:rPr lang="en-US" sz="1800" dirty="0">
                <a:solidFill>
                  <a:schemeClr val="tx1"/>
                </a:solidFill>
              </a:rPr>
              <a:t>k:3</a:t>
            </a:r>
          </a:p>
          <a:p>
            <a:r>
              <a:rPr lang="en-US" sz="1800" dirty="0">
                <a:solidFill>
                  <a:schemeClr val="tx1"/>
                </a:solidFill>
              </a:rPr>
              <a:t>BUILD SUCCESSFUL (total time: 0 seconds)</a:t>
            </a:r>
          </a:p>
          <a:p>
            <a:endParaRPr lang="tr-TR" sz="1800" dirty="0">
              <a:solidFill>
                <a:schemeClr val="tx1"/>
              </a:solidFill>
            </a:endParaRPr>
          </a:p>
        </p:txBody>
      </p:sp>
    </p:spTree>
    <p:extLst>
      <p:ext uri="{BB962C8B-B14F-4D97-AF65-F5344CB8AC3E}">
        <p14:creationId xmlns:p14="http://schemas.microsoft.com/office/powerpoint/2010/main" val="3437184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3"/>
          </p:nvPr>
        </p:nvSpPr>
        <p:spPr>
          <a:xfrm>
            <a:off x="676655" y="764704"/>
            <a:ext cx="3822192" cy="5361776"/>
          </a:xfrm>
        </p:spPr>
        <p:txBody>
          <a:bodyPr>
            <a:normAutofit fontScale="47500" lnSpcReduction="20000"/>
          </a:bodyPr>
          <a:lstStyle/>
          <a:p>
            <a:r>
              <a:rPr lang="tr-TR" dirty="0" smtClean="0"/>
              <a:t> </a:t>
            </a:r>
            <a:endParaRPr lang="tr-TR" dirty="0"/>
          </a:p>
          <a:p>
            <a:r>
              <a:rPr lang="tr-TR" sz="2900" dirty="0" err="1">
                <a:solidFill>
                  <a:schemeClr val="tx1"/>
                </a:solidFill>
              </a:rPr>
              <a:t>import</a:t>
            </a:r>
            <a:r>
              <a:rPr lang="tr-TR" sz="2900" dirty="0">
                <a:solidFill>
                  <a:schemeClr val="tx1"/>
                </a:solidFill>
              </a:rPr>
              <a:t> </a:t>
            </a:r>
            <a:r>
              <a:rPr lang="tr-TR" sz="2900" dirty="0" err="1">
                <a:solidFill>
                  <a:schemeClr val="tx1"/>
                </a:solidFill>
              </a:rPr>
              <a:t>java.util.Scanner</a:t>
            </a:r>
            <a:r>
              <a:rPr lang="tr-TR" sz="2900" dirty="0">
                <a:solidFill>
                  <a:schemeClr val="tx1"/>
                </a:solidFill>
              </a:rPr>
              <a:t>;</a:t>
            </a:r>
          </a:p>
          <a:p>
            <a:endParaRPr lang="tr-TR" sz="2900" dirty="0">
              <a:solidFill>
                <a:schemeClr val="tx1"/>
              </a:solidFill>
            </a:endParaRPr>
          </a:p>
          <a:p>
            <a:endParaRPr lang="tr-TR" sz="2900" dirty="0">
              <a:solidFill>
                <a:schemeClr val="tx1"/>
              </a:solidFill>
            </a:endParaRPr>
          </a:p>
          <a:p>
            <a:r>
              <a:rPr lang="tr-TR" sz="2900" dirty="0" err="1">
                <a:solidFill>
                  <a:schemeClr val="tx1"/>
                </a:solidFill>
              </a:rPr>
              <a:t>public</a:t>
            </a:r>
            <a:r>
              <a:rPr lang="tr-TR" sz="2900" dirty="0">
                <a:solidFill>
                  <a:schemeClr val="tx1"/>
                </a:solidFill>
              </a:rPr>
              <a:t> </a:t>
            </a:r>
            <a:r>
              <a:rPr lang="tr-TR" sz="2900" dirty="0" err="1">
                <a:solidFill>
                  <a:schemeClr val="tx1"/>
                </a:solidFill>
              </a:rPr>
              <a:t>class</a:t>
            </a:r>
            <a:r>
              <a:rPr lang="tr-TR" sz="2900" dirty="0">
                <a:solidFill>
                  <a:schemeClr val="tx1"/>
                </a:solidFill>
              </a:rPr>
              <a:t> JavaApplication118 {</a:t>
            </a:r>
          </a:p>
          <a:p>
            <a:endParaRPr lang="tr-TR" sz="2900" dirty="0">
              <a:solidFill>
                <a:schemeClr val="tx1"/>
              </a:solidFill>
            </a:endParaRPr>
          </a:p>
          <a:p>
            <a:r>
              <a:rPr lang="tr-TR" sz="2900" dirty="0">
                <a:solidFill>
                  <a:schemeClr val="tx1"/>
                </a:solidFill>
              </a:rPr>
              <a:t>    </a:t>
            </a:r>
          </a:p>
          <a:p>
            <a:pPr marL="0" indent="0">
              <a:buNone/>
            </a:pPr>
            <a:r>
              <a:rPr lang="tr-TR" sz="2900" dirty="0" smtClean="0">
                <a:solidFill>
                  <a:schemeClr val="tx1"/>
                </a:solidFill>
              </a:rPr>
              <a:t>      </a:t>
            </a:r>
            <a:r>
              <a:rPr lang="tr-TR" sz="2900" dirty="0" err="1">
                <a:solidFill>
                  <a:schemeClr val="tx1"/>
                </a:solidFill>
              </a:rPr>
              <a:t>public</a:t>
            </a:r>
            <a:r>
              <a:rPr lang="tr-TR" sz="2900" dirty="0">
                <a:solidFill>
                  <a:schemeClr val="tx1"/>
                </a:solidFill>
              </a:rPr>
              <a:t> </a:t>
            </a:r>
            <a:r>
              <a:rPr lang="tr-TR" sz="2900" dirty="0" err="1">
                <a:solidFill>
                  <a:schemeClr val="tx1"/>
                </a:solidFill>
              </a:rPr>
              <a:t>static</a:t>
            </a:r>
            <a:r>
              <a:rPr lang="tr-TR" sz="2900" dirty="0">
                <a:solidFill>
                  <a:schemeClr val="tx1"/>
                </a:solidFill>
              </a:rPr>
              <a:t> </a:t>
            </a:r>
            <a:r>
              <a:rPr lang="tr-TR" sz="2900" dirty="0" err="1">
                <a:solidFill>
                  <a:schemeClr val="tx1"/>
                </a:solidFill>
              </a:rPr>
              <a:t>void</a:t>
            </a:r>
            <a:r>
              <a:rPr lang="tr-TR" sz="2900" dirty="0">
                <a:solidFill>
                  <a:schemeClr val="tx1"/>
                </a:solidFill>
              </a:rPr>
              <a:t> main(</a:t>
            </a:r>
            <a:r>
              <a:rPr lang="tr-TR" sz="2900" dirty="0" err="1">
                <a:solidFill>
                  <a:schemeClr val="tx1"/>
                </a:solidFill>
              </a:rPr>
              <a:t>String</a:t>
            </a:r>
            <a:r>
              <a:rPr lang="tr-TR" sz="2900" dirty="0">
                <a:solidFill>
                  <a:schemeClr val="tx1"/>
                </a:solidFill>
              </a:rPr>
              <a:t>[] </a:t>
            </a:r>
            <a:r>
              <a:rPr lang="tr-TR" sz="2900" dirty="0" err="1">
                <a:solidFill>
                  <a:schemeClr val="tx1"/>
                </a:solidFill>
              </a:rPr>
              <a:t>args</a:t>
            </a:r>
            <a:r>
              <a:rPr lang="tr-TR" sz="2900" dirty="0">
                <a:solidFill>
                  <a:schemeClr val="tx1"/>
                </a:solidFill>
              </a:rPr>
              <a:t>) {</a:t>
            </a:r>
          </a:p>
          <a:p>
            <a:r>
              <a:rPr lang="tr-TR" sz="2900" dirty="0">
                <a:solidFill>
                  <a:schemeClr val="tx1"/>
                </a:solidFill>
              </a:rPr>
              <a:t>      </a:t>
            </a:r>
          </a:p>
          <a:p>
            <a:r>
              <a:rPr lang="tr-TR" sz="2900" dirty="0">
                <a:solidFill>
                  <a:schemeClr val="tx1"/>
                </a:solidFill>
              </a:rPr>
              <a:t>        </a:t>
            </a:r>
            <a:r>
              <a:rPr lang="tr-TR" sz="2900" dirty="0" smtClean="0">
                <a:solidFill>
                  <a:schemeClr val="tx1"/>
                </a:solidFill>
              </a:rPr>
              <a:t> </a:t>
            </a:r>
          </a:p>
          <a:p>
            <a:r>
              <a:rPr lang="tr-TR" sz="2900" dirty="0" smtClean="0">
                <a:solidFill>
                  <a:schemeClr val="tx1"/>
                </a:solidFill>
              </a:rPr>
              <a:t>  </a:t>
            </a:r>
            <a:r>
              <a:rPr lang="tr-TR" sz="2900" dirty="0" err="1">
                <a:solidFill>
                  <a:schemeClr val="tx1"/>
                </a:solidFill>
              </a:rPr>
              <a:t>double</a:t>
            </a:r>
            <a:r>
              <a:rPr lang="tr-TR" sz="2900" dirty="0">
                <a:solidFill>
                  <a:schemeClr val="tx1"/>
                </a:solidFill>
              </a:rPr>
              <a:t> </a:t>
            </a:r>
            <a:r>
              <a:rPr lang="tr-TR" sz="2900" dirty="0" err="1">
                <a:solidFill>
                  <a:schemeClr val="tx1"/>
                </a:solidFill>
              </a:rPr>
              <a:t>derece,fahrenheit</a:t>
            </a:r>
            <a:r>
              <a:rPr lang="tr-TR" sz="2900" dirty="0">
                <a:solidFill>
                  <a:schemeClr val="tx1"/>
                </a:solidFill>
              </a:rPr>
              <a:t>;</a:t>
            </a:r>
          </a:p>
          <a:p>
            <a:r>
              <a:rPr lang="tr-TR" sz="2900" dirty="0">
                <a:solidFill>
                  <a:schemeClr val="tx1"/>
                </a:solidFill>
              </a:rPr>
              <a:t>  </a:t>
            </a:r>
            <a:r>
              <a:rPr lang="tr-TR" sz="2900" dirty="0" err="1" smtClean="0">
                <a:solidFill>
                  <a:schemeClr val="tx1"/>
                </a:solidFill>
              </a:rPr>
              <a:t>Scanner</a:t>
            </a:r>
            <a:r>
              <a:rPr lang="tr-TR" sz="2900" dirty="0" smtClean="0">
                <a:solidFill>
                  <a:schemeClr val="tx1"/>
                </a:solidFill>
              </a:rPr>
              <a:t> </a:t>
            </a:r>
            <a:r>
              <a:rPr lang="tr-TR" sz="2900" dirty="0">
                <a:solidFill>
                  <a:schemeClr val="tx1"/>
                </a:solidFill>
              </a:rPr>
              <a:t>klavye =</a:t>
            </a:r>
            <a:r>
              <a:rPr lang="tr-TR" sz="2900" dirty="0" err="1">
                <a:solidFill>
                  <a:schemeClr val="tx1"/>
                </a:solidFill>
              </a:rPr>
              <a:t>new</a:t>
            </a:r>
            <a:r>
              <a:rPr lang="tr-TR" sz="2900" dirty="0">
                <a:solidFill>
                  <a:schemeClr val="tx1"/>
                </a:solidFill>
              </a:rPr>
              <a:t> </a:t>
            </a:r>
            <a:r>
              <a:rPr lang="tr-TR" sz="2900" dirty="0" err="1">
                <a:solidFill>
                  <a:schemeClr val="tx1"/>
                </a:solidFill>
              </a:rPr>
              <a:t>Scanner</a:t>
            </a:r>
            <a:r>
              <a:rPr lang="tr-TR" sz="2900" dirty="0">
                <a:solidFill>
                  <a:schemeClr val="tx1"/>
                </a:solidFill>
              </a:rPr>
              <a:t>(System.in); </a:t>
            </a:r>
          </a:p>
          <a:p>
            <a:r>
              <a:rPr lang="tr-TR" sz="2900" dirty="0">
                <a:solidFill>
                  <a:schemeClr val="tx1"/>
                </a:solidFill>
              </a:rPr>
              <a:t>        </a:t>
            </a:r>
          </a:p>
          <a:p>
            <a:r>
              <a:rPr lang="tr-TR" sz="2900" dirty="0" err="1" smtClean="0">
                <a:solidFill>
                  <a:schemeClr val="tx1"/>
                </a:solidFill>
              </a:rPr>
              <a:t>System.out.println</a:t>
            </a:r>
            <a:r>
              <a:rPr lang="tr-TR" sz="2900" dirty="0">
                <a:solidFill>
                  <a:schemeClr val="tx1"/>
                </a:solidFill>
              </a:rPr>
              <a:t>("Derece cinsinden sıcaklık değerini girin");</a:t>
            </a:r>
          </a:p>
          <a:p>
            <a:r>
              <a:rPr lang="tr-TR" sz="2900" dirty="0">
                <a:solidFill>
                  <a:schemeClr val="tx1"/>
                </a:solidFill>
              </a:rPr>
              <a:t>        derece = </a:t>
            </a:r>
            <a:r>
              <a:rPr lang="tr-TR" sz="2900" dirty="0" err="1">
                <a:solidFill>
                  <a:schemeClr val="tx1"/>
                </a:solidFill>
              </a:rPr>
              <a:t>klavye.nextInt</a:t>
            </a:r>
            <a:r>
              <a:rPr lang="tr-TR" sz="2900" dirty="0">
                <a:solidFill>
                  <a:schemeClr val="tx1"/>
                </a:solidFill>
              </a:rPr>
              <a:t>();</a:t>
            </a:r>
          </a:p>
          <a:p>
            <a:pPr marL="0" indent="0">
              <a:buNone/>
            </a:pPr>
            <a:r>
              <a:rPr lang="tr-TR" sz="2900" dirty="0" smtClean="0">
                <a:solidFill>
                  <a:schemeClr val="tx1"/>
                </a:solidFill>
              </a:rPr>
              <a:t>    </a:t>
            </a:r>
            <a:r>
              <a:rPr lang="tr-TR" sz="2900" dirty="0" err="1" smtClean="0">
                <a:solidFill>
                  <a:schemeClr val="tx1"/>
                </a:solidFill>
              </a:rPr>
              <a:t>fahrenheit</a:t>
            </a:r>
            <a:r>
              <a:rPr lang="tr-TR" sz="2900" dirty="0" smtClean="0">
                <a:solidFill>
                  <a:schemeClr val="tx1"/>
                </a:solidFill>
              </a:rPr>
              <a:t> </a:t>
            </a:r>
            <a:r>
              <a:rPr lang="tr-TR" sz="2900" dirty="0">
                <a:solidFill>
                  <a:schemeClr val="tx1"/>
                </a:solidFill>
              </a:rPr>
              <a:t>= derece * 1.8 + 32;</a:t>
            </a:r>
          </a:p>
          <a:p>
            <a:pPr marL="0" indent="0">
              <a:buNone/>
            </a:pPr>
            <a:r>
              <a:rPr lang="tr-TR" sz="2900" dirty="0" smtClean="0">
                <a:solidFill>
                  <a:schemeClr val="tx1"/>
                </a:solidFill>
              </a:rPr>
              <a:t>    </a:t>
            </a:r>
            <a:r>
              <a:rPr lang="tr-TR" sz="2900" dirty="0" err="1" smtClean="0">
                <a:solidFill>
                  <a:schemeClr val="tx1"/>
                </a:solidFill>
              </a:rPr>
              <a:t>System.out.println</a:t>
            </a:r>
            <a:r>
              <a:rPr lang="tr-TR" sz="2900" dirty="0">
                <a:solidFill>
                  <a:schemeClr val="tx1"/>
                </a:solidFill>
              </a:rPr>
              <a:t>("</a:t>
            </a:r>
            <a:r>
              <a:rPr lang="tr-TR" sz="2900" dirty="0" err="1">
                <a:solidFill>
                  <a:schemeClr val="tx1"/>
                </a:solidFill>
              </a:rPr>
              <a:t>Fahrenayt</a:t>
            </a:r>
            <a:r>
              <a:rPr lang="tr-TR" sz="2900" dirty="0">
                <a:solidFill>
                  <a:schemeClr val="tx1"/>
                </a:solidFill>
              </a:rPr>
              <a:t>:"+</a:t>
            </a:r>
            <a:r>
              <a:rPr lang="tr-TR" sz="2900" dirty="0" err="1">
                <a:solidFill>
                  <a:schemeClr val="tx1"/>
                </a:solidFill>
              </a:rPr>
              <a:t>fahrenheit</a:t>
            </a:r>
            <a:r>
              <a:rPr lang="tr-TR" sz="2900" dirty="0">
                <a:solidFill>
                  <a:schemeClr val="tx1"/>
                </a:solidFill>
              </a:rPr>
              <a:t>);</a:t>
            </a:r>
          </a:p>
          <a:p>
            <a:r>
              <a:rPr lang="tr-TR" sz="2900" dirty="0">
                <a:solidFill>
                  <a:schemeClr val="tx1"/>
                </a:solidFill>
              </a:rPr>
              <a:t>    }</a:t>
            </a:r>
          </a:p>
          <a:p>
            <a:r>
              <a:rPr lang="tr-TR" sz="2900" dirty="0">
                <a:solidFill>
                  <a:schemeClr val="tx1"/>
                </a:solidFill>
              </a:rPr>
              <a:t> </a:t>
            </a:r>
          </a:p>
          <a:p>
            <a:r>
              <a:rPr lang="tr-TR" sz="2900" dirty="0">
                <a:solidFill>
                  <a:schemeClr val="tx1"/>
                </a:solidFill>
              </a:rPr>
              <a:t>    }</a:t>
            </a:r>
          </a:p>
          <a:p>
            <a:r>
              <a:rPr lang="tr-TR" sz="2900" dirty="0">
                <a:solidFill>
                  <a:schemeClr val="tx1"/>
                </a:solidFill>
              </a:rPr>
              <a:t> </a:t>
            </a:r>
          </a:p>
        </p:txBody>
      </p:sp>
      <p:sp>
        <p:nvSpPr>
          <p:cNvPr id="4" name="İçerik Yer Tutucusu 3"/>
          <p:cNvSpPr>
            <a:spLocks noGrp="1"/>
          </p:cNvSpPr>
          <p:nvPr>
            <p:ph sz="quarter" idx="14"/>
          </p:nvPr>
        </p:nvSpPr>
        <p:spPr>
          <a:xfrm>
            <a:off x="4645152" y="764704"/>
            <a:ext cx="3822192" cy="5361776"/>
          </a:xfrm>
        </p:spPr>
        <p:txBody>
          <a:bodyPr>
            <a:normAutofit/>
          </a:bodyPr>
          <a:lstStyle/>
          <a:p>
            <a:r>
              <a:rPr lang="tr-TR" sz="1800" dirty="0" err="1">
                <a:solidFill>
                  <a:schemeClr val="tx1"/>
                </a:solidFill>
              </a:rPr>
              <a:t>run</a:t>
            </a:r>
            <a:r>
              <a:rPr lang="tr-TR" sz="1800" dirty="0" smtClean="0">
                <a:solidFill>
                  <a:schemeClr val="tx1"/>
                </a:solidFill>
              </a:rPr>
              <a:t>:</a:t>
            </a:r>
          </a:p>
          <a:p>
            <a:endParaRPr lang="tr-TR" sz="1800" dirty="0">
              <a:solidFill>
                <a:schemeClr val="tx1"/>
              </a:solidFill>
            </a:endParaRPr>
          </a:p>
          <a:p>
            <a:r>
              <a:rPr lang="tr-TR" sz="1800" dirty="0">
                <a:solidFill>
                  <a:schemeClr val="tx1"/>
                </a:solidFill>
              </a:rPr>
              <a:t>Derece cinsinden sıcaklık değerini girin</a:t>
            </a:r>
          </a:p>
          <a:p>
            <a:r>
              <a:rPr lang="tr-TR" sz="1800" dirty="0">
                <a:solidFill>
                  <a:schemeClr val="tx1"/>
                </a:solidFill>
              </a:rPr>
              <a:t>12</a:t>
            </a:r>
          </a:p>
          <a:p>
            <a:r>
              <a:rPr lang="tr-TR" sz="1800" dirty="0">
                <a:solidFill>
                  <a:schemeClr val="tx1"/>
                </a:solidFill>
              </a:rPr>
              <a:t>Fahrenayt:53.6</a:t>
            </a:r>
          </a:p>
          <a:p>
            <a:r>
              <a:rPr lang="tr-TR" sz="1800" dirty="0">
                <a:solidFill>
                  <a:schemeClr val="tx1"/>
                </a:solidFill>
              </a:rPr>
              <a:t>BUILD SUCCESSFUL (total time: 4 </a:t>
            </a:r>
            <a:r>
              <a:rPr lang="tr-TR" sz="1800" dirty="0" err="1">
                <a:solidFill>
                  <a:schemeClr val="tx1"/>
                </a:solidFill>
              </a:rPr>
              <a:t>seconds</a:t>
            </a:r>
            <a:r>
              <a:rPr lang="tr-TR" sz="1800" dirty="0">
                <a:solidFill>
                  <a:schemeClr val="tx1"/>
                </a:solidFill>
              </a:rPr>
              <a:t>)</a:t>
            </a:r>
          </a:p>
          <a:p>
            <a:endParaRPr lang="tr-TR" sz="1800" dirty="0">
              <a:solidFill>
                <a:schemeClr val="tx1"/>
              </a:solidFill>
            </a:endParaRPr>
          </a:p>
        </p:txBody>
      </p:sp>
    </p:spTree>
    <p:extLst>
      <p:ext uri="{BB962C8B-B14F-4D97-AF65-F5344CB8AC3E}">
        <p14:creationId xmlns:p14="http://schemas.microsoft.com/office/powerpoint/2010/main" val="125586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611560" y="620688"/>
            <a:ext cx="7668841" cy="5505475"/>
          </a:xfrm>
        </p:spPr>
        <p:txBody>
          <a:bodyPr>
            <a:normAutofit fontScale="25000" lnSpcReduction="20000"/>
          </a:bodyPr>
          <a:lstStyle/>
          <a:p>
            <a:r>
              <a:rPr lang="tr-TR" sz="6400" dirty="0">
                <a:solidFill>
                  <a:schemeClr val="tx1"/>
                </a:solidFill>
              </a:rPr>
              <a:t>Html5 ile gelen anlamsal etiketler yani </a:t>
            </a:r>
            <a:r>
              <a:rPr lang="tr-TR" sz="6400" dirty="0" err="1">
                <a:solidFill>
                  <a:schemeClr val="tx1"/>
                </a:solidFill>
              </a:rPr>
              <a:t>semantic</a:t>
            </a:r>
            <a:r>
              <a:rPr lang="tr-TR" sz="6400" dirty="0">
                <a:solidFill>
                  <a:schemeClr val="tx1"/>
                </a:solidFill>
              </a:rPr>
              <a:t> </a:t>
            </a:r>
            <a:r>
              <a:rPr lang="tr-TR" sz="6400" dirty="0" err="1">
                <a:solidFill>
                  <a:schemeClr val="tx1"/>
                </a:solidFill>
              </a:rPr>
              <a:t>elements</a:t>
            </a:r>
            <a:r>
              <a:rPr lang="tr-TR" sz="6400" dirty="0">
                <a:solidFill>
                  <a:schemeClr val="tx1"/>
                </a:solidFill>
              </a:rPr>
              <a:t> nedir, hangi amaçla ve nasıl kullanılır</a:t>
            </a:r>
            <a:r>
              <a:rPr lang="tr-TR" sz="6400" dirty="0" smtClean="0">
                <a:solidFill>
                  <a:schemeClr val="tx1"/>
                </a:solidFill>
              </a:rPr>
              <a:t>?</a:t>
            </a:r>
          </a:p>
          <a:p>
            <a:endParaRPr lang="tr-TR" sz="6400" dirty="0">
              <a:solidFill>
                <a:schemeClr val="tx1"/>
              </a:solidFill>
            </a:endParaRPr>
          </a:p>
          <a:p>
            <a:r>
              <a:rPr lang="tr-TR" sz="6400" dirty="0">
                <a:solidFill>
                  <a:schemeClr val="tx1"/>
                </a:solidFill>
              </a:rPr>
              <a:t>Html5 ile gelen </a:t>
            </a:r>
            <a:r>
              <a:rPr lang="tr-TR" sz="6400" b="1" dirty="0">
                <a:solidFill>
                  <a:schemeClr val="tx1"/>
                </a:solidFill>
              </a:rPr>
              <a:t>html5 anlamsal etiketler</a:t>
            </a:r>
            <a:r>
              <a:rPr lang="tr-TR" sz="6400" dirty="0">
                <a:solidFill>
                  <a:schemeClr val="tx1"/>
                </a:solidFill>
              </a:rPr>
              <a:t> yani </a:t>
            </a:r>
            <a:r>
              <a:rPr lang="tr-TR" sz="6400" b="1" dirty="0" err="1">
                <a:solidFill>
                  <a:schemeClr val="tx1"/>
                </a:solidFill>
              </a:rPr>
              <a:t>semantic</a:t>
            </a:r>
            <a:r>
              <a:rPr lang="tr-TR" sz="6400" b="1" dirty="0">
                <a:solidFill>
                  <a:schemeClr val="tx1"/>
                </a:solidFill>
              </a:rPr>
              <a:t> etiketleri</a:t>
            </a:r>
            <a:r>
              <a:rPr lang="tr-TR" sz="6400" dirty="0">
                <a:solidFill>
                  <a:schemeClr val="tx1"/>
                </a:solidFill>
              </a:rPr>
              <a:t> kullanmamız arama motorları açısından büyük önem taşımaktadır. Çünkü oluşturduğumuz içerikleri </a:t>
            </a:r>
            <a:r>
              <a:rPr lang="tr-TR" sz="6400" b="1" dirty="0">
                <a:solidFill>
                  <a:schemeClr val="tx1"/>
                </a:solidFill>
              </a:rPr>
              <a:t>html semantik etiketler</a:t>
            </a:r>
            <a:r>
              <a:rPr lang="tr-TR" sz="6400" dirty="0">
                <a:solidFill>
                  <a:schemeClr val="tx1"/>
                </a:solidFill>
              </a:rPr>
              <a:t> içinde sunuyor olmamız sitemizi indekslemeye gelen arama motorlarına içerik ile alakalı daha anlamsal bilgi sunduğumuzdan dolayı ziyaretçi sayımızı olumlu etkileyecektir</a:t>
            </a:r>
            <a:r>
              <a:rPr lang="tr-TR" sz="6400" dirty="0" smtClean="0">
                <a:solidFill>
                  <a:schemeClr val="tx1"/>
                </a:solidFill>
              </a:rPr>
              <a:t>.</a:t>
            </a:r>
          </a:p>
          <a:p>
            <a:endParaRPr lang="tr-TR" sz="6400" dirty="0">
              <a:solidFill>
                <a:schemeClr val="tx1"/>
              </a:solidFill>
            </a:endParaRPr>
          </a:p>
          <a:p>
            <a:r>
              <a:rPr lang="tr-TR" sz="6400" dirty="0">
                <a:solidFill>
                  <a:schemeClr val="tx1"/>
                </a:solidFill>
              </a:rPr>
              <a:t>Örneğin &lt;h1&gt; etiketi de bir semantik etikettir. Çünkü &lt;h1&gt; etiketi içine aldığımız başlık sayfamızın en önemli özet bilgisi olarak algılanır ve sayfada bir tane kullanmamız önerilir.</a:t>
            </a:r>
          </a:p>
          <a:p>
            <a:r>
              <a:rPr lang="tr-TR" sz="6400" dirty="0">
                <a:solidFill>
                  <a:schemeClr val="tx1"/>
                </a:solidFill>
              </a:rPr>
              <a:t>Şöyle ki &lt;h1&gt; etiketi ile oluşturduğumuz bir başlığın nasıl göründüğünden çok hangi anlamda bilgi sunduğu önemlidir.</a:t>
            </a:r>
          </a:p>
          <a:p>
            <a:r>
              <a:rPr lang="tr-TR" sz="6400" dirty="0">
                <a:solidFill>
                  <a:schemeClr val="tx1"/>
                </a:solidFill>
              </a:rPr>
              <a:t>&lt;</a:t>
            </a:r>
            <a:r>
              <a:rPr lang="tr-TR" sz="6400" b="1" dirty="0">
                <a:solidFill>
                  <a:schemeClr val="tx1"/>
                </a:solidFill>
              </a:rPr>
              <a:t>h1</a:t>
            </a:r>
            <a:r>
              <a:rPr lang="tr-TR" sz="6400" dirty="0">
                <a:solidFill>
                  <a:schemeClr val="tx1"/>
                </a:solidFill>
              </a:rPr>
              <a:t>&gt; </a:t>
            </a:r>
          </a:p>
          <a:p>
            <a:r>
              <a:rPr lang="tr-TR" sz="6400" dirty="0">
                <a:solidFill>
                  <a:schemeClr val="tx1"/>
                </a:solidFill>
              </a:rPr>
              <a:t>     Web Geliştirme Eğitimi </a:t>
            </a:r>
          </a:p>
          <a:p>
            <a:r>
              <a:rPr lang="tr-TR" sz="6400" dirty="0">
                <a:solidFill>
                  <a:schemeClr val="tx1"/>
                </a:solidFill>
              </a:rPr>
              <a:t>&lt;/</a:t>
            </a:r>
            <a:r>
              <a:rPr lang="tr-TR" sz="6400" b="1" dirty="0">
                <a:solidFill>
                  <a:schemeClr val="tx1"/>
                </a:solidFill>
              </a:rPr>
              <a:t>h1</a:t>
            </a:r>
            <a:r>
              <a:rPr lang="tr-TR" sz="6400" dirty="0">
                <a:solidFill>
                  <a:schemeClr val="tx1"/>
                </a:solidFill>
              </a:rPr>
              <a:t>&gt; </a:t>
            </a:r>
          </a:p>
          <a:p>
            <a:r>
              <a:rPr lang="tr-TR" sz="6400" dirty="0">
                <a:solidFill>
                  <a:schemeClr val="tx1"/>
                </a:solidFill>
              </a:rPr>
              <a:t>kullanımı ile tarayıcı varsayılanına göre 32px </a:t>
            </a:r>
            <a:r>
              <a:rPr lang="tr-TR" sz="6400" dirty="0" err="1">
                <a:solidFill>
                  <a:schemeClr val="tx1"/>
                </a:solidFill>
              </a:rPr>
              <a:t>lik</a:t>
            </a:r>
            <a:r>
              <a:rPr lang="tr-TR" sz="6400" dirty="0">
                <a:solidFill>
                  <a:schemeClr val="tx1"/>
                </a:solidFill>
              </a:rPr>
              <a:t> koyu bir yazı oluşturmuş oluruz ki; önemli olan görüntü olmuş olsa bu durumda aynı başlığı &lt;</a:t>
            </a:r>
            <a:r>
              <a:rPr lang="tr-TR" sz="6400" dirty="0" err="1">
                <a:solidFill>
                  <a:schemeClr val="tx1"/>
                </a:solidFill>
              </a:rPr>
              <a:t>span</a:t>
            </a:r>
            <a:r>
              <a:rPr lang="tr-TR" sz="6400" dirty="0">
                <a:solidFill>
                  <a:schemeClr val="tx1"/>
                </a:solidFill>
              </a:rPr>
              <a:t>&gt; etiketi ile de oluşturabiliriz.</a:t>
            </a:r>
          </a:p>
          <a:p>
            <a:r>
              <a:rPr lang="tr-TR" sz="6400" dirty="0">
                <a:solidFill>
                  <a:schemeClr val="tx1"/>
                </a:solidFill>
              </a:rPr>
              <a:t>&lt;</a:t>
            </a:r>
            <a:r>
              <a:rPr lang="tr-TR" sz="6400" b="1" dirty="0" err="1">
                <a:solidFill>
                  <a:schemeClr val="tx1"/>
                </a:solidFill>
              </a:rPr>
              <a:t>span</a:t>
            </a:r>
            <a:r>
              <a:rPr lang="tr-TR" sz="6400" dirty="0">
                <a:solidFill>
                  <a:schemeClr val="tx1"/>
                </a:solidFill>
              </a:rPr>
              <a:t> </a:t>
            </a:r>
            <a:r>
              <a:rPr lang="tr-TR" sz="6400" dirty="0" err="1">
                <a:solidFill>
                  <a:schemeClr val="tx1"/>
                </a:solidFill>
              </a:rPr>
              <a:t>style</a:t>
            </a:r>
            <a:r>
              <a:rPr lang="tr-TR" sz="6400" dirty="0">
                <a:solidFill>
                  <a:schemeClr val="tx1"/>
                </a:solidFill>
              </a:rPr>
              <a:t>="font-size:32px;font-weight:bold;"&gt; </a:t>
            </a:r>
          </a:p>
          <a:p>
            <a:r>
              <a:rPr lang="tr-TR" sz="6400" dirty="0">
                <a:solidFill>
                  <a:schemeClr val="tx1"/>
                </a:solidFill>
              </a:rPr>
              <a:t>    Web  Geliştirme Eğitimi</a:t>
            </a:r>
          </a:p>
          <a:p>
            <a:r>
              <a:rPr lang="tr-TR" sz="6400" dirty="0">
                <a:solidFill>
                  <a:schemeClr val="tx1"/>
                </a:solidFill>
              </a:rPr>
              <a:t>&lt;/</a:t>
            </a:r>
            <a:r>
              <a:rPr lang="tr-TR" sz="6400" b="1" dirty="0" err="1">
                <a:solidFill>
                  <a:schemeClr val="tx1"/>
                </a:solidFill>
              </a:rPr>
              <a:t>span</a:t>
            </a:r>
            <a:r>
              <a:rPr lang="tr-TR" sz="6400" dirty="0">
                <a:solidFill>
                  <a:schemeClr val="tx1"/>
                </a:solidFill>
              </a:rPr>
              <a:t>&gt;</a:t>
            </a:r>
          </a:p>
          <a:p>
            <a:endParaRPr lang="tr-TR" dirty="0"/>
          </a:p>
        </p:txBody>
      </p:sp>
    </p:spTree>
    <p:extLst>
      <p:ext uri="{BB962C8B-B14F-4D97-AF65-F5344CB8AC3E}">
        <p14:creationId xmlns:p14="http://schemas.microsoft.com/office/powerpoint/2010/main" val="148469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2"/>
          <p:cNvSpPr>
            <a:spLocks noGrp="1"/>
          </p:cNvSpPr>
          <p:nvPr>
            <p:ph idx="1"/>
          </p:nvPr>
        </p:nvSpPr>
        <p:spPr>
          <a:xfrm>
            <a:off x="539750" y="549275"/>
            <a:ext cx="8208963" cy="5576888"/>
          </a:xfrm>
        </p:spPr>
        <p:txBody>
          <a:bodyPr>
            <a:noAutofit/>
          </a:bodyPr>
          <a:lstStyle/>
          <a:p>
            <a:r>
              <a:rPr lang="tr-TR" sz="1600" dirty="0">
                <a:solidFill>
                  <a:schemeClr val="tx1"/>
                </a:solidFill>
              </a:rPr>
              <a:t>iki durumda da aynı görüntüye sahip oluruz ancak &lt;</a:t>
            </a:r>
            <a:r>
              <a:rPr lang="tr-TR" sz="1600" dirty="0" err="1">
                <a:solidFill>
                  <a:schemeClr val="tx1"/>
                </a:solidFill>
              </a:rPr>
              <a:t>span</a:t>
            </a:r>
            <a:r>
              <a:rPr lang="tr-TR" sz="1600" dirty="0">
                <a:solidFill>
                  <a:schemeClr val="tx1"/>
                </a:solidFill>
              </a:rPr>
              <a:t>&gt; etiketi arasına aldığımız yazının sitemiz açısından ne kadar önem taşıdığını arama motorları tespit edemez.</a:t>
            </a:r>
          </a:p>
          <a:p>
            <a:r>
              <a:rPr lang="tr-TR" sz="1600" dirty="0">
                <a:solidFill>
                  <a:schemeClr val="tx1"/>
                </a:solidFill>
              </a:rPr>
              <a:t>Html5' de kullanabileceğimiz semantik etiketler fazladır. Site tasarımı yaparken kullandığımız ve sayfamızın ana ögelerini temsil edecek olan bazı semantik etiketler aşağıdaki gibidir</a:t>
            </a:r>
            <a:r>
              <a:rPr lang="tr-TR" sz="1600" dirty="0" smtClean="0">
                <a:solidFill>
                  <a:schemeClr val="tx1"/>
                </a:solidFill>
              </a:rPr>
              <a:t>.</a:t>
            </a:r>
          </a:p>
          <a:p>
            <a:endParaRPr lang="tr-TR" sz="1600" dirty="0">
              <a:solidFill>
                <a:schemeClr val="tx1"/>
              </a:solidFill>
            </a:endParaRPr>
          </a:p>
          <a:p>
            <a:pPr lvl="0"/>
            <a:r>
              <a:rPr lang="tr-TR" sz="1600" dirty="0">
                <a:solidFill>
                  <a:schemeClr val="tx1"/>
                </a:solidFill>
              </a:rPr>
              <a:t>&lt;</a:t>
            </a:r>
            <a:r>
              <a:rPr lang="tr-TR" sz="1600" dirty="0" err="1">
                <a:solidFill>
                  <a:schemeClr val="tx1"/>
                </a:solidFill>
              </a:rPr>
              <a:t>header</a:t>
            </a:r>
            <a:r>
              <a:rPr lang="tr-TR" sz="1600" dirty="0">
                <a:solidFill>
                  <a:schemeClr val="tx1"/>
                </a:solidFill>
              </a:rPr>
              <a:t>&gt;</a:t>
            </a:r>
          </a:p>
          <a:p>
            <a:pPr lvl="0"/>
            <a:r>
              <a:rPr lang="tr-TR" sz="1600" dirty="0">
                <a:solidFill>
                  <a:schemeClr val="tx1"/>
                </a:solidFill>
              </a:rPr>
              <a:t>&lt;</a:t>
            </a:r>
            <a:r>
              <a:rPr lang="tr-TR" sz="1600" dirty="0" err="1">
                <a:solidFill>
                  <a:schemeClr val="tx1"/>
                </a:solidFill>
              </a:rPr>
              <a:t>nav</a:t>
            </a:r>
            <a:r>
              <a:rPr lang="tr-TR" sz="1600" dirty="0">
                <a:solidFill>
                  <a:schemeClr val="tx1"/>
                </a:solidFill>
              </a:rPr>
              <a:t>&gt;</a:t>
            </a:r>
          </a:p>
          <a:p>
            <a:pPr lvl="0"/>
            <a:r>
              <a:rPr lang="tr-TR" sz="1600" dirty="0">
                <a:solidFill>
                  <a:schemeClr val="tx1"/>
                </a:solidFill>
              </a:rPr>
              <a:t>&lt;</a:t>
            </a:r>
            <a:r>
              <a:rPr lang="tr-TR" sz="1600" dirty="0" err="1">
                <a:solidFill>
                  <a:schemeClr val="tx1"/>
                </a:solidFill>
              </a:rPr>
              <a:t>section</a:t>
            </a:r>
            <a:r>
              <a:rPr lang="tr-TR" sz="1600" dirty="0">
                <a:solidFill>
                  <a:schemeClr val="tx1"/>
                </a:solidFill>
              </a:rPr>
              <a:t>&gt;</a:t>
            </a:r>
          </a:p>
          <a:p>
            <a:pPr lvl="0"/>
            <a:r>
              <a:rPr lang="tr-TR" sz="1600" dirty="0">
                <a:solidFill>
                  <a:schemeClr val="tx1"/>
                </a:solidFill>
              </a:rPr>
              <a:t>&lt;</a:t>
            </a:r>
            <a:r>
              <a:rPr lang="tr-TR" sz="1600" dirty="0" err="1">
                <a:solidFill>
                  <a:schemeClr val="tx1"/>
                </a:solidFill>
              </a:rPr>
              <a:t>article</a:t>
            </a:r>
            <a:r>
              <a:rPr lang="tr-TR" sz="1600" dirty="0">
                <a:solidFill>
                  <a:schemeClr val="tx1"/>
                </a:solidFill>
              </a:rPr>
              <a:t>&gt;</a:t>
            </a:r>
          </a:p>
          <a:p>
            <a:pPr lvl="0"/>
            <a:r>
              <a:rPr lang="tr-TR" sz="1600" dirty="0">
                <a:solidFill>
                  <a:schemeClr val="tx1"/>
                </a:solidFill>
              </a:rPr>
              <a:t>&lt;aside&gt;</a:t>
            </a:r>
          </a:p>
          <a:p>
            <a:pPr lvl="0"/>
            <a:r>
              <a:rPr lang="tr-TR" sz="1600" dirty="0">
                <a:solidFill>
                  <a:schemeClr val="tx1"/>
                </a:solidFill>
              </a:rPr>
              <a:t>&lt;</a:t>
            </a:r>
            <a:r>
              <a:rPr lang="tr-TR" sz="1600" dirty="0" err="1">
                <a:solidFill>
                  <a:schemeClr val="tx1"/>
                </a:solidFill>
              </a:rPr>
              <a:t>figure</a:t>
            </a:r>
            <a:r>
              <a:rPr lang="tr-TR" sz="1600" dirty="0">
                <a:solidFill>
                  <a:schemeClr val="tx1"/>
                </a:solidFill>
              </a:rPr>
              <a:t>&gt;</a:t>
            </a:r>
          </a:p>
          <a:p>
            <a:pPr lvl="0"/>
            <a:r>
              <a:rPr lang="tr-TR" sz="1600" dirty="0">
                <a:solidFill>
                  <a:schemeClr val="tx1"/>
                </a:solidFill>
              </a:rPr>
              <a:t>&lt;</a:t>
            </a:r>
            <a:r>
              <a:rPr lang="tr-TR" sz="1600" dirty="0" err="1">
                <a:solidFill>
                  <a:schemeClr val="tx1"/>
                </a:solidFill>
              </a:rPr>
              <a:t>figcaption</a:t>
            </a:r>
            <a:r>
              <a:rPr lang="tr-TR" sz="1600" dirty="0">
                <a:solidFill>
                  <a:schemeClr val="tx1"/>
                </a:solidFill>
              </a:rPr>
              <a:t>&gt;</a:t>
            </a:r>
          </a:p>
          <a:p>
            <a:pPr lvl="0"/>
            <a:r>
              <a:rPr lang="tr-TR" sz="1600" dirty="0">
                <a:solidFill>
                  <a:schemeClr val="tx1"/>
                </a:solidFill>
              </a:rPr>
              <a:t>&lt;</a:t>
            </a:r>
            <a:r>
              <a:rPr lang="tr-TR" sz="1600" dirty="0" err="1">
                <a:solidFill>
                  <a:schemeClr val="tx1"/>
                </a:solidFill>
              </a:rPr>
              <a:t>footer</a:t>
            </a:r>
            <a:r>
              <a:rPr lang="tr-TR" sz="1600" dirty="0">
                <a:solidFill>
                  <a:schemeClr val="tx1"/>
                </a:solidFill>
              </a:rPr>
              <a:t>&gt;</a:t>
            </a:r>
          </a:p>
          <a:p>
            <a:pPr lvl="0"/>
            <a:r>
              <a:rPr lang="tr-TR" sz="1600" dirty="0">
                <a:solidFill>
                  <a:schemeClr val="tx1"/>
                </a:solidFill>
              </a:rPr>
              <a:t>&lt;</a:t>
            </a:r>
            <a:r>
              <a:rPr lang="tr-TR" sz="1600" dirty="0" err="1">
                <a:solidFill>
                  <a:schemeClr val="tx1"/>
                </a:solidFill>
              </a:rPr>
              <a:t>details</a:t>
            </a:r>
            <a:r>
              <a:rPr lang="tr-TR" sz="1600" dirty="0">
                <a:solidFill>
                  <a:schemeClr val="tx1"/>
                </a:solidFill>
              </a:rPr>
              <a:t>&gt;</a:t>
            </a:r>
          </a:p>
          <a:p>
            <a:pPr lvl="0"/>
            <a:r>
              <a:rPr lang="tr-TR" sz="1600" dirty="0">
                <a:solidFill>
                  <a:schemeClr val="tx1"/>
                </a:solidFill>
              </a:rPr>
              <a:t>&lt;</a:t>
            </a:r>
            <a:r>
              <a:rPr lang="tr-TR" sz="1600" dirty="0" err="1">
                <a:solidFill>
                  <a:schemeClr val="tx1"/>
                </a:solidFill>
              </a:rPr>
              <a:t>summary</a:t>
            </a:r>
            <a:r>
              <a:rPr lang="tr-TR" sz="1600" dirty="0">
                <a:solidFill>
                  <a:schemeClr val="tx1"/>
                </a:solidFill>
              </a:rPr>
              <a:t>&gt;</a:t>
            </a:r>
          </a:p>
          <a:p>
            <a:pPr lvl="0"/>
            <a:r>
              <a:rPr lang="tr-TR" sz="1600" dirty="0">
                <a:solidFill>
                  <a:schemeClr val="tx1"/>
                </a:solidFill>
              </a:rPr>
              <a:t>&lt;mark&gt;</a:t>
            </a:r>
          </a:p>
          <a:p>
            <a:pPr lvl="0"/>
            <a:r>
              <a:rPr lang="tr-TR" sz="1600" dirty="0">
                <a:solidFill>
                  <a:schemeClr val="tx1"/>
                </a:solidFill>
              </a:rPr>
              <a:t>&lt;time</a:t>
            </a:r>
            <a:r>
              <a:rPr lang="tr-TR" sz="1600" dirty="0" smtClean="0">
                <a:solidFill>
                  <a:schemeClr val="tx1"/>
                </a:solidFill>
              </a:rPr>
              <a:t>&gt;</a:t>
            </a:r>
          </a:p>
          <a:p>
            <a:pPr lvl="0"/>
            <a:endParaRPr lang="tr-TR" sz="1600" dirty="0">
              <a:solidFill>
                <a:schemeClr val="tx1"/>
              </a:solidFill>
            </a:endParaRPr>
          </a:p>
          <a:p>
            <a:pPr lvl="0"/>
            <a:endParaRPr lang="tr-TR" sz="1600" dirty="0">
              <a:solidFill>
                <a:schemeClr val="tx1"/>
              </a:solidFill>
            </a:endParaRPr>
          </a:p>
          <a:p>
            <a:pPr marL="0" indent="0">
              <a:buNone/>
            </a:pPr>
            <a:r>
              <a:rPr lang="tr-TR" sz="1600" dirty="0">
                <a:solidFill>
                  <a:schemeClr val="tx1"/>
                </a:solidFill>
              </a:rPr>
              <a:t> </a:t>
            </a:r>
          </a:p>
          <a:p>
            <a:endParaRPr lang="tr-TR" sz="1600" dirty="0">
              <a:solidFill>
                <a:schemeClr val="tx1"/>
              </a:solidFill>
            </a:endParaRPr>
          </a:p>
        </p:txBody>
      </p:sp>
    </p:spTree>
    <p:extLst>
      <p:ext uri="{BB962C8B-B14F-4D97-AF65-F5344CB8AC3E}">
        <p14:creationId xmlns:p14="http://schemas.microsoft.com/office/powerpoint/2010/main" val="20612646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467544" y="404664"/>
            <a:ext cx="8280919" cy="5721499"/>
          </a:xfrm>
        </p:spPr>
        <p:txBody>
          <a:bodyPr>
            <a:normAutofit lnSpcReduction="10000"/>
          </a:bodyPr>
          <a:lstStyle/>
          <a:p>
            <a:r>
              <a:rPr lang="tr-TR" sz="1600" dirty="0">
                <a:solidFill>
                  <a:schemeClr val="tx1"/>
                </a:solidFill>
              </a:rPr>
              <a:t>Semantik yani anlamsal etiketler içeriğin belli bir anlam ifade ettiğini belirtir</a:t>
            </a:r>
            <a:r>
              <a:rPr lang="tr-TR" sz="1600" dirty="0" smtClean="0">
                <a:solidFill>
                  <a:schemeClr val="tx1"/>
                </a:solidFill>
              </a:rPr>
              <a:t>.</a:t>
            </a:r>
            <a:endParaRPr lang="tr-TR" sz="1600" dirty="0">
              <a:solidFill>
                <a:schemeClr val="tx1"/>
              </a:solidFill>
            </a:endParaRPr>
          </a:p>
          <a:p>
            <a:r>
              <a:rPr lang="tr-TR" sz="1600" dirty="0">
                <a:solidFill>
                  <a:schemeClr val="tx1"/>
                </a:solidFill>
              </a:rPr>
              <a:t>Semantik etiketler = Anlam taşıyan etiket</a:t>
            </a:r>
          </a:p>
          <a:p>
            <a:r>
              <a:rPr lang="tr-TR" sz="1600" dirty="0">
                <a:solidFill>
                  <a:schemeClr val="tx1"/>
                </a:solidFill>
              </a:rPr>
              <a:t>Semantik etiketler</a:t>
            </a:r>
            <a:endParaRPr lang="tr-TR" sz="1600" b="1" dirty="0">
              <a:solidFill>
                <a:schemeClr val="tx1"/>
              </a:solidFill>
            </a:endParaRPr>
          </a:p>
          <a:p>
            <a:r>
              <a:rPr lang="tr-TR" sz="1600" dirty="0">
                <a:solidFill>
                  <a:schemeClr val="tx1"/>
                </a:solidFill>
              </a:rPr>
              <a:t>Semantik etiketler tarayıcılar, web örümcekleri ve geliştiricilere içeriğin bir anlam ifade ettiğini belirtir.</a:t>
            </a:r>
          </a:p>
          <a:p>
            <a:r>
              <a:rPr lang="tr-TR" sz="1600" dirty="0">
                <a:solidFill>
                  <a:schemeClr val="tx1"/>
                </a:solidFill>
              </a:rPr>
              <a:t>Semantik olmayan etiketler : </a:t>
            </a:r>
            <a:r>
              <a:rPr lang="tr-TR" sz="1600" b="1" dirty="0">
                <a:solidFill>
                  <a:schemeClr val="tx1"/>
                </a:solidFill>
              </a:rPr>
              <a:t>&lt;div&gt;</a:t>
            </a:r>
            <a:r>
              <a:rPr lang="tr-TR" sz="1600" dirty="0">
                <a:solidFill>
                  <a:schemeClr val="tx1"/>
                </a:solidFill>
              </a:rPr>
              <a:t> ve </a:t>
            </a:r>
            <a:r>
              <a:rPr lang="tr-TR" sz="1600" b="1" dirty="0">
                <a:solidFill>
                  <a:schemeClr val="tx1"/>
                </a:solidFill>
              </a:rPr>
              <a:t>&lt;</a:t>
            </a:r>
            <a:r>
              <a:rPr lang="tr-TR" sz="1600" b="1" dirty="0" err="1">
                <a:solidFill>
                  <a:schemeClr val="tx1"/>
                </a:solidFill>
              </a:rPr>
              <a:t>span</a:t>
            </a:r>
            <a:r>
              <a:rPr lang="tr-TR" sz="1600" b="1" dirty="0">
                <a:solidFill>
                  <a:schemeClr val="tx1"/>
                </a:solidFill>
              </a:rPr>
              <a:t>&gt;</a:t>
            </a:r>
            <a:r>
              <a:rPr lang="tr-TR" sz="1600" dirty="0">
                <a:solidFill>
                  <a:schemeClr val="tx1"/>
                </a:solidFill>
              </a:rPr>
              <a:t> – İçeriği ile ilgili bilgi vermiyor.</a:t>
            </a:r>
          </a:p>
          <a:p>
            <a:pPr marL="0" indent="0">
              <a:buNone/>
            </a:pPr>
            <a:endParaRPr lang="tr-TR" sz="1600" dirty="0" smtClean="0">
              <a:solidFill>
                <a:schemeClr val="tx1"/>
              </a:solidFill>
            </a:endParaRPr>
          </a:p>
          <a:p>
            <a:pPr marL="0" indent="0">
              <a:buNone/>
            </a:pPr>
            <a:r>
              <a:rPr lang="tr-TR" sz="1600" b="1" dirty="0" err="1" smtClean="0">
                <a:solidFill>
                  <a:schemeClr val="tx1"/>
                </a:solidFill>
              </a:rPr>
              <a:t>Soru:</a:t>
            </a:r>
            <a:r>
              <a:rPr lang="tr-TR" sz="1600" dirty="0" err="1" smtClean="0">
                <a:solidFill>
                  <a:schemeClr val="tx1"/>
                </a:solidFill>
              </a:rPr>
              <a:t>Ascii</a:t>
            </a:r>
            <a:r>
              <a:rPr lang="tr-TR" sz="1600" dirty="0" smtClean="0">
                <a:solidFill>
                  <a:schemeClr val="tx1"/>
                </a:solidFill>
              </a:rPr>
              <a:t> ile Unicode arasındaki farklar nelerdir?</a:t>
            </a:r>
          </a:p>
          <a:p>
            <a:pPr lvl="0" fontAlgn="t"/>
            <a:r>
              <a:rPr lang="tr-TR" sz="1600" dirty="0">
                <a:solidFill>
                  <a:schemeClr val="tx1"/>
                </a:solidFill>
              </a:rPr>
              <a:t>ASCII yalnızca Latin alfabesi için kullanılabilir ve Latin alfabelerinde bile çoğu zaman yeteri kadar verimli değildir. Unicode ise evrensel olarak tüm dillerin kullanımına uygun şekilde tasarlanmıştır</a:t>
            </a:r>
            <a:r>
              <a:rPr lang="tr-TR" sz="1600" dirty="0" smtClean="0">
                <a:solidFill>
                  <a:schemeClr val="tx1"/>
                </a:solidFill>
              </a:rPr>
              <a:t>.</a:t>
            </a:r>
            <a:endParaRPr lang="tr-TR" sz="1600" dirty="0">
              <a:solidFill>
                <a:schemeClr val="tx1"/>
              </a:solidFill>
            </a:endParaRPr>
          </a:p>
          <a:p>
            <a:pPr lvl="0" fontAlgn="t"/>
            <a:r>
              <a:rPr lang="tr-TR" sz="1600" dirty="0">
                <a:solidFill>
                  <a:schemeClr val="tx1"/>
                </a:solidFill>
              </a:rPr>
              <a:t>ASCII’nin kullanımına 1963 yılında başlanırken ASCII’nin yerini alan Unicode’un geliştirilmesine 1980 yılında başlanmıştır</a:t>
            </a:r>
            <a:r>
              <a:rPr lang="tr-TR" sz="1600" dirty="0" smtClean="0">
                <a:solidFill>
                  <a:schemeClr val="tx1"/>
                </a:solidFill>
              </a:rPr>
              <a:t>.</a:t>
            </a:r>
            <a:endParaRPr lang="tr-TR" sz="1600" dirty="0">
              <a:solidFill>
                <a:schemeClr val="tx1"/>
              </a:solidFill>
            </a:endParaRPr>
          </a:p>
          <a:p>
            <a:pPr lvl="0" fontAlgn="t"/>
            <a:r>
              <a:rPr lang="tr-TR" sz="1600" dirty="0">
                <a:solidFill>
                  <a:schemeClr val="tx1"/>
                </a:solidFill>
              </a:rPr>
              <a:t>Unicode hala Unicode </a:t>
            </a:r>
            <a:r>
              <a:rPr lang="tr-TR" sz="1600" dirty="0" err="1">
                <a:solidFill>
                  <a:schemeClr val="tx1"/>
                </a:solidFill>
              </a:rPr>
              <a:t>Konsoriyum’u</a:t>
            </a:r>
            <a:r>
              <a:rPr lang="tr-TR" sz="1600" dirty="0">
                <a:solidFill>
                  <a:schemeClr val="tx1"/>
                </a:solidFill>
              </a:rPr>
              <a:t> tarafından kar amacı gütmeden geliştirilmeye devam edilmektedir. ASCII’nin geliştirilmesi yıllar önce durdurulmuştur.</a:t>
            </a:r>
          </a:p>
          <a:p>
            <a:pPr lvl="0" fontAlgn="t"/>
            <a:r>
              <a:rPr lang="tr-TR" sz="1600" dirty="0">
                <a:solidFill>
                  <a:schemeClr val="tx1"/>
                </a:solidFill>
              </a:rPr>
              <a:t>Unicode’un geliştirilmesinin amacı evrensel olması ve platformlar arası yaşanan karmaşaların ortadan kaldırılmasıdır.</a:t>
            </a:r>
          </a:p>
          <a:p>
            <a:pPr lvl="0" fontAlgn="t"/>
            <a:r>
              <a:rPr lang="tr-TR" sz="1600" dirty="0">
                <a:solidFill>
                  <a:schemeClr val="tx1"/>
                </a:solidFill>
              </a:rPr>
              <a:t>ASCII tam olarak bir standart değilken Unicode tüm dünyada </a:t>
            </a:r>
            <a:r>
              <a:rPr lang="tr-TR" sz="1600" dirty="0" err="1">
                <a:solidFill>
                  <a:schemeClr val="tx1"/>
                </a:solidFill>
              </a:rPr>
              <a:t>kabül</a:t>
            </a:r>
            <a:r>
              <a:rPr lang="tr-TR" sz="1600" dirty="0">
                <a:solidFill>
                  <a:schemeClr val="tx1"/>
                </a:solidFill>
              </a:rPr>
              <a:t> görmeyi başaran bir standarttır.</a:t>
            </a:r>
          </a:p>
          <a:p>
            <a:pPr marL="0" indent="0">
              <a:buNone/>
            </a:pPr>
            <a:endParaRPr lang="tr-TR" sz="1600" dirty="0">
              <a:solidFill>
                <a:schemeClr val="tx1"/>
              </a:solidFill>
            </a:endParaRPr>
          </a:p>
          <a:p>
            <a:pPr marL="0" indent="0">
              <a:buNone/>
            </a:pPr>
            <a:r>
              <a:rPr lang="tr-TR" sz="1600" dirty="0">
                <a:solidFill>
                  <a:schemeClr val="tx1"/>
                </a:solidFill>
              </a:rPr>
              <a:t> </a:t>
            </a:r>
          </a:p>
          <a:p>
            <a:pPr marL="0" indent="0">
              <a:buNone/>
            </a:pPr>
            <a:endParaRPr lang="tr-TR" dirty="0"/>
          </a:p>
        </p:txBody>
      </p:sp>
    </p:spTree>
    <p:extLst>
      <p:ext uri="{BB962C8B-B14F-4D97-AF65-F5344CB8AC3E}">
        <p14:creationId xmlns:p14="http://schemas.microsoft.com/office/powerpoint/2010/main" val="40922780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2"/>
          <p:cNvSpPr>
            <a:spLocks noGrp="1"/>
          </p:cNvSpPr>
          <p:nvPr>
            <p:ph idx="1"/>
          </p:nvPr>
        </p:nvSpPr>
        <p:spPr>
          <a:xfrm>
            <a:off x="611188" y="476250"/>
            <a:ext cx="8137525" cy="5832475"/>
          </a:xfrm>
        </p:spPr>
        <p:txBody>
          <a:bodyPr>
            <a:normAutofit fontScale="92500" lnSpcReduction="20000"/>
          </a:bodyPr>
          <a:lstStyle/>
          <a:p>
            <a:pPr fontAlgn="base"/>
            <a:r>
              <a:rPr lang="tr-TR" sz="2300" b="1" dirty="0">
                <a:solidFill>
                  <a:schemeClr val="tx1"/>
                </a:solidFill>
                <a:latin typeface="+mj-lt"/>
              </a:rPr>
              <a:t>ACSII Kod Neden Ortaya Çıktı?</a:t>
            </a:r>
            <a:endParaRPr lang="tr-TR" sz="2300" dirty="0">
              <a:solidFill>
                <a:schemeClr val="tx1"/>
              </a:solidFill>
              <a:latin typeface="+mj-lt"/>
            </a:endParaRPr>
          </a:p>
          <a:p>
            <a:pPr fontAlgn="base"/>
            <a:r>
              <a:rPr lang="tr-TR" sz="2300" dirty="0">
                <a:solidFill>
                  <a:schemeClr val="tx1"/>
                </a:solidFill>
                <a:latin typeface="+mj-lt"/>
              </a:rPr>
              <a:t>Elektriğin var olmadığı durumu </a:t>
            </a:r>
            <a:r>
              <a:rPr lang="tr-TR" sz="2300" i="1" dirty="0">
                <a:solidFill>
                  <a:schemeClr val="tx1"/>
                </a:solidFill>
                <a:latin typeface="+mj-lt"/>
              </a:rPr>
              <a:t>0</a:t>
            </a:r>
            <a:r>
              <a:rPr lang="tr-TR" sz="2300" dirty="0">
                <a:solidFill>
                  <a:schemeClr val="tx1"/>
                </a:solidFill>
                <a:latin typeface="+mj-lt"/>
              </a:rPr>
              <a:t> yerine </a:t>
            </a:r>
            <a:r>
              <a:rPr lang="tr-TR" sz="2300" i="1" dirty="0">
                <a:solidFill>
                  <a:schemeClr val="tx1"/>
                </a:solidFill>
                <a:latin typeface="+mj-lt"/>
              </a:rPr>
              <a:t>1</a:t>
            </a:r>
            <a:r>
              <a:rPr lang="tr-TR" sz="2300" dirty="0">
                <a:solidFill>
                  <a:schemeClr val="tx1"/>
                </a:solidFill>
                <a:latin typeface="+mj-lt"/>
              </a:rPr>
              <a:t> ile temsil etmek akla pek yatkın olmadığı için uzlaşmada bir problem çıkmıyor. Ama karakterler böyle değildir. Onlarca (hatta yüzlerce ve binlerce) karakterin sayılarla eşleştirilmesi gereken bir durumda, ortak bir eşleştirme düzeni üzerinde uzlaşma sağlamak hiç de kolay bir iş değildir. Zaten 1960’lı yılların başına kadar da böyle bir uzlaşma sağlanabilmiş değildi. Dediğimiz gibi, her bilgisayar üreticisi sayıları farklı karakterlerle eşleştiriyor, yani birbirlerinden tamamen farklı karakter kodlama sistemleri kullanıyordu.</a:t>
            </a:r>
          </a:p>
          <a:p>
            <a:pPr fontAlgn="base"/>
            <a:r>
              <a:rPr lang="tr-TR" sz="2300" dirty="0">
                <a:solidFill>
                  <a:schemeClr val="tx1"/>
                </a:solidFill>
                <a:latin typeface="+mj-lt"/>
              </a:rPr>
              <a:t>İşte bu kargaşayı ortadan kaldırmak gayesiyle, </a:t>
            </a:r>
            <a:r>
              <a:rPr lang="tr-TR" sz="2300" dirty="0" err="1">
                <a:solidFill>
                  <a:schemeClr val="tx1"/>
                </a:solidFill>
                <a:latin typeface="+mj-lt"/>
              </a:rPr>
              <a:t>Bob</a:t>
            </a:r>
            <a:r>
              <a:rPr lang="tr-TR" sz="2300" dirty="0">
                <a:solidFill>
                  <a:schemeClr val="tx1"/>
                </a:solidFill>
                <a:latin typeface="+mj-lt"/>
              </a:rPr>
              <a:t> </a:t>
            </a:r>
            <a:r>
              <a:rPr lang="tr-TR" sz="2300" dirty="0" err="1">
                <a:solidFill>
                  <a:schemeClr val="tx1"/>
                </a:solidFill>
                <a:latin typeface="+mj-lt"/>
              </a:rPr>
              <a:t>Bemer</a:t>
            </a:r>
            <a:r>
              <a:rPr lang="tr-TR" sz="2300" dirty="0">
                <a:solidFill>
                  <a:schemeClr val="tx1"/>
                </a:solidFill>
                <a:latin typeface="+mj-lt"/>
              </a:rPr>
              <a:t> ve ekibi hangi sayıların hangi karakterlere karşılık geleceğini belli bir standarda bağlayan bir tablo oluşturdu. Bu standarda ise </a:t>
            </a:r>
            <a:r>
              <a:rPr lang="tr-TR" sz="2300" i="1" dirty="0" err="1">
                <a:solidFill>
                  <a:schemeClr val="tx1"/>
                </a:solidFill>
                <a:latin typeface="+mj-lt"/>
              </a:rPr>
              <a:t>American</a:t>
            </a:r>
            <a:r>
              <a:rPr lang="tr-TR" sz="2300" i="1" dirty="0">
                <a:solidFill>
                  <a:schemeClr val="tx1"/>
                </a:solidFill>
                <a:latin typeface="+mj-lt"/>
              </a:rPr>
              <a:t> </a:t>
            </a:r>
            <a:r>
              <a:rPr lang="tr-TR" sz="2300" i="1" dirty="0" err="1">
                <a:solidFill>
                  <a:schemeClr val="tx1"/>
                </a:solidFill>
                <a:latin typeface="+mj-lt"/>
              </a:rPr>
              <a:t>Standard</a:t>
            </a:r>
            <a:r>
              <a:rPr lang="tr-TR" sz="2300" i="1" dirty="0">
                <a:solidFill>
                  <a:schemeClr val="tx1"/>
                </a:solidFill>
                <a:latin typeface="+mj-lt"/>
              </a:rPr>
              <a:t> </a:t>
            </a:r>
            <a:r>
              <a:rPr lang="tr-TR" sz="2300" i="1" dirty="0" err="1">
                <a:solidFill>
                  <a:schemeClr val="tx1"/>
                </a:solidFill>
                <a:latin typeface="+mj-lt"/>
              </a:rPr>
              <a:t>Code</a:t>
            </a:r>
            <a:r>
              <a:rPr lang="tr-TR" sz="2300" i="1" dirty="0">
                <a:solidFill>
                  <a:schemeClr val="tx1"/>
                </a:solidFill>
                <a:latin typeface="+mj-lt"/>
              </a:rPr>
              <a:t> </a:t>
            </a:r>
            <a:r>
              <a:rPr lang="tr-TR" sz="2300" i="1" dirty="0" err="1">
                <a:solidFill>
                  <a:schemeClr val="tx1"/>
                </a:solidFill>
                <a:latin typeface="+mj-lt"/>
              </a:rPr>
              <a:t>for</a:t>
            </a:r>
            <a:r>
              <a:rPr lang="tr-TR" sz="2300" i="1" dirty="0">
                <a:solidFill>
                  <a:schemeClr val="tx1"/>
                </a:solidFill>
                <a:latin typeface="+mj-lt"/>
              </a:rPr>
              <a:t> Information </a:t>
            </a:r>
            <a:r>
              <a:rPr lang="tr-TR" sz="2300" i="1" dirty="0" err="1">
                <a:solidFill>
                  <a:schemeClr val="tx1"/>
                </a:solidFill>
                <a:latin typeface="+mj-lt"/>
              </a:rPr>
              <a:t>Interchange</a:t>
            </a:r>
            <a:r>
              <a:rPr lang="tr-TR" sz="2300" dirty="0">
                <a:solidFill>
                  <a:schemeClr val="tx1"/>
                </a:solidFill>
                <a:latin typeface="+mj-lt"/>
              </a:rPr>
              <a:t>, yani ‘Bilgi Alışverişi için Standart Amerikan Kodu’ veya kısaca ‘ASCII’ adı verildi.</a:t>
            </a:r>
          </a:p>
          <a:p>
            <a:pPr fontAlgn="base"/>
            <a:r>
              <a:rPr lang="tr-TR" sz="2300" b="1" i="1" dirty="0">
                <a:solidFill>
                  <a:schemeClr val="tx1"/>
                </a:solidFill>
                <a:latin typeface="+mj-lt"/>
              </a:rPr>
              <a:t>Basılmayan Karakter Var Mıdır?</a:t>
            </a:r>
            <a:endParaRPr lang="tr-TR" sz="2300" dirty="0">
              <a:solidFill>
                <a:schemeClr val="tx1"/>
              </a:solidFill>
              <a:latin typeface="+mj-lt"/>
            </a:endParaRPr>
          </a:p>
          <a:p>
            <a:pPr fontAlgn="base"/>
            <a:r>
              <a:rPr lang="tr-TR" sz="2300" dirty="0">
                <a:solidFill>
                  <a:schemeClr val="tx1"/>
                </a:solidFill>
                <a:latin typeface="+mj-lt"/>
              </a:rPr>
              <a:t>ASCII’de 33 tane basılmayan kontrol karakteri ve 95 tane basılan karakter bulunur. Kontrol karakterleri metnin akışını kontrol eden, ekranda çıkmayan karakterlerdir. Basılan karakterler ise ekranda görünen, okuduğumuz metni oluşturan karakterlerdir. ASCII’nin basılan karakterleri aşağıda belirtilmiştir</a:t>
            </a:r>
            <a:r>
              <a:rPr lang="tr-TR" sz="2300" dirty="0">
                <a:solidFill>
                  <a:schemeClr val="tx1"/>
                </a:solidFill>
              </a:rPr>
              <a:t>.</a:t>
            </a:r>
          </a:p>
          <a:p>
            <a:endParaRPr lang="tr-TR" dirty="0"/>
          </a:p>
        </p:txBody>
      </p:sp>
    </p:spTree>
    <p:extLst>
      <p:ext uri="{BB962C8B-B14F-4D97-AF65-F5344CB8AC3E}">
        <p14:creationId xmlns:p14="http://schemas.microsoft.com/office/powerpoint/2010/main" val="21334065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700808"/>
            <a:ext cx="7790795"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ikdörtgen 3"/>
          <p:cNvSpPr/>
          <p:nvPr/>
        </p:nvSpPr>
        <p:spPr>
          <a:xfrm>
            <a:off x="2920458" y="864205"/>
            <a:ext cx="4315838" cy="369332"/>
          </a:xfrm>
          <a:prstGeom prst="rect">
            <a:avLst/>
          </a:prstGeom>
        </p:spPr>
        <p:txBody>
          <a:bodyPr wrap="square">
            <a:spAutoFit/>
          </a:bodyPr>
          <a:lstStyle/>
          <a:p>
            <a:r>
              <a:rPr lang="tr-TR" dirty="0">
                <a:latin typeface="+mj-lt"/>
              </a:rPr>
              <a:t>ASCII Karakter Kodlama Tablosu</a:t>
            </a:r>
          </a:p>
        </p:txBody>
      </p:sp>
    </p:spTree>
    <p:extLst>
      <p:ext uri="{BB962C8B-B14F-4D97-AF65-F5344CB8AC3E}">
        <p14:creationId xmlns:p14="http://schemas.microsoft.com/office/powerpoint/2010/main" val="2372617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2"/>
          <p:cNvSpPr>
            <a:spLocks noGrp="1"/>
          </p:cNvSpPr>
          <p:nvPr>
            <p:ph idx="1"/>
          </p:nvPr>
        </p:nvSpPr>
        <p:spPr>
          <a:xfrm>
            <a:off x="611188" y="549275"/>
            <a:ext cx="8137525" cy="5759450"/>
          </a:xfrm>
        </p:spPr>
        <p:txBody>
          <a:bodyPr>
            <a:noAutofit/>
          </a:bodyPr>
          <a:lstStyle/>
          <a:p>
            <a:pPr fontAlgn="base"/>
            <a:r>
              <a:rPr lang="tr-TR" sz="1600" b="1" i="1" dirty="0">
                <a:solidFill>
                  <a:schemeClr val="tx1"/>
                </a:solidFill>
                <a:latin typeface="+mj-lt"/>
              </a:rPr>
              <a:t>Peki Basılmayan Karakterler İçin Nasıl Bir Çözüm Geliştirilmiş ?</a:t>
            </a:r>
            <a:endParaRPr lang="tr-TR" sz="1600" dirty="0">
              <a:solidFill>
                <a:schemeClr val="tx1"/>
              </a:solidFill>
              <a:latin typeface="+mj-lt"/>
            </a:endParaRPr>
          </a:p>
          <a:p>
            <a:pPr fontAlgn="base"/>
            <a:r>
              <a:rPr lang="tr-TR" sz="1600" dirty="0">
                <a:solidFill>
                  <a:schemeClr val="tx1"/>
                </a:solidFill>
                <a:latin typeface="+mj-lt"/>
              </a:rPr>
              <a:t>Unicode kodlama sistemi geliştirilmiştir.</a:t>
            </a:r>
          </a:p>
          <a:p>
            <a:pPr fontAlgn="base"/>
            <a:r>
              <a:rPr lang="tr-TR" sz="1600" b="1" dirty="0">
                <a:solidFill>
                  <a:schemeClr val="tx1"/>
                </a:solidFill>
                <a:latin typeface="+mj-lt"/>
              </a:rPr>
              <a:t>Unicode Nedir?</a:t>
            </a:r>
            <a:endParaRPr lang="tr-TR" sz="1600" dirty="0">
              <a:solidFill>
                <a:schemeClr val="tx1"/>
              </a:solidFill>
              <a:latin typeface="+mj-lt"/>
            </a:endParaRPr>
          </a:p>
          <a:p>
            <a:pPr fontAlgn="base"/>
            <a:r>
              <a:rPr lang="tr-TR" sz="1600" dirty="0">
                <a:solidFill>
                  <a:schemeClr val="tx1"/>
                </a:solidFill>
                <a:latin typeface="+mj-lt"/>
              </a:rPr>
              <a:t>Evrensel Kodlama sistemi olarak bilinir. Tüm karakter ve özel karakterler de dahil olmak üzere ekrana basılmasını sağlar.</a:t>
            </a:r>
          </a:p>
          <a:p>
            <a:pPr fontAlgn="base"/>
            <a:r>
              <a:rPr lang="tr-TR" sz="1600" b="1" dirty="0">
                <a:solidFill>
                  <a:schemeClr val="tx1"/>
                </a:solidFill>
                <a:latin typeface="+mj-lt"/>
              </a:rPr>
              <a:t>Unicode</a:t>
            </a:r>
            <a:r>
              <a:rPr lang="tr-TR" sz="1600" dirty="0">
                <a:solidFill>
                  <a:schemeClr val="tx1"/>
                </a:solidFill>
                <a:latin typeface="+mj-lt"/>
              </a:rPr>
              <a:t> (</a:t>
            </a:r>
            <a:r>
              <a:rPr lang="tr-TR" sz="1600" b="1" dirty="0">
                <a:solidFill>
                  <a:schemeClr val="tx1"/>
                </a:solidFill>
                <a:latin typeface="+mj-lt"/>
              </a:rPr>
              <a:t>Evrensel Kod</a:t>
            </a:r>
            <a:r>
              <a:rPr lang="tr-TR" sz="1600" dirty="0">
                <a:solidFill>
                  <a:schemeClr val="tx1"/>
                </a:solidFill>
                <a:latin typeface="+mj-lt"/>
              </a:rPr>
              <a:t>) Unicode </a:t>
            </a:r>
            <a:r>
              <a:rPr lang="tr-TR" sz="1600" dirty="0" err="1">
                <a:solidFill>
                  <a:schemeClr val="tx1"/>
                </a:solidFill>
                <a:latin typeface="+mj-lt"/>
              </a:rPr>
              <a:t>Consortium</a:t>
            </a:r>
            <a:r>
              <a:rPr lang="tr-TR" sz="1600" dirty="0">
                <a:solidFill>
                  <a:schemeClr val="tx1"/>
                </a:solidFill>
                <a:latin typeface="+mj-lt"/>
              </a:rPr>
              <a:t>  organizasyonu tarafından geliştirilen ve her karaktere bir sayı değeri karşılığı atayan bir standarttır</a:t>
            </a:r>
            <a:r>
              <a:rPr lang="tr-TR" sz="1600" i="1" dirty="0">
                <a:solidFill>
                  <a:schemeClr val="tx1"/>
                </a:solidFill>
                <a:latin typeface="+mj-lt"/>
              </a:rPr>
              <a:t>. </a:t>
            </a:r>
            <a:r>
              <a:rPr lang="tr-TR" sz="1600" dirty="0">
                <a:solidFill>
                  <a:schemeClr val="tx1"/>
                </a:solidFill>
                <a:latin typeface="+mj-lt"/>
              </a:rPr>
              <a:t>Evrensel Karakter Seti (UCS) olarak bilinen </a:t>
            </a:r>
            <a:r>
              <a:rPr lang="tr-TR" sz="1600" b="1" i="1" dirty="0">
                <a:solidFill>
                  <a:schemeClr val="tx1"/>
                </a:solidFill>
                <a:latin typeface="+mj-lt"/>
              </a:rPr>
              <a:t>ISO/IEC 10646 standard</a:t>
            </a:r>
            <a:r>
              <a:rPr lang="tr-TR" sz="1600" b="1" i="1" dirty="0">
                <a:solidFill>
                  <a:schemeClr val="tx1"/>
                </a:solidFill>
                <a:latin typeface="+mj-lt"/>
                <a:hlinkClick r:id="rId2"/>
              </a:rPr>
              <a:t>ı</a:t>
            </a:r>
            <a:r>
              <a:rPr lang="tr-TR" sz="1600" dirty="0">
                <a:solidFill>
                  <a:schemeClr val="tx1"/>
                </a:solidFill>
                <a:latin typeface="+mj-lt"/>
              </a:rPr>
              <a:t> ise, her iki organizasyonun işbirliği ile aynı sayısal karşılıkları taşımaktadır. Unicode, son sürümü itibarıyla 100 farklı alfabe türünden 110.000’den fazla karakteri kapsamaktadır.</a:t>
            </a:r>
            <a:r>
              <a:rPr lang="tr-TR" sz="1600" i="1" dirty="0">
                <a:solidFill>
                  <a:schemeClr val="tx1"/>
                </a:solidFill>
                <a:latin typeface="+mj-lt"/>
              </a:rPr>
              <a:t> Haziran 2014</a:t>
            </a:r>
            <a:r>
              <a:rPr lang="tr-TR" sz="1600" dirty="0">
                <a:solidFill>
                  <a:schemeClr val="tx1"/>
                </a:solidFill>
                <a:latin typeface="+mj-lt"/>
              </a:rPr>
              <a:t> tarihi itibarıyla standardın en son sürümü </a:t>
            </a:r>
            <a:r>
              <a:rPr lang="tr-TR" sz="1600" i="1" dirty="0">
                <a:solidFill>
                  <a:schemeClr val="tx1"/>
                </a:solidFill>
                <a:latin typeface="+mj-lt"/>
              </a:rPr>
              <a:t>Unicode 7.0′dır</a:t>
            </a:r>
            <a:r>
              <a:rPr lang="tr-TR" sz="1600" dirty="0">
                <a:solidFill>
                  <a:schemeClr val="tx1"/>
                </a:solidFill>
                <a:latin typeface="+mj-lt"/>
              </a:rPr>
              <a:t>.</a:t>
            </a:r>
          </a:p>
          <a:p>
            <a:pPr fontAlgn="base"/>
            <a:r>
              <a:rPr lang="tr-TR" sz="1600" dirty="0">
                <a:solidFill>
                  <a:schemeClr val="tx1"/>
                </a:solidFill>
              </a:rPr>
              <a:t>Peki bu kodlamaları daha verimli hale getirmek için neler yapılmıştır?</a:t>
            </a:r>
          </a:p>
          <a:p>
            <a:pPr fontAlgn="base"/>
            <a:r>
              <a:rPr lang="tr-TR" sz="1600" dirty="0">
                <a:solidFill>
                  <a:schemeClr val="tx1"/>
                </a:solidFill>
              </a:rPr>
              <a:t>Unicode kodlarından oluşan karakter dizilerini (metinleri) bilgisayarda verimli bir biçimde saklayabilmek amacıyla çeşitli karakter donanımları geliştirilmiştir. Bunlardan en yaygın olanı </a:t>
            </a:r>
            <a:r>
              <a:rPr lang="tr-TR" sz="1600" b="1" i="1" dirty="0">
                <a:solidFill>
                  <a:schemeClr val="tx1"/>
                </a:solidFill>
              </a:rPr>
              <a:t>UFT-8</a:t>
            </a:r>
            <a:r>
              <a:rPr lang="tr-TR" sz="1600" dirty="0">
                <a:solidFill>
                  <a:schemeClr val="tx1"/>
                </a:solidFill>
              </a:rPr>
              <a:t> ve </a:t>
            </a:r>
            <a:r>
              <a:rPr lang="tr-TR" sz="1600" b="1" i="1" dirty="0">
                <a:solidFill>
                  <a:schemeClr val="tx1"/>
                </a:solidFill>
              </a:rPr>
              <a:t>UFT-16</a:t>
            </a:r>
            <a:r>
              <a:rPr lang="tr-TR" sz="1600" dirty="0">
                <a:solidFill>
                  <a:schemeClr val="tx1"/>
                </a:solidFill>
              </a:rPr>
              <a:t> ‘</a:t>
            </a:r>
            <a:r>
              <a:rPr lang="tr-TR" sz="1600" dirty="0" err="1">
                <a:solidFill>
                  <a:schemeClr val="tx1"/>
                </a:solidFill>
              </a:rPr>
              <a:t>dır</a:t>
            </a:r>
            <a:r>
              <a:rPr lang="tr-TR" sz="1600" dirty="0">
                <a:solidFill>
                  <a:schemeClr val="tx1"/>
                </a:solidFill>
              </a:rPr>
              <a:t>.</a:t>
            </a:r>
          </a:p>
          <a:p>
            <a:pPr fontAlgn="base"/>
            <a:r>
              <a:rPr lang="tr-TR" sz="1600" b="1" dirty="0">
                <a:solidFill>
                  <a:schemeClr val="tx1"/>
                </a:solidFill>
              </a:rPr>
              <a:t>UFT-8 Nedir?</a:t>
            </a:r>
            <a:endParaRPr lang="tr-TR" sz="1600" dirty="0">
              <a:solidFill>
                <a:schemeClr val="tx1"/>
              </a:solidFill>
            </a:endParaRPr>
          </a:p>
          <a:p>
            <a:pPr fontAlgn="base"/>
            <a:r>
              <a:rPr lang="tr-TR" sz="1600" b="1" dirty="0">
                <a:solidFill>
                  <a:schemeClr val="tx1"/>
                </a:solidFill>
              </a:rPr>
              <a:t>UTF-8</a:t>
            </a:r>
            <a:r>
              <a:rPr lang="tr-TR" sz="1600" dirty="0">
                <a:solidFill>
                  <a:schemeClr val="tx1"/>
                </a:solidFill>
              </a:rPr>
              <a:t> 8-bitlik bir Unicode dönüşüm biçimidir. Unicode  karakterlerini değişken uzunluklu bayt guruplarıyla kodlamakta kullanılır.</a:t>
            </a:r>
          </a:p>
          <a:p>
            <a:pPr fontAlgn="base"/>
            <a:r>
              <a:rPr lang="tr-TR" sz="1600" dirty="0">
                <a:solidFill>
                  <a:schemeClr val="tx1"/>
                </a:solidFill>
              </a:rPr>
              <a:t>UTF-8 kodlaması Unicode karakterlerini 1-6 </a:t>
            </a:r>
            <a:r>
              <a:rPr lang="tr-TR" sz="1600" dirty="0" err="1">
                <a:solidFill>
                  <a:schemeClr val="tx1"/>
                </a:solidFill>
              </a:rPr>
              <a:t>byte</a:t>
            </a:r>
            <a:r>
              <a:rPr lang="tr-TR" sz="1600" dirty="0">
                <a:solidFill>
                  <a:schemeClr val="tx1"/>
                </a:solidFill>
              </a:rPr>
              <a:t> uzunluğunda diziler olarak kodlar. </a:t>
            </a:r>
            <a:r>
              <a:rPr lang="tr-TR" sz="1600" b="1" dirty="0">
                <a:solidFill>
                  <a:schemeClr val="tx1"/>
                </a:solidFill>
                <a:hlinkClick r:id="rId3"/>
              </a:rPr>
              <a:t>ASCII</a:t>
            </a:r>
            <a:r>
              <a:rPr lang="tr-TR" sz="1600" dirty="0">
                <a:solidFill>
                  <a:schemeClr val="tx1"/>
                </a:solidFill>
              </a:rPr>
              <a:t> kodlaması içinde 0-127 arasında kalan karakterler aynen kendi kodları ile kullanılır, diğerleri ise </a:t>
            </a:r>
            <a:r>
              <a:rPr lang="tr-TR" sz="1600" dirty="0" err="1">
                <a:solidFill>
                  <a:schemeClr val="tx1"/>
                </a:solidFill>
              </a:rPr>
              <a:t>byte</a:t>
            </a:r>
            <a:r>
              <a:rPr lang="tr-TR" sz="1600" dirty="0">
                <a:solidFill>
                  <a:schemeClr val="tx1"/>
                </a:solidFill>
              </a:rPr>
              <a:t> dizileri haline gelir</a:t>
            </a:r>
            <a:r>
              <a:rPr lang="tr-TR" sz="1600" dirty="0" smtClean="0">
                <a:solidFill>
                  <a:schemeClr val="tx1"/>
                </a:solidFill>
              </a:rPr>
              <a:t>.</a:t>
            </a:r>
            <a:endParaRPr lang="tr-TR" sz="1600" dirty="0">
              <a:solidFill>
                <a:schemeClr val="tx1"/>
              </a:solidFill>
            </a:endParaRPr>
          </a:p>
        </p:txBody>
      </p:sp>
    </p:spTree>
    <p:extLst>
      <p:ext uri="{BB962C8B-B14F-4D97-AF65-F5344CB8AC3E}">
        <p14:creationId xmlns:p14="http://schemas.microsoft.com/office/powerpoint/2010/main" val="34993840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467544" y="620688"/>
            <a:ext cx="8136904" cy="5760640"/>
          </a:xfrm>
        </p:spPr>
        <p:txBody>
          <a:bodyPr>
            <a:normAutofit/>
          </a:bodyPr>
          <a:lstStyle/>
          <a:p>
            <a:endParaRPr lang="tr-TR" sz="1600" dirty="0" smtClean="0">
              <a:solidFill>
                <a:schemeClr val="tx1"/>
              </a:solidFill>
            </a:endParaRPr>
          </a:p>
          <a:p>
            <a:endParaRPr lang="tr-TR" sz="1600" dirty="0">
              <a:solidFill>
                <a:schemeClr val="tx1"/>
              </a:solidFill>
            </a:endParaRPr>
          </a:p>
          <a:p>
            <a:pPr marL="0" indent="0">
              <a:buNone/>
            </a:pPr>
            <a:r>
              <a:rPr lang="tr-TR" sz="1600" dirty="0">
                <a:solidFill>
                  <a:schemeClr val="tx1"/>
                </a:solidFill>
              </a:rPr>
              <a:t> </a:t>
            </a:r>
            <a:r>
              <a:rPr lang="tr-TR" sz="1600" dirty="0" smtClean="0">
                <a:solidFill>
                  <a:schemeClr val="tx1"/>
                </a:solidFill>
              </a:rPr>
              <a:t>*Unicode </a:t>
            </a:r>
            <a:r>
              <a:rPr lang="tr-TR" sz="1600" dirty="0">
                <a:solidFill>
                  <a:schemeClr val="tx1"/>
                </a:solidFill>
              </a:rPr>
              <a:t>Karakter Kodlama Tablosunun Bir </a:t>
            </a:r>
            <a:r>
              <a:rPr lang="tr-TR" sz="1600" dirty="0" smtClean="0">
                <a:solidFill>
                  <a:schemeClr val="tx1"/>
                </a:solidFill>
              </a:rPr>
              <a:t>Kısmı</a:t>
            </a:r>
          </a:p>
          <a:p>
            <a:endParaRPr lang="tr-TR" sz="1600" dirty="0"/>
          </a:p>
          <a:p>
            <a:pPr marL="0" indent="0">
              <a:buNone/>
            </a:pPr>
            <a:endParaRPr lang="tr-TR" sz="1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678" y="2636912"/>
            <a:ext cx="7632848" cy="2735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4251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lga Biçimi">
  <a:themeElements>
    <a:clrScheme name="Dalga Biçimi">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Dalga Biçimi">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alga Biçimi">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106</TotalTime>
  <Words>1862</Words>
  <Application>Microsoft Office PowerPoint</Application>
  <PresentationFormat>Ekran Gösterisi (4:3)</PresentationFormat>
  <Paragraphs>345</Paragraphs>
  <Slides>25</Slides>
  <Notes>0</Notes>
  <HiddenSlides>0</HiddenSlides>
  <MMClips>0</MMClips>
  <ScaleCrop>false</ScaleCrop>
  <HeadingPairs>
    <vt:vector size="4" baseType="variant">
      <vt:variant>
        <vt:lpstr>Tema</vt:lpstr>
      </vt:variant>
      <vt:variant>
        <vt:i4>1</vt:i4>
      </vt:variant>
      <vt:variant>
        <vt:lpstr>Slayt Başlıkları</vt:lpstr>
      </vt:variant>
      <vt:variant>
        <vt:i4>25</vt:i4>
      </vt:variant>
    </vt:vector>
  </HeadingPairs>
  <TitlesOfParts>
    <vt:vector size="26" baseType="lpstr">
      <vt:lpstr>Dalga Biçimi</vt:lpstr>
      <vt:lpstr>Web Tasarımı ve Programlama</vt:lpstr>
      <vt:lpstr>Araştırma Ödevleri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Kodlar</vt:lpstr>
      <vt:lpstr>PowerPoint Sunusu</vt:lpstr>
      <vt:lpstr>Login</vt:lpstr>
      <vt:lpstr>PowerPoint Sunusu</vt:lpstr>
      <vt:lpstr>PowerPoint Sunusu</vt:lpstr>
      <vt:lpstr>Compiler Nedir?</vt:lpstr>
      <vt:lpstr>   Yorumlayıcı Nedir?  Yorumlayıcı (Interpreter), girdi olarak program için olan verilerle birlikte kaynak kodu alan, ve kaynak programı satır  satır yürüten bir programdır.  Derleyici  ve Yorumlayıcı Arasındaki Farklar Nelerdir?    </vt:lpstr>
      <vt:lpstr>JVM  JRE  &amp; JDK</vt:lpstr>
      <vt:lpstr>PowerPoint Sunusu</vt:lpstr>
      <vt:lpstr>Primitive type &amp; Wrapper class</vt:lpstr>
      <vt:lpstr>PowerPoint Sunusu</vt:lpstr>
      <vt:lpstr>Syntax Error , Logical Error , Runtime Error</vt:lpstr>
      <vt:lpstr>Java</vt:lpstr>
      <vt:lpstr>PowerPoint Sunusu</vt:lpstr>
    </vt:vector>
  </TitlesOfParts>
  <Company>Orman Genel Müdürlüğü</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Tasarımı ve Programlama</dc:title>
  <dc:creator>sengül kaynarca</dc:creator>
  <cp:lastModifiedBy>sengül kaynarca</cp:lastModifiedBy>
  <cp:revision>12</cp:revision>
  <dcterms:created xsi:type="dcterms:W3CDTF">2023-04-12T07:26:41Z</dcterms:created>
  <dcterms:modified xsi:type="dcterms:W3CDTF">2023-04-13T12:11:10Z</dcterms:modified>
</cp:coreProperties>
</file>