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guide id="3" pos="7680">
          <p15:clr>
            <a:srgbClr val="000000"/>
          </p15:clr>
        </p15:guide>
        <p15:guide id="4" orient="horz">
          <p15:clr>
            <a:srgbClr val="000000"/>
          </p15:clr>
        </p15:guide>
        <p15:guide id="5" orient="horz" pos="4269">
          <p15:clr>
            <a:srgbClr val="000000"/>
          </p15:clr>
        </p15:guide>
        <p15:guide id="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754" y="-77"/>
      </p:cViewPr>
      <p:guideLst>
        <p:guide orient="horz" pos="2160"/>
        <p:guide orient="horz"/>
        <p:guide orient="horz" pos="4269"/>
        <p:guide pos="3840"/>
        <p:guide pos="7680"/>
        <p:guide/>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8C86B-CCAA-46F3-B481-97862E900D90}" type="datetimeFigureOut">
              <a:rPr lang="en-GB" smtClean="0"/>
              <a:pPr/>
              <a:t>07/10/2024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0EB0-0E2A-4D2C-954A-D985C80318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58142" y="2540049"/>
            <a:ext cx="13443344" cy="2799715"/>
          </a:xfrm>
          <a:prstGeom prst="rect">
            <a:avLst/>
          </a:prstGeom>
          <a:noFill/>
        </p:spPr>
        <p:txBody>
          <a:bodyPr wrap="square" rtlCol="0">
            <a:spAutoFit/>
          </a:bodyPr>
          <a:lstStyle/>
          <a:p>
            <a:r>
              <a:rPr lang="tr-TR" altLang="fr-FR" sz="8800" b="1" dirty="0"/>
              <a:t>Bağlı Liste</a:t>
            </a:r>
            <a:r>
              <a:rPr lang="fr-FR" sz="8800" b="1" dirty="0"/>
              <a:t>, </a:t>
            </a:r>
          </a:p>
          <a:p>
            <a:r>
              <a:rPr lang="tr-TR" altLang="fr-FR" sz="8800" b="1" dirty="0"/>
              <a:t>Yığın</a:t>
            </a:r>
            <a:r>
              <a:rPr lang="fr-FR" sz="8800" b="1" dirty="0"/>
              <a:t>,</a:t>
            </a:r>
            <a:r>
              <a:rPr lang="tr-TR" altLang="fr-FR" sz="8800" b="1" dirty="0"/>
              <a:t>ve Kuyruklar</a:t>
            </a:r>
          </a:p>
        </p:txBody>
      </p:sp>
      <p:grpSp>
        <p:nvGrpSpPr>
          <p:cNvPr id="10" name="Groupe 9"/>
          <p:cNvGrpSpPr/>
          <p:nvPr/>
        </p:nvGrpSpPr>
        <p:grpSpPr>
          <a:xfrm>
            <a:off x="7638775" y="356448"/>
            <a:ext cx="4276033" cy="3796452"/>
            <a:chOff x="583752" y="755731"/>
            <a:chExt cx="2034439" cy="1806269"/>
          </a:xfrm>
        </p:grpSpPr>
        <p:pic>
          <p:nvPicPr>
            <p:cNvPr id="11" name="Image 10"/>
            <p:cNvPicPr>
              <a:picLocks noChangeAspect="1"/>
            </p:cNvPicPr>
            <p:nvPr/>
          </p:nvPicPr>
          <p:blipFill rotWithShape="1">
            <a:blip r:embed="rId2">
              <a:extLst>
                <a:ext uri="{28A0092B-C50C-407E-A947-70E740481C1C}">
                  <a14:useLocalDpi xmlns:a14="http://schemas.microsoft.com/office/drawing/2010/main" xmlns="" val="0"/>
                </a:ext>
              </a:extLst>
            </a:blip>
            <a:srcRect l="21429" t="49652" r="21429"/>
            <a:stretch>
              <a:fillRect/>
            </a:stretch>
          </p:blipFill>
          <p:spPr>
            <a:xfrm>
              <a:off x="1589649" y="1655730"/>
              <a:ext cx="1028542" cy="906269"/>
            </a:xfrm>
            <a:prstGeom prst="rect">
              <a:avLst/>
            </a:prstGeom>
          </p:spPr>
        </p:pic>
        <p:pic>
          <p:nvPicPr>
            <p:cNvPr id="13" name="Image 12"/>
            <p:cNvPicPr>
              <a:picLocks noChangeAspect="1"/>
            </p:cNvPicPr>
            <p:nvPr/>
          </p:nvPicPr>
          <p:blipFill rotWithShape="1">
            <a:blip r:embed="rId3">
              <a:extLst>
                <a:ext uri="{28A0092B-C50C-407E-A947-70E740481C1C}">
                  <a14:useLocalDpi xmlns:a14="http://schemas.microsoft.com/office/drawing/2010/main" xmlns="" val="0"/>
                </a:ext>
              </a:extLst>
            </a:blip>
            <a:srcRect l="7773" r="7773"/>
            <a:stretch>
              <a:fillRect/>
            </a:stretch>
          </p:blipFill>
          <p:spPr>
            <a:xfrm>
              <a:off x="583752" y="762000"/>
              <a:ext cx="1520168" cy="1800000"/>
            </a:xfrm>
            <a:prstGeom prst="rect">
              <a:avLst/>
            </a:prstGeom>
          </p:spPr>
        </p:pic>
        <p:pic>
          <p:nvPicPr>
            <p:cNvPr id="14" name="Image 13"/>
            <p:cNvPicPr>
              <a:picLocks noChangeAspect="1"/>
            </p:cNvPicPr>
            <p:nvPr/>
          </p:nvPicPr>
          <p:blipFill rotWithShape="1">
            <a:blip r:embed="rId2">
              <a:extLst>
                <a:ext uri="{28A0092B-C50C-407E-A947-70E740481C1C}">
                  <a14:useLocalDpi xmlns:a14="http://schemas.microsoft.com/office/drawing/2010/main" xmlns="" val="0"/>
                </a:ext>
              </a:extLst>
            </a:blip>
            <a:srcRect l="21429" r="21429" b="49652"/>
            <a:stretch>
              <a:fillRect/>
            </a:stretch>
          </p:blipFill>
          <p:spPr>
            <a:xfrm>
              <a:off x="1589649" y="755731"/>
              <a:ext cx="1028542" cy="906269"/>
            </a:xfrm>
            <a:prstGeom prst="rect">
              <a:avLst/>
            </a:prstGeom>
          </p:spPr>
        </p:pic>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527"/>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p:nvPr/>
        </p:nvCxnSpPr>
        <p:spPr>
          <a:xfrm>
            <a:off x="7446010" y="2708940"/>
            <a:ext cx="1312863" cy="102867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786237" y="2168940"/>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866237" y="2708940"/>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814157" y="2168940"/>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842077" y="2168940"/>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867355" y="2168940"/>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894157" y="2708940"/>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922077" y="2708940"/>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9401" y="2068963"/>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558398" y="1668853"/>
            <a:ext cx="898037" cy="400110"/>
          </a:xfrm>
          <a:prstGeom prst="rect">
            <a:avLst/>
          </a:prstGeom>
          <a:noFill/>
        </p:spPr>
        <p:txBody>
          <a:bodyPr wrap="square" rtlCol="0">
            <a:spAutoFit/>
          </a:bodyPr>
          <a:lstStyle/>
          <a:p>
            <a:r>
              <a:rPr lang="en-GB" sz="2000" dirty="0">
                <a:solidFill>
                  <a:srgbClr val="00E9B1"/>
                </a:solidFill>
              </a:rPr>
              <a:t>head</a:t>
            </a:r>
          </a:p>
        </p:txBody>
      </p:sp>
      <p:sp>
        <p:nvSpPr>
          <p:cNvPr id="13" name="Rectangle 12"/>
          <p:cNvSpPr/>
          <p:nvPr/>
        </p:nvSpPr>
        <p:spPr>
          <a:xfrm>
            <a:off x="6776512" y="2068963"/>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ZoneTexte 13"/>
          <p:cNvSpPr txBox="1"/>
          <p:nvPr/>
        </p:nvSpPr>
        <p:spPr>
          <a:xfrm>
            <a:off x="7403154" y="1668853"/>
            <a:ext cx="898037" cy="400110"/>
          </a:xfrm>
          <a:prstGeom prst="rect">
            <a:avLst/>
          </a:prstGeom>
          <a:noFill/>
        </p:spPr>
        <p:txBody>
          <a:bodyPr wrap="square" rtlCol="0">
            <a:spAutoFit/>
          </a:bodyPr>
          <a:lstStyle/>
          <a:p>
            <a:r>
              <a:rPr lang="en-GB" sz="2000" dirty="0">
                <a:solidFill>
                  <a:srgbClr val="00E9B1"/>
                </a:solidFill>
              </a:rPr>
              <a:t>tail</a:t>
            </a:r>
          </a:p>
        </p:txBody>
      </p:sp>
      <p:cxnSp>
        <p:nvCxnSpPr>
          <p:cNvPr id="15" name="Connecteur droit avec flèche 14"/>
          <p:cNvCxnSpPr/>
          <p:nvPr/>
        </p:nvCxnSpPr>
        <p:spPr>
          <a:xfrm>
            <a:off x="9269137" y="4150527"/>
            <a:ext cx="134391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8652135" y="3610527"/>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4</a:t>
            </a:r>
          </a:p>
        </p:txBody>
      </p:sp>
      <p:sp>
        <p:nvSpPr>
          <p:cNvPr id="18" name="ZoneTexte 17"/>
          <p:cNvSpPr txBox="1"/>
          <p:nvPr/>
        </p:nvSpPr>
        <p:spPr>
          <a:xfrm>
            <a:off x="10632105" y="3888917"/>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2" name="Text Box 1"/>
          <p:cNvSpPr txBox="1"/>
          <p:nvPr/>
        </p:nvSpPr>
        <p:spPr>
          <a:xfrm>
            <a:off x="215900" y="4953000"/>
            <a:ext cx="11760200" cy="645160"/>
          </a:xfrm>
          <a:prstGeom prst="rect">
            <a:avLst/>
          </a:prstGeom>
          <a:noFill/>
        </p:spPr>
        <p:txBody>
          <a:bodyPr wrap="square" rtlCol="0" anchor="t">
            <a:spAutoFit/>
          </a:bodyPr>
          <a:lstStyle/>
          <a:p>
            <a:pPr algn="just"/>
            <a:r>
              <a:rPr lang="tr-TR" altLang="en-US"/>
              <a:t>G</a:t>
            </a:r>
            <a:r>
              <a:rPr lang="en-US"/>
              <a:t>iriş boyutu </a:t>
            </a:r>
            <a:r>
              <a:rPr lang="tr-TR" altLang="en-US"/>
              <a:t>önemli </a:t>
            </a:r>
            <a:r>
              <a:rPr lang="en-US"/>
              <a:t>değil, gerekli işlem sayısını etkilemeyecek,bu nedenle zaman karmaşıklığı O(1)'dir.</a:t>
            </a:r>
          </a:p>
        </p:txBody>
      </p:sp>
      <p:sp>
        <p:nvSpPr>
          <p:cNvPr id="4" name="Text Box 3"/>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Sona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p:nvPr/>
        </p:nvCxnSpPr>
        <p:spPr>
          <a:xfrm>
            <a:off x="7302500" y="3629055"/>
            <a:ext cx="1312863" cy="102867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Rectangle 12"/>
          <p:cNvSpPr/>
          <p:nvPr/>
        </p:nvSpPr>
        <p:spPr>
          <a:xfrm>
            <a:off x="8420847" y="4430665"/>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ZoneTexte 13"/>
          <p:cNvSpPr txBox="1"/>
          <p:nvPr/>
        </p:nvSpPr>
        <p:spPr>
          <a:xfrm>
            <a:off x="9060824" y="4030555"/>
            <a:ext cx="898037" cy="400110"/>
          </a:xfrm>
          <a:prstGeom prst="rect">
            <a:avLst/>
          </a:prstGeom>
          <a:noFill/>
        </p:spPr>
        <p:txBody>
          <a:bodyPr wrap="square" rtlCol="0">
            <a:spAutoFit/>
          </a:bodyPr>
          <a:lstStyle/>
          <a:p>
            <a:r>
              <a:rPr lang="en-GB" sz="2000" dirty="0">
                <a:solidFill>
                  <a:srgbClr val="00E9B1"/>
                </a:solidFill>
              </a:rPr>
              <a:t>tail</a:t>
            </a:r>
          </a:p>
        </p:txBody>
      </p:sp>
      <p:cxnSp>
        <p:nvCxnSpPr>
          <p:cNvPr id="15" name="Connecteur droit avec flèche 14"/>
          <p:cNvCxnSpPr/>
          <p:nvPr/>
        </p:nvCxnSpPr>
        <p:spPr>
          <a:xfrm>
            <a:off x="9125627" y="5070642"/>
            <a:ext cx="134391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8508625" y="453064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4</a:t>
            </a:r>
          </a:p>
        </p:txBody>
      </p:sp>
      <p:sp>
        <p:nvSpPr>
          <p:cNvPr id="18" name="ZoneTexte 17"/>
          <p:cNvSpPr txBox="1"/>
          <p:nvPr/>
        </p:nvSpPr>
        <p:spPr>
          <a:xfrm>
            <a:off x="10488595" y="4809032"/>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4" name="Text Box 3"/>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Sona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p:nvPr/>
        </p:nvCxnSpPr>
        <p:spPr>
          <a:xfrm>
            <a:off x="7302500" y="3629055"/>
            <a:ext cx="1398524"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8721655" y="336744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Triangle isocèle 12"/>
          <p:cNvSpPr/>
          <p:nvPr/>
        </p:nvSpPr>
        <p:spPr>
          <a:xfrm>
            <a:off x="6829425" y="4474937"/>
            <a:ext cx="946150" cy="485482"/>
          </a:xfrm>
          <a:prstGeom prst="triangle">
            <a:avLst/>
          </a:prstGeom>
          <a:solidFill>
            <a:srgbClr val="A5F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p:nvPr/>
        </p:nvCxnSpPr>
        <p:spPr>
          <a:xfrm>
            <a:off x="7302500" y="3629055"/>
            <a:ext cx="1310481" cy="1033433"/>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Triangle isocèle 12"/>
          <p:cNvSpPr/>
          <p:nvPr/>
        </p:nvSpPr>
        <p:spPr>
          <a:xfrm>
            <a:off x="6829425" y="4474937"/>
            <a:ext cx="946150" cy="485482"/>
          </a:xfrm>
          <a:prstGeom prst="triangle">
            <a:avLst/>
          </a:prstGeom>
          <a:solidFill>
            <a:srgbClr val="A5F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cteur droit avec flèche 13"/>
          <p:cNvCxnSpPr/>
          <p:nvPr/>
        </p:nvCxnSpPr>
        <p:spPr>
          <a:xfrm>
            <a:off x="9125627" y="5070642"/>
            <a:ext cx="134391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8508625" y="453064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4</a:t>
            </a:r>
          </a:p>
        </p:txBody>
      </p:sp>
      <p:sp>
        <p:nvSpPr>
          <p:cNvPr id="17" name="ZoneTexte 16"/>
          <p:cNvSpPr txBox="1"/>
          <p:nvPr/>
        </p:nvSpPr>
        <p:spPr>
          <a:xfrm>
            <a:off x="10488595" y="4809032"/>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2" name="Text Box 1"/>
          <p:cNvSpPr txBox="1"/>
          <p:nvPr/>
        </p:nvSpPr>
        <p:spPr>
          <a:xfrm>
            <a:off x="414020" y="335915"/>
            <a:ext cx="11134090" cy="1753235"/>
          </a:xfrm>
          <a:prstGeom prst="rect">
            <a:avLst/>
          </a:prstGeom>
          <a:noFill/>
        </p:spPr>
        <p:txBody>
          <a:bodyPr wrap="square" rtlCol="0" anchor="t">
            <a:spAutoFit/>
          </a:bodyPr>
          <a:lstStyle/>
          <a:p>
            <a:r>
              <a:rPr lang="en-US"/>
              <a:t>Ancak, kuyruğun referansına sahip değilsek, baştan başlayarak tüm bağlantılı listeyi ge</a:t>
            </a:r>
            <a:r>
              <a:rPr lang="tr-TR" altLang="en-US"/>
              <a:t>z</a:t>
            </a:r>
            <a:r>
              <a:rPr lang="en-US"/>
              <a:t>memiz gerekir, sonra kuyruğa vardığımızda,</a:t>
            </a:r>
            <a:r>
              <a:rPr lang="tr-TR" altLang="en-US"/>
              <a:t> </a:t>
            </a:r>
            <a:r>
              <a:rPr lang="en-US"/>
              <a:t>yeni düğümü oluşturma ve onu tail.next'e atama işini yapabiliriz.</a:t>
            </a:r>
          </a:p>
          <a:p>
            <a:endParaRPr lang="en-US"/>
          </a:p>
          <a:p>
            <a:r>
              <a:rPr lang="en-US"/>
              <a:t>Ve tüm bağlantılı listeyi geçmemiz gerektiğinden, zaman karmaşıklığı O(n) olur, burada n bağlantılı listedeki düğümlerin sayısıdır.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Connecteur droit avec flèche 13"/>
          <p:cNvCxnSpPr/>
          <p:nvPr/>
        </p:nvCxnSpPr>
        <p:spPr>
          <a:xfrm flipV="1">
            <a:off x="5243513" y="1943100"/>
            <a:ext cx="681038" cy="1685956"/>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7302500" y="3629055"/>
            <a:ext cx="1398524"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8721655" y="336744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Triangle isocèle 12"/>
          <p:cNvSpPr/>
          <p:nvPr/>
        </p:nvSpPr>
        <p:spPr>
          <a:xfrm>
            <a:off x="4765492" y="4474937"/>
            <a:ext cx="946150" cy="485482"/>
          </a:xfrm>
          <a:prstGeom prst="triangle">
            <a:avLst/>
          </a:prstGeom>
          <a:solidFill>
            <a:srgbClr val="A5F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Connecteur droit avec flèche 14"/>
          <p:cNvCxnSpPr/>
          <p:nvPr/>
        </p:nvCxnSpPr>
        <p:spPr>
          <a:xfrm>
            <a:off x="6267450" y="1473200"/>
            <a:ext cx="762000" cy="161585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711642" y="921810"/>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4</a:t>
            </a:r>
          </a:p>
        </p:txBody>
      </p:sp>
      <p:sp>
        <p:nvSpPr>
          <p:cNvPr id="2" name="Text Box 1"/>
          <p:cNvSpPr txBox="1"/>
          <p:nvPr/>
        </p:nvSpPr>
        <p:spPr>
          <a:xfrm>
            <a:off x="153670" y="4960620"/>
            <a:ext cx="12038330" cy="1198880"/>
          </a:xfrm>
          <a:prstGeom prst="rect">
            <a:avLst/>
          </a:prstGeom>
          <a:noFill/>
        </p:spPr>
        <p:txBody>
          <a:bodyPr wrap="square" rtlCol="0" anchor="t">
            <a:spAutoFit/>
          </a:bodyPr>
          <a:lstStyle/>
          <a:p>
            <a:r>
              <a:t>Eklemek istediğimiz konumdan önceki düğüme ulaşana kadar, </a:t>
            </a:r>
            <a:r>
              <a:rPr lang="tr-TR"/>
              <a:t>head’ten </a:t>
            </a:r>
            <a:r>
              <a:t>başlayarak bağlantılı listeyi ge</a:t>
            </a:r>
            <a:r>
              <a:rPr lang="tr-TR"/>
              <a:t>z</a:t>
            </a:r>
            <a:r>
              <a:t>memiz gerekebilir, sonra sadece yeni düğümü oluşturmamız, sonra</a:t>
            </a:r>
            <a:r>
              <a:rPr lang="tr-TR"/>
              <a:t>da</a:t>
            </a:r>
            <a:r>
              <a:t> işaretçi</a:t>
            </a:r>
            <a:r>
              <a:rPr lang="tr-TR"/>
              <a:t>leri </a:t>
            </a:r>
            <a:r>
              <a:t>düğümdeki ayarlamamız yeterlidir.</a:t>
            </a:r>
            <a:r>
              <a:rPr lang="tr-TR"/>
              <a:t>G</a:t>
            </a:r>
            <a:r>
              <a:t>irdi boyutu önemlidir, burada O(n) zaman karmaşıklığını elde ederiz.</a:t>
            </a:r>
            <a:r>
              <a:rPr lang="tr-TR" altLang="en-US"/>
              <a:t> </a:t>
            </a:r>
          </a:p>
        </p:txBody>
      </p:sp>
      <p:sp>
        <p:nvSpPr>
          <p:cNvPr id="4" name="Text Box 3"/>
          <p:cNvSpPr txBox="1"/>
          <p:nvPr/>
        </p:nvSpPr>
        <p:spPr>
          <a:xfrm>
            <a:off x="535940" y="452120"/>
            <a:ext cx="5212080" cy="645160"/>
          </a:xfrm>
          <a:prstGeom prst="rect">
            <a:avLst/>
          </a:prstGeom>
          <a:noFill/>
        </p:spPr>
        <p:txBody>
          <a:bodyPr wrap="none" rtlCol="0" anchor="t">
            <a:spAutoFit/>
          </a:bodyPr>
          <a:lstStyle/>
          <a:p>
            <a:r>
              <a:rPr lang="tr-TR" altLang="en-GB" sz="3600" dirty="0">
                <a:solidFill>
                  <a:schemeClr val="tx1"/>
                </a:solidFill>
                <a:sym typeface="+mn-ea"/>
              </a:rPr>
              <a:t>Araya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p:nvPr/>
        </p:nvCxnSpPr>
        <p:spPr>
          <a:xfrm>
            <a:off x="9504548" y="2670205"/>
            <a:ext cx="1398524"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546842"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626842" y="267020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574762"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02682"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627960"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654762" y="267020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682682" y="267020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923703" y="240859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392381" y="192989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392663" y="1445333"/>
            <a:ext cx="898037" cy="400110"/>
          </a:xfrm>
          <a:prstGeom prst="rect">
            <a:avLst/>
          </a:prstGeom>
          <a:noFill/>
        </p:spPr>
        <p:txBody>
          <a:bodyPr wrap="square" rtlCol="0">
            <a:spAutoFit/>
          </a:bodyPr>
          <a:lstStyle/>
          <a:p>
            <a:r>
              <a:rPr lang="en-GB" sz="2000" dirty="0">
                <a:solidFill>
                  <a:srgbClr val="00E9B1"/>
                </a:solidFill>
              </a:rPr>
              <a:t>head</a:t>
            </a:r>
          </a:p>
        </p:txBody>
      </p:sp>
      <p:sp>
        <p:nvSpPr>
          <p:cNvPr id="14" name="Ellipse 13"/>
          <p:cNvSpPr/>
          <p:nvPr/>
        </p:nvSpPr>
        <p:spPr>
          <a:xfrm>
            <a:off x="8653238"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7</a:t>
            </a:r>
          </a:p>
        </p:txBody>
      </p:sp>
      <p:cxnSp>
        <p:nvCxnSpPr>
          <p:cNvPr id="15" name="Connecteur droit avec flèche 14"/>
          <p:cNvCxnSpPr>
            <a:stCxn id="23" idx="6"/>
            <a:endCxn id="14" idx="2"/>
          </p:cNvCxnSpPr>
          <p:nvPr/>
        </p:nvCxnSpPr>
        <p:spPr>
          <a:xfrm>
            <a:off x="7707960" y="267020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693420" y="4153535"/>
            <a:ext cx="11108055" cy="922020"/>
          </a:xfrm>
          <a:prstGeom prst="rect">
            <a:avLst/>
          </a:prstGeom>
          <a:noFill/>
        </p:spPr>
        <p:txBody>
          <a:bodyPr wrap="square" rtlCol="0" anchor="t">
            <a:spAutoFit/>
          </a:bodyPr>
          <a:lstStyle/>
          <a:p>
            <a:r>
              <a:rPr lang="en-US"/>
              <a:t>Bağlantılı bir listenin başından öğeyi silmek için, sadece </a:t>
            </a:r>
            <a:r>
              <a:rPr lang="tr-TR" altLang="en-US"/>
              <a:t>head’i ilk </a:t>
            </a:r>
            <a:r>
              <a:rPr lang="en-US"/>
              <a:t>düğümden sonraki düğüme taşımamız yeterlidir, </a:t>
            </a:r>
            <a:r>
              <a:rPr lang="tr-TR" altLang="en-US"/>
              <a:t>head.next olur.</a:t>
            </a:r>
            <a:r>
              <a:rPr lang="tr-TR"/>
              <a:t> B</a:t>
            </a:r>
            <a:r>
              <a:t>ağlantılı listenin uzunluğu umurumuzda değil, bu nedenle zaman karmaşıklığı O(1)'dir.</a:t>
            </a:r>
          </a:p>
        </p:txBody>
      </p:sp>
      <p:sp>
        <p:nvSpPr>
          <p:cNvPr id="4" name="Text Box 3"/>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Baştan Eleman Silme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77" name="Rectangle 76"/>
          <p:cNvSpPr/>
          <p:nvPr/>
        </p:nvSpPr>
        <p:spPr>
          <a:xfrm>
            <a:off x="1132323"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a:solidFill>
                  <a:srgbClr val="343D46"/>
                </a:solidFill>
              </a:rPr>
              <a:t>4</a:t>
            </a:r>
            <a:endParaRPr lang="en-GB" sz="5400" b="1" dirty="0">
              <a:solidFill>
                <a:srgbClr val="343D46"/>
              </a:solidFill>
            </a:endParaRPr>
          </a:p>
        </p:txBody>
      </p:sp>
      <p:sp>
        <p:nvSpPr>
          <p:cNvPr id="78" name="Rectangle 77"/>
          <p:cNvSpPr/>
          <p:nvPr/>
        </p:nvSpPr>
        <p:spPr>
          <a:xfrm>
            <a:off x="239194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79" name="Rectangle 78"/>
          <p:cNvSpPr/>
          <p:nvPr/>
        </p:nvSpPr>
        <p:spPr>
          <a:xfrm>
            <a:off x="3651557"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80" name="Rectangle 79"/>
          <p:cNvSpPr/>
          <p:nvPr/>
        </p:nvSpPr>
        <p:spPr>
          <a:xfrm>
            <a:off x="490935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81" name="Rectangle 80"/>
          <p:cNvSpPr/>
          <p:nvPr/>
        </p:nvSpPr>
        <p:spPr>
          <a:xfrm>
            <a:off x="617301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82" name="Rectangle 81"/>
          <p:cNvSpPr/>
          <p:nvPr/>
        </p:nvSpPr>
        <p:spPr>
          <a:xfrm>
            <a:off x="7432636"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83" name="Rectangle 82"/>
          <p:cNvSpPr/>
          <p:nvPr/>
        </p:nvSpPr>
        <p:spPr>
          <a:xfrm>
            <a:off x="869695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84" name="Rectangle 83"/>
          <p:cNvSpPr/>
          <p:nvPr/>
        </p:nvSpPr>
        <p:spPr>
          <a:xfrm>
            <a:off x="9950055"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2" name="Text Box 1"/>
          <p:cNvSpPr txBox="1"/>
          <p:nvPr/>
        </p:nvSpPr>
        <p:spPr>
          <a:xfrm>
            <a:off x="1308735" y="510540"/>
            <a:ext cx="10043795" cy="1198880"/>
          </a:xfrm>
          <a:prstGeom prst="rect">
            <a:avLst/>
          </a:prstGeom>
          <a:noFill/>
        </p:spPr>
        <p:txBody>
          <a:bodyPr wrap="square" rtlCol="0" anchor="t">
            <a:spAutoFit/>
          </a:bodyPr>
          <a:lstStyle/>
          <a:p>
            <a:pPr algn="just"/>
            <a:r>
              <a:rPr lang="tr-TR" altLang="en-US"/>
              <a:t>Diziler, elemanları </a:t>
            </a:r>
            <a:r>
              <a:rPr lang="en-US"/>
              <a:t>bellekte bitişik olarak depolayan bir veri yapısı</a:t>
            </a:r>
            <a:r>
              <a:rPr lang="tr-TR" altLang="en-US"/>
              <a:t>dır. </a:t>
            </a:r>
          </a:p>
          <a:p>
            <a:pPr algn="just"/>
            <a:r>
              <a:rPr lang="tr-TR" altLang="en-US"/>
              <a:t>Ve bir dizide, elemanlar bitişik olarak depolandığından, bir sonraki elemanın adresini bilmemize gerek yoktur, çünkü onun bir sonraki indiste olduğunu biliyoruz, </a:t>
            </a:r>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eur droit avec flèche 14"/>
          <p:cNvCxnSpPr/>
          <p:nvPr/>
        </p:nvCxnSpPr>
        <p:spPr>
          <a:xfrm>
            <a:off x="7531418" y="2670205"/>
            <a:ext cx="1412081"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9849988" y="2670205"/>
            <a:ext cx="1398524"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892282"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972282" y="267020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920202"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948122"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973400"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4000202" y="267020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6028122" y="267020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1269143" y="240859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785446" y="203022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664443" y="1630118"/>
            <a:ext cx="898037" cy="400110"/>
          </a:xfrm>
          <a:prstGeom prst="rect">
            <a:avLst/>
          </a:prstGeom>
          <a:noFill/>
        </p:spPr>
        <p:txBody>
          <a:bodyPr wrap="square" rtlCol="0">
            <a:spAutoFit/>
          </a:bodyPr>
          <a:lstStyle/>
          <a:p>
            <a:r>
              <a:rPr lang="en-GB" sz="2000" dirty="0">
                <a:solidFill>
                  <a:srgbClr val="00E9B1"/>
                </a:solidFill>
              </a:rPr>
              <a:t>head</a:t>
            </a:r>
          </a:p>
        </p:txBody>
      </p:sp>
      <p:sp>
        <p:nvSpPr>
          <p:cNvPr id="14" name="Ellipse 13"/>
          <p:cNvSpPr/>
          <p:nvPr/>
        </p:nvSpPr>
        <p:spPr>
          <a:xfrm>
            <a:off x="8998678" y="213020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7</a:t>
            </a:r>
          </a:p>
        </p:txBody>
      </p:sp>
      <p:sp>
        <p:nvSpPr>
          <p:cNvPr id="2" name="Text Box 1"/>
          <p:cNvSpPr txBox="1"/>
          <p:nvPr/>
        </p:nvSpPr>
        <p:spPr>
          <a:xfrm>
            <a:off x="480060" y="3971925"/>
            <a:ext cx="11711940" cy="1753235"/>
          </a:xfrm>
          <a:prstGeom prst="rect">
            <a:avLst/>
          </a:prstGeom>
          <a:noFill/>
        </p:spPr>
        <p:txBody>
          <a:bodyPr wrap="square" rtlCol="0" anchor="t">
            <a:spAutoFit/>
          </a:bodyPr>
          <a:lstStyle/>
          <a:p>
            <a:r>
              <a:rPr lang="en-US"/>
              <a:t>Bağlantılı bir listenin sonundan bir öğeyi silmek için, son öğeden önceki öğenin referansına sahip olmamız ve sonraki işaretçisini null olarak ayarlamamız gerekir.</a:t>
            </a:r>
            <a:r>
              <a:rPr lang="en-US">
                <a:sym typeface="+mn-ea"/>
              </a:rPr>
              <a:t>kuyruğa referansımız </a:t>
            </a:r>
            <a:r>
              <a:rPr lang="tr-TR" altLang="en-US">
                <a:sym typeface="+mn-ea"/>
              </a:rPr>
              <a:t>yok </a:t>
            </a:r>
            <a:r>
              <a:rPr lang="en-US">
                <a:sym typeface="+mn-ea"/>
              </a:rPr>
              <a:t>ve önceki öğeye bir işaretçimiz </a:t>
            </a:r>
            <a:r>
              <a:rPr lang="tr-TR" altLang="en-US">
                <a:sym typeface="+mn-ea"/>
              </a:rPr>
              <a:t>yok</a:t>
            </a:r>
            <a:r>
              <a:rPr lang="en-US">
                <a:sym typeface="+mn-ea"/>
              </a:rPr>
              <a:t>, böylece sondan önceki öğeye doğrudan ulaşa</a:t>
            </a:r>
            <a:r>
              <a:rPr lang="tr-TR" altLang="en-US">
                <a:sym typeface="+mn-ea"/>
              </a:rPr>
              <a:t>mayacağımızdan </a:t>
            </a:r>
            <a:r>
              <a:rPr lang="en-US">
                <a:sym typeface="+mn-ea"/>
              </a:rPr>
              <a:t>ve tüm bağlı listeyi ge</a:t>
            </a:r>
            <a:r>
              <a:rPr lang="tr-TR" altLang="en-US">
                <a:sym typeface="+mn-ea"/>
              </a:rPr>
              <a:t>zmemiz gerekmektedir. Bu nedenle, zaman k</a:t>
            </a:r>
            <a:r>
              <a:rPr lang="en-US"/>
              <a:t>armaşıklığı O(n) olacaktır</a:t>
            </a:r>
            <a:r>
              <a:rPr lang="tr-TR" altLang="en-US"/>
              <a:t>. Çünkü baştan başlayarak sondan öncekine ulaşana kadar tüm düğümleri gezmemiz gerekir.</a:t>
            </a:r>
          </a:p>
        </p:txBody>
      </p:sp>
      <p:sp>
        <p:nvSpPr>
          <p:cNvPr id="4" name="Text Box 3"/>
          <p:cNvSpPr txBox="1"/>
          <p:nvPr/>
        </p:nvSpPr>
        <p:spPr>
          <a:xfrm>
            <a:off x="663575" y="532130"/>
            <a:ext cx="9323070" cy="1198880"/>
          </a:xfrm>
          <a:prstGeom prst="rect">
            <a:avLst/>
          </a:prstGeom>
          <a:noFill/>
        </p:spPr>
        <p:txBody>
          <a:bodyPr wrap="square" rtlCol="0" anchor="t">
            <a:spAutoFit/>
          </a:bodyPr>
          <a:lstStyle/>
          <a:p>
            <a:r>
              <a:rPr lang="tr-TR" altLang="en-GB" sz="3600" dirty="0">
                <a:solidFill>
                  <a:schemeClr val="tx1"/>
                </a:solidFill>
                <a:sym typeface="+mn-ea"/>
              </a:rPr>
              <a:t>Tek Yönlü Bağlı Liste (SLL)</a:t>
            </a:r>
          </a:p>
          <a:p>
            <a:r>
              <a:rPr lang="tr-TR" altLang="en-GB" sz="3600" dirty="0">
                <a:solidFill>
                  <a:schemeClr val="tx1"/>
                </a:solidFill>
                <a:sym typeface="+mn-ea"/>
              </a:rPr>
              <a:t>Sondan Eleman Silme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eur droit avec flèche 14"/>
          <p:cNvCxnSpPr/>
          <p:nvPr/>
        </p:nvCxnSpPr>
        <p:spPr>
          <a:xfrm>
            <a:off x="7281863" y="3629055"/>
            <a:ext cx="1666875" cy="127632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1019588" y="3367445"/>
            <a:ext cx="1059369" cy="523220"/>
          </a:xfrm>
          <a:prstGeom prst="rect">
            <a:avLst/>
          </a:prstGeom>
          <a:noFill/>
        </p:spPr>
        <p:txBody>
          <a:bodyPr wrap="square" rtlCol="0">
            <a:spAutoFit/>
          </a:bodyPr>
          <a:lstStyle/>
          <a:p>
            <a:pPr algn="ctr"/>
            <a:r>
              <a:rPr lang="en-GB" sz="2800" dirty="0">
                <a:solidFill>
                  <a:srgbClr val="343D46"/>
                </a:solidFill>
              </a:rPr>
              <a:t>null</a:t>
            </a:r>
          </a:p>
        </p:txBody>
      </p: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7" name="ZoneTexte 16"/>
          <p:cNvSpPr txBox="1"/>
          <p:nvPr/>
        </p:nvSpPr>
        <p:spPr>
          <a:xfrm>
            <a:off x="8831650" y="4785255"/>
            <a:ext cx="1350212" cy="523220"/>
          </a:xfrm>
          <a:prstGeom prst="rect">
            <a:avLst/>
          </a:prstGeom>
          <a:noFill/>
        </p:spPr>
        <p:txBody>
          <a:bodyPr wrap="square" rtlCol="0">
            <a:spAutoFit/>
          </a:bodyPr>
          <a:lstStyle/>
          <a:p>
            <a:pPr algn="ctr"/>
            <a:r>
              <a:rPr lang="en-GB" sz="2800" dirty="0" err="1">
                <a:solidFill>
                  <a:srgbClr val="C695C6"/>
                </a:solidFill>
              </a:rPr>
              <a:t>null</a:t>
            </a:r>
            <a:r>
              <a:rPr lang="en-GB" sz="2800" dirty="0" err="1">
                <a:solidFill>
                  <a:srgbClr val="343D46"/>
                </a:solidFill>
              </a:rPr>
              <a:t>a</a:t>
            </a:r>
            <a:endParaRPr lang="en-GB" sz="2800" dirty="0">
              <a:solidFill>
                <a:srgbClr val="343D46"/>
              </a:solidFill>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avec flèche 41"/>
          <p:cNvCxnSpPr/>
          <p:nvPr/>
        </p:nvCxnSpPr>
        <p:spPr>
          <a:xfrm flipH="1">
            <a:off x="7643943" y="3768752"/>
            <a:ext cx="1149537" cy="0"/>
          </a:xfrm>
          <a:prstGeom prst="straightConnector1">
            <a:avLst/>
          </a:prstGeom>
          <a:ln w="57150">
            <a:solidFill>
              <a:srgbClr val="5EB4B4"/>
            </a:solidFill>
            <a:headEnd type="stealth"/>
            <a:tailEnd type="stealth" w="lg" len="lg"/>
          </a:ln>
        </p:spPr>
        <p:style>
          <a:lnRef idx="1">
            <a:schemeClr val="accent1"/>
          </a:lnRef>
          <a:fillRef idx="0">
            <a:schemeClr val="accent1"/>
          </a:fillRef>
          <a:effectRef idx="0">
            <a:schemeClr val="accent1"/>
          </a:effectRef>
          <a:fontRef idx="minor">
            <a:schemeClr val="tx1"/>
          </a:fontRef>
        </p:style>
      </p:cxnSp>
      <p:sp>
        <p:nvSpPr>
          <p:cNvPr id="21" name="Ellipse 20"/>
          <p:cNvSpPr/>
          <p:nvPr/>
        </p:nvSpPr>
        <p:spPr>
          <a:xfrm>
            <a:off x="2508103"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24" name="Connecteur droit avec flèche 23"/>
          <p:cNvCxnSpPr/>
          <p:nvPr/>
        </p:nvCxnSpPr>
        <p:spPr>
          <a:xfrm>
            <a:off x="3588103" y="35081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4536023"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30" name="Ellipse 29"/>
          <p:cNvSpPr/>
          <p:nvPr/>
        </p:nvSpPr>
        <p:spPr>
          <a:xfrm>
            <a:off x="6563943"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31" name="Ellipse 30"/>
          <p:cNvSpPr/>
          <p:nvPr/>
        </p:nvSpPr>
        <p:spPr>
          <a:xfrm>
            <a:off x="8589221"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32" name="Connecteur droit avec flèche 31"/>
          <p:cNvCxnSpPr/>
          <p:nvPr/>
        </p:nvCxnSpPr>
        <p:spPr>
          <a:xfrm>
            <a:off x="5616023" y="35081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7643943" y="3508152"/>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1" idx="6"/>
          </p:cNvCxnSpPr>
          <p:nvPr/>
        </p:nvCxnSpPr>
        <p:spPr>
          <a:xfrm>
            <a:off x="9669221" y="3660552"/>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10587031" y="3398942"/>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8" name="ZoneTexte 37"/>
          <p:cNvSpPr txBox="1"/>
          <p:nvPr/>
        </p:nvSpPr>
        <p:spPr>
          <a:xfrm>
            <a:off x="500814" y="3398942"/>
            <a:ext cx="1059369" cy="523220"/>
          </a:xfrm>
          <a:prstGeom prst="rect">
            <a:avLst/>
          </a:prstGeom>
          <a:noFill/>
        </p:spPr>
        <p:txBody>
          <a:bodyPr wrap="square" rtlCol="0">
            <a:spAutoFit/>
          </a:bodyPr>
          <a:lstStyle/>
          <a:p>
            <a:pPr algn="ctr"/>
            <a:r>
              <a:rPr lang="en-GB" sz="2800" dirty="0">
                <a:solidFill>
                  <a:srgbClr val="C695C6"/>
                </a:solidFill>
              </a:rPr>
              <a:t>null</a:t>
            </a:r>
          </a:p>
        </p:txBody>
      </p:sp>
      <p:cxnSp>
        <p:nvCxnSpPr>
          <p:cNvPr id="39" name="Connecteur droit avec flèche 38"/>
          <p:cNvCxnSpPr>
            <a:stCxn id="21" idx="2"/>
          </p:cNvCxnSpPr>
          <p:nvPr/>
        </p:nvCxnSpPr>
        <p:spPr>
          <a:xfrm flipH="1">
            <a:off x="1560183" y="36605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H="1">
            <a:off x="3588103" y="37687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H="1">
            <a:off x="5616023" y="37687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401267" y="3020575"/>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4" name="ZoneTexte 43"/>
          <p:cNvSpPr txBox="1"/>
          <p:nvPr/>
        </p:nvSpPr>
        <p:spPr>
          <a:xfrm>
            <a:off x="2280264" y="2620465"/>
            <a:ext cx="898037" cy="400110"/>
          </a:xfrm>
          <a:prstGeom prst="rect">
            <a:avLst/>
          </a:prstGeom>
          <a:noFill/>
        </p:spPr>
        <p:txBody>
          <a:bodyPr wrap="square" rtlCol="0">
            <a:spAutoFit/>
          </a:bodyPr>
          <a:lstStyle/>
          <a:p>
            <a:r>
              <a:rPr lang="en-GB" sz="2000" dirty="0">
                <a:solidFill>
                  <a:srgbClr val="00E9B1"/>
                </a:solidFill>
              </a:rPr>
              <a:t>head</a:t>
            </a:r>
          </a:p>
        </p:txBody>
      </p:sp>
      <p:sp>
        <p:nvSpPr>
          <p:cNvPr id="45" name="Rectangle 44"/>
          <p:cNvSpPr/>
          <p:nvPr/>
        </p:nvSpPr>
        <p:spPr>
          <a:xfrm>
            <a:off x="8482498" y="3020575"/>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6" name="ZoneTexte 45"/>
          <p:cNvSpPr txBox="1"/>
          <p:nvPr/>
        </p:nvSpPr>
        <p:spPr>
          <a:xfrm>
            <a:off x="9122475" y="2620465"/>
            <a:ext cx="898037" cy="400110"/>
          </a:xfrm>
          <a:prstGeom prst="rect">
            <a:avLst/>
          </a:prstGeom>
          <a:noFill/>
        </p:spPr>
        <p:txBody>
          <a:bodyPr wrap="square" rtlCol="0">
            <a:spAutoFit/>
          </a:bodyPr>
          <a:lstStyle/>
          <a:p>
            <a:r>
              <a:rPr lang="en-GB" sz="2000" dirty="0">
                <a:solidFill>
                  <a:srgbClr val="00E9B1"/>
                </a:solidFill>
              </a:rPr>
              <a:t>tail</a:t>
            </a:r>
          </a:p>
        </p:txBody>
      </p:sp>
      <p:sp>
        <p:nvSpPr>
          <p:cNvPr id="2" name="Text Box 1"/>
          <p:cNvSpPr txBox="1"/>
          <p:nvPr/>
        </p:nvSpPr>
        <p:spPr>
          <a:xfrm>
            <a:off x="636905" y="4633595"/>
            <a:ext cx="12037695" cy="922020"/>
          </a:xfrm>
          <a:prstGeom prst="rect">
            <a:avLst/>
          </a:prstGeom>
          <a:noFill/>
        </p:spPr>
        <p:txBody>
          <a:bodyPr wrap="square" rtlCol="0" anchor="t">
            <a:spAutoFit/>
          </a:bodyPr>
          <a:lstStyle/>
          <a:p>
            <a:r>
              <a:rPr lang="en-US"/>
              <a:t>Ancak çift bağlantılı bir listede, kuyruğa referansımız var ve önceki öğeye bir işaretçimiz var, böylece sondan önceki öğeye doğrudan ulaşabilir ve tüm bağlantılı listeyi ge</a:t>
            </a:r>
            <a:r>
              <a:rPr lang="tr-TR" altLang="en-US"/>
              <a:t>z</a:t>
            </a:r>
            <a:r>
              <a:rPr lang="en-US"/>
              <a:t>meden bir sonraki işaretçisini null değerine ayarlayabiliriz.</a:t>
            </a:r>
            <a:r>
              <a:rPr lang="tr-TR" altLang="en-US"/>
              <a:t> Böylece, </a:t>
            </a:r>
            <a:r>
              <a:rPr lang="en-US"/>
              <a:t>zaman karmaşıklığı</a:t>
            </a:r>
            <a:r>
              <a:rPr lang="tr-TR" altLang="en-US"/>
              <a:t> </a:t>
            </a:r>
            <a:r>
              <a:rPr lang="en-US"/>
              <a:t>O(1) ol</a:t>
            </a:r>
            <a:r>
              <a:rPr lang="tr-TR" altLang="en-US"/>
              <a:t>ur</a:t>
            </a:r>
            <a:r>
              <a:rPr lang="en-US"/>
              <a:t>.</a:t>
            </a:r>
          </a:p>
        </p:txBody>
      </p:sp>
      <p:sp>
        <p:nvSpPr>
          <p:cNvPr id="4" name="Text Box 3"/>
          <p:cNvSpPr txBox="1"/>
          <p:nvPr/>
        </p:nvSpPr>
        <p:spPr>
          <a:xfrm>
            <a:off x="1988185" y="723265"/>
            <a:ext cx="9344025" cy="1198880"/>
          </a:xfrm>
          <a:prstGeom prst="rect">
            <a:avLst/>
          </a:prstGeom>
          <a:noFill/>
        </p:spPr>
        <p:txBody>
          <a:bodyPr wrap="square" rtlCol="0" anchor="t">
            <a:spAutoFit/>
          </a:bodyPr>
          <a:lstStyle/>
          <a:p>
            <a:pPr algn="just"/>
            <a:r>
              <a:rPr lang="tr-TR" altLang="en-GB" sz="3600" dirty="0">
                <a:solidFill>
                  <a:schemeClr val="tx1"/>
                </a:solidFill>
                <a:sym typeface="+mn-ea"/>
              </a:rPr>
              <a:t>Çift Yönlü Bağlı Liste (DLL) </a:t>
            </a:r>
          </a:p>
          <a:p>
            <a:pPr algn="just"/>
            <a:r>
              <a:rPr lang="tr-TR" altLang="en-GB" sz="3600" dirty="0">
                <a:solidFill>
                  <a:schemeClr val="tx1"/>
                </a:solidFill>
                <a:sym typeface="+mn-ea"/>
              </a:rPr>
              <a:t>Sondan Eleman Silme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necteur droit avec flèche 34"/>
          <p:cNvCxnSpPr/>
          <p:nvPr/>
        </p:nvCxnSpPr>
        <p:spPr>
          <a:xfrm>
            <a:off x="7170420" y="3660552"/>
            <a:ext cx="1744980" cy="1239108"/>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Ellipse 20"/>
          <p:cNvSpPr/>
          <p:nvPr/>
        </p:nvSpPr>
        <p:spPr>
          <a:xfrm>
            <a:off x="2508103"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24" name="Connecteur droit avec flèche 23"/>
          <p:cNvCxnSpPr/>
          <p:nvPr/>
        </p:nvCxnSpPr>
        <p:spPr>
          <a:xfrm>
            <a:off x="3588103" y="35081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4536023"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30" name="Ellipse 29"/>
          <p:cNvSpPr/>
          <p:nvPr/>
        </p:nvSpPr>
        <p:spPr>
          <a:xfrm>
            <a:off x="6563943" y="3120552"/>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cxnSp>
        <p:nvCxnSpPr>
          <p:cNvPr id="32" name="Connecteur droit avec flèche 31"/>
          <p:cNvCxnSpPr/>
          <p:nvPr/>
        </p:nvCxnSpPr>
        <p:spPr>
          <a:xfrm>
            <a:off x="5616023" y="35081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500814" y="3398942"/>
            <a:ext cx="1059369" cy="523220"/>
          </a:xfrm>
          <a:prstGeom prst="rect">
            <a:avLst/>
          </a:prstGeom>
          <a:noFill/>
        </p:spPr>
        <p:txBody>
          <a:bodyPr wrap="square" rtlCol="0">
            <a:spAutoFit/>
          </a:bodyPr>
          <a:lstStyle/>
          <a:p>
            <a:pPr algn="ctr"/>
            <a:r>
              <a:rPr lang="en-GB" sz="2800" dirty="0">
                <a:solidFill>
                  <a:srgbClr val="C695C6"/>
                </a:solidFill>
              </a:rPr>
              <a:t>null</a:t>
            </a:r>
          </a:p>
        </p:txBody>
      </p:sp>
      <p:cxnSp>
        <p:nvCxnSpPr>
          <p:cNvPr id="39" name="Connecteur droit avec flèche 38"/>
          <p:cNvCxnSpPr>
            <a:stCxn id="21" idx="2"/>
          </p:cNvCxnSpPr>
          <p:nvPr/>
        </p:nvCxnSpPr>
        <p:spPr>
          <a:xfrm flipH="1">
            <a:off x="1560183" y="36605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H="1">
            <a:off x="3588103" y="37687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H="1">
            <a:off x="5616023" y="3768752"/>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401267" y="3020575"/>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4" name="ZoneTexte 43"/>
          <p:cNvSpPr txBox="1"/>
          <p:nvPr/>
        </p:nvSpPr>
        <p:spPr>
          <a:xfrm>
            <a:off x="2280264" y="2620465"/>
            <a:ext cx="898037" cy="400110"/>
          </a:xfrm>
          <a:prstGeom prst="rect">
            <a:avLst/>
          </a:prstGeom>
          <a:noFill/>
        </p:spPr>
        <p:txBody>
          <a:bodyPr wrap="square" rtlCol="0">
            <a:spAutoFit/>
          </a:bodyPr>
          <a:lstStyle/>
          <a:p>
            <a:r>
              <a:rPr lang="en-GB" sz="2000" dirty="0">
                <a:solidFill>
                  <a:srgbClr val="00E9B1"/>
                </a:solidFill>
              </a:rPr>
              <a:t>head</a:t>
            </a:r>
          </a:p>
        </p:txBody>
      </p:sp>
      <p:sp>
        <p:nvSpPr>
          <p:cNvPr id="45" name="Rectangle 44"/>
          <p:cNvSpPr/>
          <p:nvPr/>
        </p:nvSpPr>
        <p:spPr>
          <a:xfrm>
            <a:off x="6462082" y="3020575"/>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6" name="ZoneTexte 45"/>
          <p:cNvSpPr txBox="1"/>
          <p:nvPr/>
        </p:nvSpPr>
        <p:spPr>
          <a:xfrm>
            <a:off x="7102059" y="2620465"/>
            <a:ext cx="898037" cy="400110"/>
          </a:xfrm>
          <a:prstGeom prst="rect">
            <a:avLst/>
          </a:prstGeom>
          <a:noFill/>
        </p:spPr>
        <p:txBody>
          <a:bodyPr wrap="square" rtlCol="0">
            <a:spAutoFit/>
          </a:bodyPr>
          <a:lstStyle/>
          <a:p>
            <a:r>
              <a:rPr lang="en-GB" sz="2000" dirty="0">
                <a:solidFill>
                  <a:srgbClr val="00E9B1"/>
                </a:solidFill>
              </a:rPr>
              <a:t>tail</a:t>
            </a:r>
          </a:p>
        </p:txBody>
      </p:sp>
      <p:sp>
        <p:nvSpPr>
          <p:cNvPr id="20" name="ZoneTexte 19"/>
          <p:cNvSpPr txBox="1"/>
          <p:nvPr/>
        </p:nvSpPr>
        <p:spPr>
          <a:xfrm>
            <a:off x="8831650" y="4785255"/>
            <a:ext cx="1350212" cy="523220"/>
          </a:xfrm>
          <a:prstGeom prst="rect">
            <a:avLst/>
          </a:prstGeom>
          <a:noFill/>
        </p:spPr>
        <p:txBody>
          <a:bodyPr wrap="square" rtlCol="0">
            <a:spAutoFit/>
          </a:bodyPr>
          <a:lstStyle/>
          <a:p>
            <a:pPr algn="ctr"/>
            <a:r>
              <a:rPr lang="en-GB" sz="2800" dirty="0" err="1">
                <a:solidFill>
                  <a:srgbClr val="C695C6"/>
                </a:solidFill>
              </a:rPr>
              <a:t>null</a:t>
            </a:r>
            <a:r>
              <a:rPr lang="en-GB" sz="2800" dirty="0" err="1">
                <a:solidFill>
                  <a:srgbClr val="343D46"/>
                </a:solidFill>
              </a:rPr>
              <a:t>a</a:t>
            </a:r>
            <a:endParaRPr lang="en-GB" sz="2800" dirty="0">
              <a:solidFill>
                <a:srgbClr val="343D46"/>
              </a:solidFill>
            </a:endParaRPr>
          </a:p>
        </p:txBody>
      </p:sp>
      <p:sp>
        <p:nvSpPr>
          <p:cNvPr id="4" name="Text Box 3"/>
          <p:cNvSpPr txBox="1"/>
          <p:nvPr/>
        </p:nvSpPr>
        <p:spPr>
          <a:xfrm>
            <a:off x="1988185" y="723265"/>
            <a:ext cx="9344025" cy="1198880"/>
          </a:xfrm>
          <a:prstGeom prst="rect">
            <a:avLst/>
          </a:prstGeom>
          <a:noFill/>
        </p:spPr>
        <p:txBody>
          <a:bodyPr wrap="square" rtlCol="0" anchor="t">
            <a:spAutoFit/>
          </a:bodyPr>
          <a:lstStyle/>
          <a:p>
            <a:pPr algn="just"/>
            <a:r>
              <a:rPr lang="tr-TR" altLang="en-GB" sz="3600" dirty="0">
                <a:solidFill>
                  <a:schemeClr val="tx1"/>
                </a:solidFill>
                <a:sym typeface="+mn-ea"/>
              </a:rPr>
              <a:t>Çift Yönlü Bağlı Liste (DLL) </a:t>
            </a:r>
          </a:p>
          <a:p>
            <a:pPr algn="just"/>
            <a:r>
              <a:rPr lang="tr-TR" altLang="en-GB" sz="3600" dirty="0">
                <a:solidFill>
                  <a:schemeClr val="tx1"/>
                </a:solidFill>
                <a:sym typeface="+mn-ea"/>
              </a:rPr>
              <a:t>Sondan Eleman Silme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r>
                            <a:rPr lang="en-GB" sz="2800" dirty="0">
                              <a:solidFill>
                                <a:schemeClr val="tx1"/>
                              </a:solidFill>
                            </a:rPr>
                            <a:t>DLL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r>
                            <a:rPr lang="en-GB" sz="2800" dirty="0">
                              <a:solidFill>
                                <a:schemeClr val="tx1"/>
                              </a:solidFill>
                            </a:rPr>
                            <a:t>DLL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avec flèche 25"/>
          <p:cNvCxnSpPr>
            <a:stCxn id="22" idx="6"/>
          </p:cNvCxnSpPr>
          <p:nvPr/>
        </p:nvCxnSpPr>
        <p:spPr>
          <a:xfrm>
            <a:off x="5798252" y="2661315"/>
            <a:ext cx="903221"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7816215" y="2637790"/>
            <a:ext cx="1106170" cy="23495"/>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V="1">
            <a:off x="9966960" y="2759075"/>
            <a:ext cx="1268095" cy="381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71937" y="21213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51937" y="266131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99857" y="21213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718252" y="21213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43530" y="21213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79857" y="2661950"/>
            <a:ext cx="937895"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1132618" y="257242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565101" y="202133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44098" y="1621228"/>
            <a:ext cx="898037" cy="400110"/>
          </a:xfrm>
          <a:prstGeom prst="rect">
            <a:avLst/>
          </a:prstGeom>
          <a:noFill/>
        </p:spPr>
        <p:txBody>
          <a:bodyPr wrap="square" rtlCol="0">
            <a:spAutoFit/>
          </a:bodyPr>
          <a:lstStyle/>
          <a:p>
            <a:r>
              <a:rPr lang="en-GB" sz="2000" dirty="0">
                <a:solidFill>
                  <a:srgbClr val="00E9B1"/>
                </a:solidFill>
              </a:rPr>
              <a:t>head</a:t>
            </a:r>
          </a:p>
        </p:txBody>
      </p:sp>
      <p:sp>
        <p:nvSpPr>
          <p:cNvPr id="14" name="Ellipse 13"/>
          <p:cNvSpPr/>
          <p:nvPr/>
        </p:nvSpPr>
        <p:spPr>
          <a:xfrm>
            <a:off x="8886918" y="2221010"/>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7</a:t>
            </a:r>
          </a:p>
        </p:txBody>
      </p:sp>
      <p:sp>
        <p:nvSpPr>
          <p:cNvPr id="17" name="Triangle isocèle 16"/>
          <p:cNvSpPr/>
          <p:nvPr/>
        </p:nvSpPr>
        <p:spPr>
          <a:xfrm>
            <a:off x="4775652" y="3507197"/>
            <a:ext cx="946150" cy="485482"/>
          </a:xfrm>
          <a:prstGeom prst="triangle">
            <a:avLst/>
          </a:prstGeom>
          <a:solidFill>
            <a:srgbClr val="A5F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Box 1"/>
          <p:cNvSpPr txBox="1"/>
          <p:nvPr/>
        </p:nvSpPr>
        <p:spPr>
          <a:xfrm>
            <a:off x="326390" y="4723765"/>
            <a:ext cx="11539220" cy="1198880"/>
          </a:xfrm>
          <a:prstGeom prst="rect">
            <a:avLst/>
          </a:prstGeom>
          <a:noFill/>
        </p:spPr>
        <p:txBody>
          <a:bodyPr wrap="square" rtlCol="0" anchor="t">
            <a:spAutoFit/>
          </a:bodyPr>
          <a:lstStyle/>
          <a:p>
            <a:pPr algn="just"/>
            <a:r>
              <a:rPr lang="en-US"/>
              <a:t>Belirli bir konumdaki bir öğeyi silmek için, silmek istediğimiz konumdan önceki düğüme ulaşana kadar baştan başlayarak öğeleri </a:t>
            </a:r>
            <a:r>
              <a:rPr lang="tr-TR" altLang="en-US"/>
              <a:t>gezmemiz </a:t>
            </a:r>
            <a:r>
              <a:rPr lang="en-US"/>
              <a:t>gerekebilir, ardından bir sonraki işaretçisini bir sonraki düğümden sonraki düğüme ayarlarız, yani zaman karmaşıklığı O(n)'dir.</a:t>
            </a:r>
          </a:p>
        </p:txBody>
      </p:sp>
      <p:sp>
        <p:nvSpPr>
          <p:cNvPr id="4" name="Text Box 3"/>
          <p:cNvSpPr txBox="1"/>
          <p:nvPr/>
        </p:nvSpPr>
        <p:spPr>
          <a:xfrm>
            <a:off x="1988185" y="723265"/>
            <a:ext cx="9344025" cy="645160"/>
          </a:xfrm>
          <a:prstGeom prst="rect">
            <a:avLst/>
          </a:prstGeom>
          <a:noFill/>
        </p:spPr>
        <p:txBody>
          <a:bodyPr wrap="square" rtlCol="0" anchor="t">
            <a:spAutoFit/>
          </a:bodyPr>
          <a:lstStyle/>
          <a:p>
            <a:pPr algn="just"/>
            <a:r>
              <a:rPr lang="tr-TR" altLang="en-GB" sz="3600" dirty="0">
                <a:solidFill>
                  <a:schemeClr val="tx1"/>
                </a:solidFill>
                <a:sym typeface="+mn-ea"/>
              </a:rPr>
              <a:t> Aradan Eleman Silme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r>
                            <a:rPr lang="en-GB" sz="2800" dirty="0">
                              <a:solidFill>
                                <a:schemeClr val="tx1"/>
                              </a:solidFill>
                            </a:rPr>
                            <a:t>DLL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r>
                            <a:rPr lang="en-GB" sz="2800" dirty="0">
                              <a:solidFill>
                                <a:schemeClr val="tx1"/>
                              </a:solidFill>
                            </a:rPr>
                            <a:t>DLL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916693">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498">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avec flèche 25"/>
          <p:cNvCxnSpPr>
            <a:stCxn id="22" idx="6"/>
          </p:cNvCxnSpPr>
          <p:nvPr/>
        </p:nvCxnSpPr>
        <p:spPr>
          <a:xfrm>
            <a:off x="5739832" y="2699415"/>
            <a:ext cx="903221"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7243128" y="2699415"/>
            <a:ext cx="1412081"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9561698" y="2699415"/>
            <a:ext cx="1398524"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03992" y="21594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683992" y="269941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31912" y="21594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59832" y="21594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685110" y="21594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11912" y="269941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980853" y="243780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497156" y="205943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376153" y="1659328"/>
            <a:ext cx="898037" cy="400110"/>
          </a:xfrm>
          <a:prstGeom prst="rect">
            <a:avLst/>
          </a:prstGeom>
          <a:noFill/>
        </p:spPr>
        <p:txBody>
          <a:bodyPr wrap="square" rtlCol="0">
            <a:spAutoFit/>
          </a:bodyPr>
          <a:lstStyle/>
          <a:p>
            <a:r>
              <a:rPr lang="en-GB" sz="2000" dirty="0">
                <a:solidFill>
                  <a:srgbClr val="00E9B1"/>
                </a:solidFill>
              </a:rPr>
              <a:t>head</a:t>
            </a:r>
          </a:p>
        </p:txBody>
      </p:sp>
      <p:sp>
        <p:nvSpPr>
          <p:cNvPr id="14" name="Ellipse 13"/>
          <p:cNvSpPr/>
          <p:nvPr/>
        </p:nvSpPr>
        <p:spPr>
          <a:xfrm>
            <a:off x="8710388" y="215941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7</a:t>
            </a:r>
          </a:p>
        </p:txBody>
      </p:sp>
      <p:sp>
        <p:nvSpPr>
          <p:cNvPr id="17" name="Triangle isocèle 16"/>
          <p:cNvSpPr/>
          <p:nvPr/>
        </p:nvSpPr>
        <p:spPr>
          <a:xfrm>
            <a:off x="6770053" y="3545297"/>
            <a:ext cx="946150" cy="485482"/>
          </a:xfrm>
          <a:prstGeom prst="triangle">
            <a:avLst/>
          </a:prstGeom>
          <a:solidFill>
            <a:srgbClr val="A5F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Box 1"/>
          <p:cNvSpPr txBox="1"/>
          <p:nvPr/>
        </p:nvSpPr>
        <p:spPr>
          <a:xfrm>
            <a:off x="497205" y="4585970"/>
            <a:ext cx="11576685" cy="1198880"/>
          </a:xfrm>
          <a:prstGeom prst="rect">
            <a:avLst/>
          </a:prstGeom>
          <a:noFill/>
        </p:spPr>
        <p:txBody>
          <a:bodyPr wrap="square" rtlCol="0" anchor="t">
            <a:spAutoFit/>
          </a:bodyPr>
          <a:lstStyle/>
          <a:p>
            <a:r>
              <a:rPr lang="tr-TR" altLang="en-US"/>
              <a:t>   </a:t>
            </a:r>
          </a:p>
          <a:p>
            <a:r>
              <a:rPr lang="en-US"/>
              <a:t>Bağlantılı bir listede öğeler bitişik değildir, bu nedenle i konumundaki öğenin adresini doğrudan hesaplayamayız, bu nedenle ondan önceki tüm öğeleri </a:t>
            </a:r>
            <a:r>
              <a:rPr lang="tr-TR" altLang="en-US"/>
              <a:t>gezmemiz </a:t>
            </a:r>
            <a:r>
              <a:rPr lang="en-US"/>
              <a:t>gerekir, bu nedenle en kötü durumda zaman karmaşıklığı O(n)'dir.</a:t>
            </a:r>
            <a:r>
              <a:rPr lang="tr-TR" altLang="en-US"/>
              <a:t> </a:t>
            </a:r>
          </a:p>
        </p:txBody>
      </p:sp>
      <p:sp>
        <p:nvSpPr>
          <p:cNvPr id="4" name="Text Box 3"/>
          <p:cNvSpPr txBox="1"/>
          <p:nvPr/>
        </p:nvSpPr>
        <p:spPr>
          <a:xfrm>
            <a:off x="1988185" y="723265"/>
            <a:ext cx="9344025" cy="645160"/>
          </a:xfrm>
          <a:prstGeom prst="rect">
            <a:avLst/>
          </a:prstGeom>
          <a:noFill/>
        </p:spPr>
        <p:txBody>
          <a:bodyPr wrap="square" rtlCol="0" anchor="t">
            <a:spAutoFit/>
          </a:bodyPr>
          <a:lstStyle/>
          <a:p>
            <a:pPr algn="just"/>
            <a:r>
              <a:rPr lang="tr-TR" altLang="en-GB" sz="3600" dirty="0">
                <a:solidFill>
                  <a:schemeClr val="tx1"/>
                </a:solidFill>
                <a:sym typeface="+mn-ea"/>
              </a:rPr>
              <a:t>Herhangi bir Elemana Erişim</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816463" y="32802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2" name="Connecteur droit avec flèche 11"/>
          <p:cNvCxnSpPr>
            <a:stCxn id="11" idx="6"/>
            <a:endCxn id="13" idx="2"/>
          </p:cNvCxnSpPr>
          <p:nvPr/>
        </p:nvCxnSpPr>
        <p:spPr>
          <a:xfrm>
            <a:off x="1896463" y="38202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3182132" y="32802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14" name="Ellipse 13"/>
          <p:cNvSpPr/>
          <p:nvPr/>
        </p:nvSpPr>
        <p:spPr>
          <a:xfrm>
            <a:off x="5547801" y="32802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15" name="Ellipse 14"/>
          <p:cNvSpPr/>
          <p:nvPr/>
        </p:nvSpPr>
        <p:spPr>
          <a:xfrm>
            <a:off x="7913470" y="32802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18" name="Connecteur droit avec flèche 17"/>
          <p:cNvCxnSpPr>
            <a:stCxn id="13" idx="6"/>
            <a:endCxn id="14" idx="2"/>
          </p:cNvCxnSpPr>
          <p:nvPr/>
        </p:nvCxnSpPr>
        <p:spPr>
          <a:xfrm>
            <a:off x="4262132" y="38202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4" idx="6"/>
            <a:endCxn id="15" idx="2"/>
          </p:cNvCxnSpPr>
          <p:nvPr/>
        </p:nvCxnSpPr>
        <p:spPr>
          <a:xfrm>
            <a:off x="6627801" y="38202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5" idx="6"/>
          </p:cNvCxnSpPr>
          <p:nvPr/>
        </p:nvCxnSpPr>
        <p:spPr>
          <a:xfrm>
            <a:off x="8993470" y="38202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316169" y="3558599"/>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29" name="Rectangle 28"/>
          <p:cNvSpPr/>
          <p:nvPr/>
        </p:nvSpPr>
        <p:spPr>
          <a:xfrm>
            <a:off x="716486" y="3180232"/>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ZoneTexte 16"/>
          <p:cNvSpPr txBox="1"/>
          <p:nvPr/>
        </p:nvSpPr>
        <p:spPr>
          <a:xfrm>
            <a:off x="595483" y="2780122"/>
            <a:ext cx="898037" cy="400110"/>
          </a:xfrm>
          <a:prstGeom prst="rect">
            <a:avLst/>
          </a:prstGeom>
          <a:noFill/>
        </p:spPr>
        <p:txBody>
          <a:bodyPr wrap="square" rtlCol="0">
            <a:spAutoFit/>
          </a:bodyPr>
          <a:lstStyle/>
          <a:p>
            <a:r>
              <a:rPr lang="en-GB" sz="2000" dirty="0">
                <a:solidFill>
                  <a:srgbClr val="00E9B1"/>
                </a:solidFill>
              </a:rPr>
              <a:t>head</a:t>
            </a:r>
          </a:p>
        </p:txBody>
      </p:sp>
      <p:sp>
        <p:nvSpPr>
          <p:cNvPr id="2" name="Text Box 1"/>
          <p:cNvSpPr txBox="1"/>
          <p:nvPr/>
        </p:nvSpPr>
        <p:spPr>
          <a:xfrm>
            <a:off x="311785" y="473075"/>
            <a:ext cx="11778615" cy="2306955"/>
          </a:xfrm>
          <a:prstGeom prst="rect">
            <a:avLst/>
          </a:prstGeom>
          <a:noFill/>
        </p:spPr>
        <p:txBody>
          <a:bodyPr wrap="square" rtlCol="0" anchor="t">
            <a:spAutoFit/>
          </a:bodyPr>
          <a:lstStyle/>
          <a:p>
            <a:pPr algn="just"/>
            <a:r>
              <a:rPr lang="en-US"/>
              <a:t>Ancak bağlantılı bir listede öğeler bitişik değildir, bu nedenle düğümlerin bağlantılı listede </a:t>
            </a:r>
            <a:r>
              <a:rPr lang="tr-TR" altLang="en-US"/>
              <a:t>ilerlemeye </a:t>
            </a:r>
            <a:r>
              <a:rPr lang="en-US"/>
              <a:t>devam edebilmeleri için bir sonraki </a:t>
            </a:r>
            <a:r>
              <a:rPr lang="tr-TR" altLang="en-US"/>
              <a:t>elemanın </a:t>
            </a:r>
            <a:r>
              <a:rPr lang="en-US"/>
              <a:t>referansına sahip olması gerekir.</a:t>
            </a:r>
          </a:p>
          <a:p>
            <a:pPr algn="just"/>
            <a:endParaRPr lang="en-US"/>
          </a:p>
          <a:p>
            <a:pPr algn="just"/>
            <a:r>
              <a:rPr lang="en-US"/>
              <a:t>Bu nedenle </a:t>
            </a:r>
            <a:r>
              <a:rPr lang="en-US">
                <a:sym typeface="+mn-ea"/>
              </a:rPr>
              <a:t>bir </a:t>
            </a:r>
            <a:r>
              <a:rPr lang="en-US"/>
              <a:t>bağlantılı listede, her düğüm bir değerden ve bağlantılı listedeki bir sonraki düğümün referansını tutan Düğüm türünde bir öznitelikten oluşur, böylece bir sonraki düğüme geçmek istediğimizde, sadece</a:t>
            </a:r>
            <a:r>
              <a:rPr lang="en-US" b="1">
                <a:solidFill>
                  <a:srgbClr val="FF0000"/>
                </a:solidFill>
              </a:rPr>
              <a:t> düğüm = düğüm.sonraki</a:t>
            </a:r>
            <a:r>
              <a:rPr lang="en-US" b="1">
                <a:solidFill>
                  <a:srgbClr val="FF0000"/>
                </a:solidFill>
                <a:sym typeface="+mn-ea"/>
              </a:rPr>
              <a:t> </a:t>
            </a:r>
            <a:r>
              <a:rPr lang="en-US">
                <a:sym typeface="+mn-ea"/>
              </a:rPr>
              <a:t>yazarız.</a:t>
            </a:r>
            <a:r>
              <a:rPr lang="en-US"/>
              <a:t> Ayrıca nereden başlayacağımızı bilmek için bağlantılı listenin başını içeren bir LinkedList tipimiz var.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r>
                            <a:rPr lang="en-GB" sz="2800" dirty="0">
                              <a:solidFill>
                                <a:schemeClr val="tx1"/>
                              </a:solidFill>
                            </a:rPr>
                            <a:t>DLL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r>
                            <a:rPr lang="en-GB" sz="2400" dirty="0">
                              <a:solidFill>
                                <a:srgbClr val="A5FDB9"/>
                              </a:solidFill>
                            </a:rPr>
                            <a:t>accessing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r>
                            <a:rPr lang="en-GB" sz="2800" dirty="0">
                              <a:solidFill>
                                <a:schemeClr val="tx1"/>
                              </a:solidFill>
                            </a:rPr>
                            <a:t>DLL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916693">
                    <a:tc gridSpan="2">
                      <a:txBody>
                        <a:bodyPr/>
                        <a:lstStyle/>
                        <a:p>
                          <a:pPr algn="ctr" rtl="0"/>
                          <a:r>
                            <a:rPr lang="en-GB" sz="2400" dirty="0">
                              <a:solidFill>
                                <a:srgbClr val="A5FDB9"/>
                              </a:solidFill>
                            </a:rPr>
                            <a:t>accessing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300">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310" y="3429000"/>
            <a:ext cx="11803380" cy="1476375"/>
          </a:xfrm>
          <a:prstGeom prst="rect">
            <a:avLst/>
          </a:prstGeom>
          <a:noFill/>
        </p:spPr>
        <p:txBody>
          <a:bodyPr wrap="square" rtlCol="0" anchor="t">
            <a:spAutoFit/>
          </a:bodyPr>
          <a:lstStyle/>
          <a:p>
            <a:pPr algn="just"/>
            <a:r>
              <a:rPr lang="en-US"/>
              <a:t>Bir dizideki bir öğeyi aramak için, sıralanmışsa ikili aramayı, sıralanmamışsa doğrusal aramayı uygulayabiliriz. Ancak bağlantılı bir liste ile, ikili arama uygulayabileceğimiz doğrudur, ancak dizinin aksine, ortadaki öğeye doğrudan erişemeyiz, ondan önceki tüm öğeleri </a:t>
            </a:r>
            <a:r>
              <a:rPr lang="tr-TR" altLang="en-US"/>
              <a:t>gezmemiz </a:t>
            </a:r>
            <a:r>
              <a:rPr lang="en-US"/>
              <a:t>gerekir, bu da </a:t>
            </a:r>
            <a:r>
              <a:rPr lang="en-US">
                <a:sym typeface="+mn-ea"/>
              </a:rPr>
              <a:t>O(n)</a:t>
            </a:r>
            <a:r>
              <a:rPr lang="tr-TR" altLang="en-US">
                <a:sym typeface="+mn-ea"/>
              </a:rPr>
              <a:t> </a:t>
            </a:r>
            <a:r>
              <a:rPr lang="en-US"/>
              <a:t>zaman karmaşıklığına neden olur, bu yüzden sadece doğrusal arama kullanıyoruz, arama için O(n) zaman karmaşıklığı elde ediyoruz.</a:t>
            </a:r>
          </a:p>
        </p:txBody>
      </p:sp>
      <p:pic>
        <p:nvPicPr>
          <p:cNvPr id="4" name="Imag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22800" y="482602"/>
            <a:ext cx="2946400" cy="294639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r>
                            <a:rPr lang="en-GB" sz="2800" dirty="0">
                              <a:solidFill>
                                <a:schemeClr val="tx1"/>
                              </a:solidFill>
                            </a:rPr>
                            <a:t>DLL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r>
                            <a:rPr lang="en-GB" sz="2400" dirty="0">
                              <a:solidFill>
                                <a:srgbClr val="A5FDB9"/>
                              </a:solidFill>
                            </a:rPr>
                            <a:t>accessing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dirty="0">
                              <a:solidFill>
                                <a:srgbClr val="A5FDB9"/>
                              </a:solidFill>
                            </a:rPr>
                            <a:t>searching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14:m>
                            <m:oMathPara xmlns:m="http://schemas.openxmlformats.org/officeDocument/2006/math">
                              <m:oMathParaPr>
                                <m:jc m:val="centerGroup"/>
                              </m:oMathParaPr>
                              <m:oMath xmlns:m="http://schemas.openxmlformats.org/officeDocument/2006/math">
                                <m:r>
                                  <a:rPr lang="fr-FR" sz="2400" b="0" i="1" dirty="0" smtClean="0">
                                    <a:solidFill>
                                      <a:srgbClr val="F97B57"/>
                                    </a:solidFill>
                                    <a:latin typeface="Cambria Math" panose="02040503050406030204" pitchFamily="18" charset="0"/>
                                  </a:rPr>
                                  <m:t>𝑂</m:t>
                                </m:r>
                                <m:r>
                                  <a:rPr lang="fr-FR" sz="2400" b="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fr-FR" sz="2400" b="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r>
                            <a:rPr lang="en-GB" sz="2800" dirty="0">
                              <a:solidFill>
                                <a:schemeClr val="tx1"/>
                              </a:solidFill>
                            </a:rPr>
                            <a:t>DLL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916693">
                    <a:tc gridSpan="2">
                      <a:txBody>
                        <a:bodyPr/>
                        <a:lstStyle/>
                        <a:p>
                          <a:pPr algn="ctr" rtl="0"/>
                          <a:r>
                            <a:rPr lang="en-GB" sz="2400" dirty="0">
                              <a:solidFill>
                                <a:srgbClr val="A5FDB9"/>
                              </a:solidFill>
                            </a:rPr>
                            <a:t>accessing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dirty="0">
                              <a:solidFill>
                                <a:srgbClr val="A5FDB9"/>
                              </a:solidFill>
                            </a:rPr>
                            <a:t>searching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300">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blip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9730" y="291465"/>
            <a:ext cx="3496945" cy="3496945"/>
          </a:xfrm>
          <a:prstGeom prst="rect">
            <a:avLst/>
          </a:prstGeom>
        </p:spPr>
      </p:pic>
      <p:sp>
        <p:nvSpPr>
          <p:cNvPr id="2" name="Text Box 1"/>
          <p:cNvSpPr txBox="1"/>
          <p:nvPr/>
        </p:nvSpPr>
        <p:spPr>
          <a:xfrm>
            <a:off x="3991610" y="551815"/>
            <a:ext cx="7879715" cy="1476375"/>
          </a:xfrm>
          <a:prstGeom prst="rect">
            <a:avLst/>
          </a:prstGeom>
          <a:noFill/>
        </p:spPr>
        <p:txBody>
          <a:bodyPr wrap="square" rtlCol="0" anchor="t">
            <a:spAutoFit/>
          </a:bodyPr>
          <a:lstStyle/>
          <a:p>
            <a:r>
              <a:rPr lang="tr-TR" altLang="en-US"/>
              <a:t>Sıralama işlemi;</a:t>
            </a:r>
          </a:p>
          <a:p>
            <a:endParaRPr lang="en-US"/>
          </a:p>
          <a:p>
            <a:r>
              <a:rPr lang="en-US"/>
              <a:t>Diziyle aynı şekilde, bağlantılı bir listeyi sıralamanın zaman karmaşıklığı kullanılan algoritmaya bağlıdır, ancak genellikle O(nlogn)'dur.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linked list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4">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4841">
                    <a:tc rowSpan="2">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rowSpan="2">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endParaRPr lang="en-GB" sz="1800" dirty="0">
                            <a:solidFill>
                              <a:schemeClr val="tx1"/>
                            </a:solidFill>
                          </a:endParaRPr>
                        </a:p>
                        <a:p>
                          <a:pPr algn="ctr" rtl="0"/>
                          <a:r>
                            <a:rPr lang="en-GB" sz="1800" dirty="0">
                              <a:solidFill>
                                <a:schemeClr val="tx1"/>
                              </a:solidFill>
                            </a:rPr>
                            <a:t>specific position</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556697">
                    <a:tc vMerge="1">
                      <a:tcPr/>
                    </a:tc>
                    <a:tc vMerge="1">
                      <a:tcPr/>
                    </a:tc>
                    <a:tc>
                      <a:txBody>
                        <a:bodyPr/>
                        <a:lstStyle/>
                        <a:p>
                          <a:pPr algn="ctr" rtl="0"/>
                          <a:r>
                            <a:rPr lang="en-GB" sz="1200" dirty="0">
                              <a:solidFill>
                                <a:schemeClr val="tx1"/>
                              </a:solidFill>
                            </a:rPr>
                            <a:t>if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endParaRPr lang="en-GB" sz="12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cPr/>
                    </a:tc>
                    <a:tc vMerge="1">
                      <a:tcPr/>
                    </a:tc>
                    <a:tc>
                      <a:txBody>
                        <a:bodyPr/>
                        <a:lstStyle/>
                        <a:p>
                          <a:pPr algn="ctr" rtl="0"/>
                          <a:r>
                            <a:rPr lang="en-GB" sz="2800" dirty="0">
                              <a:solidFill>
                                <a:schemeClr val="tx1"/>
                              </a:solidFill>
                            </a:rPr>
                            <a:t>DLL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endParaRPr lang="en-GB" sz="2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498">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6693">
                    <a:tc gridSpan="2">
                      <a:txBody>
                        <a:bodyPr/>
                        <a:lstStyle/>
                        <a:p>
                          <a:pPr algn="ctr" rtl="0"/>
                          <a:r>
                            <a:rPr lang="en-GB" sz="2400" dirty="0">
                              <a:solidFill>
                                <a:srgbClr val="A5FDB9"/>
                              </a:solidFill>
                            </a:rPr>
                            <a:t>accessing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dirty="0">
                              <a:solidFill>
                                <a:srgbClr val="A5FDB9"/>
                              </a:solidFill>
                            </a:rPr>
                            <a:t>searching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dirty="0">
                              <a:solidFill>
                                <a:srgbClr val="A5FDB9"/>
                              </a:solidFill>
                            </a:rPr>
                            <a:t>sorting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1003498">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14:m>
                            <m:oMathPara xmlns:m="http://schemas.openxmlformats.org/officeDocument/2006/math">
                              <m:oMathParaPr>
                                <m:jc m:val="centerGroup"/>
                              </m:oMathParaPr>
                              <m:oMath xmlns:m="http://schemas.openxmlformats.org/officeDocument/2006/math">
                                <m:r>
                                  <a:rPr lang="fr-FR" sz="2400" b="0" i="1" dirty="0" smtClean="0">
                                    <a:solidFill>
                                      <a:srgbClr val="F97B57"/>
                                    </a:solidFill>
                                    <a:latin typeface="Cambria Math" panose="02040503050406030204" pitchFamily="18" charset="0"/>
                                  </a:rPr>
                                  <m:t>𝑂</m:t>
                                </m:r>
                                <m:r>
                                  <a:rPr lang="fr-FR" sz="2400" b="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fr-FR" sz="2400" b="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err="1" smtClean="0">
                                    <a:solidFill>
                                      <a:srgbClr val="F97B57"/>
                                    </a:solidFill>
                                    <a:latin typeface="Cambria Math" panose="02040503050406030204" pitchFamily="18" charset="0"/>
                                  </a:rPr>
                                  <m:t>𝑛𝑙𝑜𝑔𝑛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406400" y="1447800"/>
              <a:ext cx="11404604" cy="5038725"/>
            </p:xfrm>
            <a:graphic>
              <a:graphicData uri="http://schemas.openxmlformats.org/drawingml/2006/table">
                <a:tbl>
                  <a:tblPr>
                    <a:tableStyleId>{5C22544A-7EE6-4342-B048-85BDC9FD1C3A}</a:tableStyleId>
                  </a:tblPr>
                  <a:tblGrid>
                    <a:gridCol w="1900767"/>
                    <a:gridCol w="1900767"/>
                    <a:gridCol w="950384"/>
                    <a:gridCol w="950384"/>
                    <a:gridCol w="1900767"/>
                    <a:gridCol w="1900767"/>
                    <a:gridCol w="950384"/>
                    <a:gridCol w="950384"/>
                  </a:tblGrid>
                  <a:tr h="1003498">
                    <a:tc gridSpan="4">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4">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4841">
                    <a:tc rowSpan="2">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rowSpan="2">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rowSpan="2">
                      <a:txBody>
                        <a:bodyPr/>
                        <a:lstStyle/>
                        <a:p>
                          <a:pPr algn="ctr" rtl="0"/>
                          <a:r>
                            <a:rPr lang="en-GB" sz="1800" dirty="0">
                              <a:solidFill>
                                <a:schemeClr val="tx1"/>
                              </a:solidFill>
                            </a:rPr>
                            <a:t>at a </a:t>
                          </a:r>
                        </a:p>
                        <a:p>
                          <a:pPr algn="ctr" rtl="0"/>
                          <a:r>
                            <a:rPr lang="en-GB" sz="1800" dirty="0">
                              <a:solidFill>
                                <a:schemeClr val="tx1"/>
                              </a:solidFill>
                            </a:rPr>
                            <a:t>specific position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556697">
                    <a:tc vMerge="1">
                      <a:txBody>
                        <a:bodyPr/>
                        <a:lstStyle/>
                        <a:p>
                          <a:endParaRPr lang="tr-TR"/>
                        </a:p>
                      </a:txBody>
                      <a:tcPr/>
                    </a:tc>
                    <a:tc vMerge="1">
                      <a:txBody>
                        <a:bodyPr/>
                        <a:lstStyle/>
                        <a:p>
                          <a:endParaRPr lang="tr-TR"/>
                        </a:p>
                      </a:txBody>
                      <a:tcPr/>
                    </a:tc>
                    <a:tc>
                      <a:txBody>
                        <a:bodyPr/>
                        <a:lstStyle/>
                        <a:p>
                          <a:pPr algn="ctr" rtl="0"/>
                          <a:r>
                            <a:rPr lang="en-GB" sz="1200" dirty="0">
                              <a:solidFill>
                                <a:schemeClr val="tx1"/>
                              </a:solidFill>
                            </a:rPr>
                            <a:t>if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200" dirty="0">
                              <a:solidFill>
                                <a:schemeClr val="tx1"/>
                              </a:solidFill>
                            </a:rPr>
                            <a:t>if no ref to tail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vMerge="1">
                      <a:txBody>
                        <a:bodyPr/>
                        <a:lstStyle/>
                        <a:p>
                          <a:endParaRPr lang="tr-TR"/>
                        </a:p>
                      </a:txBody>
                      <a:tcPr/>
                    </a:tc>
                    <a:tc vMerge="1">
                      <a:txBody>
                        <a:bodyPr/>
                        <a:lstStyle/>
                        <a:p>
                          <a:endParaRPr lang="tr-TR"/>
                        </a:p>
                      </a:txBody>
                      <a:tcPr/>
                    </a:tc>
                    <a:tc>
                      <a:txBody>
                        <a:bodyPr/>
                        <a:lstStyle/>
                        <a:p>
                          <a:pPr algn="ctr" rtl="0"/>
                          <a:r>
                            <a:rPr lang="en-GB" sz="2800" dirty="0">
                              <a:solidFill>
                                <a:schemeClr val="tx1"/>
                              </a:solidFill>
                            </a:rPr>
                            <a:t>DLL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chemeClr val="tx1"/>
                              </a:solidFill>
                            </a:rPr>
                            <a:t>SLL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00330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916693">
                    <a:tc gridSpan="2">
                      <a:txBody>
                        <a:bodyPr/>
                        <a:lstStyle/>
                        <a:p>
                          <a:pPr algn="ctr" rtl="0"/>
                          <a:r>
                            <a:rPr lang="en-GB" sz="2400" dirty="0">
                              <a:solidFill>
                                <a:srgbClr val="A5FDB9"/>
                              </a:solidFill>
                            </a:rPr>
                            <a:t>accessing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dirty="0">
                              <a:solidFill>
                                <a:srgbClr val="A5FDB9"/>
                              </a:solidFill>
                            </a:rPr>
                            <a:t>searching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dirty="0">
                              <a:solidFill>
                                <a:srgbClr val="A5FDB9"/>
                              </a:solidFill>
                            </a:rPr>
                            <a:t>sorting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1003300">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blipFill>
                      </a:tcPr>
                    </a:tc>
                    <a:tc hMerge="1">
                      <a:txBody>
                        <a:bodyPr/>
                        <a:lstStyle/>
                        <a:p>
                          <a:endParaRPr lang="tr-TR"/>
                        </a:p>
                      </a:txBody>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0665" y="75565"/>
            <a:ext cx="4042410" cy="4042410"/>
          </a:xfrm>
          <a:prstGeom prst="rect">
            <a:avLst/>
          </a:prstGeom>
        </p:spPr>
      </p:pic>
      <p:sp>
        <p:nvSpPr>
          <p:cNvPr id="2" name="Text Box 1"/>
          <p:cNvSpPr txBox="1"/>
          <p:nvPr/>
        </p:nvSpPr>
        <p:spPr>
          <a:xfrm>
            <a:off x="4784090" y="2046605"/>
            <a:ext cx="5715000" cy="1445260"/>
          </a:xfrm>
          <a:prstGeom prst="rect">
            <a:avLst/>
          </a:prstGeom>
          <a:noFill/>
        </p:spPr>
        <p:txBody>
          <a:bodyPr wrap="none" rtlCol="0" anchor="t">
            <a:spAutoFit/>
          </a:bodyPr>
          <a:lstStyle/>
          <a:p>
            <a:r>
              <a:rPr lang="tr-TR" altLang="fr-FR" sz="8800" b="1" dirty="0">
                <a:sym typeface="+mn-ea"/>
              </a:rPr>
              <a:t>Yığınlar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64002" y="457202"/>
            <a:ext cx="4063998" cy="4063998"/>
          </a:xfrm>
          <a:prstGeom prst="rect">
            <a:avLst/>
          </a:prstGeom>
        </p:spPr>
      </p:pic>
      <p:sp>
        <p:nvSpPr>
          <p:cNvPr id="2" name="ZoneTexte 1"/>
          <p:cNvSpPr txBox="1"/>
          <p:nvPr/>
        </p:nvSpPr>
        <p:spPr>
          <a:xfrm>
            <a:off x="660400" y="4695280"/>
            <a:ext cx="10871200" cy="1446550"/>
          </a:xfrm>
          <a:prstGeom prst="rect">
            <a:avLst/>
          </a:prstGeom>
          <a:noFill/>
        </p:spPr>
        <p:txBody>
          <a:bodyPr wrap="square" rtlCol="0">
            <a:spAutoFit/>
          </a:bodyPr>
          <a:lstStyle/>
          <a:p>
            <a:pPr algn="ctr"/>
            <a:r>
              <a:rPr lang="en-GB" sz="8800" b="1" dirty="0">
                <a:solidFill>
                  <a:srgbClr val="55A1FF"/>
                </a:solidFill>
              </a:rPr>
              <a:t>L</a:t>
            </a:r>
            <a:r>
              <a:rPr lang="en-GB" sz="8800" dirty="0"/>
              <a:t>ast </a:t>
            </a:r>
            <a:r>
              <a:rPr lang="en-GB" sz="8800" b="1" dirty="0">
                <a:solidFill>
                  <a:srgbClr val="55A1FF"/>
                </a:solidFill>
              </a:rPr>
              <a:t>I</a:t>
            </a:r>
            <a:r>
              <a:rPr lang="en-GB" sz="8800" dirty="0"/>
              <a:t>n </a:t>
            </a:r>
            <a:r>
              <a:rPr lang="en-GB" sz="8800" b="1" dirty="0">
                <a:solidFill>
                  <a:srgbClr val="55A1FF"/>
                </a:solidFill>
              </a:rPr>
              <a:t>F</a:t>
            </a:r>
            <a:r>
              <a:rPr lang="en-GB" sz="8800" dirty="0"/>
              <a:t>irst </a:t>
            </a:r>
            <a:r>
              <a:rPr lang="en-GB" sz="8800" b="1" dirty="0">
                <a:solidFill>
                  <a:srgbClr val="55A1FF"/>
                </a:solidFill>
              </a:rPr>
              <a:t>O</a:t>
            </a:r>
            <a:r>
              <a:rPr lang="en-GB" sz="8800" dirty="0"/>
              <a:t>ut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isque magnétique 3"/>
          <p:cNvSpPr/>
          <p:nvPr/>
        </p:nvSpPr>
        <p:spPr>
          <a:xfrm>
            <a:off x="4862288" y="5109029"/>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7</a:t>
            </a:r>
          </a:p>
        </p:txBody>
      </p:sp>
      <p:sp>
        <p:nvSpPr>
          <p:cNvPr id="10" name="Organigramme : Disque magnétique 9"/>
          <p:cNvSpPr/>
          <p:nvPr/>
        </p:nvSpPr>
        <p:spPr>
          <a:xfrm>
            <a:off x="4862288" y="4122058"/>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2</a:t>
            </a:r>
          </a:p>
        </p:txBody>
      </p:sp>
      <p:sp>
        <p:nvSpPr>
          <p:cNvPr id="11" name="Organigramme : Disque magnétique 10"/>
          <p:cNvSpPr/>
          <p:nvPr/>
        </p:nvSpPr>
        <p:spPr>
          <a:xfrm>
            <a:off x="4862288" y="3135087"/>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3</a:t>
            </a:r>
          </a:p>
        </p:txBody>
      </p:sp>
      <p:sp>
        <p:nvSpPr>
          <p:cNvPr id="12" name="Organigramme : Disque magnétique 11"/>
          <p:cNvSpPr/>
          <p:nvPr/>
        </p:nvSpPr>
        <p:spPr>
          <a:xfrm>
            <a:off x="4862288" y="2167711"/>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6</a:t>
            </a:r>
          </a:p>
        </p:txBody>
      </p:sp>
      <p:sp>
        <p:nvSpPr>
          <p:cNvPr id="13" name="Organigramme : Disque magnétique 12"/>
          <p:cNvSpPr/>
          <p:nvPr/>
        </p:nvSpPr>
        <p:spPr>
          <a:xfrm>
            <a:off x="-1986920" y="-3784960"/>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4</a:t>
            </a:r>
          </a:p>
        </p:txBody>
      </p:sp>
      <p:sp>
        <p:nvSpPr>
          <p:cNvPr id="14" name="Rectangle 13"/>
          <p:cNvSpPr/>
          <p:nvPr/>
        </p:nvSpPr>
        <p:spPr>
          <a:xfrm>
            <a:off x="4701491" y="2002072"/>
            <a:ext cx="2744338" cy="1742613"/>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ZoneTexte 14"/>
          <p:cNvSpPr txBox="1"/>
          <p:nvPr/>
        </p:nvSpPr>
        <p:spPr>
          <a:xfrm>
            <a:off x="4580488" y="1601963"/>
            <a:ext cx="898037" cy="400110"/>
          </a:xfrm>
          <a:prstGeom prst="rect">
            <a:avLst/>
          </a:prstGeom>
          <a:noFill/>
        </p:spPr>
        <p:txBody>
          <a:bodyPr wrap="square" rtlCol="0">
            <a:spAutoFit/>
          </a:bodyPr>
          <a:lstStyle/>
          <a:p>
            <a:r>
              <a:rPr lang="en-GB" sz="2000" dirty="0">
                <a:solidFill>
                  <a:srgbClr val="00E9B1"/>
                </a:solidFill>
              </a:rPr>
              <a:t>head</a:t>
            </a:r>
          </a:p>
        </p:txBody>
      </p:sp>
      <p:pic>
        <p:nvPicPr>
          <p:cNvPr id="17" name="Image 1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rot="2923217">
            <a:off x="589010" y="-2792649"/>
            <a:ext cx="1963766" cy="1963766"/>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isque magnétique 3"/>
          <p:cNvSpPr/>
          <p:nvPr/>
        </p:nvSpPr>
        <p:spPr>
          <a:xfrm>
            <a:off x="4862288" y="5109029"/>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7</a:t>
            </a:r>
          </a:p>
        </p:txBody>
      </p:sp>
      <p:sp>
        <p:nvSpPr>
          <p:cNvPr id="10" name="Organigramme : Disque magnétique 9"/>
          <p:cNvSpPr/>
          <p:nvPr/>
        </p:nvSpPr>
        <p:spPr>
          <a:xfrm>
            <a:off x="4862288" y="4122058"/>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2</a:t>
            </a:r>
          </a:p>
        </p:txBody>
      </p:sp>
      <p:sp>
        <p:nvSpPr>
          <p:cNvPr id="11" name="Organigramme : Disque magnétique 10"/>
          <p:cNvSpPr/>
          <p:nvPr/>
        </p:nvSpPr>
        <p:spPr>
          <a:xfrm>
            <a:off x="4862288" y="3135087"/>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3</a:t>
            </a:r>
          </a:p>
        </p:txBody>
      </p:sp>
      <p:sp>
        <p:nvSpPr>
          <p:cNvPr id="12" name="Organigramme : Disque magnétique 11"/>
          <p:cNvSpPr/>
          <p:nvPr/>
        </p:nvSpPr>
        <p:spPr>
          <a:xfrm>
            <a:off x="4862288" y="2167711"/>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6</a:t>
            </a:r>
          </a:p>
        </p:txBody>
      </p:sp>
      <p:sp>
        <p:nvSpPr>
          <p:cNvPr id="13" name="Organigramme : Disque magnétique 12"/>
          <p:cNvSpPr/>
          <p:nvPr/>
        </p:nvSpPr>
        <p:spPr>
          <a:xfrm>
            <a:off x="4862288" y="1161145"/>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4</a:t>
            </a:r>
          </a:p>
        </p:txBody>
      </p:sp>
      <p:sp>
        <p:nvSpPr>
          <p:cNvPr id="14" name="Rectangle 13"/>
          <p:cNvSpPr/>
          <p:nvPr/>
        </p:nvSpPr>
        <p:spPr>
          <a:xfrm>
            <a:off x="4701491" y="1039864"/>
            <a:ext cx="2744338" cy="1742613"/>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ZoneTexte 14"/>
          <p:cNvSpPr txBox="1"/>
          <p:nvPr/>
        </p:nvSpPr>
        <p:spPr>
          <a:xfrm>
            <a:off x="4580488" y="639755"/>
            <a:ext cx="898037" cy="400110"/>
          </a:xfrm>
          <a:prstGeom prst="rect">
            <a:avLst/>
          </a:prstGeom>
          <a:noFill/>
        </p:spPr>
        <p:txBody>
          <a:bodyPr wrap="square" rtlCol="0">
            <a:spAutoFit/>
          </a:bodyPr>
          <a:lstStyle/>
          <a:p>
            <a:r>
              <a:rPr lang="en-GB" sz="2000" dirty="0">
                <a:solidFill>
                  <a:srgbClr val="00E9B1"/>
                </a:solidFill>
              </a:rPr>
              <a:t>head</a:t>
            </a:r>
          </a:p>
        </p:txBody>
      </p:sp>
      <p:pic>
        <p:nvPicPr>
          <p:cNvPr id="16" name="Image 1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rot="2923217">
            <a:off x="2860497" y="-219434"/>
            <a:ext cx="1963766" cy="1963766"/>
          </a:xfrm>
          <a:prstGeom prst="rect">
            <a:avLst/>
          </a:prstGeom>
        </p:spPr>
      </p:pic>
      <p:sp>
        <p:nvSpPr>
          <p:cNvPr id="2" name="ZoneTexte 1"/>
          <p:cNvSpPr txBox="1"/>
          <p:nvPr/>
        </p:nvSpPr>
        <p:spPr>
          <a:xfrm>
            <a:off x="0" y="5109029"/>
            <a:ext cx="3162300" cy="1323439"/>
          </a:xfrm>
          <a:prstGeom prst="rect">
            <a:avLst/>
          </a:prstGeom>
          <a:noFill/>
        </p:spPr>
        <p:txBody>
          <a:bodyPr wrap="square" rtlCol="0">
            <a:spAutoFit/>
          </a:bodyPr>
          <a:lstStyle/>
          <a:p>
            <a:pPr algn="ctr"/>
            <a:r>
              <a:rPr lang="en-GB" sz="8000" dirty="0">
                <a:solidFill>
                  <a:srgbClr val="A5FDB9"/>
                </a:solidFill>
              </a:rPr>
              <a:t>push</a:t>
            </a:r>
          </a:p>
        </p:txBody>
      </p:sp>
      <p:sp>
        <p:nvSpPr>
          <p:cNvPr id="3" name="Text Box 2"/>
          <p:cNvSpPr txBox="1"/>
          <p:nvPr/>
        </p:nvSpPr>
        <p:spPr>
          <a:xfrm>
            <a:off x="547370" y="2506980"/>
            <a:ext cx="2983865" cy="1198880"/>
          </a:xfrm>
          <a:prstGeom prst="rect">
            <a:avLst/>
          </a:prstGeom>
          <a:noFill/>
        </p:spPr>
        <p:txBody>
          <a:bodyPr wrap="square" rtlCol="0" anchor="t">
            <a:spAutoFit/>
          </a:bodyPr>
          <a:lstStyle/>
          <a:p>
            <a:r>
              <a:rPr lang="tr-TR" altLang="en-US">
                <a:sym typeface="+mn-ea"/>
              </a:rPr>
              <a:t>B</a:t>
            </a:r>
            <a:r>
              <a:rPr lang="en-US">
                <a:sym typeface="+mn-ea"/>
              </a:rPr>
              <a:t>ağlantılı bir listede, başlangı</a:t>
            </a:r>
            <a:r>
              <a:rPr lang="tr-TR" altLang="en-US">
                <a:sym typeface="+mn-ea"/>
              </a:rPr>
              <a:t>ca </a:t>
            </a:r>
            <a:r>
              <a:rPr lang="en-US">
                <a:sym typeface="+mn-ea"/>
              </a:rPr>
              <a:t> eleman eklemek O(1) zaman karmaşıklığıdır.</a:t>
            </a:r>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isque magnétique 3"/>
          <p:cNvSpPr/>
          <p:nvPr/>
        </p:nvSpPr>
        <p:spPr>
          <a:xfrm>
            <a:off x="4862288" y="5109029"/>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7</a:t>
            </a:r>
          </a:p>
        </p:txBody>
      </p:sp>
      <p:sp>
        <p:nvSpPr>
          <p:cNvPr id="10" name="Organigramme : Disque magnétique 9"/>
          <p:cNvSpPr/>
          <p:nvPr/>
        </p:nvSpPr>
        <p:spPr>
          <a:xfrm>
            <a:off x="4862288" y="4122058"/>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2</a:t>
            </a:r>
          </a:p>
        </p:txBody>
      </p:sp>
      <p:sp>
        <p:nvSpPr>
          <p:cNvPr id="11" name="Organigramme : Disque magnétique 10"/>
          <p:cNvSpPr/>
          <p:nvPr/>
        </p:nvSpPr>
        <p:spPr>
          <a:xfrm>
            <a:off x="4862288" y="3135087"/>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3</a:t>
            </a:r>
          </a:p>
        </p:txBody>
      </p:sp>
      <p:sp>
        <p:nvSpPr>
          <p:cNvPr id="12" name="Organigramme : Disque magnétique 11"/>
          <p:cNvSpPr/>
          <p:nvPr/>
        </p:nvSpPr>
        <p:spPr>
          <a:xfrm>
            <a:off x="4862288" y="2167711"/>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6</a:t>
            </a:r>
          </a:p>
        </p:txBody>
      </p:sp>
      <p:sp>
        <p:nvSpPr>
          <p:cNvPr id="13" name="Organigramme : Disque magnétique 12"/>
          <p:cNvSpPr/>
          <p:nvPr/>
        </p:nvSpPr>
        <p:spPr>
          <a:xfrm>
            <a:off x="9891488" y="-3048905"/>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4</a:t>
            </a:r>
          </a:p>
        </p:txBody>
      </p:sp>
      <p:sp>
        <p:nvSpPr>
          <p:cNvPr id="14" name="Rectangle 13"/>
          <p:cNvSpPr/>
          <p:nvPr/>
        </p:nvSpPr>
        <p:spPr>
          <a:xfrm>
            <a:off x="4701491" y="2038515"/>
            <a:ext cx="2744338" cy="1742613"/>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ZoneTexte 14"/>
          <p:cNvSpPr txBox="1"/>
          <p:nvPr/>
        </p:nvSpPr>
        <p:spPr>
          <a:xfrm>
            <a:off x="4580488" y="1638406"/>
            <a:ext cx="898037" cy="400110"/>
          </a:xfrm>
          <a:prstGeom prst="rect">
            <a:avLst/>
          </a:prstGeom>
          <a:noFill/>
        </p:spPr>
        <p:txBody>
          <a:bodyPr wrap="square" rtlCol="0">
            <a:spAutoFit/>
          </a:bodyPr>
          <a:lstStyle/>
          <a:p>
            <a:r>
              <a:rPr lang="en-GB" sz="2000" dirty="0">
                <a:solidFill>
                  <a:srgbClr val="00E9B1"/>
                </a:solidFill>
              </a:rPr>
              <a:t>head</a:t>
            </a:r>
          </a:p>
        </p:txBody>
      </p:sp>
      <p:pic>
        <p:nvPicPr>
          <p:cNvPr id="16" name="Image 1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rot="20003633">
            <a:off x="6624743" y="36049"/>
            <a:ext cx="1963766" cy="1963766"/>
          </a:xfrm>
          <a:prstGeom prst="rect">
            <a:avLst/>
          </a:prstGeom>
        </p:spPr>
      </p:pic>
      <p:sp>
        <p:nvSpPr>
          <p:cNvPr id="17" name="ZoneTexte 16"/>
          <p:cNvSpPr txBox="1"/>
          <p:nvPr/>
        </p:nvSpPr>
        <p:spPr>
          <a:xfrm>
            <a:off x="0" y="5109029"/>
            <a:ext cx="3162300" cy="1323439"/>
          </a:xfrm>
          <a:prstGeom prst="rect">
            <a:avLst/>
          </a:prstGeom>
          <a:noFill/>
        </p:spPr>
        <p:txBody>
          <a:bodyPr wrap="square" rtlCol="0">
            <a:spAutoFit/>
          </a:bodyPr>
          <a:lstStyle/>
          <a:p>
            <a:pPr algn="ctr"/>
            <a:r>
              <a:rPr lang="en-GB" sz="8000" dirty="0">
                <a:solidFill>
                  <a:srgbClr val="A5FDB9"/>
                </a:solidFill>
              </a:rPr>
              <a:t>pop</a:t>
            </a:r>
          </a:p>
        </p:txBody>
      </p:sp>
      <p:sp>
        <p:nvSpPr>
          <p:cNvPr id="2" name="Text Box 1"/>
          <p:cNvSpPr txBox="1"/>
          <p:nvPr/>
        </p:nvSpPr>
        <p:spPr>
          <a:xfrm>
            <a:off x="445770" y="94615"/>
            <a:ext cx="3872230" cy="1753235"/>
          </a:xfrm>
          <a:prstGeom prst="rect">
            <a:avLst/>
          </a:prstGeom>
          <a:noFill/>
        </p:spPr>
        <p:txBody>
          <a:bodyPr wrap="square" rtlCol="0" anchor="t">
            <a:spAutoFit/>
          </a:bodyPr>
          <a:lstStyle/>
          <a:p>
            <a:r>
              <a:rPr lang="tr-TR" altLang="en-US"/>
              <a:t>B</a:t>
            </a:r>
            <a:r>
              <a:rPr lang="en-US"/>
              <a:t>ağlantılı bir listenin başından bir öğeyi silmenin de O(1) olduğunu, dolayısıyla bir yığından bir öğeyi silmenin O(1) zaman karmaşıklığı </a:t>
            </a:r>
            <a:r>
              <a:rPr lang="tr-TR" altLang="en-US"/>
              <a:t>maliyetindedir.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816463"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2" name="Connecteur droit avec flèche 11"/>
          <p:cNvCxnSpPr>
            <a:stCxn id="11" idx="6"/>
            <a:endCxn id="13" idx="2"/>
          </p:cNvCxnSpPr>
          <p:nvPr/>
        </p:nvCxnSpPr>
        <p:spPr>
          <a:xfrm>
            <a:off x="1896463"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3182132"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14" name="Ellipse 13"/>
          <p:cNvSpPr/>
          <p:nvPr/>
        </p:nvSpPr>
        <p:spPr>
          <a:xfrm>
            <a:off x="5547801"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15" name="Ellipse 14"/>
          <p:cNvSpPr/>
          <p:nvPr/>
        </p:nvSpPr>
        <p:spPr>
          <a:xfrm>
            <a:off x="7913470"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18" name="Connecteur droit avec flèche 17"/>
          <p:cNvCxnSpPr>
            <a:stCxn id="13" idx="6"/>
            <a:endCxn id="14" idx="2"/>
          </p:cNvCxnSpPr>
          <p:nvPr/>
        </p:nvCxnSpPr>
        <p:spPr>
          <a:xfrm>
            <a:off x="4262132"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4" idx="6"/>
            <a:endCxn id="15" idx="2"/>
          </p:cNvCxnSpPr>
          <p:nvPr/>
        </p:nvCxnSpPr>
        <p:spPr>
          <a:xfrm>
            <a:off x="6627801"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5" idx="6"/>
          </p:cNvCxnSpPr>
          <p:nvPr/>
        </p:nvCxnSpPr>
        <p:spPr>
          <a:xfrm>
            <a:off x="8993470"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316169" y="916999"/>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 name="Rectangle 1"/>
          <p:cNvSpPr>
            <a:spLocks noChangeArrowheads="1"/>
          </p:cNvSpPr>
          <p:nvPr/>
        </p:nvSpPr>
        <p:spPr bwMode="auto">
          <a:xfrm>
            <a:off x="168822" y="2406693"/>
            <a:ext cx="7559040" cy="3046095"/>
          </a:xfrm>
          <a:prstGeom prst="rect">
            <a:avLst/>
          </a:prstGeom>
          <a:solidFill>
            <a:srgbClr val="343D4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C695C6"/>
                </a:solidFill>
                <a:effectLst/>
                <a:latin typeface="Consolas" panose="020B0609020204030204" pitchFamily="49" charset="0"/>
              </a:rPr>
              <a:t>class </a:t>
            </a:r>
            <a:r>
              <a:rPr kumimoji="0" lang="en-US" altLang="en-US" sz="2400" b="0" i="0" u="none" strike="noStrike" cap="none" normalizeH="0" baseline="0" dirty="0">
                <a:ln>
                  <a:noFill/>
                </a:ln>
                <a:solidFill>
                  <a:srgbClr val="EC5E65"/>
                </a:solidFill>
                <a:effectLst/>
                <a:latin typeface="Consolas" panose="020B0609020204030204" pitchFamily="49" charset="0"/>
              </a:rPr>
              <a:t>Node</a:t>
            </a:r>
            <a:r>
              <a:rPr kumimoji="0" lang="en-US" altLang="en-US" sz="2400" b="0" i="0" u="none" strike="noStrike" cap="none" normalizeH="0" baseline="0" dirty="0">
                <a:ln>
                  <a:noFill/>
                </a:ln>
                <a:solidFill>
                  <a:srgbClr val="F97A57"/>
                </a:solidFill>
                <a:effectLst/>
                <a:latin typeface="Consolas" panose="020B0609020204030204" pitchFamily="49" charset="0"/>
              </a:rPr>
              <a:t>:</a:t>
            </a:r>
            <a:br>
              <a:rPr kumimoji="0" lang="en-US" altLang="en-US" sz="2400" b="0" i="0" u="none" strike="noStrike" cap="none" normalizeH="0" baseline="0" dirty="0">
                <a:ln>
                  <a:noFill/>
                </a:ln>
                <a:solidFill>
                  <a:srgbClr val="F97A57"/>
                </a:solidFill>
                <a:effectLst/>
                <a:latin typeface="Consolas" panose="020B0609020204030204" pitchFamily="49" charset="0"/>
              </a:rPr>
            </a:b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a:ln>
                  <a:noFill/>
                </a:ln>
                <a:solidFill>
                  <a:srgbClr val="C695C6"/>
                </a:solidFill>
                <a:effectLst/>
                <a:latin typeface="Consolas" panose="020B0609020204030204" pitchFamily="49" charset="0"/>
              </a:rPr>
              <a:t>def </a:t>
            </a:r>
            <a:r>
              <a:rPr kumimoji="0" lang="en-US" altLang="en-US" sz="2400" b="0" i="0" u="none" strike="noStrike" cap="none" normalizeH="0" baseline="0" dirty="0">
                <a:ln>
                  <a:noFill/>
                </a:ln>
                <a:solidFill>
                  <a:srgbClr val="B200B2"/>
                </a:solidFill>
                <a:effectLst/>
                <a:latin typeface="Consolas" panose="020B0609020204030204" pitchFamily="49" charset="0"/>
              </a:rPr>
              <a:t>__</a:t>
            </a:r>
            <a:r>
              <a:rPr kumimoji="0" lang="en-US" altLang="en-US" sz="2400" b="0" i="0" u="none" strike="noStrike" cap="none" normalizeH="0" baseline="0" dirty="0" err="1">
                <a:ln>
                  <a:noFill/>
                </a:ln>
                <a:solidFill>
                  <a:srgbClr val="B200B2"/>
                </a:solidFill>
                <a:effectLst/>
                <a:latin typeface="Consolas" panose="020B0609020204030204" pitchFamily="49" charset="0"/>
              </a:rPr>
              <a:t>init</a:t>
            </a:r>
            <a:r>
              <a:rPr kumimoji="0" lang="en-US" altLang="en-US" sz="2400" b="0" i="0" u="none" strike="noStrike" cap="none" normalizeH="0" baseline="0" dirty="0">
                <a:ln>
                  <a:noFill/>
                </a:ln>
                <a:solidFill>
                  <a:srgbClr val="B200B2"/>
                </a:solidFill>
                <a:effectLst/>
                <a:latin typeface="Consolas" panose="020B0609020204030204" pitchFamily="49" charset="0"/>
              </a:rPr>
              <a:t>__</a:t>
            </a:r>
            <a:r>
              <a:rPr kumimoji="0" lang="en-US" altLang="en-US" sz="2400" b="0" i="0" u="none" strike="noStrike" cap="none" normalizeH="0" baseline="0" dirty="0">
                <a:ln>
                  <a:noFill/>
                </a:ln>
                <a:solidFill>
                  <a:srgbClr val="FFFFFF"/>
                </a:solidFill>
                <a:effectLst/>
                <a:latin typeface="Consolas" panose="020B0609020204030204" pitchFamily="49" charset="0"/>
              </a:rPr>
              <a:t>(</a:t>
            </a:r>
            <a:r>
              <a:rPr kumimoji="0" lang="en-US" altLang="en-US" sz="2400" b="0" i="0" u="none" strike="noStrike" cap="none" normalizeH="0" baseline="0" dirty="0">
                <a:ln>
                  <a:noFill/>
                </a:ln>
                <a:solidFill>
                  <a:srgbClr val="94558D"/>
                </a:solidFill>
                <a:effectLst/>
                <a:latin typeface="Consolas" panose="020B0609020204030204" pitchFamily="49" charset="0"/>
              </a:rPr>
              <a:t>self</a:t>
            </a:r>
            <a:r>
              <a:rPr kumimoji="0" lang="en-US" altLang="en-US" sz="2400" b="0" i="0" u="none" strike="noStrike" cap="none" normalizeH="0" baseline="0" dirty="0">
                <a:ln>
                  <a:noFill/>
                </a:ln>
                <a:solidFill>
                  <a:srgbClr val="FFFFFF"/>
                </a:solidFill>
                <a:effectLst/>
                <a:latin typeface="Consolas" panose="020B0609020204030204" pitchFamily="49" charset="0"/>
              </a:rPr>
              <a:t>, </a:t>
            </a:r>
            <a:r>
              <a:rPr kumimoji="0" lang="en-US" altLang="en-US" sz="2400" b="0" i="0" u="none" strike="noStrike" cap="none" normalizeH="0" baseline="0" dirty="0" err="1">
                <a:ln>
                  <a:noFill/>
                </a:ln>
                <a:solidFill>
                  <a:srgbClr val="A6ACB9"/>
                </a:solidFill>
                <a:effectLst/>
                <a:latin typeface="Consolas" panose="020B0609020204030204" pitchFamily="49" charset="0"/>
              </a:rPr>
              <a:t>val</a:t>
            </a:r>
            <a:r>
              <a:rPr kumimoji="0" lang="en-US" altLang="en-US" sz="2400" b="0" i="0" u="none" strike="noStrike" cap="none" normalizeH="0" baseline="0" dirty="0">
                <a:ln>
                  <a:noFill/>
                </a:ln>
                <a:solidFill>
                  <a:srgbClr val="F97A57"/>
                </a:solidFill>
                <a:effectLst/>
                <a:latin typeface="Consolas" panose="020B0609020204030204" pitchFamily="49" charset="0"/>
              </a:rPr>
              <a:t>=</a:t>
            </a:r>
            <a:r>
              <a:rPr kumimoji="0" lang="en-US" altLang="en-US" sz="2400" b="0" i="0" u="none" strike="noStrike" cap="none" normalizeH="0" baseline="0" dirty="0">
                <a:ln>
                  <a:noFill/>
                </a:ln>
                <a:solidFill>
                  <a:srgbClr val="C695C6"/>
                </a:solidFill>
                <a:effectLst/>
                <a:latin typeface="Consolas" panose="020B0609020204030204" pitchFamily="49" charset="0"/>
              </a:rPr>
              <a:t>None</a:t>
            </a:r>
            <a:r>
              <a:rPr kumimoji="0" lang="en-US" altLang="en-US" sz="2400" b="0" i="0" u="none" strike="noStrike" cap="none" normalizeH="0" baseline="0" dirty="0">
                <a:ln>
                  <a:noFill/>
                </a:ln>
                <a:solidFill>
                  <a:srgbClr val="FFFFFF"/>
                </a:solidFill>
                <a:effectLst/>
                <a:latin typeface="Consolas" panose="020B0609020204030204" pitchFamily="49" charset="0"/>
              </a:rPr>
              <a:t>, </a:t>
            </a:r>
            <a:r>
              <a:rPr kumimoji="0" lang="en-US" altLang="en-US" sz="2400" b="0" i="0" u="none" strike="noStrike" cap="none" normalizeH="0" baseline="0" dirty="0">
                <a:ln>
                  <a:noFill/>
                </a:ln>
                <a:solidFill>
                  <a:srgbClr val="A6ACB9"/>
                </a:solidFill>
                <a:effectLst/>
                <a:latin typeface="Consolas" panose="020B0609020204030204" pitchFamily="49" charset="0"/>
              </a:rPr>
              <a:t>next</a:t>
            </a:r>
            <a:r>
              <a:rPr kumimoji="0" lang="en-US" altLang="en-US" sz="2400" b="0" i="0" u="none" strike="noStrike" cap="none" normalizeH="0" baseline="0" dirty="0">
                <a:ln>
                  <a:noFill/>
                </a:ln>
                <a:solidFill>
                  <a:srgbClr val="F97A57"/>
                </a:solidFill>
                <a:effectLst/>
                <a:latin typeface="Consolas" panose="020B0609020204030204" pitchFamily="49" charset="0"/>
              </a:rPr>
              <a:t>=</a:t>
            </a:r>
            <a:r>
              <a:rPr kumimoji="0" lang="en-US" altLang="en-US" sz="2400" b="0" i="0" u="none" strike="noStrike" cap="none" normalizeH="0" baseline="0" dirty="0">
                <a:ln>
                  <a:noFill/>
                </a:ln>
                <a:solidFill>
                  <a:srgbClr val="C695C6"/>
                </a:solidFill>
                <a:effectLst/>
                <a:latin typeface="Consolas" panose="020B0609020204030204" pitchFamily="49" charset="0"/>
              </a:rPr>
              <a:t>None</a:t>
            </a:r>
            <a:r>
              <a:rPr kumimoji="0" lang="en-US" altLang="en-US" sz="2400" b="0" i="0" u="none" strike="noStrike" cap="none" normalizeH="0" baseline="0" dirty="0">
                <a:ln>
                  <a:noFill/>
                </a:ln>
                <a:solidFill>
                  <a:srgbClr val="FFFFFF"/>
                </a:solidFill>
                <a:effectLst/>
                <a:latin typeface="Consolas" panose="020B0609020204030204" pitchFamily="49" charset="0"/>
              </a:rPr>
              <a:t>)</a:t>
            </a:r>
            <a:r>
              <a:rPr kumimoji="0" lang="en-US" altLang="en-US" sz="2400" b="0" i="0" u="none" strike="noStrike" cap="none" normalizeH="0" baseline="0" dirty="0">
                <a:ln>
                  <a:noFill/>
                </a:ln>
                <a:solidFill>
                  <a:srgbClr val="F97A57"/>
                </a:solidFill>
                <a:effectLst/>
                <a:latin typeface="Consolas" panose="020B0609020204030204" pitchFamily="49" charset="0"/>
              </a:rPr>
              <a:t>:</a:t>
            </a:r>
            <a:br>
              <a:rPr kumimoji="0" lang="en-US" altLang="en-US" sz="2400" b="0" i="0" u="none" strike="noStrike" cap="none" normalizeH="0" baseline="0" dirty="0">
                <a:ln>
                  <a:noFill/>
                </a:ln>
                <a:solidFill>
                  <a:srgbClr val="F97A57"/>
                </a:solidFill>
                <a:effectLst/>
                <a:latin typeface="Consolas" panose="020B0609020204030204" pitchFamily="49" charset="0"/>
              </a:rPr>
            </a:b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err="1">
                <a:ln>
                  <a:noFill/>
                </a:ln>
                <a:solidFill>
                  <a:srgbClr val="94558D"/>
                </a:solidFill>
                <a:effectLst/>
                <a:latin typeface="Consolas" panose="020B0609020204030204" pitchFamily="49" charset="0"/>
              </a:rPr>
              <a:t>self</a:t>
            </a:r>
            <a:r>
              <a:rPr kumimoji="0" lang="en-US" altLang="en-US" sz="2400" b="0" i="0" u="none" strike="noStrike" cap="none" normalizeH="0" baseline="0" dirty="0" err="1">
                <a:ln>
                  <a:noFill/>
                </a:ln>
                <a:solidFill>
                  <a:srgbClr val="F97A57"/>
                </a:solidFill>
                <a:effectLst/>
                <a:latin typeface="Consolas" panose="020B0609020204030204" pitchFamily="49" charset="0"/>
              </a:rPr>
              <a:t>.</a:t>
            </a:r>
            <a:r>
              <a:rPr kumimoji="0" lang="en-US" altLang="en-US" sz="2400" b="0" i="0" u="none" strike="noStrike" cap="none" normalizeH="0" baseline="0" dirty="0" err="1">
                <a:ln>
                  <a:noFill/>
                </a:ln>
                <a:solidFill>
                  <a:srgbClr val="A9B7C6"/>
                </a:solidFill>
                <a:effectLst/>
                <a:latin typeface="Consolas" panose="020B0609020204030204" pitchFamily="49" charset="0"/>
              </a:rPr>
              <a:t>val</a:t>
            </a: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err="1">
                <a:ln>
                  <a:noFill/>
                </a:ln>
                <a:solidFill>
                  <a:srgbClr val="A6ACB9"/>
                </a:solidFill>
                <a:effectLst/>
                <a:latin typeface="Consolas" panose="020B0609020204030204" pitchFamily="49" charset="0"/>
              </a:rPr>
              <a:t>val</a:t>
            </a:r>
            <a:r>
              <a:rPr kumimoji="0" lang="en-US" altLang="en-US" sz="2400" b="0" i="0" u="none" strike="noStrike" cap="none" normalizeH="0" baseline="0" dirty="0">
                <a:ln>
                  <a:noFill/>
                </a:ln>
                <a:solidFill>
                  <a:srgbClr val="A6ACB9"/>
                </a:solidFill>
                <a:effectLst/>
                <a:latin typeface="Consolas" panose="020B0609020204030204" pitchFamily="49" charset="0"/>
              </a:rPr>
              <a:t/>
            </a:r>
            <a:br>
              <a:rPr kumimoji="0" lang="en-US" altLang="en-US" sz="2400" b="0" i="0" u="none" strike="noStrike" cap="none" normalizeH="0" baseline="0" dirty="0">
                <a:ln>
                  <a:noFill/>
                </a:ln>
                <a:solidFill>
                  <a:srgbClr val="A6ACB9"/>
                </a:solidFill>
                <a:effectLst/>
                <a:latin typeface="Consolas" panose="020B0609020204030204" pitchFamily="49" charset="0"/>
              </a:rPr>
            </a:br>
            <a:r>
              <a:rPr kumimoji="0" lang="en-US" altLang="en-US" sz="2400" b="0" i="0" u="none" strike="noStrike" cap="none" normalizeH="0" baseline="0" dirty="0">
                <a:ln>
                  <a:noFill/>
                </a:ln>
                <a:solidFill>
                  <a:srgbClr val="A6ACB9"/>
                </a:solidFill>
                <a:effectLst/>
                <a:latin typeface="Consolas" panose="020B0609020204030204" pitchFamily="49" charset="0"/>
              </a:rPr>
              <a:t>        </a:t>
            </a:r>
            <a:r>
              <a:rPr kumimoji="0" lang="en-US" altLang="en-US" sz="2400" b="0" i="0" u="none" strike="noStrike" cap="none" normalizeH="0" baseline="0" dirty="0" err="1">
                <a:ln>
                  <a:noFill/>
                </a:ln>
                <a:solidFill>
                  <a:srgbClr val="94558D"/>
                </a:solidFill>
                <a:effectLst/>
                <a:latin typeface="Consolas" panose="020B0609020204030204" pitchFamily="49" charset="0"/>
              </a:rPr>
              <a:t>self</a:t>
            </a:r>
            <a:r>
              <a:rPr kumimoji="0" lang="en-US" altLang="en-US" sz="2400" b="0" i="0" u="none" strike="noStrike" cap="none" normalizeH="0" baseline="0" dirty="0" err="1">
                <a:ln>
                  <a:noFill/>
                </a:ln>
                <a:solidFill>
                  <a:srgbClr val="F97A57"/>
                </a:solidFill>
                <a:effectLst/>
                <a:latin typeface="Consolas" panose="020B0609020204030204" pitchFamily="49" charset="0"/>
              </a:rPr>
              <a:t>.</a:t>
            </a:r>
            <a:r>
              <a:rPr kumimoji="0" lang="en-US" altLang="en-US" sz="2400" b="0" i="0" u="none" strike="noStrike" cap="none" normalizeH="0" baseline="0" dirty="0" err="1">
                <a:ln>
                  <a:noFill/>
                </a:ln>
                <a:solidFill>
                  <a:srgbClr val="A9B7C6"/>
                </a:solidFill>
                <a:effectLst/>
                <a:latin typeface="Consolas" panose="020B0609020204030204" pitchFamily="49" charset="0"/>
              </a:rPr>
              <a:t>next</a:t>
            </a:r>
            <a:r>
              <a:rPr kumimoji="0" lang="en-US" altLang="en-US" sz="2400" b="0" i="0" u="none" strike="noStrike" cap="none" normalizeH="0" baseline="0" dirty="0">
                <a:ln>
                  <a:noFill/>
                </a:ln>
                <a:solidFill>
                  <a:srgbClr val="A9B7C6"/>
                </a:solidFill>
                <a:effectLst/>
                <a:latin typeface="Consolas" panose="020B0609020204030204" pitchFamily="49" charset="0"/>
              </a:rPr>
              <a:t> </a:t>
            </a: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a:ln>
                  <a:noFill/>
                </a:ln>
                <a:solidFill>
                  <a:srgbClr val="A6ACB9"/>
                </a:solidFill>
                <a:effectLst/>
                <a:latin typeface="Consolas" panose="020B0609020204030204" pitchFamily="49" charset="0"/>
              </a:rPr>
              <a:t>next </a:t>
            </a:r>
            <a:r>
              <a:rPr kumimoji="0" lang="en-US" altLang="en-US" sz="2400" b="0" i="0" u="none" strike="noStrike" cap="none" normalizeH="0" baseline="0" dirty="0">
                <a:ln>
                  <a:noFill/>
                </a:ln>
                <a:solidFill>
                  <a:srgbClr val="808080"/>
                </a:solidFill>
                <a:effectLst/>
                <a:latin typeface="Consolas" panose="020B0609020204030204" pitchFamily="49" charset="0"/>
              </a:rPr>
              <a:t>#type: Node</a:t>
            </a:r>
            <a:br>
              <a:rPr kumimoji="0" lang="en-US" altLang="en-US" sz="2400" b="0" i="0" u="none" strike="noStrike" cap="none" normalizeH="0" baseline="0" dirty="0">
                <a:ln>
                  <a:noFill/>
                </a:ln>
                <a:solidFill>
                  <a:srgbClr val="808080"/>
                </a:solidFill>
                <a:effectLst/>
                <a:latin typeface="Consolas" panose="020B0609020204030204" pitchFamily="49" charset="0"/>
              </a:rPr>
            </a:br>
            <a:r>
              <a:rPr kumimoji="0" lang="en-US" altLang="en-US" sz="2400" b="0" i="0" u="none" strike="noStrike" cap="none" normalizeH="0" baseline="0" dirty="0">
                <a:ln>
                  <a:noFill/>
                </a:ln>
                <a:solidFill>
                  <a:srgbClr val="808080"/>
                </a:solidFill>
                <a:effectLst/>
                <a:latin typeface="Consolas" panose="020B0609020204030204" pitchFamily="49" charset="0"/>
              </a:rPr>
              <a:t/>
            </a:r>
            <a:br>
              <a:rPr kumimoji="0" lang="en-US" altLang="en-US" sz="2400" b="0" i="0" u="none" strike="noStrike" cap="none" normalizeH="0" baseline="0" dirty="0">
                <a:ln>
                  <a:noFill/>
                </a:ln>
                <a:solidFill>
                  <a:srgbClr val="808080"/>
                </a:solidFill>
                <a:effectLst/>
                <a:latin typeface="Consolas" panose="020B0609020204030204" pitchFamily="49" charset="0"/>
              </a:rPr>
            </a:br>
            <a:r>
              <a:rPr kumimoji="0" lang="en-US" altLang="en-US" sz="2400" b="0" i="0" u="none" strike="noStrike" cap="none" normalizeH="0" baseline="0" dirty="0">
                <a:ln>
                  <a:noFill/>
                </a:ln>
                <a:solidFill>
                  <a:srgbClr val="C695C6"/>
                </a:solidFill>
                <a:effectLst/>
                <a:latin typeface="Consolas" panose="020B0609020204030204" pitchFamily="49" charset="0"/>
              </a:rPr>
              <a:t>class </a:t>
            </a:r>
            <a:r>
              <a:rPr kumimoji="0" lang="en-US" altLang="en-US" sz="2400" b="0" i="0" u="none" strike="noStrike" cap="none" normalizeH="0" baseline="0" dirty="0">
                <a:ln>
                  <a:noFill/>
                </a:ln>
                <a:solidFill>
                  <a:srgbClr val="EC5E65"/>
                </a:solidFill>
                <a:effectLst/>
                <a:latin typeface="Consolas" panose="020B0609020204030204" pitchFamily="49" charset="0"/>
              </a:rPr>
              <a:t>LinkedList</a:t>
            </a:r>
            <a:r>
              <a:rPr kumimoji="0" lang="en-US" altLang="en-US" sz="2400" b="0" i="0" u="none" strike="noStrike" cap="none" normalizeH="0" baseline="0" dirty="0">
                <a:ln>
                  <a:noFill/>
                </a:ln>
                <a:solidFill>
                  <a:srgbClr val="F97A57"/>
                </a:solidFill>
                <a:effectLst/>
                <a:latin typeface="Consolas" panose="020B0609020204030204" pitchFamily="49" charset="0"/>
              </a:rPr>
              <a:t>:</a:t>
            </a:r>
            <a:br>
              <a:rPr kumimoji="0" lang="en-US" altLang="en-US" sz="2400" b="0" i="0" u="none" strike="noStrike" cap="none" normalizeH="0" baseline="0" dirty="0">
                <a:ln>
                  <a:noFill/>
                </a:ln>
                <a:solidFill>
                  <a:srgbClr val="F97A57"/>
                </a:solidFill>
                <a:effectLst/>
                <a:latin typeface="Consolas" panose="020B0609020204030204" pitchFamily="49" charset="0"/>
              </a:rPr>
            </a:b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a:ln>
                  <a:noFill/>
                </a:ln>
                <a:solidFill>
                  <a:srgbClr val="C695C6"/>
                </a:solidFill>
                <a:effectLst/>
                <a:latin typeface="Consolas" panose="020B0609020204030204" pitchFamily="49" charset="0"/>
              </a:rPr>
              <a:t>def </a:t>
            </a:r>
            <a:r>
              <a:rPr kumimoji="0" lang="en-US" altLang="en-US" sz="2400" b="0" i="0" u="none" strike="noStrike" cap="none" normalizeH="0" baseline="0" dirty="0">
                <a:ln>
                  <a:noFill/>
                </a:ln>
                <a:solidFill>
                  <a:srgbClr val="B200B2"/>
                </a:solidFill>
                <a:effectLst/>
                <a:latin typeface="Consolas" panose="020B0609020204030204" pitchFamily="49" charset="0"/>
              </a:rPr>
              <a:t>__</a:t>
            </a:r>
            <a:r>
              <a:rPr kumimoji="0" lang="en-US" altLang="en-US" sz="2400" b="0" i="0" u="none" strike="noStrike" cap="none" normalizeH="0" baseline="0" dirty="0" err="1">
                <a:ln>
                  <a:noFill/>
                </a:ln>
                <a:solidFill>
                  <a:srgbClr val="B200B2"/>
                </a:solidFill>
                <a:effectLst/>
                <a:latin typeface="Consolas" panose="020B0609020204030204" pitchFamily="49" charset="0"/>
              </a:rPr>
              <a:t>init</a:t>
            </a:r>
            <a:r>
              <a:rPr kumimoji="0" lang="en-US" altLang="en-US" sz="2400" b="0" i="0" u="none" strike="noStrike" cap="none" normalizeH="0" baseline="0" dirty="0">
                <a:ln>
                  <a:noFill/>
                </a:ln>
                <a:solidFill>
                  <a:srgbClr val="B200B2"/>
                </a:solidFill>
                <a:effectLst/>
                <a:latin typeface="Consolas" panose="020B0609020204030204" pitchFamily="49" charset="0"/>
              </a:rPr>
              <a:t>__</a:t>
            </a:r>
            <a:r>
              <a:rPr kumimoji="0" lang="en-US" altLang="en-US" sz="2400" b="0" i="0" u="none" strike="noStrike" cap="none" normalizeH="0" baseline="0" dirty="0">
                <a:ln>
                  <a:noFill/>
                </a:ln>
                <a:solidFill>
                  <a:srgbClr val="FFFFFF"/>
                </a:solidFill>
                <a:effectLst/>
                <a:latin typeface="Consolas" panose="020B0609020204030204" pitchFamily="49" charset="0"/>
              </a:rPr>
              <a:t>(</a:t>
            </a:r>
            <a:r>
              <a:rPr kumimoji="0" lang="en-US" altLang="en-US" sz="2400" b="0" i="0" u="none" strike="noStrike" cap="none" normalizeH="0" baseline="0" dirty="0">
                <a:ln>
                  <a:noFill/>
                </a:ln>
                <a:solidFill>
                  <a:srgbClr val="94558D"/>
                </a:solidFill>
                <a:effectLst/>
                <a:latin typeface="Consolas" panose="020B0609020204030204" pitchFamily="49" charset="0"/>
              </a:rPr>
              <a:t>self</a:t>
            </a:r>
            <a:r>
              <a:rPr kumimoji="0" lang="en-US" altLang="en-US" sz="2400" b="0" i="0" u="none" strike="noStrike" cap="none" normalizeH="0" baseline="0" dirty="0">
                <a:ln>
                  <a:noFill/>
                </a:ln>
                <a:solidFill>
                  <a:srgbClr val="FFFFFF"/>
                </a:solidFill>
                <a:effectLst/>
                <a:latin typeface="Consolas" panose="020B0609020204030204" pitchFamily="49" charset="0"/>
              </a:rPr>
              <a:t>, </a:t>
            </a:r>
            <a:r>
              <a:rPr kumimoji="0" lang="en-US" altLang="en-US" sz="2400" b="0" i="0" u="none" strike="noStrike" cap="none" normalizeH="0" baseline="0" dirty="0">
                <a:ln>
                  <a:noFill/>
                </a:ln>
                <a:solidFill>
                  <a:srgbClr val="A6ACB9"/>
                </a:solidFill>
                <a:effectLst/>
                <a:latin typeface="Consolas" panose="020B0609020204030204" pitchFamily="49" charset="0"/>
              </a:rPr>
              <a:t>head</a:t>
            </a:r>
            <a:r>
              <a:rPr kumimoji="0" lang="en-US" altLang="en-US" sz="2400" b="0" i="0" u="none" strike="noStrike" cap="none" normalizeH="0" baseline="0" dirty="0">
                <a:ln>
                  <a:noFill/>
                </a:ln>
                <a:solidFill>
                  <a:srgbClr val="F97A57"/>
                </a:solidFill>
                <a:effectLst/>
                <a:latin typeface="Consolas" panose="020B0609020204030204" pitchFamily="49" charset="0"/>
              </a:rPr>
              <a:t>=</a:t>
            </a:r>
            <a:r>
              <a:rPr kumimoji="0" lang="en-US" altLang="en-US" sz="2400" b="0" i="0" u="none" strike="noStrike" cap="none" normalizeH="0" baseline="0" dirty="0">
                <a:ln>
                  <a:noFill/>
                </a:ln>
                <a:solidFill>
                  <a:srgbClr val="C695C6"/>
                </a:solidFill>
                <a:effectLst/>
                <a:latin typeface="Consolas" panose="020B0609020204030204" pitchFamily="49" charset="0"/>
              </a:rPr>
              <a:t>None</a:t>
            </a:r>
            <a:r>
              <a:rPr kumimoji="0" lang="en-US" altLang="en-US" sz="2400" b="0" i="0" u="none" strike="noStrike" cap="none" normalizeH="0" baseline="0" dirty="0">
                <a:ln>
                  <a:noFill/>
                </a:ln>
                <a:solidFill>
                  <a:srgbClr val="FFFFFF"/>
                </a:solidFill>
                <a:effectLst/>
                <a:latin typeface="Consolas" panose="020B0609020204030204" pitchFamily="49" charset="0"/>
              </a:rPr>
              <a:t>)</a:t>
            </a:r>
            <a:r>
              <a:rPr kumimoji="0" lang="en-US" altLang="en-US" sz="2400" b="0" i="0" u="none" strike="noStrike" cap="none" normalizeH="0" baseline="0" dirty="0">
                <a:ln>
                  <a:noFill/>
                </a:ln>
                <a:solidFill>
                  <a:srgbClr val="F97A57"/>
                </a:solidFill>
                <a:effectLst/>
                <a:latin typeface="Consolas" panose="020B0609020204030204" pitchFamily="49" charset="0"/>
              </a:rPr>
              <a:t>:</a:t>
            </a:r>
            <a:br>
              <a:rPr kumimoji="0" lang="en-US" altLang="en-US" sz="2400" b="0" i="0" u="none" strike="noStrike" cap="none" normalizeH="0" baseline="0" dirty="0">
                <a:ln>
                  <a:noFill/>
                </a:ln>
                <a:solidFill>
                  <a:srgbClr val="F97A57"/>
                </a:solidFill>
                <a:effectLst/>
                <a:latin typeface="Consolas" panose="020B0609020204030204" pitchFamily="49" charset="0"/>
              </a:rPr>
            </a:b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err="1">
                <a:ln>
                  <a:noFill/>
                </a:ln>
                <a:solidFill>
                  <a:srgbClr val="94558D"/>
                </a:solidFill>
                <a:effectLst/>
                <a:latin typeface="Consolas" panose="020B0609020204030204" pitchFamily="49" charset="0"/>
              </a:rPr>
              <a:t>self</a:t>
            </a:r>
            <a:r>
              <a:rPr kumimoji="0" lang="en-US" altLang="en-US" sz="2400" b="0" i="0" u="none" strike="noStrike" cap="none" normalizeH="0" baseline="0" dirty="0" err="1">
                <a:ln>
                  <a:noFill/>
                </a:ln>
                <a:solidFill>
                  <a:srgbClr val="F97A57"/>
                </a:solidFill>
                <a:effectLst/>
                <a:latin typeface="Consolas" panose="020B0609020204030204" pitchFamily="49" charset="0"/>
              </a:rPr>
              <a:t>.</a:t>
            </a:r>
            <a:r>
              <a:rPr kumimoji="0" lang="en-US" altLang="en-US" sz="2400" b="0" i="0" u="none" strike="noStrike" cap="none" normalizeH="0" baseline="0" dirty="0" err="1">
                <a:ln>
                  <a:noFill/>
                </a:ln>
                <a:solidFill>
                  <a:srgbClr val="A9B7C6"/>
                </a:solidFill>
                <a:effectLst/>
                <a:latin typeface="Consolas" panose="020B0609020204030204" pitchFamily="49" charset="0"/>
              </a:rPr>
              <a:t>head</a:t>
            </a:r>
            <a:r>
              <a:rPr kumimoji="0" lang="en-US" altLang="en-US" sz="2400" b="0" i="0" u="none" strike="noStrike" cap="none" normalizeH="0" baseline="0" dirty="0">
                <a:ln>
                  <a:noFill/>
                </a:ln>
                <a:solidFill>
                  <a:srgbClr val="A9B7C6"/>
                </a:solidFill>
                <a:effectLst/>
                <a:latin typeface="Consolas" panose="020B0609020204030204" pitchFamily="49" charset="0"/>
              </a:rPr>
              <a:t> </a:t>
            </a:r>
            <a:r>
              <a:rPr kumimoji="0" lang="en-US" altLang="en-US" sz="2400" b="0" i="0" u="none" strike="noStrike" cap="none" normalizeH="0" baseline="0" dirty="0">
                <a:ln>
                  <a:noFill/>
                </a:ln>
                <a:solidFill>
                  <a:srgbClr val="F97A57"/>
                </a:solidFill>
                <a:effectLst/>
                <a:latin typeface="Consolas" panose="020B0609020204030204" pitchFamily="49" charset="0"/>
              </a:rPr>
              <a:t>= </a:t>
            </a:r>
            <a:r>
              <a:rPr kumimoji="0" lang="en-US" altLang="en-US" sz="2400" b="0" i="0" u="none" strike="noStrike" cap="none" normalizeH="0" baseline="0" dirty="0">
                <a:ln>
                  <a:noFill/>
                </a:ln>
                <a:solidFill>
                  <a:srgbClr val="A6ACB9"/>
                </a:solidFill>
                <a:effectLst/>
                <a:latin typeface="Consolas" panose="020B0609020204030204" pitchFamily="49" charset="0"/>
              </a:rPr>
              <a:t>head </a:t>
            </a:r>
            <a:r>
              <a:rPr kumimoji="0" lang="en-US" altLang="en-US" sz="2400" b="0" i="0" u="none" strike="noStrike" cap="none" normalizeH="0" baseline="0" dirty="0">
                <a:ln>
                  <a:noFill/>
                </a:ln>
                <a:solidFill>
                  <a:srgbClr val="808080"/>
                </a:solidFill>
                <a:effectLst/>
                <a:latin typeface="Consolas" panose="020B0609020204030204" pitchFamily="49" charset="0"/>
              </a:rPr>
              <a:t>#type: Node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15"/>
          <p:cNvSpPr/>
          <p:nvPr/>
        </p:nvSpPr>
        <p:spPr>
          <a:xfrm>
            <a:off x="716486" y="538632"/>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ZoneTexte 16"/>
          <p:cNvSpPr txBox="1"/>
          <p:nvPr/>
        </p:nvSpPr>
        <p:spPr>
          <a:xfrm>
            <a:off x="595483" y="138522"/>
            <a:ext cx="898037" cy="400110"/>
          </a:xfrm>
          <a:prstGeom prst="rect">
            <a:avLst/>
          </a:prstGeom>
          <a:noFill/>
        </p:spPr>
        <p:txBody>
          <a:bodyPr wrap="square" rtlCol="0">
            <a:spAutoFit/>
          </a:bodyPr>
          <a:lstStyle/>
          <a:p>
            <a:r>
              <a:rPr lang="en-GB" sz="2000" dirty="0">
                <a:solidFill>
                  <a:srgbClr val="00E9B1"/>
                </a:solidFill>
              </a:rPr>
              <a:t>head</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stack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1524002" y="1778000"/>
              <a:ext cx="9143996" cy="4660900"/>
            </p:xfrm>
            <a:graphic>
              <a:graphicData uri="http://schemas.openxmlformats.org/drawingml/2006/table">
                <a:tbl>
                  <a:tblPr>
                    <a:tableStyleId>{5C22544A-7EE6-4342-B048-85BDC9FD1C3A}</a:tableStyleId>
                  </a:tblPr>
                  <a:tblGrid>
                    <a:gridCol w="2285999"/>
                    <a:gridCol w="762000"/>
                    <a:gridCol w="1523999"/>
                    <a:gridCol w="1523999"/>
                    <a:gridCol w="762000"/>
                    <a:gridCol w="2285999"/>
                  </a:tblGrid>
                  <a:tr h="1165225">
                    <a:tc>
                      <a:txBody>
                        <a:bodyPr/>
                        <a:lstStyle/>
                        <a:p>
                          <a:pPr algn="ctr" rtl="0"/>
                          <a:r>
                            <a:rPr lang="en-GB" sz="2800" b="0" dirty="0">
                              <a:solidFill>
                                <a:srgbClr val="A5FDB9"/>
                              </a:solidFill>
                            </a:rPr>
                            <a:t>inserting (pushing)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b="0" dirty="0">
                              <a:solidFill>
                                <a:srgbClr val="A5FDB9"/>
                              </a:solidFill>
                            </a:rPr>
                            <a:t>deleting (popping)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1524002" y="1778000"/>
              <a:ext cx="9143996" cy="4660900"/>
            </p:xfrm>
            <a:graphic>
              <a:graphicData uri="http://schemas.openxmlformats.org/drawingml/2006/table">
                <a:tbl>
                  <a:tblPr>
                    <a:tableStyleId>{5C22544A-7EE6-4342-B048-85BDC9FD1C3A}</a:tableStyleId>
                  </a:tblPr>
                  <a:tblGrid>
                    <a:gridCol w="2285999"/>
                    <a:gridCol w="762000"/>
                    <a:gridCol w="1523999"/>
                    <a:gridCol w="1523999"/>
                    <a:gridCol w="762000"/>
                    <a:gridCol w="2285999"/>
                  </a:tblGrid>
                  <a:tr h="1165225">
                    <a:tc>
                      <a:txBody>
                        <a:bodyPr/>
                        <a:lstStyle/>
                        <a:p>
                          <a:pPr algn="ctr" rtl="0"/>
                          <a:r>
                            <a:rPr lang="en-GB" sz="2800" b="0" dirty="0">
                              <a:solidFill>
                                <a:srgbClr val="A5FDB9"/>
                              </a:solidFill>
                            </a:rPr>
                            <a:t>inserting (pushing)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b="0" dirty="0">
                              <a:solidFill>
                                <a:srgbClr val="A5FDB9"/>
                              </a:solidFill>
                            </a:rPr>
                            <a:t>deleting (popping)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2">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isque magnétique 3"/>
          <p:cNvSpPr/>
          <p:nvPr/>
        </p:nvSpPr>
        <p:spPr>
          <a:xfrm>
            <a:off x="4862288" y="5109029"/>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7</a:t>
            </a:r>
          </a:p>
        </p:txBody>
      </p:sp>
      <p:sp>
        <p:nvSpPr>
          <p:cNvPr id="10" name="Organigramme : Disque magnétique 9"/>
          <p:cNvSpPr/>
          <p:nvPr/>
        </p:nvSpPr>
        <p:spPr>
          <a:xfrm>
            <a:off x="4862288" y="4122058"/>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2</a:t>
            </a:r>
          </a:p>
        </p:txBody>
      </p:sp>
      <p:sp>
        <p:nvSpPr>
          <p:cNvPr id="11" name="Organigramme : Disque magnétique 10"/>
          <p:cNvSpPr/>
          <p:nvPr/>
        </p:nvSpPr>
        <p:spPr>
          <a:xfrm>
            <a:off x="4862288" y="3135087"/>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3</a:t>
            </a:r>
          </a:p>
        </p:txBody>
      </p:sp>
      <p:sp>
        <p:nvSpPr>
          <p:cNvPr id="12" name="Organigramme : Disque magnétique 11"/>
          <p:cNvSpPr/>
          <p:nvPr/>
        </p:nvSpPr>
        <p:spPr>
          <a:xfrm>
            <a:off x="4862288" y="2167711"/>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6</a:t>
            </a:r>
          </a:p>
        </p:txBody>
      </p:sp>
      <p:sp>
        <p:nvSpPr>
          <p:cNvPr id="13" name="Organigramme : Disque magnétique 12"/>
          <p:cNvSpPr/>
          <p:nvPr/>
        </p:nvSpPr>
        <p:spPr>
          <a:xfrm>
            <a:off x="-1986920" y="-3784960"/>
            <a:ext cx="2467426" cy="1460862"/>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252000" rIns="0" rtlCol="0" anchor="ctr"/>
          <a:lstStyle/>
          <a:p>
            <a:pPr algn="ctr"/>
            <a:r>
              <a:rPr lang="en-GB" sz="4400" dirty="0"/>
              <a:t>4</a:t>
            </a:r>
          </a:p>
        </p:txBody>
      </p:sp>
      <p:sp>
        <p:nvSpPr>
          <p:cNvPr id="14" name="Rectangle 13"/>
          <p:cNvSpPr/>
          <p:nvPr/>
        </p:nvSpPr>
        <p:spPr>
          <a:xfrm>
            <a:off x="4701491" y="2002072"/>
            <a:ext cx="2744338" cy="1742613"/>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ZoneTexte 14"/>
          <p:cNvSpPr txBox="1"/>
          <p:nvPr/>
        </p:nvSpPr>
        <p:spPr>
          <a:xfrm>
            <a:off x="4580488" y="1601963"/>
            <a:ext cx="898037" cy="400110"/>
          </a:xfrm>
          <a:prstGeom prst="rect">
            <a:avLst/>
          </a:prstGeom>
          <a:noFill/>
        </p:spPr>
        <p:txBody>
          <a:bodyPr wrap="square" rtlCol="0">
            <a:spAutoFit/>
          </a:bodyPr>
          <a:lstStyle/>
          <a:p>
            <a:r>
              <a:rPr lang="en-GB" sz="2000" dirty="0">
                <a:solidFill>
                  <a:srgbClr val="00E9B1"/>
                </a:solidFill>
              </a:rPr>
              <a:t>head</a:t>
            </a:r>
          </a:p>
        </p:txBody>
      </p:sp>
      <p:pic>
        <p:nvPicPr>
          <p:cNvPr id="17" name="Image 1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rot="2923217">
            <a:off x="589010" y="-2792649"/>
            <a:ext cx="1963766" cy="1963766"/>
          </a:xfrm>
          <a:prstGeom prst="rect">
            <a:avLst/>
          </a:prstGeom>
        </p:spPr>
      </p:pic>
      <p:sp>
        <p:nvSpPr>
          <p:cNvPr id="2" name="ZoneTexte 1"/>
          <p:cNvSpPr txBox="1"/>
          <p:nvPr/>
        </p:nvSpPr>
        <p:spPr>
          <a:xfrm>
            <a:off x="3081655" y="4839859"/>
            <a:ext cx="863600" cy="1862048"/>
          </a:xfrm>
          <a:prstGeom prst="rect">
            <a:avLst/>
          </a:prstGeom>
          <a:noFill/>
        </p:spPr>
        <p:txBody>
          <a:bodyPr wrap="square" rtlCol="0">
            <a:spAutoFit/>
          </a:bodyPr>
          <a:lstStyle/>
          <a:p>
            <a:pPr algn="ctr"/>
            <a:r>
              <a:rPr lang="en-GB" sz="11500" dirty="0">
                <a:solidFill>
                  <a:srgbClr val="F9AE57"/>
                </a:solidFill>
              </a:rPr>
              <a:t>6</a:t>
            </a:r>
          </a:p>
        </p:txBody>
      </p:sp>
      <p:sp>
        <p:nvSpPr>
          <p:cNvPr id="16" name="ZoneTexte 15"/>
          <p:cNvSpPr txBox="1"/>
          <p:nvPr/>
        </p:nvSpPr>
        <p:spPr>
          <a:xfrm>
            <a:off x="0" y="5109029"/>
            <a:ext cx="3162300" cy="1322070"/>
          </a:xfrm>
          <a:prstGeom prst="rect">
            <a:avLst/>
          </a:prstGeom>
          <a:noFill/>
        </p:spPr>
        <p:txBody>
          <a:bodyPr wrap="square" rtlCol="0">
            <a:spAutoFit/>
          </a:bodyPr>
          <a:lstStyle/>
          <a:p>
            <a:pPr algn="ctr"/>
            <a:r>
              <a:rPr lang="en-GB" sz="8000" dirty="0">
                <a:solidFill>
                  <a:srgbClr val="A5FDB9"/>
                </a:solidFill>
              </a:rPr>
              <a:t>peek</a:t>
            </a:r>
            <a:r>
              <a:rPr lang="tr-TR" altLang="en-GB" sz="8000" dirty="0">
                <a:solidFill>
                  <a:srgbClr val="A5FDB9"/>
                </a:solidFill>
              </a:rPr>
              <a:t>=</a:t>
            </a:r>
          </a:p>
        </p:txBody>
      </p:sp>
      <p:sp>
        <p:nvSpPr>
          <p:cNvPr id="5" name="Text Box 4"/>
          <p:cNvSpPr txBox="1"/>
          <p:nvPr/>
        </p:nvSpPr>
        <p:spPr>
          <a:xfrm>
            <a:off x="90805" y="97790"/>
            <a:ext cx="11902440" cy="1476375"/>
          </a:xfrm>
          <a:prstGeom prst="rect">
            <a:avLst/>
          </a:prstGeom>
          <a:noFill/>
        </p:spPr>
        <p:txBody>
          <a:bodyPr wrap="square" rtlCol="0" anchor="t">
            <a:spAutoFit/>
          </a:bodyPr>
          <a:lstStyle/>
          <a:p>
            <a:pPr algn="just"/>
            <a:r>
              <a:rPr lang="tr-TR" altLang="en-US"/>
              <a:t>B</a:t>
            </a:r>
            <a:r>
              <a:rPr lang="en-US"/>
              <a:t>ir yığında iki önemli işlemimiz var, </a:t>
            </a:r>
            <a:r>
              <a:rPr lang="en-US">
                <a:solidFill>
                  <a:srgbClr val="FF0000"/>
                </a:solidFill>
              </a:rPr>
              <a:t>peek</a:t>
            </a:r>
            <a:r>
              <a:rPr lang="tr-TR" altLang="en-US">
                <a:solidFill>
                  <a:srgbClr val="FF0000"/>
                </a:solidFill>
              </a:rPr>
              <a:t> ()</a:t>
            </a:r>
            <a:r>
              <a:rPr lang="en-US">
                <a:solidFill>
                  <a:srgbClr val="FF0000"/>
                </a:solidFill>
              </a:rPr>
              <a:t> </a:t>
            </a:r>
            <a:r>
              <a:rPr lang="en-US"/>
              <a:t>ve </a:t>
            </a:r>
            <a:r>
              <a:rPr lang="en-US">
                <a:solidFill>
                  <a:srgbClr val="FF0000"/>
                </a:solidFill>
              </a:rPr>
              <a:t>is_empty</a:t>
            </a:r>
            <a:r>
              <a:rPr lang="tr-TR" altLang="en-US">
                <a:solidFill>
                  <a:srgbClr val="FF0000"/>
                </a:solidFill>
              </a:rPr>
              <a:t>()</a:t>
            </a:r>
            <a:r>
              <a:rPr lang="en-US"/>
              <a:t>. peek, yığının üstündeki düğümün değerini kaldırmadan döndürür. Ve O(1) zaman karmaşıklığına sahiptir, çünkü yığının tepesindeki düğüm gerçekte </a:t>
            </a:r>
            <a:r>
              <a:rPr lang="tr-TR" altLang="en-US"/>
              <a:t>head düğümdür</a:t>
            </a:r>
            <a:r>
              <a:rPr lang="en-US"/>
              <a:t>, bu yüzden sadece değerini döndürürüz. Ve is_empty, yığının boş olup olmadığını söyler, bunun için sadece </a:t>
            </a:r>
            <a:r>
              <a:rPr lang="tr-TR" altLang="en-US"/>
              <a:t>head düğümünün </a:t>
            </a:r>
            <a:r>
              <a:rPr lang="en-US"/>
              <a:t>boş olup olmadığını kontrol eder, bu nedenle zaman karmaşıklığı O(1) olur.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stack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1524002" y="1778000"/>
              <a:ext cx="9143996" cy="4660900"/>
            </p:xfrm>
            <a:graphic>
              <a:graphicData uri="http://schemas.openxmlformats.org/drawingml/2006/table">
                <a:tbl>
                  <a:tblPr>
                    <a:tableStyleId>{5C22544A-7EE6-4342-B048-85BDC9FD1C3A}</a:tableStyleId>
                  </a:tblPr>
                  <a:tblGrid>
                    <a:gridCol w="2285999"/>
                    <a:gridCol w="762000"/>
                    <a:gridCol w="1523999"/>
                    <a:gridCol w="1523999"/>
                    <a:gridCol w="762000"/>
                    <a:gridCol w="2285999"/>
                  </a:tblGrid>
                  <a:tr h="1165225">
                    <a:tc>
                      <a:txBody>
                        <a:bodyPr/>
                        <a:lstStyle/>
                        <a:p>
                          <a:pPr algn="ctr" rtl="0"/>
                          <a:r>
                            <a:rPr lang="en-GB" sz="2800" b="0" dirty="0">
                              <a:solidFill>
                                <a:srgbClr val="A5FDB9"/>
                              </a:solidFill>
                            </a:rPr>
                            <a:t>inserting (pushing)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b="0" dirty="0">
                              <a:solidFill>
                                <a:srgbClr val="A5FDB9"/>
                              </a:solidFill>
                            </a:rPr>
                            <a:t>deleting (popping)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r>
                            <a:rPr lang="en-GB" sz="2800" b="0" dirty="0">
                              <a:solidFill>
                                <a:srgbClr val="A5FDB9"/>
                              </a:solidFill>
                            </a:rPr>
                            <a:t>peek</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r>
                            <a:rPr lang="en-GB" sz="2800" b="0" dirty="0" err="1">
                              <a:solidFill>
                                <a:srgbClr val="A5FDB9"/>
                              </a:solidFill>
                            </a:rPr>
                            <a:t>is_empty</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1</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14:m>
                            <m:oMathPara xmlns:m="http://schemas.openxmlformats.org/officeDocument/2006/math">
                              <m:oMathParaPr>
                                <m:jc m:val="centerGroup"/>
                              </m:oMathParaPr>
                              <m:oMath xmlns:m="http://schemas.openxmlformats.org/officeDocument/2006/math">
                                <m:r>
                                  <a:rPr lang="en-GB" sz="3600" i="1" smtClean="0">
                                    <a:solidFill>
                                      <a:srgbClr val="F97B57"/>
                                    </a:solidFill>
                                    <a:latin typeface="Cambria Math" panose="02040503050406030204" pitchFamily="18" charset="0"/>
                                  </a:rPr>
                                  <m:t>𝑂</m:t>
                                </m:r>
                                <m:r>
                                  <a:rPr lang="en-GB" sz="3600" i="1" smtClean="0">
                                    <a:solidFill>
                                      <a:srgbClr val="F97B57"/>
                                    </a:solidFill>
                                    <a:latin typeface="Cambria Math" panose="02040503050406030204" pitchFamily="18" charset="0"/>
                                  </a:rPr>
                                  <m:t>(</m:t>
                                </m:r>
                                <m:r>
                                  <a:rPr lang="en-GB" sz="3600" i="1" smtClean="0">
                                    <a:solidFill>
                                      <a:srgbClr val="F97B57"/>
                                    </a:solidFill>
                                    <a:latin typeface="Cambria Math" panose="02040503050406030204" pitchFamily="18" charset="0"/>
                                  </a:rPr>
                                  <m:t>1</m:t>
                                </m:r>
                                <m:r>
                                  <a:rPr lang="en-GB" sz="3600" i="1"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r>
                            <a:rPr lang="tr-TR" altLang="en-GB" sz="2800" b="0" dirty="0">
                              <a:solidFill>
                                <a:srgbClr val="A5FDB9"/>
                              </a:solidFill>
                            </a:rPr>
                            <a:t/>
                          </a:r>
                          <a:endParaRPr lang="tr-TR" alt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14:m>
                            <m:oMathPara xmlns:m="http://schemas.openxmlformats.org/officeDocument/2006/math">
                              <m:oMathParaPr>
                                <m:jc m:val="centerGroup"/>
                              </m:oMathParaPr>
                              <m:oMath xmlns:m="http://schemas.openxmlformats.org/officeDocument/2006/math">
                                <m:r>
                                  <a:rPr lang="en-US" altLang="en-GB" sz="3600" i="1" dirty="0" smtClean="0">
                                    <a:solidFill>
                                      <a:srgbClr val="F97B57"/>
                                    </a:solidFill>
                                    <a:latin typeface="Cambria Math" panose="02040503050406030204" pitchFamily="18" charset="0"/>
                                  </a:rPr>
                                  <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1524002" y="1778000"/>
              <a:ext cx="9143996" cy="4660900"/>
            </p:xfrm>
            <a:graphic>
              <a:graphicData uri="http://schemas.openxmlformats.org/drawingml/2006/table">
                <a:tbl>
                  <a:tblPr>
                    <a:tableStyleId>{5C22544A-7EE6-4342-B048-85BDC9FD1C3A}</a:tableStyleId>
                  </a:tblPr>
                  <a:tblGrid>
                    <a:gridCol w="2285999"/>
                    <a:gridCol w="762000"/>
                    <a:gridCol w="1523999"/>
                    <a:gridCol w="1523999"/>
                    <a:gridCol w="762000"/>
                    <a:gridCol w="2285999"/>
                  </a:tblGrid>
                  <a:tr h="1165225">
                    <a:tc>
                      <a:txBody>
                        <a:bodyPr/>
                        <a:lstStyle/>
                        <a:p>
                          <a:pPr algn="ctr" rtl="0"/>
                          <a:r>
                            <a:rPr lang="en-GB" sz="2800" b="0" dirty="0">
                              <a:solidFill>
                                <a:srgbClr val="A5FDB9"/>
                              </a:solidFill>
                            </a:rPr>
                            <a:t>inserting (pushing)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b="0" dirty="0">
                              <a:solidFill>
                                <a:srgbClr val="A5FDB9"/>
                              </a:solidFill>
                            </a:rPr>
                            <a:t>deleting (popping)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2">
                      <a:txBody>
                        <a:bodyPr/>
                        <a:lstStyle/>
                        <a:p>
                          <a:pPr algn="ctr" rtl="0"/>
                          <a:r>
                            <a:rPr lang="en-GB" sz="2800" b="0" dirty="0">
                              <a:solidFill>
                                <a:srgbClr val="A5FDB9"/>
                              </a:solidFill>
                            </a:rPr>
                            <a:t>peek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r>
                            <a:rPr lang="en-GB" sz="2800" b="0" dirty="0" err="1">
                              <a:solidFill>
                                <a:srgbClr val="A5FDB9"/>
                              </a:solidFill>
                            </a:rPr>
                            <a:t>is_empty</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1165225">
                    <a:tc gridSpan="2">
                      <a:txBody>
                        <a:bodyPr/>
                        <a:lstStyle/>
                        <a:p>
                          <a:pPr algn="ctr" rtl="0"/>
                          <a:endParaRPr lang="tr-TR" alt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2">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stack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
        <p:nvSpPr>
          <p:cNvPr id="3" name="Text Box 2"/>
          <p:cNvSpPr txBox="1"/>
          <p:nvPr/>
        </p:nvSpPr>
        <p:spPr>
          <a:xfrm>
            <a:off x="542290" y="1891030"/>
            <a:ext cx="11268710" cy="922020"/>
          </a:xfrm>
          <a:prstGeom prst="rect">
            <a:avLst/>
          </a:prstGeom>
          <a:noFill/>
        </p:spPr>
        <p:txBody>
          <a:bodyPr wrap="square" rtlCol="0" anchor="t">
            <a:spAutoFit/>
          </a:bodyPr>
          <a:lstStyle/>
          <a:p>
            <a:pPr algn="just"/>
            <a:r>
              <a:rPr lang="en-US"/>
              <a:t>Yığındaki bir öğeyi aramak için doğrusal arama uygulamamız gerekir, bu nedenle zaman karmaşıklığı O(n)'dir. Ve bir yığını sıralamak için, zaman karmaşıklığı kullandığımız algoritmaya bağlıdır, ancak genellikle O(nlogn) şeklindedir.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stack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1524002" y="1778000"/>
              <a:ext cx="9143996" cy="4660900"/>
            </p:xfrm>
            <a:graphic>
              <a:graphicData uri="http://schemas.openxmlformats.org/drawingml/2006/table">
                <a:tbl>
                  <a:tblPr>
                    <a:tableStyleId>{5C22544A-7EE6-4342-B048-85BDC9FD1C3A}</a:tableStyleId>
                  </a:tblPr>
                  <a:tblGrid>
                    <a:gridCol w="2285999"/>
                    <a:gridCol w="762000"/>
                    <a:gridCol w="1523999"/>
                    <a:gridCol w="1523999"/>
                    <a:gridCol w="762000"/>
                    <a:gridCol w="2285999"/>
                  </a:tblGrid>
                  <a:tr h="1165225">
                    <a:tc>
                      <a:txBody>
                        <a:bodyPr/>
                        <a:lstStyle/>
                        <a:p>
                          <a:pPr algn="ctr" rtl="0"/>
                          <a:r>
                            <a:rPr lang="en-GB" sz="2800" b="0" dirty="0">
                              <a:solidFill>
                                <a:srgbClr val="A5FDB9"/>
                              </a:solidFill>
                            </a:rPr>
                            <a:t>inserting (pushing)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b="0" dirty="0">
                              <a:solidFill>
                                <a:srgbClr val="A5FDB9"/>
                              </a:solidFill>
                            </a:rPr>
                            <a:t>deleting (popping)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r>
                            <a:rPr lang="en-GB" sz="2800" b="0" dirty="0">
                              <a:solidFill>
                                <a:srgbClr val="A5FDB9"/>
                              </a:solidFill>
                            </a:rPr>
                            <a:t>peek</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r>
                            <a:rPr lang="en-GB" sz="2800" b="0" dirty="0" err="1">
                              <a:solidFill>
                                <a:srgbClr val="A5FDB9"/>
                              </a:solidFill>
                            </a:rPr>
                            <a:t>is_empty</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1</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14:m>
                            <m:oMathPara xmlns:m="http://schemas.openxmlformats.org/officeDocument/2006/math">
                              <m:oMathParaPr>
                                <m:jc m:val="centerGroup"/>
                              </m:oMathParaPr>
                              <m:oMath xmlns:m="http://schemas.openxmlformats.org/officeDocument/2006/math">
                                <m:r>
                                  <a:rPr lang="en-GB" sz="3600" i="1" smtClean="0">
                                    <a:solidFill>
                                      <a:srgbClr val="F97B57"/>
                                    </a:solidFill>
                                    <a:latin typeface="Cambria Math" panose="02040503050406030204" pitchFamily="18" charset="0"/>
                                  </a:rPr>
                                  <m:t>𝑂</m:t>
                                </m:r>
                                <m:r>
                                  <a:rPr lang="en-GB" sz="3600" i="1" smtClean="0">
                                    <a:solidFill>
                                      <a:srgbClr val="F97B57"/>
                                    </a:solidFill>
                                    <a:latin typeface="Cambria Math" panose="02040503050406030204" pitchFamily="18" charset="0"/>
                                  </a:rPr>
                                  <m:t>(</m:t>
                                </m:r>
                                <m:r>
                                  <a:rPr lang="en-GB" sz="3600" i="1" smtClean="0">
                                    <a:solidFill>
                                      <a:srgbClr val="F97B57"/>
                                    </a:solidFill>
                                    <a:latin typeface="Cambria Math" panose="02040503050406030204" pitchFamily="18" charset="0"/>
                                  </a:rPr>
                                  <m:t>1</m:t>
                                </m:r>
                                <m:r>
                                  <a:rPr lang="en-GB" sz="3600" i="1"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r>
                            <a:rPr lang="en-GB" sz="2800" b="0" dirty="0">
                              <a:solidFill>
                                <a:srgbClr val="A5FDB9"/>
                              </a:solidFill>
                            </a:rPr>
                            <a:t>access</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dirty="0">
                              <a:solidFill>
                                <a:srgbClr val="A5FDB9"/>
                              </a:solidFill>
                            </a:rPr>
                            <a:t>search</a:t>
                          </a: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dirty="0">
                              <a:solidFill>
                                <a:srgbClr val="A5FDB9"/>
                              </a:solidFill>
                            </a:rPr>
                            <a:t>sort</a:t>
                          </a: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𝑛</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𝑛</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gridSpan="2">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err="1" smtClean="0">
                                    <a:solidFill>
                                      <a:srgbClr val="F97B57"/>
                                    </a:solidFill>
                                    <a:latin typeface="Cambria Math" panose="02040503050406030204" pitchFamily="18" charset="0"/>
                                  </a:rPr>
                                  <m:t>𝑛𝑙𝑜𝑔𝑛</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bl>
              </a:graphicData>
            </a:graphic>
          </p:graphicFrame>
        </mc:Choice>
        <mc:Fallback>
          <p:graphicFrame>
            <p:nvGraphicFramePr>
              <p:cNvPr id="14" name="Tableau 16"/>
              <p:cNvGraphicFramePr>
                <a:graphicFrameLocks noGrp="1"/>
              </p:cNvGraphicFramePr>
              <p:nvPr/>
            </p:nvGraphicFramePr>
            <p:xfrm>
              <a:off x="1524002" y="1778000"/>
              <a:ext cx="9143996" cy="4660900"/>
            </p:xfrm>
            <a:graphic>
              <a:graphicData uri="http://schemas.openxmlformats.org/drawingml/2006/table">
                <a:tbl>
                  <a:tblPr>
                    <a:tableStyleId>{5C22544A-7EE6-4342-B048-85BDC9FD1C3A}</a:tableStyleId>
                  </a:tblPr>
                  <a:tblGrid>
                    <a:gridCol w="2285999"/>
                    <a:gridCol w="762000"/>
                    <a:gridCol w="1523999"/>
                    <a:gridCol w="1523999"/>
                    <a:gridCol w="762000"/>
                    <a:gridCol w="2285999"/>
                  </a:tblGrid>
                  <a:tr h="1165225">
                    <a:tc>
                      <a:txBody>
                        <a:bodyPr/>
                        <a:lstStyle/>
                        <a:p>
                          <a:pPr algn="ctr" rtl="0"/>
                          <a:r>
                            <a:rPr lang="en-GB" sz="2800" b="0" dirty="0">
                              <a:solidFill>
                                <a:srgbClr val="A5FDB9"/>
                              </a:solidFill>
                            </a:rPr>
                            <a:t>inserting (pushing)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b="0" dirty="0">
                              <a:solidFill>
                                <a:srgbClr val="A5FDB9"/>
                              </a:solidFill>
                            </a:rPr>
                            <a:t>deleting (popping)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gridSpan="2">
                      <a:txBody>
                        <a:bodyPr/>
                        <a:lstStyle/>
                        <a:p>
                          <a:pPr algn="ctr" rtl="0"/>
                          <a:r>
                            <a:rPr lang="en-GB" sz="2800" b="0" dirty="0">
                              <a:solidFill>
                                <a:srgbClr val="A5FDB9"/>
                              </a:solidFill>
                            </a:rPr>
                            <a:t>peek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r>
                            <a:rPr lang="en-GB" sz="2800" b="0" dirty="0" err="1">
                              <a:solidFill>
                                <a:srgbClr val="A5FDB9"/>
                              </a:solidFill>
                            </a:rPr>
                            <a:t>is_empty</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1165225">
                    <a:tc gridSpan="2">
                      <a:txBody>
                        <a:bodyPr/>
                        <a:lstStyle/>
                        <a:p>
                          <a:pPr algn="ctr" rtl="0"/>
                          <a:r>
                            <a:rPr lang="en-GB" sz="2800" b="0" dirty="0">
                              <a:solidFill>
                                <a:srgbClr val="A5FDB9"/>
                              </a:solidFill>
                            </a:rPr>
                            <a:t>access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dirty="0">
                              <a:solidFill>
                                <a:srgbClr val="A5FDB9"/>
                              </a:solidFill>
                            </a:rPr>
                            <a:t>search</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800" dirty="0">
                              <a:solidFill>
                                <a:srgbClr val="A5FDB9"/>
                              </a:solidFill>
                            </a:rPr>
                            <a:t>sort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6080" y="1462405"/>
            <a:ext cx="3933825" cy="3933825"/>
          </a:xfrm>
          <a:prstGeom prst="rect">
            <a:avLst/>
          </a:prstGeom>
        </p:spPr>
      </p:pic>
      <p:sp>
        <p:nvSpPr>
          <p:cNvPr id="2" name="Text Box 1"/>
          <p:cNvSpPr txBox="1"/>
          <p:nvPr/>
        </p:nvSpPr>
        <p:spPr>
          <a:xfrm>
            <a:off x="4792980" y="2401570"/>
            <a:ext cx="6329680" cy="1445260"/>
          </a:xfrm>
          <a:prstGeom prst="rect">
            <a:avLst/>
          </a:prstGeom>
          <a:noFill/>
        </p:spPr>
        <p:txBody>
          <a:bodyPr wrap="none" rtlCol="0" anchor="t">
            <a:spAutoFit/>
          </a:bodyPr>
          <a:lstStyle/>
          <a:p>
            <a:r>
              <a:rPr lang="tr-TR" altLang="fr-FR" sz="8800" b="1" dirty="0">
                <a:sym typeface="+mn-ea"/>
              </a:rPr>
              <a:t>Kuyruklar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66700" y="4695280"/>
            <a:ext cx="11658600" cy="1446550"/>
          </a:xfrm>
          <a:prstGeom prst="rect">
            <a:avLst/>
          </a:prstGeom>
          <a:noFill/>
        </p:spPr>
        <p:txBody>
          <a:bodyPr wrap="square" rtlCol="0">
            <a:spAutoFit/>
          </a:bodyPr>
          <a:lstStyle/>
          <a:p>
            <a:pPr algn="ctr"/>
            <a:r>
              <a:rPr lang="en-GB" sz="8800" b="1" dirty="0">
                <a:solidFill>
                  <a:srgbClr val="55A1FF"/>
                </a:solidFill>
              </a:rPr>
              <a:t>F</a:t>
            </a:r>
            <a:r>
              <a:rPr lang="en-GB" sz="8800" dirty="0"/>
              <a:t>irst </a:t>
            </a:r>
            <a:r>
              <a:rPr lang="en-GB" sz="8800" b="1" dirty="0">
                <a:solidFill>
                  <a:srgbClr val="55A1FF"/>
                </a:solidFill>
              </a:rPr>
              <a:t>I</a:t>
            </a:r>
            <a:r>
              <a:rPr lang="en-GB" sz="8800" dirty="0"/>
              <a:t>n </a:t>
            </a:r>
            <a:r>
              <a:rPr lang="en-GB" sz="8800" b="1" dirty="0">
                <a:solidFill>
                  <a:srgbClr val="55A1FF"/>
                </a:solidFill>
              </a:rPr>
              <a:t>F</a:t>
            </a:r>
            <a:r>
              <a:rPr lang="en-GB" sz="8800" dirty="0"/>
              <a:t>irst </a:t>
            </a:r>
            <a:r>
              <a:rPr lang="en-GB" sz="8800" b="1" dirty="0">
                <a:solidFill>
                  <a:srgbClr val="55A1FF"/>
                </a:solidFill>
              </a:rPr>
              <a:t>O</a:t>
            </a:r>
            <a:r>
              <a:rPr lang="en-GB" sz="8800" dirty="0"/>
              <a:t>ut</a:t>
            </a:r>
          </a:p>
        </p:txBody>
      </p:sp>
      <p:pic>
        <p:nvPicPr>
          <p:cNvPr id="4" name="Imag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90900" y="-190500"/>
            <a:ext cx="5410200" cy="54102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a:stCxn id="23" idx="6"/>
          </p:cNvCxnSpPr>
          <p:nvPr/>
        </p:nvCxnSpPr>
        <p:spPr>
          <a:xfrm>
            <a:off x="7803845" y="3629055"/>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8721655" y="336744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Rectangle 12"/>
          <p:cNvSpPr/>
          <p:nvPr/>
        </p:nvSpPr>
        <p:spPr>
          <a:xfrm>
            <a:off x="6625223"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ZoneTexte 13"/>
          <p:cNvSpPr txBox="1"/>
          <p:nvPr/>
        </p:nvSpPr>
        <p:spPr>
          <a:xfrm>
            <a:off x="7302500" y="2588968"/>
            <a:ext cx="898037" cy="400110"/>
          </a:xfrm>
          <a:prstGeom prst="rect">
            <a:avLst/>
          </a:prstGeom>
          <a:noFill/>
        </p:spPr>
        <p:txBody>
          <a:bodyPr wrap="square" rtlCol="0">
            <a:spAutoFit/>
          </a:bodyPr>
          <a:lstStyle/>
          <a:p>
            <a:r>
              <a:rPr lang="en-GB" sz="2000" dirty="0">
                <a:solidFill>
                  <a:srgbClr val="00E9B1"/>
                </a:solidFill>
              </a:rPr>
              <a:t>tail</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a:stCxn id="23" idx="6"/>
          </p:cNvCxnSpPr>
          <p:nvPr/>
        </p:nvCxnSpPr>
        <p:spPr>
          <a:xfrm>
            <a:off x="7803845" y="3629055"/>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4272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172272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730357" y="3367445"/>
            <a:ext cx="1353693" cy="523220"/>
          </a:xfrm>
          <a:prstGeom prst="rect">
            <a:avLst/>
          </a:prstGeom>
          <a:noFill/>
        </p:spPr>
        <p:txBody>
          <a:bodyPr wrap="square" rtlCol="0">
            <a:spAutoFit/>
          </a:bodyPr>
          <a:lstStyle/>
          <a:p>
            <a:pPr algn="ctr"/>
            <a:r>
              <a:rPr lang="en-GB" sz="2800" dirty="0" err="1">
                <a:solidFill>
                  <a:srgbClr val="C695C6"/>
                </a:solidFill>
              </a:rPr>
              <a:t>null</a:t>
            </a:r>
            <a:r>
              <a:rPr lang="en-GB" sz="2800" dirty="0" err="1">
                <a:solidFill>
                  <a:srgbClr val="343D46"/>
                </a:solidFill>
              </a:rPr>
              <a:t>a</a:t>
            </a:r>
            <a:endParaRPr lang="en-GB" sz="2800" dirty="0">
              <a:solidFill>
                <a:srgbClr val="343D46"/>
              </a:solidFill>
            </a:endParaRPr>
          </a:p>
        </p:txBody>
      </p:sp>
      <p:sp>
        <p:nvSpPr>
          <p:cNvPr id="33" name="Rectangle 32"/>
          <p:cNvSpPr/>
          <p:nvPr/>
        </p:nvSpPr>
        <p:spPr>
          <a:xfrm>
            <a:off x="535891"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4888"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Rectangle 12"/>
          <p:cNvSpPr/>
          <p:nvPr/>
        </p:nvSpPr>
        <p:spPr>
          <a:xfrm>
            <a:off x="8590214"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ZoneTexte 13"/>
          <p:cNvSpPr txBox="1"/>
          <p:nvPr/>
        </p:nvSpPr>
        <p:spPr>
          <a:xfrm>
            <a:off x="9267491" y="2588968"/>
            <a:ext cx="898037" cy="400110"/>
          </a:xfrm>
          <a:prstGeom prst="rect">
            <a:avLst/>
          </a:prstGeom>
          <a:noFill/>
        </p:spPr>
        <p:txBody>
          <a:bodyPr wrap="square" rtlCol="0">
            <a:spAutoFit/>
          </a:bodyPr>
          <a:lstStyle/>
          <a:p>
            <a:r>
              <a:rPr lang="en-GB" sz="2000" dirty="0">
                <a:solidFill>
                  <a:srgbClr val="00E9B1"/>
                </a:solidFill>
              </a:rPr>
              <a:t>tail</a:t>
            </a:r>
          </a:p>
        </p:txBody>
      </p:sp>
      <p:sp>
        <p:nvSpPr>
          <p:cNvPr id="17" name="Ellipse 16"/>
          <p:cNvSpPr/>
          <p:nvPr/>
        </p:nvSpPr>
        <p:spPr>
          <a:xfrm>
            <a:off x="8705079"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cxnSp>
        <p:nvCxnSpPr>
          <p:cNvPr id="18" name="Connecteur droit avec flèche 17"/>
          <p:cNvCxnSpPr>
            <a:stCxn id="17" idx="6"/>
          </p:cNvCxnSpPr>
          <p:nvPr/>
        </p:nvCxnSpPr>
        <p:spPr>
          <a:xfrm>
            <a:off x="9785079"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00588" y="5109029"/>
            <a:ext cx="5181600" cy="1323439"/>
          </a:xfrm>
          <a:prstGeom prst="rect">
            <a:avLst/>
          </a:prstGeom>
          <a:noFill/>
        </p:spPr>
        <p:txBody>
          <a:bodyPr wrap="square" rtlCol="0">
            <a:spAutoFit/>
          </a:bodyPr>
          <a:lstStyle/>
          <a:p>
            <a:r>
              <a:rPr lang="en-GB" sz="8000" dirty="0">
                <a:solidFill>
                  <a:srgbClr val="A5FDB9"/>
                </a:solidFill>
              </a:rPr>
              <a:t>enqueue</a:t>
            </a:r>
          </a:p>
        </p:txBody>
      </p:sp>
      <p:sp>
        <p:nvSpPr>
          <p:cNvPr id="2" name="Text Box 1"/>
          <p:cNvSpPr txBox="1"/>
          <p:nvPr/>
        </p:nvSpPr>
        <p:spPr>
          <a:xfrm>
            <a:off x="300355" y="474980"/>
            <a:ext cx="10190480" cy="645160"/>
          </a:xfrm>
          <a:prstGeom prst="rect">
            <a:avLst/>
          </a:prstGeom>
          <a:noFill/>
        </p:spPr>
        <p:txBody>
          <a:bodyPr wrap="square" rtlCol="0" anchor="t">
            <a:spAutoFit/>
          </a:bodyPr>
          <a:lstStyle/>
          <a:p>
            <a:pPr algn="just"/>
            <a:r>
              <a:rPr lang="en-US">
                <a:sym typeface="+mn-ea"/>
              </a:rPr>
              <a:t>Bir kuyruk uygulamasında kuyruk referansına sahibiz ve burada bağlantılı bir listenin sonuna </a:t>
            </a:r>
            <a:r>
              <a:rPr lang="tr-TR" altLang="en-US">
                <a:sym typeface="+mn-ea"/>
              </a:rPr>
              <a:t>eleman e</a:t>
            </a:r>
            <a:r>
              <a:rPr lang="en-US">
                <a:sym typeface="+mn-ea"/>
              </a:rPr>
              <a:t>kleme</a:t>
            </a:r>
            <a:r>
              <a:rPr lang="tr-TR" altLang="en-US">
                <a:sym typeface="+mn-ea"/>
              </a:rPr>
              <a:t>k</a:t>
            </a:r>
            <a:r>
              <a:rPr lang="en-US">
                <a:sym typeface="+mn-ea"/>
              </a:rPr>
              <a:t> O(1) zaman karmaşıklı</a:t>
            </a:r>
            <a:r>
              <a:rPr lang="tr-TR" altLang="en-US">
                <a:sym typeface="+mn-ea"/>
              </a:rPr>
              <a:t>ndadır. </a:t>
            </a:r>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a:stCxn id="23" idx="6"/>
          </p:cNvCxnSpPr>
          <p:nvPr/>
        </p:nvCxnSpPr>
        <p:spPr>
          <a:xfrm>
            <a:off x="7803845" y="3629055"/>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267064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4698567"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6723845"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3750647"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5778567"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730357" y="3367445"/>
            <a:ext cx="1353693" cy="523220"/>
          </a:xfrm>
          <a:prstGeom prst="rect">
            <a:avLst/>
          </a:prstGeom>
          <a:noFill/>
        </p:spPr>
        <p:txBody>
          <a:bodyPr wrap="square" rtlCol="0">
            <a:spAutoFit/>
          </a:bodyPr>
          <a:lstStyle/>
          <a:p>
            <a:pPr algn="ctr"/>
            <a:r>
              <a:rPr lang="en-GB" sz="2800" dirty="0" err="1">
                <a:solidFill>
                  <a:srgbClr val="C695C6"/>
                </a:solidFill>
              </a:rPr>
              <a:t>null</a:t>
            </a:r>
            <a:r>
              <a:rPr lang="en-GB" sz="2800" dirty="0" err="1">
                <a:solidFill>
                  <a:srgbClr val="343D46"/>
                </a:solidFill>
              </a:rPr>
              <a:t>a</a:t>
            </a:r>
            <a:endParaRPr lang="en-GB" sz="2800" dirty="0">
              <a:solidFill>
                <a:srgbClr val="343D46"/>
              </a:solidFill>
            </a:endParaRPr>
          </a:p>
        </p:txBody>
      </p:sp>
      <p:sp>
        <p:nvSpPr>
          <p:cNvPr id="33" name="Rectangle 32"/>
          <p:cNvSpPr/>
          <p:nvPr/>
        </p:nvSpPr>
        <p:spPr>
          <a:xfrm>
            <a:off x="2567840"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2446837"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3" name="Rectangle 12"/>
          <p:cNvSpPr/>
          <p:nvPr/>
        </p:nvSpPr>
        <p:spPr>
          <a:xfrm>
            <a:off x="8590214"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ZoneTexte 13"/>
          <p:cNvSpPr txBox="1"/>
          <p:nvPr/>
        </p:nvSpPr>
        <p:spPr>
          <a:xfrm>
            <a:off x="9267491" y="2588968"/>
            <a:ext cx="898037" cy="400110"/>
          </a:xfrm>
          <a:prstGeom prst="rect">
            <a:avLst/>
          </a:prstGeom>
          <a:noFill/>
        </p:spPr>
        <p:txBody>
          <a:bodyPr wrap="square" rtlCol="0">
            <a:spAutoFit/>
          </a:bodyPr>
          <a:lstStyle/>
          <a:p>
            <a:r>
              <a:rPr lang="en-GB" sz="2000" dirty="0">
                <a:solidFill>
                  <a:srgbClr val="00E9B1"/>
                </a:solidFill>
              </a:rPr>
              <a:t>tail</a:t>
            </a:r>
          </a:p>
        </p:txBody>
      </p:sp>
      <p:sp>
        <p:nvSpPr>
          <p:cNvPr id="17" name="Ellipse 16"/>
          <p:cNvSpPr/>
          <p:nvPr/>
        </p:nvSpPr>
        <p:spPr>
          <a:xfrm>
            <a:off x="8705079"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cxnSp>
        <p:nvCxnSpPr>
          <p:cNvPr id="18" name="Connecteur droit avec flèche 17"/>
          <p:cNvCxnSpPr>
            <a:stCxn id="17" idx="6"/>
          </p:cNvCxnSpPr>
          <p:nvPr/>
        </p:nvCxnSpPr>
        <p:spPr>
          <a:xfrm>
            <a:off x="9785079"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00588" y="5109029"/>
            <a:ext cx="5181600" cy="1323439"/>
          </a:xfrm>
          <a:prstGeom prst="rect">
            <a:avLst/>
          </a:prstGeom>
          <a:noFill/>
        </p:spPr>
        <p:txBody>
          <a:bodyPr wrap="square" rtlCol="0">
            <a:spAutoFit/>
          </a:bodyPr>
          <a:lstStyle/>
          <a:p>
            <a:r>
              <a:rPr lang="en-GB" sz="8000" dirty="0">
                <a:solidFill>
                  <a:srgbClr val="A5FDB9"/>
                </a:solidFill>
              </a:rPr>
              <a:t>dequeue</a:t>
            </a:r>
          </a:p>
        </p:txBody>
      </p:sp>
      <p:sp>
        <p:nvSpPr>
          <p:cNvPr id="2" name="Text Box 1"/>
          <p:cNvSpPr txBox="1"/>
          <p:nvPr/>
        </p:nvSpPr>
        <p:spPr>
          <a:xfrm>
            <a:off x="300355" y="1082040"/>
            <a:ext cx="11812905" cy="645160"/>
          </a:xfrm>
          <a:prstGeom prst="rect">
            <a:avLst/>
          </a:prstGeom>
          <a:noFill/>
        </p:spPr>
        <p:txBody>
          <a:bodyPr wrap="square" rtlCol="0" anchor="t">
            <a:spAutoFit/>
          </a:bodyPr>
          <a:lstStyle/>
          <a:p>
            <a:pPr algn="just"/>
            <a:endParaRPr lang="en-US"/>
          </a:p>
          <a:p>
            <a:pPr algn="just"/>
            <a:r>
              <a:rPr lang="en-US"/>
              <a:t>Ve bağlantılı bir listenin başından bir öğeyi kaldırmanın O(1) zaman karmaşıklığı</a:t>
            </a:r>
            <a:r>
              <a:rPr lang="tr-TR" altLang="en-US"/>
              <a:t>na sahiptir.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816463"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2" name="Connecteur droit avec flèche 11"/>
          <p:cNvCxnSpPr>
            <a:stCxn id="11" idx="6"/>
            <a:endCxn id="13" idx="2"/>
          </p:cNvCxnSpPr>
          <p:nvPr/>
        </p:nvCxnSpPr>
        <p:spPr>
          <a:xfrm>
            <a:off x="1896463"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3182132"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14" name="Ellipse 13"/>
          <p:cNvSpPr/>
          <p:nvPr/>
        </p:nvSpPr>
        <p:spPr>
          <a:xfrm>
            <a:off x="5547801"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15" name="Ellipse 14"/>
          <p:cNvSpPr/>
          <p:nvPr/>
        </p:nvSpPr>
        <p:spPr>
          <a:xfrm>
            <a:off x="7913470" y="63860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18" name="Connecteur droit avec flèche 17"/>
          <p:cNvCxnSpPr>
            <a:stCxn id="13" idx="6"/>
            <a:endCxn id="14" idx="2"/>
          </p:cNvCxnSpPr>
          <p:nvPr/>
        </p:nvCxnSpPr>
        <p:spPr>
          <a:xfrm>
            <a:off x="4262132"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4" idx="6"/>
            <a:endCxn id="15" idx="2"/>
          </p:cNvCxnSpPr>
          <p:nvPr/>
        </p:nvCxnSpPr>
        <p:spPr>
          <a:xfrm>
            <a:off x="6627801"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5" idx="6"/>
          </p:cNvCxnSpPr>
          <p:nvPr/>
        </p:nvCxnSpPr>
        <p:spPr>
          <a:xfrm>
            <a:off x="8993470" y="1178609"/>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316169" y="916999"/>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2" name="Rectangle 1"/>
          <p:cNvSpPr>
            <a:spLocks noChangeArrowheads="1"/>
          </p:cNvSpPr>
          <p:nvPr/>
        </p:nvSpPr>
        <p:spPr bwMode="auto">
          <a:xfrm>
            <a:off x="498889" y="2435226"/>
            <a:ext cx="5463540" cy="2245360"/>
          </a:xfrm>
          <a:prstGeom prst="rect">
            <a:avLst/>
          </a:prstGeom>
          <a:solidFill>
            <a:srgbClr val="343D4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a:ln>
                  <a:noFill/>
                </a:ln>
                <a:solidFill>
                  <a:srgbClr val="C695C6"/>
                </a:solidFill>
                <a:effectLst/>
                <a:latin typeface="Consolas" panose="020B0609020204030204" pitchFamily="49" charset="0"/>
              </a:rPr>
              <a:t>def </a:t>
            </a:r>
            <a:r>
              <a:rPr kumimoji="0" lang="en-US" altLang="en-US" sz="2800" b="0" i="1" u="none" strike="noStrike" cap="none" normalizeH="0" baseline="0">
                <a:ln>
                  <a:noFill/>
                </a:ln>
                <a:solidFill>
                  <a:srgbClr val="5EB4B4"/>
                </a:solidFill>
                <a:effectLst/>
                <a:latin typeface="Consolas" panose="020B0609020204030204" pitchFamily="49" charset="0"/>
              </a:rPr>
              <a:t>print_llist</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A6ACB9"/>
                </a:solidFill>
                <a:effectLst/>
                <a:latin typeface="Consolas" panose="020B0609020204030204" pitchFamily="49" charset="0"/>
              </a:rPr>
              <a:t>llist</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F97A57"/>
                </a:solidFill>
                <a:effectLst/>
                <a:latin typeface="Consolas" panose="020B0609020204030204" pitchFamily="49" charset="0"/>
              </a:rPr>
              <a:t>:</a:t>
            </a:r>
            <a:br>
              <a:rPr kumimoji="0" lang="en-US" altLang="en-US" sz="2800" b="0" i="0" u="none" strike="noStrike" cap="none" normalizeH="0" baseline="0">
                <a:ln>
                  <a:noFill/>
                </a:ln>
                <a:solidFill>
                  <a:srgbClr val="F97A57"/>
                </a:solidFill>
                <a:effectLst/>
                <a:latin typeface="Consolas" panose="020B0609020204030204" pitchFamily="49" charset="0"/>
              </a:rPr>
            </a:b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9B7C6"/>
                </a:solidFill>
                <a:effectLst/>
                <a:latin typeface="Consolas" panose="020B0609020204030204" pitchFamily="49" charset="0"/>
              </a:rPr>
              <a:t>node </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llist</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head</a:t>
            </a:r>
            <a:br>
              <a:rPr kumimoji="0" lang="en-US" altLang="en-US" sz="2800" b="0" i="0" u="none" strike="noStrike" cap="none" normalizeH="0" baseline="0">
                <a:ln>
                  <a:noFill/>
                </a:ln>
                <a:solidFill>
                  <a:srgbClr val="A9B7C6"/>
                </a:solidFill>
                <a:effectLst/>
                <a:latin typeface="Consolas" panose="020B0609020204030204" pitchFamily="49" charset="0"/>
              </a:rPr>
            </a:br>
            <a:r>
              <a:rPr kumimoji="0" lang="en-US" altLang="en-US" sz="2800" b="0" i="0" u="none" strike="noStrike" cap="none" normalizeH="0" baseline="0">
                <a:ln>
                  <a:noFill/>
                </a:ln>
                <a:solidFill>
                  <a:srgbClr val="A9B7C6"/>
                </a:solidFill>
                <a:effectLst/>
                <a:latin typeface="Consolas" panose="020B0609020204030204" pitchFamily="49" charset="0"/>
              </a:rPr>
              <a:t>    </a:t>
            </a:r>
            <a:r>
              <a:rPr kumimoji="0" lang="en-US" altLang="en-US" sz="2800" b="0" i="0" u="none" strike="noStrike" cap="none" normalizeH="0" baseline="0">
                <a:ln>
                  <a:noFill/>
                </a:ln>
                <a:solidFill>
                  <a:srgbClr val="C695C6"/>
                </a:solidFill>
                <a:effectLst/>
                <a:latin typeface="Consolas" panose="020B0609020204030204" pitchFamily="49" charset="0"/>
              </a:rPr>
              <a:t>while </a:t>
            </a:r>
            <a:r>
              <a:rPr kumimoji="0" lang="en-US" altLang="en-US" sz="2800" b="0" i="0" u="none" strike="noStrike" cap="none" normalizeH="0" baseline="0">
                <a:ln>
                  <a:noFill/>
                </a:ln>
                <a:solidFill>
                  <a:srgbClr val="A9B7C6"/>
                </a:solidFill>
                <a:effectLst/>
                <a:latin typeface="Consolas" panose="020B0609020204030204" pitchFamily="49" charset="0"/>
              </a:rPr>
              <a:t>node </a:t>
            </a:r>
            <a:r>
              <a:rPr kumimoji="0" lang="en-US" altLang="en-US" sz="2800" b="0" i="0" u="none" strike="noStrike" cap="none" normalizeH="0" baseline="0">
                <a:ln>
                  <a:noFill/>
                </a:ln>
                <a:solidFill>
                  <a:srgbClr val="C695C6"/>
                </a:solidFill>
                <a:effectLst/>
                <a:latin typeface="Consolas" panose="020B0609020204030204" pitchFamily="49" charset="0"/>
              </a:rPr>
              <a:t>is not None</a:t>
            </a:r>
            <a:r>
              <a:rPr kumimoji="0" lang="en-US" altLang="en-US" sz="2800" b="0" i="0" u="none" strike="noStrike" cap="none" normalizeH="0" baseline="0">
                <a:ln>
                  <a:noFill/>
                </a:ln>
                <a:solidFill>
                  <a:srgbClr val="F97A57"/>
                </a:solidFill>
                <a:effectLst/>
                <a:latin typeface="Consolas" panose="020B0609020204030204" pitchFamily="49" charset="0"/>
              </a:rPr>
              <a:t>:</a:t>
            </a:r>
            <a:br>
              <a:rPr kumimoji="0" lang="en-US" altLang="en-US" sz="2800" b="0" i="0" u="none" strike="noStrike" cap="none" normalizeH="0" baseline="0">
                <a:ln>
                  <a:noFill/>
                </a:ln>
                <a:solidFill>
                  <a:srgbClr val="F97A57"/>
                </a:solidFill>
                <a:effectLst/>
                <a:latin typeface="Consolas" panose="020B0609020204030204" pitchFamily="49" charset="0"/>
              </a:rPr>
            </a:b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8888C6"/>
                </a:solidFill>
                <a:effectLst/>
                <a:latin typeface="Consolas" panose="020B0609020204030204" pitchFamily="49" charset="0"/>
              </a:rPr>
              <a:t>print</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node</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val</a:t>
            </a:r>
            <a:r>
              <a:rPr kumimoji="0" lang="en-US" altLang="en-US" sz="2800" b="0" i="0" u="none" strike="noStrike" cap="none" normalizeH="0" baseline="0">
                <a:ln>
                  <a:noFill/>
                </a:ln>
                <a:solidFill>
                  <a:srgbClr val="FFFFFF"/>
                </a:solidFill>
                <a:effectLst/>
                <a:latin typeface="Consolas" panose="020B0609020204030204" pitchFamily="49" charset="0"/>
              </a:rPr>
              <a:t>)</a:t>
            </a:r>
            <a:br>
              <a:rPr kumimoji="0" lang="en-US" altLang="en-US" sz="2800" b="0" i="0" u="none" strike="noStrike" cap="none" normalizeH="0" baseline="0">
                <a:ln>
                  <a:noFill/>
                </a:ln>
                <a:solidFill>
                  <a:srgbClr val="FFFFFF"/>
                </a:solidFill>
                <a:effectLst/>
                <a:latin typeface="Consolas" panose="020B0609020204030204" pitchFamily="49" charset="0"/>
              </a:rPr>
            </a:br>
            <a:r>
              <a:rPr kumimoji="0" lang="en-US" altLang="en-US" sz="2800" b="0" i="0" u="none" strike="noStrike" cap="none" normalizeH="0" baseline="0">
                <a:ln>
                  <a:noFill/>
                </a:ln>
                <a:solidFill>
                  <a:srgbClr val="FFFFFF"/>
                </a:solidFill>
                <a:effectLst/>
                <a:latin typeface="Consolas" panose="020B0609020204030204" pitchFamily="49" charset="0"/>
              </a:rPr>
              <a:t>        </a:t>
            </a:r>
            <a:r>
              <a:rPr kumimoji="0" lang="en-US" altLang="en-US" sz="2800" b="0" i="0" u="none" strike="noStrike" cap="none" normalizeH="0" baseline="0">
                <a:ln>
                  <a:noFill/>
                </a:ln>
                <a:solidFill>
                  <a:srgbClr val="A9B7C6"/>
                </a:solidFill>
                <a:effectLst/>
                <a:latin typeface="Consolas" panose="020B0609020204030204" pitchFamily="49" charset="0"/>
              </a:rPr>
              <a:t>node </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9B7C6"/>
                </a:solidFill>
                <a:effectLst/>
                <a:latin typeface="Consolas" panose="020B0609020204030204" pitchFamily="49" charset="0"/>
              </a:rPr>
              <a:t>node</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next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6" name="Rectangle 15"/>
          <p:cNvSpPr/>
          <p:nvPr/>
        </p:nvSpPr>
        <p:spPr>
          <a:xfrm>
            <a:off x="716486" y="538632"/>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ZoneTexte 16"/>
          <p:cNvSpPr txBox="1"/>
          <p:nvPr/>
        </p:nvSpPr>
        <p:spPr>
          <a:xfrm>
            <a:off x="595483" y="138522"/>
            <a:ext cx="898037" cy="400110"/>
          </a:xfrm>
          <a:prstGeom prst="rect">
            <a:avLst/>
          </a:prstGeom>
          <a:noFill/>
        </p:spPr>
        <p:txBody>
          <a:bodyPr wrap="square" rtlCol="0">
            <a:spAutoFit/>
          </a:bodyPr>
          <a:lstStyle/>
          <a:p>
            <a:r>
              <a:rPr lang="en-GB" sz="2000" dirty="0">
                <a:solidFill>
                  <a:srgbClr val="00E9B1"/>
                </a:solidFill>
              </a:rPr>
              <a:t>head</a:t>
            </a:r>
          </a:p>
        </p:txBody>
      </p:sp>
      <p:sp>
        <p:nvSpPr>
          <p:cNvPr id="3" name="Text Box 2"/>
          <p:cNvSpPr txBox="1"/>
          <p:nvPr/>
        </p:nvSpPr>
        <p:spPr>
          <a:xfrm>
            <a:off x="292100" y="4892675"/>
            <a:ext cx="11482705" cy="1198880"/>
          </a:xfrm>
          <a:prstGeom prst="rect">
            <a:avLst/>
          </a:prstGeom>
          <a:noFill/>
        </p:spPr>
        <p:txBody>
          <a:bodyPr wrap="square" rtlCol="0" anchor="t">
            <a:spAutoFit/>
          </a:bodyPr>
          <a:lstStyle/>
          <a:p>
            <a:pPr algn="just"/>
            <a:r>
              <a:rPr lang="tr-TR" altLang="en-US"/>
              <a:t>B</a:t>
            </a:r>
            <a:r>
              <a:rPr lang="en-US"/>
              <a:t>ağlantılı bir listeyi ge</a:t>
            </a:r>
            <a:r>
              <a:rPr lang="tr-TR" altLang="en-US"/>
              <a:t>zmek</a:t>
            </a:r>
            <a:r>
              <a:rPr lang="en-US"/>
              <a:t> istiyorsak, </a:t>
            </a:r>
            <a:r>
              <a:rPr lang="tr-TR" altLang="en-US"/>
              <a:t>Listenin düğümünü başlangıç olarak tutarız</a:t>
            </a:r>
            <a:r>
              <a:rPr lang="en-US"/>
              <a:t>, </a:t>
            </a:r>
            <a:r>
              <a:rPr lang="tr-TR" altLang="en-US"/>
              <a:t>Sonuncu düğüme ulaşana kadar düğümün değerini </a:t>
            </a:r>
            <a:r>
              <a:rPr lang="en-US"/>
              <a:t>yazdırırız ve bir sonraki</a:t>
            </a:r>
            <a:r>
              <a:rPr lang="tr-TR" altLang="en-US"/>
              <a:t> düğüme geçeriz. </a:t>
            </a:r>
            <a:r>
              <a:rPr lang="en-US"/>
              <a:t> </a:t>
            </a:r>
            <a:r>
              <a:rPr lang="tr-TR" altLang="en-US"/>
              <a:t> </a:t>
            </a:r>
            <a:r>
              <a:rPr lang="en-US"/>
              <a:t> Düğüm null olduğunda dururuz, çünkü son düğümün kendisinden sonra düğümü yoktur</a:t>
            </a:r>
            <a:r>
              <a:rPr lang="tr-TR" altLang="en-US"/>
              <a:t>.</a:t>
            </a:r>
            <a:r>
              <a:rPr lang="en-US"/>
              <a:t>Python</a:t>
            </a:r>
            <a:r>
              <a:rPr lang="tr-TR" altLang="en-US"/>
              <a:t> </a:t>
            </a:r>
            <a:r>
              <a:rPr lang="en-US"/>
              <a:t> null değerini, </a:t>
            </a:r>
            <a:r>
              <a:rPr lang="tr-TR" altLang="en-US"/>
              <a:t>None ile </a:t>
            </a:r>
            <a:r>
              <a:rPr lang="en-US"/>
              <a:t>tutar.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queue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6" name="Tableau 16"/>
              <p:cNvGraphicFramePr>
                <a:graphicFrameLocks noGrp="1"/>
              </p:cNvGraphicFramePr>
              <p:nvPr/>
            </p:nvGraphicFramePr>
            <p:xfrm>
              <a:off x="1181274" y="1720850"/>
              <a:ext cx="9829458" cy="4663250"/>
            </p:xfrm>
            <a:graphic>
              <a:graphicData uri="http://schemas.openxmlformats.org/drawingml/2006/table">
                <a:tbl>
                  <a:tblPr>
                    <a:tableStyleId>{5C22544A-7EE6-4342-B048-85BDC9FD1C3A}</a:tableStyleId>
                  </a:tblPr>
                  <a:tblGrid>
                    <a:gridCol w="2457364"/>
                    <a:gridCol w="2457365"/>
                    <a:gridCol w="2457365"/>
                    <a:gridCol w="2457364"/>
                  </a:tblGrid>
                  <a:tr h="1165225">
                    <a:tc>
                      <a:txBody>
                        <a:bodyPr/>
                        <a:lstStyle/>
                        <a:p>
                          <a:pPr algn="ctr" rtl="0"/>
                          <a:r>
                            <a:rPr lang="en-GB" sz="2800" b="0" dirty="0">
                              <a:solidFill>
                                <a:srgbClr val="A5FDB9"/>
                              </a:solidFill>
                            </a:rPr>
                            <a:t>inserting (enqueuing)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deleting (dequeuing)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6" name="Tableau 16"/>
              <p:cNvGraphicFramePr>
                <a:graphicFrameLocks noGrp="1"/>
              </p:cNvGraphicFramePr>
              <p:nvPr/>
            </p:nvGraphicFramePr>
            <p:xfrm>
              <a:off x="1181274" y="1720850"/>
              <a:ext cx="9829458" cy="4663250"/>
            </p:xfrm>
            <a:graphic>
              <a:graphicData uri="http://schemas.openxmlformats.org/drawingml/2006/table">
                <a:tbl>
                  <a:tblPr>
                    <a:tableStyleId>{5C22544A-7EE6-4342-B048-85BDC9FD1C3A}</a:tableStyleId>
                  </a:tblPr>
                  <a:tblGrid>
                    <a:gridCol w="2457364"/>
                    <a:gridCol w="2457365"/>
                    <a:gridCol w="2457365"/>
                    <a:gridCol w="2457364"/>
                  </a:tblGrid>
                  <a:tr h="1165225">
                    <a:tc>
                      <a:txBody>
                        <a:bodyPr/>
                        <a:lstStyle/>
                        <a:p>
                          <a:pPr algn="ctr" rtl="0"/>
                          <a:r>
                            <a:rPr lang="en-GB" sz="2800" b="0" dirty="0">
                              <a:solidFill>
                                <a:srgbClr val="A5FDB9"/>
                              </a:solidFill>
                            </a:rPr>
                            <a:t>inserting (enqueuing)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deleting (dequeuing)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queue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
        <p:nvSpPr>
          <p:cNvPr id="3" name="Text Box 2"/>
          <p:cNvSpPr txBox="1"/>
          <p:nvPr/>
        </p:nvSpPr>
        <p:spPr>
          <a:xfrm>
            <a:off x="572770" y="2283460"/>
            <a:ext cx="11430000" cy="1476375"/>
          </a:xfrm>
          <a:prstGeom prst="rect">
            <a:avLst/>
          </a:prstGeom>
          <a:noFill/>
        </p:spPr>
        <p:txBody>
          <a:bodyPr wrap="square" rtlCol="0" anchor="t">
            <a:spAutoFit/>
          </a:bodyPr>
          <a:lstStyle/>
          <a:p>
            <a:pPr algn="just"/>
            <a:r>
              <a:rPr lang="en-US"/>
              <a:t>Ve </a:t>
            </a:r>
            <a:r>
              <a:rPr lang="tr-TR" altLang="en-US">
                <a:solidFill>
                  <a:srgbClr val="FF0000"/>
                </a:solidFill>
              </a:rPr>
              <a:t>head </a:t>
            </a:r>
            <a:r>
              <a:rPr lang="en-US"/>
              <a:t>işlemimiz var, ilk elemanın </a:t>
            </a:r>
            <a:r>
              <a:rPr lang="en-US">
                <a:sym typeface="+mn-ea"/>
              </a:rPr>
              <a:t>referansını</a:t>
            </a:r>
            <a:r>
              <a:rPr lang="tr-TR" altLang="en-US">
                <a:sym typeface="+mn-ea"/>
              </a:rPr>
              <a:t> tutarak </a:t>
            </a:r>
            <a:r>
              <a:rPr lang="en-US"/>
              <a:t>değerini döndürür yani zaman karmaşıklığı O(1). </a:t>
            </a:r>
          </a:p>
          <a:p>
            <a:pPr algn="just"/>
            <a:endParaRPr lang="en-US"/>
          </a:p>
          <a:p>
            <a:pPr algn="just"/>
            <a:r>
              <a:rPr lang="en-US"/>
              <a:t>Ayrıca </a:t>
            </a:r>
            <a:r>
              <a:rPr lang="tr-TR" altLang="en-US">
                <a:solidFill>
                  <a:srgbClr val="FF0000"/>
                </a:solidFill>
              </a:rPr>
              <a:t>tail </a:t>
            </a:r>
            <a:r>
              <a:rPr lang="en-US"/>
              <a:t>işlemimiz var, son elemanın </a:t>
            </a:r>
            <a:r>
              <a:rPr lang="en-US">
                <a:sym typeface="+mn-ea"/>
              </a:rPr>
              <a:t>referansını</a:t>
            </a:r>
            <a:r>
              <a:rPr lang="tr-TR" altLang="en-US">
                <a:sym typeface="+mn-ea"/>
              </a:rPr>
              <a:t> tutarak </a:t>
            </a:r>
            <a:r>
              <a:rPr lang="en-US">
                <a:sym typeface="+mn-ea"/>
              </a:rPr>
              <a:t>değerini döndürür yani zaman karmaşıklığı O(1). </a:t>
            </a:r>
            <a:endParaRPr lang="en-US"/>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queue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6" name="Tableau 16"/>
              <p:cNvGraphicFramePr>
                <a:graphicFrameLocks noGrp="1"/>
              </p:cNvGraphicFramePr>
              <p:nvPr/>
            </p:nvGraphicFramePr>
            <p:xfrm>
              <a:off x="1181274" y="1720850"/>
              <a:ext cx="9829458" cy="4663250"/>
            </p:xfrm>
            <a:graphic>
              <a:graphicData uri="http://schemas.openxmlformats.org/drawingml/2006/table">
                <a:tbl>
                  <a:tblPr>
                    <a:tableStyleId>{5C22544A-7EE6-4342-B048-85BDC9FD1C3A}</a:tableStyleId>
                  </a:tblPr>
                  <a:tblGrid>
                    <a:gridCol w="2457364"/>
                    <a:gridCol w="2457365"/>
                    <a:gridCol w="2457365"/>
                    <a:gridCol w="2457364"/>
                  </a:tblGrid>
                  <a:tr h="1165225">
                    <a:tc>
                      <a:txBody>
                        <a:bodyPr/>
                        <a:lstStyle/>
                        <a:p>
                          <a:pPr algn="ctr" rtl="0"/>
                          <a:r>
                            <a:rPr lang="en-GB" sz="2800" b="0" dirty="0">
                              <a:solidFill>
                                <a:srgbClr val="A5FDB9"/>
                              </a:solidFill>
                            </a:rPr>
                            <a:t>inserting (enqueuing)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deleting (dequeuing)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front</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back</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1</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3600" i="1" smtClean="0">
                                    <a:solidFill>
                                      <a:srgbClr val="F97B57"/>
                                    </a:solidFill>
                                    <a:latin typeface="Cambria Math" panose="02040503050406030204" pitchFamily="18" charset="0"/>
                                  </a:rPr>
                                  <m:t>𝑂</m:t>
                                </m:r>
                                <m:r>
                                  <a:rPr lang="en-GB" sz="3600" i="1" smtClean="0">
                                    <a:solidFill>
                                      <a:srgbClr val="F97B57"/>
                                    </a:solidFill>
                                    <a:latin typeface="Cambria Math" panose="02040503050406030204" pitchFamily="18" charset="0"/>
                                  </a:rPr>
                                  <m:t>(</m:t>
                                </m:r>
                                <m:r>
                                  <a:rPr lang="en-GB" sz="3600" i="1" smtClean="0">
                                    <a:solidFill>
                                      <a:srgbClr val="F97B57"/>
                                    </a:solidFill>
                                    <a:latin typeface="Cambria Math" panose="02040503050406030204" pitchFamily="18" charset="0"/>
                                  </a:rPr>
                                  <m:t>1</m:t>
                                </m:r>
                                <m:r>
                                  <a:rPr lang="en-GB" sz="3600" i="1"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6" name="Tableau 16"/>
              <p:cNvGraphicFramePr>
                <a:graphicFrameLocks noGrp="1"/>
              </p:cNvGraphicFramePr>
              <p:nvPr/>
            </p:nvGraphicFramePr>
            <p:xfrm>
              <a:off x="1181274" y="1720850"/>
              <a:ext cx="9829458" cy="4663250"/>
            </p:xfrm>
            <a:graphic>
              <a:graphicData uri="http://schemas.openxmlformats.org/drawingml/2006/table">
                <a:tbl>
                  <a:tblPr>
                    <a:tableStyleId>{5C22544A-7EE6-4342-B048-85BDC9FD1C3A}</a:tableStyleId>
                  </a:tblPr>
                  <a:tblGrid>
                    <a:gridCol w="2457364"/>
                    <a:gridCol w="2457365"/>
                    <a:gridCol w="2457365"/>
                    <a:gridCol w="2457364"/>
                  </a:tblGrid>
                  <a:tr h="1165225">
                    <a:tc>
                      <a:txBody>
                        <a:bodyPr/>
                        <a:lstStyle/>
                        <a:p>
                          <a:pPr algn="ctr" rtl="0"/>
                          <a:r>
                            <a:rPr lang="en-GB" sz="2800" b="0" dirty="0">
                              <a:solidFill>
                                <a:srgbClr val="A5FDB9"/>
                              </a:solidFill>
                            </a:rPr>
                            <a:t>inserting (enqueuing)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deleting (dequeuing)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front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back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1166400">
                    <a:tc>
                      <a:txBody>
                        <a:bodyPr/>
                        <a:lstStyle/>
                        <a:p>
                          <a:pPr algn="ctr" rtl="0"/>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8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queue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
        <p:nvSpPr>
          <p:cNvPr id="3" name="Text Box 2"/>
          <p:cNvSpPr txBox="1"/>
          <p:nvPr/>
        </p:nvSpPr>
        <p:spPr>
          <a:xfrm>
            <a:off x="494665" y="2306955"/>
            <a:ext cx="11126470" cy="1198880"/>
          </a:xfrm>
          <a:prstGeom prst="rect">
            <a:avLst/>
          </a:prstGeom>
          <a:noFill/>
        </p:spPr>
        <p:txBody>
          <a:bodyPr wrap="square" rtlCol="0" anchor="t">
            <a:spAutoFit/>
          </a:bodyPr>
          <a:lstStyle/>
          <a:p>
            <a:r>
              <a:rPr lang="en-US">
                <a:solidFill>
                  <a:srgbClr val="FF0000"/>
                </a:solidFill>
              </a:rPr>
              <a:t>is_empty</a:t>
            </a:r>
            <a:r>
              <a:rPr lang="tr-TR" altLang="en-US"/>
              <a:t> </a:t>
            </a:r>
            <a:r>
              <a:rPr lang="en-US"/>
              <a:t> O(1), </a:t>
            </a:r>
          </a:p>
          <a:p>
            <a:r>
              <a:rPr lang="en-US">
                <a:solidFill>
                  <a:srgbClr val="FF0000"/>
                </a:solidFill>
              </a:rPr>
              <a:t>access</a:t>
            </a:r>
            <a:r>
              <a:rPr lang="tr-TR" altLang="en-US">
                <a:solidFill>
                  <a:srgbClr val="FF0000"/>
                </a:solidFill>
              </a:rPr>
              <a:t> </a:t>
            </a:r>
            <a:r>
              <a:rPr lang="en-US">
                <a:solidFill>
                  <a:srgbClr val="FF0000"/>
                </a:solidFill>
              </a:rPr>
              <a:t> </a:t>
            </a:r>
            <a:r>
              <a:rPr lang="en-US"/>
              <a:t>O(n), </a:t>
            </a:r>
          </a:p>
          <a:p>
            <a:r>
              <a:rPr lang="en-US">
                <a:solidFill>
                  <a:srgbClr val="FF0000"/>
                </a:solidFill>
              </a:rPr>
              <a:t>search</a:t>
            </a:r>
            <a:r>
              <a:rPr lang="tr-TR" altLang="en-US">
                <a:solidFill>
                  <a:srgbClr val="FF0000"/>
                </a:solidFill>
              </a:rPr>
              <a:t> </a:t>
            </a:r>
            <a:r>
              <a:rPr lang="en-US">
                <a:solidFill>
                  <a:srgbClr val="FF0000"/>
                </a:solidFill>
              </a:rPr>
              <a:t> </a:t>
            </a:r>
            <a:r>
              <a:rPr lang="en-US"/>
              <a:t>O(n) ve </a:t>
            </a:r>
          </a:p>
          <a:p>
            <a:r>
              <a:rPr lang="en-US">
                <a:solidFill>
                  <a:srgbClr val="FF0000"/>
                </a:solidFill>
              </a:rPr>
              <a:t>sort</a:t>
            </a:r>
            <a:r>
              <a:rPr lang="tr-TR" altLang="en-US">
                <a:solidFill>
                  <a:srgbClr val="FF0000"/>
                </a:solidFill>
              </a:rPr>
              <a:t> </a:t>
            </a:r>
            <a:r>
              <a:rPr lang="en-US">
                <a:solidFill>
                  <a:srgbClr val="FF0000"/>
                </a:solidFill>
              </a:rPr>
              <a:t> </a:t>
            </a:r>
            <a:r>
              <a:rPr lang="en-US"/>
              <a:t>O(nlogn) </a:t>
            </a:r>
            <a:r>
              <a:rPr lang="tr-TR" altLang="en-US"/>
              <a:t> zaman karmaşıklığındadır.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queue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1181274" y="1720850"/>
              <a:ext cx="9829458" cy="4663250"/>
            </p:xfrm>
            <a:graphic>
              <a:graphicData uri="http://schemas.openxmlformats.org/drawingml/2006/table">
                <a:tbl>
                  <a:tblPr>
                    <a:tableStyleId>{5C22544A-7EE6-4342-B048-85BDC9FD1C3A}</a:tableStyleId>
                  </a:tblPr>
                  <a:tblGrid>
                    <a:gridCol w="2457364"/>
                    <a:gridCol w="2457365"/>
                    <a:gridCol w="2457365"/>
                    <a:gridCol w="2457364"/>
                  </a:tblGrid>
                  <a:tr h="1165225">
                    <a:tc>
                      <a:txBody>
                        <a:bodyPr/>
                        <a:lstStyle/>
                        <a:p>
                          <a:pPr algn="ctr" rtl="0"/>
                          <a:r>
                            <a:rPr lang="en-GB" sz="2800" b="0" dirty="0">
                              <a:solidFill>
                                <a:srgbClr val="A5FDB9"/>
                              </a:solidFill>
                            </a:rPr>
                            <a:t>inserting (enqueuing)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deleting (dequeuing)</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front</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back</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fr-FR" sz="3600" i="1" dirty="0" smtClean="0">
                                    <a:solidFill>
                                      <a:srgbClr val="F97B57"/>
                                    </a:solidFill>
                                    <a:latin typeface="Cambria Math" panose="02040503050406030204" pitchFamily="18" charset="0"/>
                                  </a:rPr>
                                  <m:t>𝑂</m:t>
                                </m:r>
                                <m:r>
                                  <a:rPr lang="fr-FR" sz="3600" b="0" i="1" dirty="0" smtClean="0">
                                    <a:solidFill>
                                      <a:srgbClr val="F97B57"/>
                                    </a:solidFill>
                                    <a:latin typeface="Cambria Math" panose="02040503050406030204" pitchFamily="18" charset="0"/>
                                  </a:rPr>
                                  <m:t>(</m:t>
                                </m:r>
                                <m:r>
                                  <a:rPr lang="fr-FR" sz="3600" b="0" i="1" dirty="0" smtClean="0">
                                    <a:solidFill>
                                      <a:srgbClr val="F97B57"/>
                                    </a:solidFill>
                                    <a:latin typeface="Cambria Math" panose="02040503050406030204" pitchFamily="18" charset="0"/>
                                  </a:rPr>
                                  <m:t>1</m:t>
                                </m:r>
                                <m:r>
                                  <a:rPr lang="fr-FR" sz="3600" b="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1</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3600" i="1" smtClean="0">
                                    <a:solidFill>
                                      <a:srgbClr val="F97B57"/>
                                    </a:solidFill>
                                    <a:latin typeface="Cambria Math" panose="02040503050406030204" pitchFamily="18" charset="0"/>
                                  </a:rPr>
                                  <m:t>𝑂</m:t>
                                </m:r>
                                <m:r>
                                  <a:rPr lang="en-GB" sz="3600" i="1" smtClean="0">
                                    <a:solidFill>
                                      <a:srgbClr val="F97B57"/>
                                    </a:solidFill>
                                    <a:latin typeface="Cambria Math" panose="02040503050406030204" pitchFamily="18" charset="0"/>
                                  </a:rPr>
                                  <m:t>(</m:t>
                                </m:r>
                                <m:r>
                                  <a:rPr lang="en-GB" sz="3600" i="1" smtClean="0">
                                    <a:solidFill>
                                      <a:srgbClr val="F97B57"/>
                                    </a:solidFill>
                                    <a:latin typeface="Cambria Math" panose="02040503050406030204" pitchFamily="18" charset="0"/>
                                  </a:rPr>
                                  <m:t>1</m:t>
                                </m:r>
                                <m:r>
                                  <a:rPr lang="en-GB" sz="3600" i="1"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algn="ctr" rtl="0"/>
                          <a:r>
                            <a:rPr lang="en-GB" sz="2800" dirty="0" err="1">
                              <a:solidFill>
                                <a:srgbClr val="A5FDB9"/>
                              </a:solidFill>
                            </a:rPr>
                            <a:t>is_empty</a:t>
                          </a: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0" dirty="0">
                              <a:solidFill>
                                <a:srgbClr val="A5FDB9"/>
                              </a:solidFill>
                            </a:rPr>
                            <a:t>access</a:t>
                          </a:r>
                          <a:endParaRPr lang="en-GB" sz="28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dirty="0">
                              <a:solidFill>
                                <a:srgbClr val="A5FDB9"/>
                              </a:solidFill>
                            </a:rPr>
                            <a:t>search</a:t>
                          </a:r>
                          <a:endParaRPr lang="en-GB" sz="28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rgbClr val="A5FDB9"/>
                              </a:solidFill>
                            </a:rPr>
                            <a:t>sort</a:t>
                          </a: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0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1</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𝑛</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smtClean="0">
                                    <a:solidFill>
                                      <a:srgbClr val="F97B57"/>
                                    </a:solidFill>
                                    <a:latin typeface="Cambria Math" panose="02040503050406030204" pitchFamily="18" charset="0"/>
                                  </a:rPr>
                                  <m:t>𝑛</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GB" sz="3600" i="1" dirty="0" smtClean="0">
                                    <a:solidFill>
                                      <a:srgbClr val="F97B57"/>
                                    </a:solidFill>
                                    <a:latin typeface="Cambria Math" panose="02040503050406030204" pitchFamily="18" charset="0"/>
                                  </a:rPr>
                                  <m:t>𝑂</m:t>
                                </m:r>
                                <m:r>
                                  <a:rPr lang="en-GB" sz="3600" i="1" dirty="0" smtClean="0">
                                    <a:solidFill>
                                      <a:srgbClr val="F97B57"/>
                                    </a:solidFill>
                                    <a:latin typeface="Cambria Math" panose="02040503050406030204" pitchFamily="18" charset="0"/>
                                  </a:rPr>
                                  <m:t>(</m:t>
                                </m:r>
                                <m:r>
                                  <a:rPr lang="en-GB" sz="3600" i="1" dirty="0" err="1" smtClean="0">
                                    <a:solidFill>
                                      <a:srgbClr val="F97B57"/>
                                    </a:solidFill>
                                    <a:latin typeface="Cambria Math" panose="02040503050406030204" pitchFamily="18" charset="0"/>
                                  </a:rPr>
                                  <m:t>𝑛𝑙𝑜𝑔𝑛</m:t>
                                </m:r>
                                <m:r>
                                  <a:rPr lang="en-GB" sz="3600" i="1" dirty="0" smtClean="0">
                                    <a:solidFill>
                                      <a:srgbClr val="F97B57"/>
                                    </a:solidFill>
                                    <a:latin typeface="Cambria Math" panose="02040503050406030204" pitchFamily="18" charset="0"/>
                                  </a:rPr>
                                  <m:t>)</m:t>
                                </m:r>
                              </m:oMath>
                            </m:oMathPara>
                          </a14:m>
                          <a:endParaRPr lang="en-GB" sz="36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1181274" y="1720850"/>
              <a:ext cx="9829458" cy="4663250"/>
            </p:xfrm>
            <a:graphic>
              <a:graphicData uri="http://schemas.openxmlformats.org/drawingml/2006/table">
                <a:tbl>
                  <a:tblPr>
                    <a:tableStyleId>{5C22544A-7EE6-4342-B048-85BDC9FD1C3A}</a:tableStyleId>
                  </a:tblPr>
                  <a:tblGrid>
                    <a:gridCol w="2457364"/>
                    <a:gridCol w="2457365"/>
                    <a:gridCol w="2457365"/>
                    <a:gridCol w="2457364"/>
                  </a:tblGrid>
                  <a:tr h="1165225">
                    <a:tc>
                      <a:txBody>
                        <a:bodyPr/>
                        <a:lstStyle/>
                        <a:p>
                          <a:pPr algn="ctr" rtl="0"/>
                          <a:r>
                            <a:rPr lang="en-GB" sz="2800" b="0" dirty="0">
                              <a:solidFill>
                                <a:srgbClr val="A5FDB9"/>
                              </a:solidFill>
                            </a:rPr>
                            <a:t>inserting (enqueuing)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deleting (dequeuing)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front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b="0" dirty="0">
                              <a:solidFill>
                                <a:srgbClr val="A5FDB9"/>
                              </a:solidFill>
                            </a:rPr>
                            <a:t>back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522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1166400">
                    <a:tc>
                      <a:txBody>
                        <a:bodyPr/>
                        <a:lstStyle/>
                        <a:p>
                          <a:pPr algn="ctr" rtl="0"/>
                          <a:r>
                            <a:rPr lang="en-GB" sz="2800" dirty="0" err="1">
                              <a:solidFill>
                                <a:srgbClr val="A5FDB9"/>
                              </a:solidFill>
                            </a:rPr>
                            <a:t>is_empty</a:t>
                          </a:r>
                          <a:endParaRPr lang="en-GB" sz="28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0" dirty="0">
                              <a:solidFill>
                                <a:srgbClr val="A5FDB9"/>
                              </a:solidFill>
                            </a:rPr>
                            <a:t>access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2800" dirty="0">
                              <a:solidFill>
                                <a:srgbClr val="A5FDB9"/>
                              </a:solidFill>
                            </a:rPr>
                            <a:t>search</a:t>
                          </a:r>
                          <a:endParaRPr lang="en-GB" sz="28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dirty="0">
                              <a:solidFill>
                                <a:srgbClr val="A5FDB9"/>
                              </a:solidFill>
                            </a:rPr>
                            <a:t>sort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1166495">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825988" y="1098984"/>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2" name="Connecteur droit avec flèche 11"/>
          <p:cNvCxnSpPr>
            <a:stCxn id="11" idx="6"/>
            <a:endCxn id="13" idx="2"/>
          </p:cNvCxnSpPr>
          <p:nvPr/>
        </p:nvCxnSpPr>
        <p:spPr>
          <a:xfrm>
            <a:off x="1905988" y="1638984"/>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3191657" y="1098984"/>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14" name="Ellipse 13"/>
          <p:cNvSpPr/>
          <p:nvPr/>
        </p:nvSpPr>
        <p:spPr>
          <a:xfrm>
            <a:off x="5547801" y="1098984"/>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15" name="Ellipse 14"/>
          <p:cNvSpPr/>
          <p:nvPr/>
        </p:nvSpPr>
        <p:spPr>
          <a:xfrm>
            <a:off x="7913470" y="1098984"/>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18" name="Connecteur droit avec flèche 17"/>
          <p:cNvCxnSpPr>
            <a:stCxn id="13" idx="6"/>
          </p:cNvCxnSpPr>
          <p:nvPr/>
        </p:nvCxnSpPr>
        <p:spPr>
          <a:xfrm>
            <a:off x="4271657" y="1638984"/>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4" idx="6"/>
            <a:endCxn id="15" idx="2"/>
          </p:cNvCxnSpPr>
          <p:nvPr/>
        </p:nvCxnSpPr>
        <p:spPr>
          <a:xfrm>
            <a:off x="6627801" y="1638984"/>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5" idx="6"/>
          </p:cNvCxnSpPr>
          <p:nvPr/>
        </p:nvCxnSpPr>
        <p:spPr>
          <a:xfrm>
            <a:off x="8993470" y="1638984"/>
            <a:ext cx="128566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316169" y="1377374"/>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 name="Rectangle 1"/>
          <p:cNvSpPr>
            <a:spLocks noChangeArrowheads="1"/>
          </p:cNvSpPr>
          <p:nvPr/>
        </p:nvSpPr>
        <p:spPr bwMode="auto">
          <a:xfrm>
            <a:off x="1031152" y="2258609"/>
            <a:ext cx="10129696" cy="4031873"/>
          </a:xfrm>
          <a:prstGeom prst="rect">
            <a:avLst/>
          </a:prstGeom>
          <a:solidFill>
            <a:srgbClr val="343D4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rgbClr val="C695C6"/>
                </a:solidFill>
                <a:effectLst/>
                <a:latin typeface="Consolas" panose="020B0609020204030204" pitchFamily="49" charset="0"/>
              </a:rPr>
              <a:t>class </a:t>
            </a:r>
            <a:r>
              <a:rPr kumimoji="0" lang="en-US" altLang="en-US" sz="3200" b="0" i="0" u="none" strike="noStrike" cap="none" normalizeH="0" baseline="0" dirty="0">
                <a:ln>
                  <a:noFill/>
                </a:ln>
                <a:solidFill>
                  <a:srgbClr val="EC5E65"/>
                </a:solidFill>
                <a:effectLst/>
                <a:latin typeface="Consolas" panose="020B0609020204030204" pitchFamily="49" charset="0"/>
              </a:rPr>
              <a:t>Node</a:t>
            </a:r>
            <a:r>
              <a:rPr kumimoji="0" lang="en-US" altLang="en-US" sz="3200" b="0" i="0" u="none" strike="noStrike" cap="none" normalizeH="0" baseline="0" dirty="0">
                <a:ln>
                  <a:noFill/>
                </a:ln>
                <a:solidFill>
                  <a:srgbClr val="F97A57"/>
                </a:solidFill>
                <a:effectLst/>
                <a:latin typeface="Consolas" panose="020B0609020204030204" pitchFamily="49" charset="0"/>
              </a:rPr>
              <a:t>:</a:t>
            </a:r>
            <a:br>
              <a:rPr kumimoji="0" lang="en-US" altLang="en-US" sz="3200" b="0" i="0" u="none" strike="noStrike" cap="none" normalizeH="0" baseline="0" dirty="0">
                <a:ln>
                  <a:noFill/>
                </a:ln>
                <a:solidFill>
                  <a:srgbClr val="F97A57"/>
                </a:solidFill>
                <a:effectLst/>
                <a:latin typeface="Consolas" panose="020B0609020204030204" pitchFamily="49" charset="0"/>
              </a:rPr>
            </a:b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a:ln>
                  <a:noFill/>
                </a:ln>
                <a:solidFill>
                  <a:srgbClr val="C695C6"/>
                </a:solidFill>
                <a:effectLst/>
                <a:latin typeface="Consolas" panose="020B0609020204030204" pitchFamily="49" charset="0"/>
              </a:rPr>
              <a:t>def </a:t>
            </a:r>
            <a:r>
              <a:rPr kumimoji="0" lang="en-US" altLang="en-US" sz="3200" b="0" i="0" u="none" strike="noStrike" cap="none" normalizeH="0" baseline="0" dirty="0">
                <a:ln>
                  <a:noFill/>
                </a:ln>
                <a:solidFill>
                  <a:srgbClr val="B200B2"/>
                </a:solidFill>
                <a:effectLst/>
                <a:latin typeface="Consolas" panose="020B0609020204030204" pitchFamily="49" charset="0"/>
              </a:rPr>
              <a:t>__</a:t>
            </a:r>
            <a:r>
              <a:rPr kumimoji="0" lang="en-US" altLang="en-US" sz="3200" b="0" i="0" u="none" strike="noStrike" cap="none" normalizeH="0" baseline="0" dirty="0" err="1">
                <a:ln>
                  <a:noFill/>
                </a:ln>
                <a:solidFill>
                  <a:srgbClr val="B200B2"/>
                </a:solidFill>
                <a:effectLst/>
                <a:latin typeface="Consolas" panose="020B0609020204030204" pitchFamily="49" charset="0"/>
              </a:rPr>
              <a:t>init</a:t>
            </a:r>
            <a:r>
              <a:rPr kumimoji="0" lang="en-US" altLang="en-US" sz="3200" b="0" i="0" u="none" strike="noStrike" cap="none" normalizeH="0" baseline="0" dirty="0">
                <a:ln>
                  <a:noFill/>
                </a:ln>
                <a:solidFill>
                  <a:srgbClr val="B200B2"/>
                </a:solidFill>
                <a:effectLst/>
                <a:latin typeface="Consolas" panose="020B0609020204030204" pitchFamily="49" charset="0"/>
              </a:rPr>
              <a:t>__</a:t>
            </a:r>
            <a:r>
              <a:rPr kumimoji="0" lang="en-US" altLang="en-US" sz="3200" b="0" i="0" u="none" strike="noStrike" cap="none" normalizeH="0" baseline="0" dirty="0">
                <a:ln>
                  <a:noFill/>
                </a:ln>
                <a:solidFill>
                  <a:srgbClr val="FFFFFF"/>
                </a:solidFill>
                <a:effectLst/>
                <a:latin typeface="Consolas" panose="020B0609020204030204" pitchFamily="49" charset="0"/>
              </a:rPr>
              <a:t>(</a:t>
            </a:r>
            <a:r>
              <a:rPr kumimoji="0" lang="en-US" altLang="en-US" sz="3200" b="0" i="0" u="none" strike="noStrike" cap="none" normalizeH="0" baseline="0" dirty="0">
                <a:ln>
                  <a:noFill/>
                </a:ln>
                <a:solidFill>
                  <a:srgbClr val="94558D"/>
                </a:solidFill>
                <a:effectLst/>
                <a:latin typeface="Consolas" panose="020B0609020204030204" pitchFamily="49" charset="0"/>
              </a:rPr>
              <a:t>self</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err="1">
                <a:ln>
                  <a:noFill/>
                </a:ln>
                <a:solidFill>
                  <a:srgbClr val="A6ACB9"/>
                </a:solidFill>
                <a:effectLst/>
                <a:latin typeface="Consolas" panose="020B0609020204030204" pitchFamily="49" charset="0"/>
              </a:rPr>
              <a:t>val</a:t>
            </a:r>
            <a:r>
              <a:rPr kumimoji="0" lang="en-US" altLang="en-US" sz="3200" b="0" i="0" u="none" strike="noStrike" cap="none" normalizeH="0" baseline="0" dirty="0">
                <a:ln>
                  <a:noFill/>
                </a:ln>
                <a:solidFill>
                  <a:srgbClr val="F97A57"/>
                </a:solidFill>
                <a:effectLst/>
                <a:latin typeface="Consolas" panose="020B0609020204030204" pitchFamily="49" charset="0"/>
              </a:rPr>
              <a:t>=</a:t>
            </a:r>
            <a:r>
              <a:rPr kumimoji="0" lang="en-US" altLang="en-US" sz="3200" b="0" i="0" u="none" strike="noStrike" cap="none" normalizeH="0" baseline="0" dirty="0">
                <a:ln>
                  <a:noFill/>
                </a:ln>
                <a:solidFill>
                  <a:srgbClr val="C695C6"/>
                </a:solidFill>
                <a:effectLst/>
                <a:latin typeface="Consolas" panose="020B0609020204030204" pitchFamily="49" charset="0"/>
              </a:rPr>
              <a:t>None</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A6ACB9"/>
                </a:solidFill>
                <a:effectLst/>
                <a:latin typeface="Consolas" panose="020B0609020204030204" pitchFamily="49" charset="0"/>
              </a:rPr>
              <a:t>next</a:t>
            </a:r>
            <a:r>
              <a:rPr kumimoji="0" lang="en-US" altLang="en-US" sz="3200" b="0" i="0" u="none" strike="noStrike" cap="none" normalizeH="0" baseline="0" dirty="0">
                <a:ln>
                  <a:noFill/>
                </a:ln>
                <a:solidFill>
                  <a:srgbClr val="F97A57"/>
                </a:solidFill>
                <a:effectLst/>
                <a:latin typeface="Consolas" panose="020B0609020204030204" pitchFamily="49" charset="0"/>
              </a:rPr>
              <a:t>=</a:t>
            </a:r>
            <a:r>
              <a:rPr kumimoji="0" lang="en-US" altLang="en-US" sz="3200" b="0" i="0" u="none" strike="noStrike" cap="none" normalizeH="0" baseline="0" dirty="0">
                <a:ln>
                  <a:noFill/>
                </a:ln>
                <a:solidFill>
                  <a:srgbClr val="C695C6"/>
                </a:solidFill>
                <a:effectLst/>
                <a:latin typeface="Consolas" panose="020B0609020204030204" pitchFamily="49" charset="0"/>
              </a:rPr>
              <a:t>None</a:t>
            </a:r>
            <a:r>
              <a:rPr kumimoji="0" lang="en-US" altLang="en-US" sz="3200" b="0" i="0" u="none" strike="noStrike" cap="none" normalizeH="0" baseline="0" dirty="0">
                <a:ln>
                  <a:noFill/>
                </a:ln>
                <a:solidFill>
                  <a:srgbClr val="FFFFFF"/>
                </a:solidFill>
                <a:effectLst/>
                <a:latin typeface="Consolas" panose="020B0609020204030204" pitchFamily="49" charset="0"/>
              </a:rPr>
              <a:t>)</a:t>
            </a:r>
            <a:r>
              <a:rPr kumimoji="0" lang="en-US" altLang="en-US" sz="3200" b="0" i="0" u="none" strike="noStrike" cap="none" normalizeH="0" baseline="0" dirty="0">
                <a:ln>
                  <a:noFill/>
                </a:ln>
                <a:solidFill>
                  <a:srgbClr val="F97A57"/>
                </a:solidFill>
                <a:effectLst/>
                <a:latin typeface="Consolas" panose="020B0609020204030204" pitchFamily="49" charset="0"/>
              </a:rPr>
              <a:t>:</a:t>
            </a:r>
            <a:br>
              <a:rPr kumimoji="0" lang="en-US" altLang="en-US" sz="3200" b="0" i="0" u="none" strike="noStrike" cap="none" normalizeH="0" baseline="0" dirty="0">
                <a:ln>
                  <a:noFill/>
                </a:ln>
                <a:solidFill>
                  <a:srgbClr val="F97A57"/>
                </a:solidFill>
                <a:effectLst/>
                <a:latin typeface="Consolas" panose="020B0609020204030204" pitchFamily="49" charset="0"/>
              </a:rPr>
            </a:b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err="1">
                <a:ln>
                  <a:noFill/>
                </a:ln>
                <a:solidFill>
                  <a:srgbClr val="94558D"/>
                </a:solidFill>
                <a:effectLst/>
                <a:latin typeface="Consolas" panose="020B0609020204030204" pitchFamily="49" charset="0"/>
              </a:rPr>
              <a:t>self</a:t>
            </a:r>
            <a:r>
              <a:rPr kumimoji="0" lang="en-US" altLang="en-US" sz="3200" b="0" i="0" u="none" strike="noStrike" cap="none" normalizeH="0" baseline="0" dirty="0" err="1">
                <a:ln>
                  <a:noFill/>
                </a:ln>
                <a:solidFill>
                  <a:srgbClr val="F97A57"/>
                </a:solidFill>
                <a:effectLst/>
                <a:latin typeface="Consolas" panose="020B0609020204030204" pitchFamily="49" charset="0"/>
              </a:rPr>
              <a:t>.</a:t>
            </a:r>
            <a:r>
              <a:rPr kumimoji="0" lang="en-US" altLang="en-US" sz="3200" b="0" i="0" u="none" strike="noStrike" cap="none" normalizeH="0" baseline="0" dirty="0" err="1">
                <a:ln>
                  <a:noFill/>
                </a:ln>
                <a:solidFill>
                  <a:srgbClr val="A9B7C6"/>
                </a:solidFill>
                <a:effectLst/>
                <a:latin typeface="Consolas" panose="020B0609020204030204" pitchFamily="49" charset="0"/>
              </a:rPr>
              <a:t>val</a:t>
            </a: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err="1">
                <a:ln>
                  <a:noFill/>
                </a:ln>
                <a:solidFill>
                  <a:srgbClr val="A6ACB9"/>
                </a:solidFill>
                <a:effectLst/>
                <a:latin typeface="Consolas" panose="020B0609020204030204" pitchFamily="49" charset="0"/>
              </a:rPr>
              <a:t>val</a:t>
            </a:r>
            <a:r>
              <a:rPr kumimoji="0" lang="en-US" altLang="en-US" sz="3200" b="0" i="0" u="none" strike="noStrike" cap="none" normalizeH="0" baseline="0" dirty="0">
                <a:ln>
                  <a:noFill/>
                </a:ln>
                <a:solidFill>
                  <a:srgbClr val="A6ACB9"/>
                </a:solidFill>
                <a:effectLst/>
                <a:latin typeface="Consolas" panose="020B0609020204030204" pitchFamily="49" charset="0"/>
              </a:rPr>
              <a:t/>
            </a:r>
            <a:br>
              <a:rPr kumimoji="0" lang="en-US" altLang="en-US" sz="3200" b="0" i="0" u="none" strike="noStrike" cap="none" normalizeH="0" baseline="0" dirty="0">
                <a:ln>
                  <a:noFill/>
                </a:ln>
                <a:solidFill>
                  <a:srgbClr val="A6ACB9"/>
                </a:solidFill>
                <a:effectLst/>
                <a:latin typeface="Consolas" panose="020B0609020204030204" pitchFamily="49" charset="0"/>
              </a:rPr>
            </a:br>
            <a:r>
              <a:rPr kumimoji="0" lang="en-US" altLang="en-US" sz="3200" b="0" i="0" u="none" strike="noStrike" cap="none" normalizeH="0" baseline="0" dirty="0">
                <a:ln>
                  <a:noFill/>
                </a:ln>
                <a:solidFill>
                  <a:srgbClr val="A6ACB9"/>
                </a:solidFill>
                <a:effectLst/>
                <a:latin typeface="Consolas" panose="020B0609020204030204" pitchFamily="49" charset="0"/>
              </a:rPr>
              <a:t>        </a:t>
            </a:r>
            <a:r>
              <a:rPr kumimoji="0" lang="en-US" altLang="en-US" sz="3200" b="0" i="0" u="none" strike="noStrike" cap="none" normalizeH="0" baseline="0" dirty="0" err="1">
                <a:ln>
                  <a:noFill/>
                </a:ln>
                <a:solidFill>
                  <a:srgbClr val="94558D"/>
                </a:solidFill>
                <a:effectLst/>
                <a:latin typeface="Consolas" panose="020B0609020204030204" pitchFamily="49" charset="0"/>
              </a:rPr>
              <a:t>self</a:t>
            </a:r>
            <a:r>
              <a:rPr kumimoji="0" lang="en-US" altLang="en-US" sz="3200" b="0" i="0" u="none" strike="noStrike" cap="none" normalizeH="0" baseline="0" dirty="0" err="1">
                <a:ln>
                  <a:noFill/>
                </a:ln>
                <a:solidFill>
                  <a:srgbClr val="F97A57"/>
                </a:solidFill>
                <a:effectLst/>
                <a:latin typeface="Consolas" panose="020B0609020204030204" pitchFamily="49" charset="0"/>
              </a:rPr>
              <a:t>.</a:t>
            </a:r>
            <a:r>
              <a:rPr kumimoji="0" lang="en-US" altLang="en-US" sz="3200" b="0" i="0" u="none" strike="noStrike" cap="none" normalizeH="0" baseline="0" dirty="0" err="1">
                <a:ln>
                  <a:noFill/>
                </a:ln>
                <a:solidFill>
                  <a:srgbClr val="A9B7C6"/>
                </a:solidFill>
                <a:effectLst/>
                <a:latin typeface="Consolas" panose="020B0609020204030204" pitchFamily="49" charset="0"/>
              </a:rPr>
              <a:t>next</a:t>
            </a:r>
            <a:r>
              <a:rPr kumimoji="0" lang="en-US" altLang="en-US" sz="3200" b="0" i="0" u="none" strike="noStrike" cap="none" normalizeH="0" baseline="0" dirty="0">
                <a:ln>
                  <a:noFill/>
                </a:ln>
                <a:solidFill>
                  <a:srgbClr val="A9B7C6"/>
                </a:solidFill>
                <a:effectLst/>
                <a:latin typeface="Consolas" panose="020B0609020204030204" pitchFamily="49" charset="0"/>
              </a:rPr>
              <a:t> </a:t>
            </a: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a:ln>
                  <a:noFill/>
                </a:ln>
                <a:solidFill>
                  <a:srgbClr val="A6ACB9"/>
                </a:solidFill>
                <a:effectLst/>
                <a:latin typeface="Consolas" panose="020B0609020204030204" pitchFamily="49" charset="0"/>
              </a:rPr>
              <a:t>next </a:t>
            </a:r>
            <a:r>
              <a:rPr kumimoji="0" lang="en-US" altLang="en-US" sz="3200" b="0" i="0" u="none" strike="noStrike" cap="none" normalizeH="0" baseline="0" dirty="0">
                <a:ln>
                  <a:noFill/>
                </a:ln>
                <a:solidFill>
                  <a:srgbClr val="808080"/>
                </a:solidFill>
                <a:effectLst/>
                <a:latin typeface="Consolas" panose="020B0609020204030204" pitchFamily="49" charset="0"/>
              </a:rPr>
              <a:t>#type: Node</a:t>
            </a:r>
            <a:br>
              <a:rPr kumimoji="0" lang="en-US" altLang="en-US" sz="3200" b="0" i="0" u="none" strike="noStrike" cap="none" normalizeH="0" baseline="0" dirty="0">
                <a:ln>
                  <a:noFill/>
                </a:ln>
                <a:solidFill>
                  <a:srgbClr val="808080"/>
                </a:solidFill>
                <a:effectLst/>
                <a:latin typeface="Consolas" panose="020B0609020204030204" pitchFamily="49" charset="0"/>
              </a:rPr>
            </a:br>
            <a:r>
              <a:rPr kumimoji="0" lang="en-US" altLang="en-US" sz="3200" b="0" i="0" u="none" strike="noStrike" cap="none" normalizeH="0" baseline="0" dirty="0">
                <a:ln>
                  <a:noFill/>
                </a:ln>
                <a:solidFill>
                  <a:srgbClr val="808080"/>
                </a:solidFill>
                <a:effectLst/>
                <a:latin typeface="Consolas" panose="020B0609020204030204" pitchFamily="49" charset="0"/>
              </a:rPr>
              <a:t/>
            </a:r>
            <a:br>
              <a:rPr kumimoji="0" lang="en-US" altLang="en-US" sz="3200" b="0" i="0" u="none" strike="noStrike" cap="none" normalizeH="0" baseline="0" dirty="0">
                <a:ln>
                  <a:noFill/>
                </a:ln>
                <a:solidFill>
                  <a:srgbClr val="808080"/>
                </a:solidFill>
                <a:effectLst/>
                <a:latin typeface="Consolas" panose="020B0609020204030204" pitchFamily="49" charset="0"/>
              </a:rPr>
            </a:br>
            <a:r>
              <a:rPr kumimoji="0" lang="en-US" altLang="en-US" sz="3200" b="0" i="0" u="none" strike="noStrike" cap="none" normalizeH="0" baseline="0" dirty="0">
                <a:ln>
                  <a:noFill/>
                </a:ln>
                <a:solidFill>
                  <a:srgbClr val="C695C6"/>
                </a:solidFill>
                <a:effectLst/>
                <a:latin typeface="Consolas" panose="020B0609020204030204" pitchFamily="49" charset="0"/>
              </a:rPr>
              <a:t>class </a:t>
            </a:r>
            <a:r>
              <a:rPr kumimoji="0" lang="en-US" altLang="en-US" sz="3200" b="0" i="0" u="none" strike="noStrike" cap="none" normalizeH="0" baseline="0" dirty="0">
                <a:ln>
                  <a:noFill/>
                </a:ln>
                <a:solidFill>
                  <a:srgbClr val="EC5E65"/>
                </a:solidFill>
                <a:effectLst/>
                <a:latin typeface="Consolas" panose="020B0609020204030204" pitchFamily="49" charset="0"/>
              </a:rPr>
              <a:t>LinkedList</a:t>
            </a:r>
            <a:r>
              <a:rPr kumimoji="0" lang="en-US" altLang="en-US" sz="3200" b="0" i="0" u="none" strike="noStrike" cap="none" normalizeH="0" baseline="0" dirty="0">
                <a:ln>
                  <a:noFill/>
                </a:ln>
                <a:solidFill>
                  <a:srgbClr val="F97A57"/>
                </a:solidFill>
                <a:effectLst/>
                <a:latin typeface="Consolas" panose="020B0609020204030204" pitchFamily="49" charset="0"/>
              </a:rPr>
              <a:t>:</a:t>
            </a:r>
            <a:br>
              <a:rPr kumimoji="0" lang="en-US" altLang="en-US" sz="3200" b="0" i="0" u="none" strike="noStrike" cap="none" normalizeH="0" baseline="0" dirty="0">
                <a:ln>
                  <a:noFill/>
                </a:ln>
                <a:solidFill>
                  <a:srgbClr val="F97A57"/>
                </a:solidFill>
                <a:effectLst/>
                <a:latin typeface="Consolas" panose="020B0609020204030204" pitchFamily="49" charset="0"/>
              </a:rPr>
            </a:b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a:ln>
                  <a:noFill/>
                </a:ln>
                <a:solidFill>
                  <a:srgbClr val="C695C6"/>
                </a:solidFill>
                <a:effectLst/>
                <a:latin typeface="Consolas" panose="020B0609020204030204" pitchFamily="49" charset="0"/>
              </a:rPr>
              <a:t>def </a:t>
            </a:r>
            <a:r>
              <a:rPr kumimoji="0" lang="en-US" altLang="en-US" sz="3200" b="0" i="0" u="none" strike="noStrike" cap="none" normalizeH="0" baseline="0" dirty="0">
                <a:ln>
                  <a:noFill/>
                </a:ln>
                <a:solidFill>
                  <a:srgbClr val="B200B2"/>
                </a:solidFill>
                <a:effectLst/>
                <a:latin typeface="Consolas" panose="020B0609020204030204" pitchFamily="49" charset="0"/>
              </a:rPr>
              <a:t>__</a:t>
            </a:r>
            <a:r>
              <a:rPr kumimoji="0" lang="en-US" altLang="en-US" sz="3200" b="0" i="0" u="none" strike="noStrike" cap="none" normalizeH="0" baseline="0" dirty="0" err="1">
                <a:ln>
                  <a:noFill/>
                </a:ln>
                <a:solidFill>
                  <a:srgbClr val="B200B2"/>
                </a:solidFill>
                <a:effectLst/>
                <a:latin typeface="Consolas" panose="020B0609020204030204" pitchFamily="49" charset="0"/>
              </a:rPr>
              <a:t>init</a:t>
            </a:r>
            <a:r>
              <a:rPr kumimoji="0" lang="en-US" altLang="en-US" sz="3200" b="0" i="0" u="none" strike="noStrike" cap="none" normalizeH="0" baseline="0" dirty="0">
                <a:ln>
                  <a:noFill/>
                </a:ln>
                <a:solidFill>
                  <a:srgbClr val="B200B2"/>
                </a:solidFill>
                <a:effectLst/>
                <a:latin typeface="Consolas" panose="020B0609020204030204" pitchFamily="49" charset="0"/>
              </a:rPr>
              <a:t>__</a:t>
            </a:r>
            <a:r>
              <a:rPr kumimoji="0" lang="en-US" altLang="en-US" sz="3200" b="0" i="0" u="none" strike="noStrike" cap="none" normalizeH="0" baseline="0" dirty="0">
                <a:ln>
                  <a:noFill/>
                </a:ln>
                <a:solidFill>
                  <a:srgbClr val="FFFFFF"/>
                </a:solidFill>
                <a:effectLst/>
                <a:latin typeface="Consolas" panose="020B0609020204030204" pitchFamily="49" charset="0"/>
              </a:rPr>
              <a:t>(</a:t>
            </a:r>
            <a:r>
              <a:rPr kumimoji="0" lang="en-US" altLang="en-US" sz="3200" b="0" i="0" u="none" strike="noStrike" cap="none" normalizeH="0" baseline="0" dirty="0">
                <a:ln>
                  <a:noFill/>
                </a:ln>
                <a:solidFill>
                  <a:srgbClr val="94558D"/>
                </a:solidFill>
                <a:effectLst/>
                <a:latin typeface="Consolas" panose="020B0609020204030204" pitchFamily="49" charset="0"/>
              </a:rPr>
              <a:t>self</a:t>
            </a:r>
            <a:r>
              <a:rPr kumimoji="0" lang="en-US" altLang="en-US" sz="3200" b="0" i="0" u="none" strike="noStrike" cap="none" normalizeH="0" baseline="0" dirty="0">
                <a:ln>
                  <a:noFill/>
                </a:ln>
                <a:solidFill>
                  <a:srgbClr val="FFFFFF"/>
                </a:solidFill>
                <a:effectLst/>
                <a:latin typeface="Consolas" panose="020B0609020204030204" pitchFamily="49" charset="0"/>
              </a:rPr>
              <a:t>, </a:t>
            </a:r>
            <a:r>
              <a:rPr kumimoji="0" lang="en-US" altLang="en-US" sz="3200" b="0" i="0" u="none" strike="noStrike" cap="none" normalizeH="0" baseline="0" dirty="0">
                <a:ln>
                  <a:noFill/>
                </a:ln>
                <a:solidFill>
                  <a:srgbClr val="A6ACB9"/>
                </a:solidFill>
                <a:effectLst/>
                <a:latin typeface="Consolas" panose="020B0609020204030204" pitchFamily="49" charset="0"/>
              </a:rPr>
              <a:t>head</a:t>
            </a:r>
            <a:r>
              <a:rPr kumimoji="0" lang="en-US" altLang="en-US" sz="3200" b="0" i="0" u="none" strike="noStrike" cap="none" normalizeH="0" baseline="0" dirty="0">
                <a:ln>
                  <a:noFill/>
                </a:ln>
                <a:solidFill>
                  <a:srgbClr val="F97A57"/>
                </a:solidFill>
                <a:effectLst/>
                <a:latin typeface="Consolas" panose="020B0609020204030204" pitchFamily="49" charset="0"/>
              </a:rPr>
              <a:t>=</a:t>
            </a:r>
            <a:r>
              <a:rPr kumimoji="0" lang="en-US" altLang="en-US" sz="3200" b="0" i="0" u="none" strike="noStrike" cap="none" normalizeH="0" baseline="0" dirty="0">
                <a:ln>
                  <a:noFill/>
                </a:ln>
                <a:solidFill>
                  <a:srgbClr val="C695C6"/>
                </a:solidFill>
                <a:effectLst/>
                <a:latin typeface="Consolas" panose="020B0609020204030204" pitchFamily="49" charset="0"/>
              </a:rPr>
              <a:t>None</a:t>
            </a:r>
            <a:r>
              <a:rPr kumimoji="0" lang="en-US" altLang="en-US" sz="3200" b="0" i="0" u="none" strike="noStrike" cap="none" normalizeH="0" baseline="0" dirty="0">
                <a:ln>
                  <a:noFill/>
                </a:ln>
                <a:solidFill>
                  <a:srgbClr val="FFFFFF"/>
                </a:solidFill>
                <a:effectLst/>
                <a:latin typeface="Consolas" panose="020B0609020204030204" pitchFamily="49" charset="0"/>
              </a:rPr>
              <a:t>)</a:t>
            </a:r>
            <a:r>
              <a:rPr kumimoji="0" lang="en-US" altLang="en-US" sz="3200" b="0" i="0" u="none" strike="noStrike" cap="none" normalizeH="0" baseline="0" dirty="0">
                <a:ln>
                  <a:noFill/>
                </a:ln>
                <a:solidFill>
                  <a:srgbClr val="F97A57"/>
                </a:solidFill>
                <a:effectLst/>
                <a:latin typeface="Consolas" panose="020B0609020204030204" pitchFamily="49" charset="0"/>
              </a:rPr>
              <a:t>:</a:t>
            </a:r>
            <a:br>
              <a:rPr kumimoji="0" lang="en-US" altLang="en-US" sz="3200" b="0" i="0" u="none" strike="noStrike" cap="none" normalizeH="0" baseline="0" dirty="0">
                <a:ln>
                  <a:noFill/>
                </a:ln>
                <a:solidFill>
                  <a:srgbClr val="F97A57"/>
                </a:solidFill>
                <a:effectLst/>
                <a:latin typeface="Consolas" panose="020B0609020204030204" pitchFamily="49" charset="0"/>
              </a:rPr>
            </a:b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err="1">
                <a:ln>
                  <a:noFill/>
                </a:ln>
                <a:solidFill>
                  <a:srgbClr val="94558D"/>
                </a:solidFill>
                <a:effectLst/>
                <a:latin typeface="Consolas" panose="020B0609020204030204" pitchFamily="49" charset="0"/>
              </a:rPr>
              <a:t>self</a:t>
            </a:r>
            <a:r>
              <a:rPr kumimoji="0" lang="en-US" altLang="en-US" sz="3200" b="0" i="0" u="none" strike="noStrike" cap="none" normalizeH="0" baseline="0" dirty="0" err="1">
                <a:ln>
                  <a:noFill/>
                </a:ln>
                <a:solidFill>
                  <a:srgbClr val="F97A57"/>
                </a:solidFill>
                <a:effectLst/>
                <a:latin typeface="Consolas" panose="020B0609020204030204" pitchFamily="49" charset="0"/>
              </a:rPr>
              <a:t>.</a:t>
            </a:r>
            <a:r>
              <a:rPr kumimoji="0" lang="en-US" altLang="en-US" sz="3200" b="0" i="0" u="none" strike="noStrike" cap="none" normalizeH="0" baseline="0" dirty="0" err="1">
                <a:ln>
                  <a:noFill/>
                </a:ln>
                <a:solidFill>
                  <a:srgbClr val="A9B7C6"/>
                </a:solidFill>
                <a:effectLst/>
                <a:latin typeface="Consolas" panose="020B0609020204030204" pitchFamily="49" charset="0"/>
              </a:rPr>
              <a:t>head</a:t>
            </a:r>
            <a:r>
              <a:rPr kumimoji="0" lang="en-US" altLang="en-US" sz="3200" b="0" i="0" u="none" strike="noStrike" cap="none" normalizeH="0" baseline="0" dirty="0">
                <a:ln>
                  <a:noFill/>
                </a:ln>
                <a:solidFill>
                  <a:srgbClr val="A9B7C6"/>
                </a:solidFill>
                <a:effectLst/>
                <a:latin typeface="Consolas" panose="020B0609020204030204" pitchFamily="49" charset="0"/>
              </a:rPr>
              <a:t> </a:t>
            </a:r>
            <a:r>
              <a:rPr kumimoji="0" lang="en-US" altLang="en-US" sz="3200" b="0" i="0" u="none" strike="noStrike" cap="none" normalizeH="0" baseline="0" dirty="0">
                <a:ln>
                  <a:noFill/>
                </a:ln>
                <a:solidFill>
                  <a:srgbClr val="F97A57"/>
                </a:solidFill>
                <a:effectLst/>
                <a:latin typeface="Consolas" panose="020B0609020204030204" pitchFamily="49" charset="0"/>
              </a:rPr>
              <a:t>= </a:t>
            </a:r>
            <a:r>
              <a:rPr kumimoji="0" lang="en-US" altLang="en-US" sz="3200" b="0" i="0" u="none" strike="noStrike" cap="none" normalizeH="0" baseline="0" dirty="0">
                <a:ln>
                  <a:noFill/>
                </a:ln>
                <a:solidFill>
                  <a:srgbClr val="A6ACB9"/>
                </a:solidFill>
                <a:effectLst/>
                <a:latin typeface="Consolas" panose="020B0609020204030204" pitchFamily="49" charset="0"/>
              </a:rPr>
              <a:t>head </a:t>
            </a:r>
            <a:r>
              <a:rPr kumimoji="0" lang="en-US" altLang="en-US" sz="3200" b="0" i="0" u="none" strike="noStrike" cap="none" normalizeH="0" baseline="0" dirty="0">
                <a:ln>
                  <a:noFill/>
                </a:ln>
                <a:solidFill>
                  <a:srgbClr val="808080"/>
                </a:solidFill>
                <a:effectLst/>
                <a:latin typeface="Consolas" panose="020B0609020204030204" pitchFamily="49" charset="0"/>
              </a:rPr>
              <a:t>#type: Node</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2" name="ZoneTexte 1"/>
          <p:cNvSpPr txBox="1"/>
          <p:nvPr/>
        </p:nvSpPr>
        <p:spPr>
          <a:xfrm>
            <a:off x="254000" y="138430"/>
            <a:ext cx="11474450" cy="645160"/>
          </a:xfrm>
          <a:prstGeom prst="rect">
            <a:avLst/>
          </a:prstGeom>
          <a:noFill/>
        </p:spPr>
        <p:txBody>
          <a:bodyPr wrap="square" rtlCol="0">
            <a:spAutoFit/>
          </a:bodyPr>
          <a:lstStyle/>
          <a:p>
            <a:pPr algn="ctr"/>
            <a:r>
              <a:rPr lang="tr-TR" altLang="en-GB" sz="3600" dirty="0">
                <a:solidFill>
                  <a:srgbClr val="00E9B1"/>
                </a:solidFill>
              </a:rPr>
              <a:t>Tek Yönlü Doğrusal -SLL</a:t>
            </a:r>
          </a:p>
        </p:txBody>
      </p:sp>
      <p:sp>
        <p:nvSpPr>
          <p:cNvPr id="16" name="Rectangle 15"/>
          <p:cNvSpPr/>
          <p:nvPr/>
        </p:nvSpPr>
        <p:spPr>
          <a:xfrm>
            <a:off x="726011" y="999007"/>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ZoneTexte 16"/>
          <p:cNvSpPr txBox="1"/>
          <p:nvPr/>
        </p:nvSpPr>
        <p:spPr>
          <a:xfrm>
            <a:off x="725658" y="383632"/>
            <a:ext cx="898037" cy="400110"/>
          </a:xfrm>
          <a:prstGeom prst="rect">
            <a:avLst/>
          </a:prstGeom>
          <a:noFill/>
        </p:spPr>
        <p:txBody>
          <a:bodyPr wrap="square" rtlCol="0">
            <a:spAutoFit/>
          </a:bodyPr>
          <a:lstStyle/>
          <a:p>
            <a:r>
              <a:rPr lang="en-GB" sz="2000" dirty="0">
                <a:solidFill>
                  <a:srgbClr val="00E9B1"/>
                </a:solidFill>
              </a:rPr>
              <a:t>head</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
          <p:cNvSpPr>
            <a:spLocks noChangeArrowheads="1"/>
          </p:cNvSpPr>
          <p:nvPr/>
        </p:nvSpPr>
        <p:spPr bwMode="auto">
          <a:xfrm>
            <a:off x="581510" y="2456729"/>
            <a:ext cx="11028981" cy="4401205"/>
          </a:xfrm>
          <a:prstGeom prst="rect">
            <a:avLst/>
          </a:prstGeom>
          <a:solidFill>
            <a:srgbClr val="343D4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a:ln>
                  <a:noFill/>
                </a:ln>
                <a:solidFill>
                  <a:srgbClr val="C695C6"/>
                </a:solidFill>
                <a:effectLst/>
                <a:latin typeface="Consolas" panose="020B0609020204030204" pitchFamily="49" charset="0"/>
              </a:rPr>
              <a:t>class </a:t>
            </a:r>
            <a:r>
              <a:rPr kumimoji="0" lang="en-US" altLang="en-US" sz="2800" b="0" i="0" u="none" strike="noStrike" cap="none" normalizeH="0" baseline="0">
                <a:ln>
                  <a:noFill/>
                </a:ln>
                <a:solidFill>
                  <a:srgbClr val="EC5E65"/>
                </a:solidFill>
                <a:effectLst/>
                <a:latin typeface="Consolas" panose="020B0609020204030204" pitchFamily="49" charset="0"/>
              </a:rPr>
              <a:t>Node</a:t>
            </a:r>
            <a:r>
              <a:rPr kumimoji="0" lang="en-US" altLang="en-US" sz="2800" b="0" i="0" u="none" strike="noStrike" cap="none" normalizeH="0" baseline="0">
                <a:ln>
                  <a:noFill/>
                </a:ln>
                <a:solidFill>
                  <a:srgbClr val="F97A57"/>
                </a:solidFill>
                <a:effectLst/>
                <a:latin typeface="Consolas" panose="020B0609020204030204" pitchFamily="49" charset="0"/>
              </a:rPr>
              <a:t>:</a:t>
            </a:r>
            <a:br>
              <a:rPr kumimoji="0" lang="en-US" altLang="en-US" sz="2800" b="0" i="0" u="none" strike="noStrike" cap="none" normalizeH="0" baseline="0">
                <a:ln>
                  <a:noFill/>
                </a:ln>
                <a:solidFill>
                  <a:srgbClr val="F97A57"/>
                </a:solidFill>
                <a:effectLst/>
                <a:latin typeface="Consolas" panose="020B0609020204030204" pitchFamily="49" charset="0"/>
              </a:rPr>
            </a:b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C695C6"/>
                </a:solidFill>
                <a:effectLst/>
                <a:latin typeface="Consolas" panose="020B0609020204030204" pitchFamily="49" charset="0"/>
              </a:rPr>
              <a:t>def </a:t>
            </a:r>
            <a:r>
              <a:rPr kumimoji="0" lang="en-US" altLang="en-US" sz="2800" b="0" i="0" u="none" strike="noStrike" cap="none" normalizeH="0" baseline="0">
                <a:ln>
                  <a:noFill/>
                </a:ln>
                <a:solidFill>
                  <a:srgbClr val="B200B2"/>
                </a:solidFill>
                <a:effectLst/>
                <a:latin typeface="Consolas" panose="020B0609020204030204" pitchFamily="49" charset="0"/>
              </a:rPr>
              <a:t>__init__</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FFFFF"/>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val</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C695C6"/>
                </a:solidFill>
                <a:effectLst/>
                <a:latin typeface="Consolas" panose="020B0609020204030204" pitchFamily="49" charset="0"/>
              </a:rPr>
              <a:t>None</a:t>
            </a:r>
            <a:r>
              <a:rPr kumimoji="0" lang="en-US" altLang="en-US" sz="2800" b="0" i="0" u="none" strike="noStrike" cap="none" normalizeH="0" baseline="0">
                <a:ln>
                  <a:noFill/>
                </a:ln>
                <a:solidFill>
                  <a:srgbClr val="FFFFFF"/>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next</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C695C6"/>
                </a:solidFill>
                <a:effectLst/>
                <a:latin typeface="Consolas" panose="020B0609020204030204" pitchFamily="49" charset="0"/>
              </a:rPr>
              <a:t>None</a:t>
            </a:r>
            <a:r>
              <a:rPr kumimoji="0" lang="en-US" altLang="en-US" sz="2800" b="0" i="0" u="none" strike="noStrike" cap="none" normalizeH="0" baseline="0">
                <a:ln>
                  <a:noFill/>
                </a:ln>
                <a:solidFill>
                  <a:srgbClr val="FFFFFF"/>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prev</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C695C6"/>
                </a:solidFill>
                <a:effectLst/>
                <a:latin typeface="Consolas" panose="020B0609020204030204" pitchFamily="49" charset="0"/>
              </a:rPr>
              <a:t>None</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F97A57"/>
                </a:solidFill>
                <a:effectLst/>
                <a:latin typeface="Consolas" panose="020B0609020204030204" pitchFamily="49" charset="0"/>
              </a:rPr>
              <a:t>:</a:t>
            </a:r>
            <a:br>
              <a:rPr kumimoji="0" lang="en-US" altLang="en-US" sz="2800" b="0" i="0" u="none" strike="noStrike" cap="none" normalizeH="0" baseline="0">
                <a:ln>
                  <a:noFill/>
                </a:ln>
                <a:solidFill>
                  <a:srgbClr val="F97A57"/>
                </a:solidFill>
                <a:effectLst/>
                <a:latin typeface="Consolas" panose="020B0609020204030204" pitchFamily="49" charset="0"/>
              </a:rPr>
            </a:b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val</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val</a:t>
            </a:r>
            <a:br>
              <a:rPr kumimoji="0" lang="en-US" altLang="en-US" sz="2800" b="0" i="0" u="none" strike="noStrike" cap="none" normalizeH="0" baseline="0">
                <a:ln>
                  <a:noFill/>
                </a:ln>
                <a:solidFill>
                  <a:srgbClr val="A6ACB9"/>
                </a:solidFill>
                <a:effectLst/>
                <a:latin typeface="Consolas" panose="020B0609020204030204" pitchFamily="49" charset="0"/>
              </a:rPr>
            </a:br>
            <a:r>
              <a:rPr kumimoji="0" lang="en-US" altLang="en-US" sz="2800" b="0" i="0" u="none" strike="noStrike" cap="none" normalizeH="0" baseline="0">
                <a:ln>
                  <a:noFill/>
                </a:ln>
                <a:solidFill>
                  <a:srgbClr val="A6ACB9"/>
                </a:solidFill>
                <a:effectLst/>
                <a:latin typeface="Consolas" panose="020B0609020204030204" pitchFamily="49" charset="0"/>
              </a:rPr>
              <a:t>        </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next </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next </a:t>
            </a:r>
            <a:r>
              <a:rPr kumimoji="0" lang="en-US" altLang="en-US" sz="2800" b="0" i="0" u="none" strike="noStrike" cap="none" normalizeH="0" baseline="0">
                <a:ln>
                  <a:noFill/>
                </a:ln>
                <a:solidFill>
                  <a:srgbClr val="808080"/>
                </a:solidFill>
                <a:effectLst/>
                <a:latin typeface="Consolas" panose="020B0609020204030204" pitchFamily="49" charset="0"/>
              </a:rPr>
              <a:t>#type: Node</a:t>
            </a:r>
            <a:br>
              <a:rPr kumimoji="0" lang="en-US" altLang="en-US" sz="2800" b="0" i="0" u="none" strike="noStrike" cap="none" normalizeH="0" baseline="0">
                <a:ln>
                  <a:noFill/>
                </a:ln>
                <a:solidFill>
                  <a:srgbClr val="808080"/>
                </a:solidFill>
                <a:effectLst/>
                <a:latin typeface="Consolas" panose="020B0609020204030204" pitchFamily="49" charset="0"/>
              </a:rPr>
            </a:br>
            <a:r>
              <a:rPr kumimoji="0" lang="en-US" altLang="en-US" sz="2800" b="0" i="0" u="none" strike="noStrike" cap="none" normalizeH="0" baseline="0">
                <a:ln>
                  <a:noFill/>
                </a:ln>
                <a:solidFill>
                  <a:srgbClr val="808080"/>
                </a:solidFill>
                <a:effectLst/>
                <a:latin typeface="Consolas" panose="020B0609020204030204" pitchFamily="49" charset="0"/>
              </a:rPr>
              <a:t>        </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prev </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prev </a:t>
            </a:r>
            <a:r>
              <a:rPr kumimoji="0" lang="en-US" altLang="en-US" sz="2800" b="0" i="0" u="none" strike="noStrike" cap="none" normalizeH="0" baseline="0">
                <a:ln>
                  <a:noFill/>
                </a:ln>
                <a:solidFill>
                  <a:srgbClr val="808080"/>
                </a:solidFill>
                <a:effectLst/>
                <a:latin typeface="Consolas" panose="020B0609020204030204" pitchFamily="49" charset="0"/>
              </a:rPr>
              <a:t>#type: Node</a:t>
            </a:r>
            <a:br>
              <a:rPr kumimoji="0" lang="en-US" altLang="en-US" sz="2800" b="0" i="0" u="none" strike="noStrike" cap="none" normalizeH="0" baseline="0">
                <a:ln>
                  <a:noFill/>
                </a:ln>
                <a:solidFill>
                  <a:srgbClr val="808080"/>
                </a:solidFill>
                <a:effectLst/>
                <a:latin typeface="Consolas" panose="020B0609020204030204" pitchFamily="49" charset="0"/>
              </a:rPr>
            </a:br>
            <a:r>
              <a:rPr kumimoji="0" lang="en-US" altLang="en-US" sz="2800" b="0" i="0" u="none" strike="noStrike" cap="none" normalizeH="0" baseline="0">
                <a:ln>
                  <a:noFill/>
                </a:ln>
                <a:solidFill>
                  <a:srgbClr val="808080"/>
                </a:solidFill>
                <a:effectLst/>
                <a:latin typeface="Consolas" panose="020B0609020204030204" pitchFamily="49" charset="0"/>
              </a:rPr>
              <a:t/>
            </a:r>
            <a:br>
              <a:rPr kumimoji="0" lang="en-US" altLang="en-US" sz="2800" b="0" i="0" u="none" strike="noStrike" cap="none" normalizeH="0" baseline="0">
                <a:ln>
                  <a:noFill/>
                </a:ln>
                <a:solidFill>
                  <a:srgbClr val="808080"/>
                </a:solidFill>
                <a:effectLst/>
                <a:latin typeface="Consolas" panose="020B0609020204030204" pitchFamily="49" charset="0"/>
              </a:rPr>
            </a:br>
            <a:r>
              <a:rPr kumimoji="0" lang="en-US" altLang="en-US" sz="2800" b="0" i="0" u="none" strike="noStrike" cap="none" normalizeH="0" baseline="0">
                <a:ln>
                  <a:noFill/>
                </a:ln>
                <a:solidFill>
                  <a:srgbClr val="C695C6"/>
                </a:solidFill>
                <a:effectLst/>
                <a:latin typeface="Consolas" panose="020B0609020204030204" pitchFamily="49" charset="0"/>
              </a:rPr>
              <a:t>class </a:t>
            </a:r>
            <a:r>
              <a:rPr kumimoji="0" lang="en-US" altLang="en-US" sz="2800" b="0" i="0" u="none" strike="noStrike" cap="none" normalizeH="0" baseline="0">
                <a:ln>
                  <a:noFill/>
                </a:ln>
                <a:solidFill>
                  <a:srgbClr val="EC5E65"/>
                </a:solidFill>
                <a:effectLst/>
                <a:latin typeface="Consolas" panose="020B0609020204030204" pitchFamily="49" charset="0"/>
              </a:rPr>
              <a:t>LinkedList</a:t>
            </a:r>
            <a:r>
              <a:rPr kumimoji="0" lang="en-US" altLang="en-US" sz="2800" b="0" i="0" u="none" strike="noStrike" cap="none" normalizeH="0" baseline="0">
                <a:ln>
                  <a:noFill/>
                </a:ln>
                <a:solidFill>
                  <a:srgbClr val="F97A57"/>
                </a:solidFill>
                <a:effectLst/>
                <a:latin typeface="Consolas" panose="020B0609020204030204" pitchFamily="49" charset="0"/>
              </a:rPr>
              <a:t>:</a:t>
            </a:r>
            <a:br>
              <a:rPr kumimoji="0" lang="en-US" altLang="en-US" sz="2800" b="0" i="0" u="none" strike="noStrike" cap="none" normalizeH="0" baseline="0">
                <a:ln>
                  <a:noFill/>
                </a:ln>
                <a:solidFill>
                  <a:srgbClr val="F97A57"/>
                </a:solidFill>
                <a:effectLst/>
                <a:latin typeface="Consolas" panose="020B0609020204030204" pitchFamily="49" charset="0"/>
              </a:rPr>
            </a:b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C695C6"/>
                </a:solidFill>
                <a:effectLst/>
                <a:latin typeface="Consolas" panose="020B0609020204030204" pitchFamily="49" charset="0"/>
              </a:rPr>
              <a:t>def </a:t>
            </a:r>
            <a:r>
              <a:rPr kumimoji="0" lang="en-US" altLang="en-US" sz="2800" b="0" i="0" u="none" strike="noStrike" cap="none" normalizeH="0" baseline="0">
                <a:ln>
                  <a:noFill/>
                </a:ln>
                <a:solidFill>
                  <a:srgbClr val="B200B2"/>
                </a:solidFill>
                <a:effectLst/>
                <a:latin typeface="Consolas" panose="020B0609020204030204" pitchFamily="49" charset="0"/>
              </a:rPr>
              <a:t>__init__</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FFFFF"/>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head</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C695C6"/>
                </a:solidFill>
                <a:effectLst/>
                <a:latin typeface="Consolas" panose="020B0609020204030204" pitchFamily="49" charset="0"/>
              </a:rPr>
              <a:t>None</a:t>
            </a:r>
            <a:r>
              <a:rPr kumimoji="0" lang="en-US" altLang="en-US" sz="2800" b="0" i="0" u="none" strike="noStrike" cap="none" normalizeH="0" baseline="0">
                <a:ln>
                  <a:noFill/>
                </a:ln>
                <a:solidFill>
                  <a:srgbClr val="FFFFFF"/>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tail</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C695C6"/>
                </a:solidFill>
                <a:effectLst/>
                <a:latin typeface="Consolas" panose="020B0609020204030204" pitchFamily="49" charset="0"/>
              </a:rPr>
              <a:t>None</a:t>
            </a:r>
            <a:r>
              <a:rPr kumimoji="0" lang="en-US" altLang="en-US" sz="2800" b="0" i="0" u="none" strike="noStrike" cap="none" normalizeH="0" baseline="0">
                <a:ln>
                  <a:noFill/>
                </a:ln>
                <a:solidFill>
                  <a:srgbClr val="FFFFFF"/>
                </a:solidFill>
                <a:effectLst/>
                <a:latin typeface="Consolas" panose="020B0609020204030204" pitchFamily="49" charset="0"/>
              </a:rPr>
              <a:t>)</a:t>
            </a:r>
            <a:r>
              <a:rPr kumimoji="0" lang="en-US" altLang="en-US" sz="2800" b="0" i="0" u="none" strike="noStrike" cap="none" normalizeH="0" baseline="0">
                <a:ln>
                  <a:noFill/>
                </a:ln>
                <a:solidFill>
                  <a:srgbClr val="F97A57"/>
                </a:solidFill>
                <a:effectLst/>
                <a:latin typeface="Consolas" panose="020B0609020204030204" pitchFamily="49" charset="0"/>
              </a:rPr>
              <a:t>:</a:t>
            </a:r>
            <a:br>
              <a:rPr kumimoji="0" lang="en-US" altLang="en-US" sz="2800" b="0" i="0" u="none" strike="noStrike" cap="none" normalizeH="0" baseline="0">
                <a:ln>
                  <a:noFill/>
                </a:ln>
                <a:solidFill>
                  <a:srgbClr val="F97A57"/>
                </a:solidFill>
                <a:effectLst/>
                <a:latin typeface="Consolas" panose="020B0609020204030204" pitchFamily="49" charset="0"/>
              </a:rPr>
            </a:b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head </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head </a:t>
            </a:r>
            <a:r>
              <a:rPr kumimoji="0" lang="en-US" altLang="en-US" sz="2800" b="0" i="0" u="none" strike="noStrike" cap="none" normalizeH="0" baseline="0">
                <a:ln>
                  <a:noFill/>
                </a:ln>
                <a:solidFill>
                  <a:srgbClr val="808080"/>
                </a:solidFill>
                <a:effectLst/>
                <a:latin typeface="Consolas" panose="020B0609020204030204" pitchFamily="49" charset="0"/>
              </a:rPr>
              <a:t>#type: Node</a:t>
            </a:r>
            <a:br>
              <a:rPr kumimoji="0" lang="en-US" altLang="en-US" sz="2800" b="0" i="0" u="none" strike="noStrike" cap="none" normalizeH="0" baseline="0">
                <a:ln>
                  <a:noFill/>
                </a:ln>
                <a:solidFill>
                  <a:srgbClr val="808080"/>
                </a:solidFill>
                <a:effectLst/>
                <a:latin typeface="Consolas" panose="020B0609020204030204" pitchFamily="49" charset="0"/>
              </a:rPr>
            </a:br>
            <a:r>
              <a:rPr kumimoji="0" lang="en-US" altLang="en-US" sz="2800" b="0" i="0" u="none" strike="noStrike" cap="none" normalizeH="0" baseline="0">
                <a:ln>
                  <a:noFill/>
                </a:ln>
                <a:solidFill>
                  <a:srgbClr val="808080"/>
                </a:solidFill>
                <a:effectLst/>
                <a:latin typeface="Consolas" panose="020B0609020204030204" pitchFamily="49" charset="0"/>
              </a:rPr>
              <a:t>        </a:t>
            </a:r>
            <a:r>
              <a:rPr kumimoji="0" lang="en-US" altLang="en-US" sz="2800" b="0" i="0" u="none" strike="noStrike" cap="none" normalizeH="0" baseline="0">
                <a:ln>
                  <a:noFill/>
                </a:ln>
                <a:solidFill>
                  <a:srgbClr val="94558D"/>
                </a:solidFill>
                <a:effectLst/>
                <a:latin typeface="Consolas" panose="020B0609020204030204" pitchFamily="49" charset="0"/>
              </a:rPr>
              <a:t>self</a:t>
            </a:r>
            <a:r>
              <a:rPr kumimoji="0" lang="en-US" altLang="en-US" sz="2800" b="0" i="0" u="none" strike="noStrike" cap="none" normalizeH="0" baseline="0">
                <a:ln>
                  <a:noFill/>
                </a:ln>
                <a:solidFill>
                  <a:srgbClr val="F97A57"/>
                </a:solidFill>
                <a:effectLst/>
                <a:latin typeface="Consolas" panose="020B0609020204030204" pitchFamily="49" charset="0"/>
              </a:rPr>
              <a:t>.</a:t>
            </a:r>
            <a:r>
              <a:rPr kumimoji="0" lang="en-US" altLang="en-US" sz="2800" b="0" i="0" u="none" strike="noStrike" cap="none" normalizeH="0" baseline="0">
                <a:ln>
                  <a:noFill/>
                </a:ln>
                <a:solidFill>
                  <a:srgbClr val="A9B7C6"/>
                </a:solidFill>
                <a:effectLst/>
                <a:latin typeface="Consolas" panose="020B0609020204030204" pitchFamily="49" charset="0"/>
              </a:rPr>
              <a:t>tail </a:t>
            </a:r>
            <a:r>
              <a:rPr kumimoji="0" lang="en-US" altLang="en-US" sz="2800" b="0" i="0" u="none" strike="noStrike" cap="none" normalizeH="0" baseline="0">
                <a:ln>
                  <a:noFill/>
                </a:ln>
                <a:solidFill>
                  <a:srgbClr val="F97A57"/>
                </a:solidFill>
                <a:effectLst/>
                <a:latin typeface="Consolas" panose="020B0609020204030204" pitchFamily="49" charset="0"/>
              </a:rPr>
              <a:t>= </a:t>
            </a:r>
            <a:r>
              <a:rPr kumimoji="0" lang="en-US" altLang="en-US" sz="2800" b="0" i="0" u="none" strike="noStrike" cap="none" normalizeH="0" baseline="0">
                <a:ln>
                  <a:noFill/>
                </a:ln>
                <a:solidFill>
                  <a:srgbClr val="A6ACB9"/>
                </a:solidFill>
                <a:effectLst/>
                <a:latin typeface="Consolas" panose="020B0609020204030204" pitchFamily="49" charset="0"/>
              </a:rPr>
              <a:t>tail </a:t>
            </a:r>
            <a:r>
              <a:rPr kumimoji="0" lang="en-US" altLang="en-US" sz="2800" b="0" i="0" u="none" strike="noStrike" cap="none" normalizeH="0" baseline="0">
                <a:ln>
                  <a:noFill/>
                </a:ln>
                <a:solidFill>
                  <a:srgbClr val="808080"/>
                </a:solidFill>
                <a:effectLst/>
                <a:latin typeface="Consolas" panose="020B0609020204030204" pitchFamily="49" charset="0"/>
              </a:rPr>
              <a:t>#type: Node</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11" name="Ellipse 10"/>
          <p:cNvSpPr/>
          <p:nvPr/>
        </p:nvSpPr>
        <p:spPr>
          <a:xfrm>
            <a:off x="2680823" y="143108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2" name="Connecteur droit avec flèche 11"/>
          <p:cNvCxnSpPr/>
          <p:nvPr/>
        </p:nvCxnSpPr>
        <p:spPr>
          <a:xfrm>
            <a:off x="3760823" y="1818689"/>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4708743" y="143108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14" name="Ellipse 13"/>
          <p:cNvSpPr/>
          <p:nvPr/>
        </p:nvSpPr>
        <p:spPr>
          <a:xfrm>
            <a:off x="6736663" y="143108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15" name="Ellipse 14"/>
          <p:cNvSpPr/>
          <p:nvPr/>
        </p:nvSpPr>
        <p:spPr>
          <a:xfrm>
            <a:off x="8761941" y="1431089"/>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18" name="Connecteur droit avec flèche 17"/>
          <p:cNvCxnSpPr/>
          <p:nvPr/>
        </p:nvCxnSpPr>
        <p:spPr>
          <a:xfrm>
            <a:off x="5788743" y="1818689"/>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7816663" y="1818689"/>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5" idx="6"/>
          </p:cNvCxnSpPr>
          <p:nvPr/>
        </p:nvCxnSpPr>
        <p:spPr>
          <a:xfrm>
            <a:off x="9841941" y="1971089"/>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759751" y="1709479"/>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19" name="ZoneTexte 18"/>
          <p:cNvSpPr txBox="1"/>
          <p:nvPr/>
        </p:nvSpPr>
        <p:spPr>
          <a:xfrm>
            <a:off x="1076124" y="1313874"/>
            <a:ext cx="1059369" cy="523220"/>
          </a:xfrm>
          <a:prstGeom prst="rect">
            <a:avLst/>
          </a:prstGeom>
          <a:noFill/>
        </p:spPr>
        <p:txBody>
          <a:bodyPr wrap="square" rtlCol="0">
            <a:spAutoFit/>
          </a:bodyPr>
          <a:lstStyle/>
          <a:p>
            <a:pPr algn="ctr"/>
            <a:r>
              <a:rPr lang="en-GB" sz="2800" dirty="0">
                <a:solidFill>
                  <a:srgbClr val="C695C6"/>
                </a:solidFill>
              </a:rPr>
              <a:t>null</a:t>
            </a:r>
          </a:p>
        </p:txBody>
      </p:sp>
      <p:cxnSp>
        <p:nvCxnSpPr>
          <p:cNvPr id="26" name="Connecteur droit avec flèche 25"/>
          <p:cNvCxnSpPr>
            <a:stCxn id="11" idx="2"/>
          </p:cNvCxnSpPr>
          <p:nvPr/>
        </p:nvCxnSpPr>
        <p:spPr>
          <a:xfrm flipH="1">
            <a:off x="1732903" y="1971724"/>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a:off x="3760823" y="2079289"/>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5788743" y="2079289"/>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a:off x="7816663" y="2079289"/>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589862" y="1230782"/>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3" name="ZoneTexte 32"/>
          <p:cNvSpPr txBox="1"/>
          <p:nvPr/>
        </p:nvSpPr>
        <p:spPr>
          <a:xfrm>
            <a:off x="2357099" y="807177"/>
            <a:ext cx="898037" cy="400110"/>
          </a:xfrm>
          <a:prstGeom prst="rect">
            <a:avLst/>
          </a:prstGeom>
          <a:noFill/>
        </p:spPr>
        <p:txBody>
          <a:bodyPr wrap="square" rtlCol="0">
            <a:spAutoFit/>
          </a:bodyPr>
          <a:lstStyle/>
          <a:p>
            <a:r>
              <a:rPr lang="en-GB" sz="2000" dirty="0">
                <a:solidFill>
                  <a:srgbClr val="00E9B1"/>
                </a:solidFill>
              </a:rPr>
              <a:t>head</a:t>
            </a:r>
          </a:p>
        </p:txBody>
      </p:sp>
      <p:sp>
        <p:nvSpPr>
          <p:cNvPr id="34" name="Rectangle 33"/>
          <p:cNvSpPr/>
          <p:nvPr/>
        </p:nvSpPr>
        <p:spPr>
          <a:xfrm>
            <a:off x="8655218" y="1331112"/>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5" name="ZoneTexte 34"/>
          <p:cNvSpPr txBox="1"/>
          <p:nvPr/>
        </p:nvSpPr>
        <p:spPr>
          <a:xfrm>
            <a:off x="9496490" y="807177"/>
            <a:ext cx="898037" cy="400110"/>
          </a:xfrm>
          <a:prstGeom prst="rect">
            <a:avLst/>
          </a:prstGeom>
          <a:noFill/>
        </p:spPr>
        <p:txBody>
          <a:bodyPr wrap="square" rtlCol="0">
            <a:spAutoFit/>
          </a:bodyPr>
          <a:lstStyle/>
          <a:p>
            <a:r>
              <a:rPr lang="en-GB" sz="2000" dirty="0">
                <a:solidFill>
                  <a:srgbClr val="00E9B1"/>
                </a:solidFill>
              </a:rPr>
              <a:t>tail</a:t>
            </a:r>
          </a:p>
        </p:txBody>
      </p:sp>
      <p:sp>
        <p:nvSpPr>
          <p:cNvPr id="3" name="ZoneTexte 1"/>
          <p:cNvSpPr txBox="1"/>
          <p:nvPr/>
        </p:nvSpPr>
        <p:spPr>
          <a:xfrm>
            <a:off x="254000" y="161925"/>
            <a:ext cx="11474450" cy="645160"/>
          </a:xfrm>
          <a:prstGeom prst="rect">
            <a:avLst/>
          </a:prstGeom>
          <a:noFill/>
        </p:spPr>
        <p:txBody>
          <a:bodyPr wrap="square" rtlCol="0">
            <a:spAutoFit/>
          </a:bodyPr>
          <a:lstStyle/>
          <a:p>
            <a:pPr algn="ctr"/>
            <a:r>
              <a:rPr lang="tr-TR" altLang="en-GB" sz="3600" dirty="0">
                <a:solidFill>
                  <a:srgbClr val="00E9B1"/>
                </a:solidFill>
              </a:rPr>
              <a:t>ÇiftYönlü Doğrusal -DLL</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avec flèche 10"/>
          <p:cNvCxnSpPr/>
          <p:nvPr/>
        </p:nvCxnSpPr>
        <p:spPr>
          <a:xfrm>
            <a:off x="1258884" y="1917468"/>
            <a:ext cx="1362968" cy="128293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508103"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3588103"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4536023"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6563943"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8589221"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5616023"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7643943"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3" idx="6"/>
          </p:cNvCxnSpPr>
          <p:nvPr/>
        </p:nvCxnSpPr>
        <p:spPr>
          <a:xfrm>
            <a:off x="9669221" y="3629055"/>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587031" y="336744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2401267" y="2989078"/>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2280264" y="2588968"/>
            <a:ext cx="898037" cy="400110"/>
          </a:xfrm>
          <a:prstGeom prst="rect">
            <a:avLst/>
          </a:prstGeom>
          <a:noFill/>
        </p:spPr>
        <p:txBody>
          <a:bodyPr wrap="square" rtlCol="0">
            <a:spAutoFit/>
          </a:bodyPr>
          <a:lstStyle/>
          <a:p>
            <a:r>
              <a:rPr lang="en-GB" sz="2000" dirty="0">
                <a:solidFill>
                  <a:srgbClr val="00E9B1"/>
                </a:solidFill>
              </a:rPr>
              <a:t>head</a:t>
            </a:r>
          </a:p>
        </p:txBody>
      </p:sp>
      <p:sp>
        <p:nvSpPr>
          <p:cNvPr id="15" name="Ellipse 14"/>
          <p:cNvSpPr/>
          <p:nvPr/>
        </p:nvSpPr>
        <p:spPr>
          <a:xfrm>
            <a:off x="641882" y="1377468"/>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4</a:t>
            </a:r>
          </a:p>
        </p:txBody>
      </p:sp>
      <p:sp>
        <p:nvSpPr>
          <p:cNvPr id="3" name="Text Box 2"/>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Başa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necteur droit avec flèche 10"/>
          <p:cNvCxnSpPr/>
          <p:nvPr/>
        </p:nvCxnSpPr>
        <p:spPr>
          <a:xfrm>
            <a:off x="1258884" y="1917468"/>
            <a:ext cx="1362968" cy="128293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508103"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cxnSp>
        <p:nvCxnSpPr>
          <p:cNvPr id="19" name="Connecteur droit avec flèche 18"/>
          <p:cNvCxnSpPr>
            <a:stCxn id="16" idx="6"/>
            <a:endCxn id="20" idx="2"/>
          </p:cNvCxnSpPr>
          <p:nvPr/>
        </p:nvCxnSpPr>
        <p:spPr>
          <a:xfrm>
            <a:off x="3588103"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4536023"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8</a:t>
            </a:r>
          </a:p>
        </p:txBody>
      </p:sp>
      <p:sp>
        <p:nvSpPr>
          <p:cNvPr id="22" name="Ellipse 21"/>
          <p:cNvSpPr/>
          <p:nvPr/>
        </p:nvSpPr>
        <p:spPr>
          <a:xfrm>
            <a:off x="6563943"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6</a:t>
            </a:r>
          </a:p>
        </p:txBody>
      </p:sp>
      <p:sp>
        <p:nvSpPr>
          <p:cNvPr id="23" name="Ellipse 22"/>
          <p:cNvSpPr/>
          <p:nvPr/>
        </p:nvSpPr>
        <p:spPr>
          <a:xfrm>
            <a:off x="8589221" y="3089055"/>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2</a:t>
            </a:r>
          </a:p>
        </p:txBody>
      </p:sp>
      <p:cxnSp>
        <p:nvCxnSpPr>
          <p:cNvPr id="25" name="Connecteur droit avec flèche 24"/>
          <p:cNvCxnSpPr>
            <a:stCxn id="20" idx="6"/>
            <a:endCxn id="22" idx="2"/>
          </p:cNvCxnSpPr>
          <p:nvPr/>
        </p:nvCxnSpPr>
        <p:spPr>
          <a:xfrm>
            <a:off x="5616023" y="3629055"/>
            <a:ext cx="94792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2" idx="6"/>
            <a:endCxn id="23" idx="2"/>
          </p:cNvCxnSpPr>
          <p:nvPr/>
        </p:nvCxnSpPr>
        <p:spPr>
          <a:xfrm>
            <a:off x="7643943" y="3629055"/>
            <a:ext cx="945278"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3" idx="6"/>
          </p:cNvCxnSpPr>
          <p:nvPr/>
        </p:nvCxnSpPr>
        <p:spPr>
          <a:xfrm>
            <a:off x="9669221" y="3629055"/>
            <a:ext cx="897179"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0587031" y="3367445"/>
            <a:ext cx="1059369" cy="523220"/>
          </a:xfrm>
          <a:prstGeom prst="rect">
            <a:avLst/>
          </a:prstGeom>
          <a:noFill/>
        </p:spPr>
        <p:txBody>
          <a:bodyPr wrap="square" rtlCol="0">
            <a:spAutoFit/>
          </a:bodyPr>
          <a:lstStyle/>
          <a:p>
            <a:pPr algn="ctr"/>
            <a:r>
              <a:rPr lang="en-GB" sz="2800" dirty="0">
                <a:solidFill>
                  <a:srgbClr val="C695C6"/>
                </a:solidFill>
              </a:rPr>
              <a:t>null</a:t>
            </a:r>
          </a:p>
        </p:txBody>
      </p:sp>
      <p:sp>
        <p:nvSpPr>
          <p:cNvPr id="33" name="Rectangle 32"/>
          <p:cNvSpPr/>
          <p:nvPr/>
        </p:nvSpPr>
        <p:spPr>
          <a:xfrm>
            <a:off x="537542" y="1277491"/>
            <a:ext cx="1279954" cy="1279954"/>
          </a:xfrm>
          <a:prstGeom prst="rect">
            <a:avLst/>
          </a:prstGeom>
          <a:noFill/>
          <a:ln w="38100">
            <a:solidFill>
              <a:srgbClr val="00E9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ZoneTexte 33"/>
          <p:cNvSpPr txBox="1"/>
          <p:nvPr/>
        </p:nvSpPr>
        <p:spPr>
          <a:xfrm>
            <a:off x="416539" y="877381"/>
            <a:ext cx="898037" cy="400110"/>
          </a:xfrm>
          <a:prstGeom prst="rect">
            <a:avLst/>
          </a:prstGeom>
          <a:noFill/>
        </p:spPr>
        <p:txBody>
          <a:bodyPr wrap="square" rtlCol="0">
            <a:spAutoFit/>
          </a:bodyPr>
          <a:lstStyle/>
          <a:p>
            <a:r>
              <a:rPr lang="en-GB" sz="2000" dirty="0">
                <a:solidFill>
                  <a:srgbClr val="00E9B1"/>
                </a:solidFill>
              </a:rPr>
              <a:t>head</a:t>
            </a:r>
          </a:p>
        </p:txBody>
      </p:sp>
      <p:sp>
        <p:nvSpPr>
          <p:cNvPr id="15" name="Ellipse 14"/>
          <p:cNvSpPr/>
          <p:nvPr/>
        </p:nvSpPr>
        <p:spPr>
          <a:xfrm>
            <a:off x="641882" y="1377468"/>
            <a:ext cx="1080000" cy="1080000"/>
          </a:xfrm>
          <a:prstGeom prst="ellipse">
            <a:avLst/>
          </a:prstGeom>
          <a:solidFill>
            <a:srgbClr val="F97B57"/>
          </a:solidFill>
          <a:ln w="571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4</a:t>
            </a:r>
          </a:p>
        </p:txBody>
      </p:sp>
      <p:sp>
        <p:nvSpPr>
          <p:cNvPr id="2" name="Text Box 1"/>
          <p:cNvSpPr txBox="1"/>
          <p:nvPr/>
        </p:nvSpPr>
        <p:spPr>
          <a:xfrm>
            <a:off x="1722120" y="4615815"/>
            <a:ext cx="9227185" cy="1198880"/>
          </a:xfrm>
          <a:prstGeom prst="rect">
            <a:avLst/>
          </a:prstGeom>
          <a:noFill/>
        </p:spPr>
        <p:txBody>
          <a:bodyPr wrap="square" rtlCol="0" anchor="t">
            <a:spAutoFit/>
          </a:bodyPr>
          <a:lstStyle/>
          <a:p>
            <a:pPr algn="just"/>
            <a:r>
              <a:rPr lang="tr-TR">
                <a:sym typeface="+mn-ea"/>
              </a:rPr>
              <a:t>B</a:t>
            </a:r>
            <a:r>
              <a:rPr>
                <a:sym typeface="+mn-ea"/>
              </a:rPr>
              <a:t>ağlantılı listenin </a:t>
            </a:r>
            <a:r>
              <a:rPr lang="tr-TR">
                <a:sym typeface="+mn-ea"/>
              </a:rPr>
              <a:t>elemanlarını gezmemiz </a:t>
            </a:r>
            <a:r>
              <a:rPr>
                <a:sym typeface="+mn-ea"/>
              </a:rPr>
              <a:t>gerekmez, bu nedenle bağlantılı liste çok uzun olsa bile, gereken işlem sayısını etkilemez,başka bir deyişle, başlangıçta ekleme giriş boyutundan etkilenmez, bu nedenle zaman karmaşıklığı sabittir, O(1).</a:t>
            </a:r>
          </a:p>
        </p:txBody>
      </p:sp>
      <p:sp>
        <p:nvSpPr>
          <p:cNvPr id="4" name="Text Box 3"/>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Başa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inside code">
      <a:dk1>
        <a:srgbClr val="FFFFFF"/>
      </a:dk1>
      <a:lt1>
        <a:srgbClr val="343D46"/>
      </a:lt1>
      <a:dk2>
        <a:srgbClr val="44546A"/>
      </a:dk2>
      <a:lt2>
        <a:srgbClr val="E7E6E6"/>
      </a:lt2>
      <a:accent1>
        <a:srgbClr val="5EB4B4"/>
      </a:accent1>
      <a:accent2>
        <a:srgbClr val="D450D4"/>
      </a:accent2>
      <a:accent3>
        <a:srgbClr val="EC5E66"/>
      </a:accent3>
      <a:accent4>
        <a:srgbClr val="99C794"/>
      </a:accent4>
      <a:accent5>
        <a:srgbClr val="F97B57"/>
      </a:accent5>
      <a:accent6>
        <a:srgbClr val="F9AE57"/>
      </a:accent6>
      <a:hlink>
        <a:srgbClr val="A6ACB9"/>
      </a:hlink>
      <a:folHlink>
        <a:srgbClr val="954F72"/>
      </a:folHlink>
    </a:clrScheme>
    <a:fontScheme name="consolassss">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1588</Words>
  <PresentationFormat>Özel</PresentationFormat>
  <Paragraphs>413</Paragraphs>
  <Slides>54</Slides>
  <Notes>0</Notes>
  <HiddenSlides>0</HiddenSlides>
  <MMClips>0</MMClips>
  <ScaleCrop>false</ScaleCrop>
  <HeadingPairs>
    <vt:vector size="4" baseType="variant">
      <vt:variant>
        <vt:lpstr>Tema</vt:lpstr>
      </vt:variant>
      <vt:variant>
        <vt:i4>1</vt:i4>
      </vt:variant>
      <vt:variant>
        <vt:lpstr>Slayt Başlıkları</vt:lpstr>
      </vt:variant>
      <vt:variant>
        <vt:i4>54</vt:i4>
      </vt:variant>
    </vt:vector>
  </HeadingPairs>
  <TitlesOfParts>
    <vt:vector size="55" baseType="lpstr">
      <vt:lpstr>Office Theme</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Slayt 46</vt:lpstr>
      <vt:lpstr>Slayt 47</vt:lpstr>
      <vt:lpstr>Slayt 48</vt:lpstr>
      <vt:lpstr>Slayt 49</vt:lpstr>
      <vt:lpstr>Slayt 50</vt:lpstr>
      <vt:lpstr>Slayt 51</vt:lpstr>
      <vt:lpstr>Slayt 52</vt:lpstr>
      <vt:lpstr>Slayt 53</vt:lpstr>
      <vt:lpstr>Slayt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victus</dc:creator>
  <cp:lastModifiedBy>victus</cp:lastModifiedBy>
  <cp:revision>1</cp:revision>
  <dcterms:modified xsi:type="dcterms:W3CDTF">2024-10-07T07:52:49Z</dcterms:modified>
</cp:coreProperties>
</file>