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2">
          <p15:clr>
            <a:srgbClr val="000000"/>
          </p15:clr>
        </p15:guide>
        <p15:guide id="2" pos="3792">
          <p15:clr>
            <a:srgbClr val="000000"/>
          </p15:clr>
        </p15:guide>
        <p15:guide id="3" pos="7680">
          <p15:clr>
            <a:srgbClr val="000000"/>
          </p15:clr>
        </p15:guide>
        <p15:guide id="4" orient="horz">
          <p15:clr>
            <a:srgbClr val="000000"/>
          </p15:clr>
        </p15:guide>
        <p15:guide id="5" orient="horz" pos="4269">
          <p15:clr>
            <a:srgbClr val="000000"/>
          </p15:clr>
        </p15:guide>
        <p15:guide id="6">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754" y="-77"/>
      </p:cViewPr>
      <p:guideLst>
        <p:guide orient="horz" pos="2162"/>
        <p:guide orient="horz"/>
        <p:guide orient="horz" pos="4269"/>
        <p:guide pos="3792"/>
        <p:guide pos="7680"/>
        <p:guide/>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8C86B-CCAA-46F3-B481-97862E900D90}" type="datetimeFigureOut">
              <a:rPr lang="en-GB" smtClean="0"/>
              <a:pPr/>
              <a:t>07/10/2024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A0EB0-0E2A-4D2C-954A-D985C80318F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04999" y="-571500"/>
            <a:ext cx="16001998" cy="8001000"/>
          </a:xfrm>
          <a:prstGeom prst="rect">
            <a:avLst/>
          </a:prstGeom>
        </p:spPr>
      </p:pic>
      <p:pic>
        <p:nvPicPr>
          <p:cNvPr id="2" name="Image 1"/>
          <p:cNvPicPr>
            <a:picLocks noChangeAspect="1"/>
          </p:cNvPicPr>
          <p:nvPr/>
        </p:nvPicPr>
        <p:blipFill>
          <a:blip r:embed="rId3"/>
          <a:stretch>
            <a:fillRect/>
          </a:stretch>
        </p:blipFill>
        <p:spPr>
          <a:xfrm>
            <a:off x="12375430" y="185694"/>
            <a:ext cx="1192467" cy="6486611"/>
          </a:xfrm>
          <a:prstGeom prst="rect">
            <a:avLst/>
          </a:prstGeom>
        </p:spPr>
      </p:pic>
      <p:sp>
        <p:nvSpPr>
          <p:cNvPr id="6" name="Rectangle 5"/>
          <p:cNvSpPr/>
          <p:nvPr/>
        </p:nvSpPr>
        <p:spPr>
          <a:xfrm>
            <a:off x="0" y="0"/>
            <a:ext cx="12192000" cy="6858000"/>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03" y="1045558"/>
            <a:ext cx="12192000" cy="5754370"/>
          </a:xfrm>
          <a:prstGeom prst="rect">
            <a:avLst/>
          </a:prstGeom>
          <a:noFill/>
        </p:spPr>
        <p:txBody>
          <a:bodyPr wrap="square" rtlCol="0">
            <a:spAutoFit/>
          </a:bodyPr>
          <a:lstStyle/>
          <a:p>
            <a:r>
              <a:rPr lang="tr-TR" altLang="fr-FR" sz="9200" b="1" dirty="0"/>
              <a:t>VERİ</a:t>
            </a:r>
          </a:p>
          <a:p>
            <a:r>
              <a:rPr lang="tr-TR" altLang="fr-FR" sz="9200" b="1" dirty="0"/>
              <a:t>YAPILARININ KARMAŞIKLIK ANALİZİ</a:t>
            </a:r>
          </a:p>
        </p:txBody>
      </p:sp>
      <p:grpSp>
        <p:nvGrpSpPr>
          <p:cNvPr id="10" name="Groupe 9"/>
          <p:cNvGrpSpPr/>
          <p:nvPr/>
        </p:nvGrpSpPr>
        <p:grpSpPr>
          <a:xfrm>
            <a:off x="7657825" y="375498"/>
            <a:ext cx="4276033" cy="3796452"/>
            <a:chOff x="583752" y="755731"/>
            <a:chExt cx="2034439" cy="1806269"/>
          </a:xfrm>
        </p:grpSpPr>
        <p:pic>
          <p:nvPicPr>
            <p:cNvPr id="11" name="Image 10"/>
            <p:cNvPicPr>
              <a:picLocks noChangeAspect="1"/>
            </p:cNvPicPr>
            <p:nvPr/>
          </p:nvPicPr>
          <p:blipFill rotWithShape="1">
            <a:blip r:embed="rId4">
              <a:extLst>
                <a:ext uri="{28A0092B-C50C-407E-A947-70E740481C1C}">
                  <a14:useLocalDpi xmlns:a14="http://schemas.microsoft.com/office/drawing/2010/main" xmlns="" val="0"/>
                </a:ext>
              </a:extLst>
            </a:blip>
            <a:srcRect l="21429" t="49652" r="21429"/>
            <a:stretch>
              <a:fillRect/>
            </a:stretch>
          </p:blipFill>
          <p:spPr>
            <a:xfrm>
              <a:off x="1589649" y="1655730"/>
              <a:ext cx="1028542" cy="906269"/>
            </a:xfrm>
            <a:prstGeom prst="rect">
              <a:avLst/>
            </a:prstGeom>
          </p:spPr>
        </p:pic>
        <p:pic>
          <p:nvPicPr>
            <p:cNvPr id="13" name="Image 12"/>
            <p:cNvPicPr>
              <a:picLocks noChangeAspect="1"/>
            </p:cNvPicPr>
            <p:nvPr/>
          </p:nvPicPr>
          <p:blipFill rotWithShape="1">
            <a:blip r:embed="rId5">
              <a:extLst>
                <a:ext uri="{28A0092B-C50C-407E-A947-70E740481C1C}">
                  <a14:useLocalDpi xmlns:a14="http://schemas.microsoft.com/office/drawing/2010/main" xmlns="" val="0"/>
                </a:ext>
              </a:extLst>
            </a:blip>
            <a:srcRect l="7773" r="7773"/>
            <a:stretch>
              <a:fillRect/>
            </a:stretch>
          </p:blipFill>
          <p:spPr>
            <a:xfrm>
              <a:off x="583752" y="762000"/>
              <a:ext cx="1520168" cy="1800000"/>
            </a:xfrm>
            <a:prstGeom prst="rect">
              <a:avLst/>
            </a:prstGeom>
          </p:spPr>
        </p:pic>
        <p:pic>
          <p:nvPicPr>
            <p:cNvPr id="14" name="Image 13"/>
            <p:cNvPicPr>
              <a:picLocks noChangeAspect="1"/>
            </p:cNvPicPr>
            <p:nvPr/>
          </p:nvPicPr>
          <p:blipFill rotWithShape="1">
            <a:blip r:embed="rId4">
              <a:extLst>
                <a:ext uri="{28A0092B-C50C-407E-A947-70E740481C1C}">
                  <a14:useLocalDpi xmlns:a14="http://schemas.microsoft.com/office/drawing/2010/main" xmlns="" val="0"/>
                </a:ext>
              </a:extLst>
            </a:blip>
            <a:srcRect l="21429" r="21429" b="49652"/>
            <a:stretch>
              <a:fillRect/>
            </a:stretch>
          </p:blipFill>
          <p:spPr>
            <a:xfrm>
              <a:off x="1589649" y="755731"/>
              <a:ext cx="1028542" cy="906269"/>
            </a:xfrm>
            <a:prstGeom prst="rect">
              <a:avLst/>
            </a:prstGeom>
          </p:spPr>
        </p:pic>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5"/>
          <p:cNvGraphicFramePr>
            <a:graphicFrameLocks noGrp="1"/>
          </p:cNvGraphicFramePr>
          <p:nvPr/>
        </p:nvGraphicFramePr>
        <p:xfrm>
          <a:off x="1056000" y="3632725"/>
          <a:ext cx="5040000" cy="1260000"/>
        </p:xfrm>
        <a:graphic>
          <a:graphicData uri="http://schemas.openxmlformats.org/drawingml/2006/table">
            <a:tbl>
              <a:tblPr>
                <a:tableStyleId>{5C22544A-7EE6-4342-B048-85BDC9FD1C3A}</a:tableStyleId>
              </a:tblPr>
              <a:tblGrid>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1137086" y="3703329"/>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3703329"/>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1557"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
        <p:nvSpPr>
          <p:cNvPr id="70" name="Rectangle 69"/>
          <p:cNvSpPr/>
          <p:nvPr/>
        </p:nvSpPr>
        <p:spPr>
          <a:xfrm>
            <a:off x="617301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advClick="0" advTm="500">
        <p159:morph option="byObject"/>
      </p:transition>
    </mc:Choice>
    <mc:Fallback>
      <p:transition advClick="0" advTm="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5"/>
          <p:cNvGraphicFramePr>
            <a:graphicFrameLocks noGrp="1"/>
          </p:cNvGraphicFramePr>
          <p:nvPr/>
        </p:nvGraphicFramePr>
        <p:xfrm>
          <a:off x="1056000" y="3632725"/>
          <a:ext cx="5040000" cy="1260000"/>
        </p:xfrm>
        <a:graphic>
          <a:graphicData uri="http://schemas.openxmlformats.org/drawingml/2006/table">
            <a:tbl>
              <a:tblPr>
                <a:tableStyleId>{5C22544A-7EE6-4342-B048-85BDC9FD1C3A}</a:tableStyleId>
              </a:tblPr>
              <a:tblGrid>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5984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1137086" y="3703329"/>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3703329"/>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9" name="Rectangle 68"/>
          <p:cNvSpPr/>
          <p:nvPr/>
        </p:nvSpPr>
        <p:spPr>
          <a:xfrm>
            <a:off x="49093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
        <p:nvSpPr>
          <p:cNvPr id="70" name="Rectangle 69"/>
          <p:cNvSpPr/>
          <p:nvPr/>
        </p:nvSpPr>
        <p:spPr>
          <a:xfrm>
            <a:off x="617301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13" name="Rectangle 12"/>
          <p:cNvSpPr/>
          <p:nvPr/>
        </p:nvSpPr>
        <p:spPr>
          <a:xfrm>
            <a:off x="3654505" y="3709699"/>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advClick="0" advTm="500">
        <p159:morph option="byObject"/>
      </p:transition>
    </mc:Choice>
    <mc:Fallback>
      <p:transition advClick="0" advTm="5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5"/>
          <p:cNvGraphicFramePr>
            <a:graphicFrameLocks noGrp="1"/>
          </p:cNvGraphicFramePr>
          <p:nvPr/>
        </p:nvGraphicFramePr>
        <p:xfrm>
          <a:off x="1056000" y="3632725"/>
          <a:ext cx="5040000" cy="1260000"/>
        </p:xfrm>
        <a:graphic>
          <a:graphicData uri="http://schemas.openxmlformats.org/drawingml/2006/table">
            <a:tbl>
              <a:tblPr>
                <a:tableStyleId>{5C22544A-7EE6-4342-B048-85BDC9FD1C3A}</a:tableStyleId>
              </a:tblPr>
              <a:tblGrid>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1137086" y="3703329"/>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3703329"/>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4505" y="3709699"/>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3703329"/>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
        <p:nvSpPr>
          <p:cNvPr id="70" name="Rectangle 69"/>
          <p:cNvSpPr/>
          <p:nvPr/>
        </p:nvSpPr>
        <p:spPr>
          <a:xfrm>
            <a:off x="617301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advClick="0" advTm="500">
        <p159:morph option="byObject"/>
      </p:transition>
    </mc:Choice>
    <mc:Fallback>
      <p:transition advClick="0" advTm="5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au 5"/>
          <p:cNvGraphicFramePr>
            <a:graphicFrameLocks noGrp="1"/>
          </p:cNvGraphicFramePr>
          <p:nvPr/>
        </p:nvGraphicFramePr>
        <p:xfrm>
          <a:off x="1056000" y="53136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70" name="Rectangle 69"/>
          <p:cNvSpPr/>
          <p:nvPr/>
        </p:nvSpPr>
        <p:spPr>
          <a:xfrm>
            <a:off x="617301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64" name="Rectangle 63"/>
          <p:cNvSpPr/>
          <p:nvPr/>
        </p:nvSpPr>
        <p:spPr>
          <a:xfrm>
            <a:off x="1137086"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4505"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advClick="0" advTm="500">
        <p159:morph option="byObject"/>
      </p:transition>
    </mc:Choice>
    <mc:Fallback>
      <p:transition advClick="0" advTm="5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au 5"/>
          <p:cNvGraphicFramePr>
            <a:graphicFrameLocks noGrp="1"/>
          </p:cNvGraphicFramePr>
          <p:nvPr/>
        </p:nvGraphicFramePr>
        <p:xfrm>
          <a:off x="1056000" y="53136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70" name="Rectangle 69"/>
          <p:cNvSpPr/>
          <p:nvPr/>
        </p:nvSpPr>
        <p:spPr>
          <a:xfrm>
            <a:off x="6173019" y="5390574"/>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64" name="Rectangle 63"/>
          <p:cNvSpPr/>
          <p:nvPr/>
        </p:nvSpPr>
        <p:spPr>
          <a:xfrm>
            <a:off x="1137086"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4505"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advClick="0" advTm="500">
        <p159:morph option="byObject"/>
      </p:transition>
    </mc:Choice>
    <mc:Fallback>
      <p:transition advClick="0" advTm="5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au 5"/>
          <p:cNvGraphicFramePr>
            <a:graphicFrameLocks noGrp="1"/>
          </p:cNvGraphicFramePr>
          <p:nvPr/>
        </p:nvGraphicFramePr>
        <p:xfrm>
          <a:off x="1056000" y="53136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70" name="Rectangle 69"/>
          <p:cNvSpPr/>
          <p:nvPr/>
        </p:nvSpPr>
        <p:spPr>
          <a:xfrm>
            <a:off x="6173019" y="5390574"/>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64" name="Rectangle 63"/>
          <p:cNvSpPr/>
          <p:nvPr/>
        </p:nvSpPr>
        <p:spPr>
          <a:xfrm>
            <a:off x="1137086"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4505"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advClick="0" advTm="500">
        <p159:morph option="byObject"/>
      </p:transition>
    </mc:Choice>
    <mc:Fallback>
      <p:transition advClick="0" advTm="5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au 5"/>
          <p:cNvGraphicFramePr>
            <a:graphicFrameLocks noGrp="1"/>
          </p:cNvGraphicFramePr>
          <p:nvPr/>
        </p:nvGraphicFramePr>
        <p:xfrm>
          <a:off x="1056000" y="53136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70" name="Rectangle 69"/>
          <p:cNvSpPr/>
          <p:nvPr/>
        </p:nvSpPr>
        <p:spPr>
          <a:xfrm>
            <a:off x="6173019" y="5390574"/>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64" name="Rectangle 63"/>
          <p:cNvSpPr/>
          <p:nvPr/>
        </p:nvSpPr>
        <p:spPr>
          <a:xfrm>
            <a:off x="1137086"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4505"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advClick="0" advTm="500">
        <p159:morph option="byObject"/>
      </p:transition>
    </mc:Choice>
    <mc:Fallback>
      <p:transition advClick="0" advTm="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au 5"/>
          <p:cNvGraphicFramePr>
            <a:graphicFrameLocks noGrp="1"/>
          </p:cNvGraphicFramePr>
          <p:nvPr/>
        </p:nvGraphicFramePr>
        <p:xfrm>
          <a:off x="1056000" y="53136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70" name="Rectangle 69"/>
          <p:cNvSpPr/>
          <p:nvPr/>
        </p:nvSpPr>
        <p:spPr>
          <a:xfrm>
            <a:off x="6173019" y="5390574"/>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64" name="Rectangle 63"/>
          <p:cNvSpPr/>
          <p:nvPr/>
        </p:nvSpPr>
        <p:spPr>
          <a:xfrm>
            <a:off x="1137086"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4505" y="539946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539309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au 5"/>
          <p:cNvGraphicFramePr>
            <a:graphicFrameLocks noGrp="1"/>
          </p:cNvGraphicFramePr>
          <p:nvPr/>
        </p:nvGraphicFramePr>
        <p:xfrm>
          <a:off x="1056000" y="27990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5984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1132323" y="4707982"/>
            <a:ext cx="1106052" cy="1106052"/>
          </a:xfrm>
          <a:prstGeom prst="rect">
            <a:avLst/>
          </a:prstGeom>
          <a:solidFill>
            <a:srgbClr val="343D4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1132323"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68" name="Rectangle 67"/>
          <p:cNvSpPr/>
          <p:nvPr/>
        </p:nvSpPr>
        <p:spPr>
          <a:xfrm>
            <a:off x="239194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3649742"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0" name="Rectangle 69"/>
          <p:cNvSpPr/>
          <p:nvPr/>
        </p:nvSpPr>
        <p:spPr>
          <a:xfrm>
            <a:off x="4913402"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2</a:t>
            </a:r>
          </a:p>
        </p:txBody>
      </p:sp>
      <p:sp>
        <p:nvSpPr>
          <p:cNvPr id="74" name="Rectangle 73"/>
          <p:cNvSpPr/>
          <p:nvPr/>
        </p:nvSpPr>
        <p:spPr>
          <a:xfrm>
            <a:off x="6173019"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75" name="Rectangle 74"/>
          <p:cNvSpPr/>
          <p:nvPr/>
        </p:nvSpPr>
        <p:spPr>
          <a:xfrm>
            <a:off x="7437342"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6" name="Rectangle 75"/>
          <p:cNvSpPr/>
          <p:nvPr/>
        </p:nvSpPr>
        <p:spPr>
          <a:xfrm>
            <a:off x="8690438"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8</a:t>
            </a:r>
          </a:p>
        </p:txBody>
      </p:sp>
      <p:sp>
        <p:nvSpPr>
          <p:cNvPr id="11" name="Rectangle 10"/>
          <p:cNvSpPr/>
          <p:nvPr/>
        </p:nvSpPr>
        <p:spPr>
          <a:xfrm>
            <a:off x="1137086" y="4707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2" name="Text Box 1"/>
          <p:cNvSpPr txBox="1"/>
          <p:nvPr/>
        </p:nvSpPr>
        <p:spPr>
          <a:xfrm>
            <a:off x="517525" y="482600"/>
            <a:ext cx="10542905" cy="922020"/>
          </a:xfrm>
          <a:prstGeom prst="rect">
            <a:avLst/>
          </a:prstGeom>
          <a:noFill/>
        </p:spPr>
        <p:txBody>
          <a:bodyPr wrap="square" rtlCol="0" anchor="t">
            <a:spAutoFit/>
          </a:bodyPr>
          <a:lstStyle/>
          <a:p>
            <a:pPr algn="just"/>
            <a:r>
              <a:rPr lang="en-US"/>
              <a:t>Bir dizinin başına bir eleman eklemek için, tüm elemanları sağa kaydırmamız gerekir, bu nedenle dizide ne kadar fazla eleman varsa, o kadar fazla elemanın kaydırılması gerekir,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91667E-6 -2.96296E-6 L 0.10443 -0.00046 " pathEditMode="relative" rAng="0" ptsTypes="AA">
                                      <p:cBhvr>
                                        <p:cTn id="6" dur="500" fill="hold"/>
                                        <p:tgtEl>
                                          <p:spTgt spid="76"/>
                                        </p:tgtEl>
                                        <p:attrNameLst>
                                          <p:attrName>ppt_x</p:attrName>
                                          <p:attrName>ppt_y</p:attrName>
                                        </p:attrNameLst>
                                      </p:cBhvr>
                                      <p:rCtr x="5221" y="-23"/>
                                    </p:animMotion>
                                  </p:childTnLst>
                                </p:cTn>
                              </p:par>
                            </p:childTnLst>
                          </p:cTn>
                        </p:par>
                        <p:par>
                          <p:cTn id="7" fill="hold">
                            <p:stCondLst>
                              <p:cond delay="500"/>
                            </p:stCondLst>
                            <p:childTnLst>
                              <p:par>
                                <p:cTn id="8" presetID="63" presetClass="path" presetSubtype="0" accel="50000" decel="50000" fill="hold" grpId="0" nodeType="afterEffect">
                                  <p:stCondLst>
                                    <p:cond delay="0"/>
                                  </p:stCondLst>
                                  <p:childTnLst>
                                    <p:animMotion origin="layout" path="M 1.45833E-6 -2.96296E-6 L 0.10273 -2.96296E-6 " pathEditMode="relative" rAng="0" ptsTypes="AA">
                                      <p:cBhvr>
                                        <p:cTn id="9" dur="500" fill="hold"/>
                                        <p:tgtEl>
                                          <p:spTgt spid="75"/>
                                        </p:tgtEl>
                                        <p:attrNameLst>
                                          <p:attrName>ppt_x</p:attrName>
                                          <p:attrName>ppt_y</p:attrName>
                                        </p:attrNameLst>
                                      </p:cBhvr>
                                      <p:rCtr x="5143" y="0"/>
                                    </p:animMotion>
                                  </p:childTnLst>
                                </p:cTn>
                              </p:par>
                            </p:childTnLst>
                          </p:cTn>
                        </p:par>
                        <p:par>
                          <p:cTn id="10" fill="hold">
                            <p:stCondLst>
                              <p:cond delay="1000"/>
                            </p:stCondLst>
                            <p:childTnLst>
                              <p:par>
                                <p:cTn id="11" presetID="63" presetClass="path" presetSubtype="0" accel="50000" decel="50000" fill="hold" grpId="0" nodeType="afterEffect">
                                  <p:stCondLst>
                                    <p:cond delay="0"/>
                                  </p:stCondLst>
                                  <p:childTnLst>
                                    <p:animMotion origin="layout" path="M -2.70833E-6 -2.96296E-6 L 0.10365 -2.96296E-6 " pathEditMode="relative" rAng="0" ptsTypes="AA">
                                      <p:cBhvr>
                                        <p:cTn id="12" dur="500" fill="hold"/>
                                        <p:tgtEl>
                                          <p:spTgt spid="74"/>
                                        </p:tgtEl>
                                        <p:attrNameLst>
                                          <p:attrName>ppt_x</p:attrName>
                                          <p:attrName>ppt_y</p:attrName>
                                        </p:attrNameLst>
                                      </p:cBhvr>
                                      <p:rCtr x="5247" y="0"/>
                                    </p:animMotion>
                                  </p:childTnLst>
                                </p:cTn>
                              </p:par>
                            </p:childTnLst>
                          </p:cTn>
                        </p:par>
                        <p:par>
                          <p:cTn id="13" fill="hold">
                            <p:stCondLst>
                              <p:cond delay="1500"/>
                            </p:stCondLst>
                            <p:childTnLst>
                              <p:par>
                                <p:cTn id="14" presetID="63" presetClass="path" presetSubtype="0" accel="50000" decel="50000" fill="hold" grpId="0" nodeType="afterEffect">
                                  <p:stCondLst>
                                    <p:cond delay="0"/>
                                  </p:stCondLst>
                                  <p:childTnLst>
                                    <p:animMotion origin="layout" path="M 2.70833E-6 -2.96296E-6 L 0.10338 -2.96296E-6 " pathEditMode="relative" rAng="0" ptsTypes="AA">
                                      <p:cBhvr>
                                        <p:cTn id="15" dur="500" fill="hold"/>
                                        <p:tgtEl>
                                          <p:spTgt spid="70"/>
                                        </p:tgtEl>
                                        <p:attrNameLst>
                                          <p:attrName>ppt_x</p:attrName>
                                          <p:attrName>ppt_y</p:attrName>
                                        </p:attrNameLst>
                                      </p:cBhvr>
                                      <p:rCtr x="5182" y="0"/>
                                    </p:animMotion>
                                  </p:childTnLst>
                                </p:cTn>
                              </p:par>
                            </p:childTnLst>
                          </p:cTn>
                        </p:par>
                        <p:par>
                          <p:cTn id="16" fill="hold">
                            <p:stCondLst>
                              <p:cond delay="2000"/>
                            </p:stCondLst>
                            <p:childTnLst>
                              <p:par>
                                <p:cTn id="17" presetID="63" presetClass="path" presetSubtype="0" accel="50000" decel="50000" fill="hold" grpId="0" nodeType="afterEffect">
                                  <p:stCondLst>
                                    <p:cond delay="0"/>
                                  </p:stCondLst>
                                  <p:childTnLst>
                                    <p:animMotion origin="layout" path="M -1.45833E-6 -2.96296E-6 L 0.10365 -2.96296E-6 " pathEditMode="relative" rAng="0" ptsTypes="AA">
                                      <p:cBhvr>
                                        <p:cTn id="18" dur="500" fill="hold"/>
                                        <p:tgtEl>
                                          <p:spTgt spid="69"/>
                                        </p:tgtEl>
                                        <p:attrNameLst>
                                          <p:attrName>ppt_x</p:attrName>
                                          <p:attrName>ppt_y</p:attrName>
                                        </p:attrNameLst>
                                      </p:cBhvr>
                                      <p:rCtr x="5182" y="0"/>
                                    </p:animMotion>
                                  </p:childTnLst>
                                </p:cTn>
                              </p:par>
                            </p:childTnLst>
                          </p:cTn>
                        </p:par>
                        <p:par>
                          <p:cTn id="19" fill="hold">
                            <p:stCondLst>
                              <p:cond delay="2500"/>
                            </p:stCondLst>
                            <p:childTnLst>
                              <p:par>
                                <p:cTn id="20" presetID="63" presetClass="path" presetSubtype="0" accel="50000" decel="50000" fill="hold" grpId="0" nodeType="afterEffect">
                                  <p:stCondLst>
                                    <p:cond delay="0"/>
                                  </p:stCondLst>
                                  <p:childTnLst>
                                    <p:animMotion origin="layout" path="M 3.54167E-6 -2.96296E-6 L 0.10312 -2.96296E-6 " pathEditMode="relative" rAng="0" ptsTypes="AA">
                                      <p:cBhvr>
                                        <p:cTn id="21" dur="500" fill="hold"/>
                                        <p:tgtEl>
                                          <p:spTgt spid="68"/>
                                        </p:tgtEl>
                                        <p:attrNameLst>
                                          <p:attrName>ppt_x</p:attrName>
                                          <p:attrName>ppt_y</p:attrName>
                                        </p:attrNameLst>
                                      </p:cBhvr>
                                      <p:rCtr x="5182" y="0"/>
                                    </p:animMotion>
                                  </p:childTnLst>
                                </p:cTn>
                              </p:par>
                            </p:childTnLst>
                          </p:cTn>
                        </p:par>
                        <p:par>
                          <p:cTn id="22" fill="hold">
                            <p:stCondLst>
                              <p:cond delay="3000"/>
                            </p:stCondLst>
                            <p:childTnLst>
                              <p:par>
                                <p:cTn id="23" presetID="63" presetClass="path" presetSubtype="0" accel="50000" decel="50000" fill="hold" grpId="0" nodeType="afterEffect">
                                  <p:stCondLst>
                                    <p:cond delay="0"/>
                                  </p:stCondLst>
                                  <p:childTnLst>
                                    <p:animMotion origin="layout" path="M -1.04167E-6 -2.96296E-6 L 0.10339 -2.96296E-6 " pathEditMode="relative" rAng="0" ptsTypes="AA">
                                      <p:cBhvr>
                                        <p:cTn id="24" dur="500" fill="hold"/>
                                        <p:tgtEl>
                                          <p:spTgt spid="67"/>
                                        </p:tgtEl>
                                        <p:attrNameLst>
                                          <p:attrName>ppt_x</p:attrName>
                                          <p:attrName>ppt_y</p:attrName>
                                        </p:attrNameLst>
                                      </p:cBhvr>
                                      <p:rCtr x="5169" y="0"/>
                                    </p:animMotion>
                                  </p:childTnLst>
                                </p:cTn>
                              </p:par>
                            </p:childTnLst>
                          </p:cTn>
                        </p:par>
                        <p:par>
                          <p:cTn id="25" fill="hold">
                            <p:stCondLst>
                              <p:cond delay="35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64" presetClass="path" presetSubtype="0" accel="50000" decel="50000" fill="hold" grpId="1" nodeType="withEffect">
                                  <p:stCondLst>
                                    <p:cond delay="0"/>
                                  </p:stCondLst>
                                  <p:childTnLst>
                                    <p:animMotion origin="layout" path="M -1.66667E-6 3.7037E-7 L -0.00039 -0.26667 " pathEditMode="relative" rAng="0" ptsTypes="AA">
                                      <p:cBhvr>
                                        <p:cTn id="30" dur="500" fill="hold"/>
                                        <p:tgtEl>
                                          <p:spTgt spid="11"/>
                                        </p:tgtEl>
                                        <p:attrNameLst>
                                          <p:attrName>ppt_x</p:attrName>
                                          <p:attrName>ppt_y</p:attrName>
                                        </p:attrNameLst>
                                      </p:cBhvr>
                                      <p:rCtr x="0" y="-13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ldLvl="0" animBg="1"/>
      <p:bldP spid="68" grpId="0" bldLvl="0" animBg="1"/>
      <p:bldP spid="69" grpId="0" bldLvl="0" animBg="1"/>
      <p:bldP spid="70" grpId="0" bldLvl="0" animBg="1"/>
      <p:bldP spid="74" grpId="0" bldLvl="0" animBg="1"/>
      <p:bldP spid="75" grpId="0" bldLvl="0" animBg="1"/>
      <p:bldP spid="76" grpId="0" bldLvl="0" animBg="1"/>
      <p:bldP spid="11" grpId="0" bldLvl="0" animBg="1"/>
      <p:bldP spid="11" grpId="1"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1132323" y="4707982"/>
            <a:ext cx="1106052" cy="1106052"/>
          </a:xfrm>
          <a:prstGeom prst="rect">
            <a:avLst/>
          </a:prstGeom>
          <a:solidFill>
            <a:srgbClr val="343D4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graphicFrame>
        <p:nvGraphicFramePr>
          <p:cNvPr id="3" name="Object 2"/>
          <p:cNvGraphicFramePr>
            <a:graphicFrameLocks/>
          </p:cNvGraphicFramePr>
          <p:nvPr/>
        </p:nvGraphicFramePr>
        <p:xfrm>
          <a:off x="561975" y="1017270"/>
          <a:ext cx="11067415" cy="4823460"/>
        </p:xfrm>
        <a:graphic>
          <a:graphicData uri="http://schemas.openxmlformats.org/presentationml/2006/ole">
            <p:oleObj spid="_x0000_s1025" r:id="rId3" imgW="11057143" imgH="4819048" progId="PBrush">
              <p:embed/>
            </p:oleObj>
          </a:graphicData>
        </a:graphic>
      </p:graphicFrame>
      <p:sp>
        <p:nvSpPr>
          <p:cNvPr id="2" name="Text Box 1"/>
          <p:cNvSpPr txBox="1"/>
          <p:nvPr/>
        </p:nvSpPr>
        <p:spPr>
          <a:xfrm>
            <a:off x="3215005" y="800100"/>
            <a:ext cx="4960620" cy="645160"/>
          </a:xfrm>
          <a:prstGeom prst="rect">
            <a:avLst/>
          </a:prstGeom>
          <a:noFill/>
        </p:spPr>
        <p:txBody>
          <a:bodyPr wrap="none" rtlCol="0" anchor="t">
            <a:spAutoFit/>
          </a:bodyPr>
          <a:lstStyle/>
          <a:p>
            <a:r>
              <a:rPr lang="tr-TR" altLang="en-GB" sz="3600" dirty="0">
                <a:solidFill>
                  <a:schemeClr val="tx1"/>
                </a:solidFill>
                <a:sym typeface="+mn-ea"/>
              </a:rPr>
              <a:t>Başa Eleman Ekleme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au 5"/>
          <p:cNvGraphicFramePr>
            <a:graphicFrameLocks noGrp="1"/>
          </p:cNvGraphicFramePr>
          <p:nvPr/>
        </p:nvGraphicFramePr>
        <p:xfrm>
          <a:off x="1056000" y="7421800"/>
          <a:ext cx="10080000" cy="1259840"/>
        </p:xfrm>
        <a:graphic>
          <a:graphicData uri="http://schemas.openxmlformats.org/drawingml/2006/table">
            <a:tbl>
              <a:tblPr>
                <a:tableStyleId>{5C22544A-7EE6-4342-B048-85BDC9FD1C3A}</a:tableStyleId>
              </a:tblPr>
              <a:tblGrid>
                <a:gridCol w="1260000"/>
                <a:gridCol w="1260475"/>
                <a:gridCol w="1259525"/>
                <a:gridCol w="1260000"/>
                <a:gridCol w="1260000"/>
                <a:gridCol w="1260000"/>
                <a:gridCol w="1260000"/>
                <a:gridCol w="1260000"/>
              </a:tblGrid>
              <a:tr h="125984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2" name="Text Box 1"/>
          <p:cNvSpPr txBox="1"/>
          <p:nvPr/>
        </p:nvSpPr>
        <p:spPr>
          <a:xfrm>
            <a:off x="628015" y="2350135"/>
            <a:ext cx="10897235" cy="3138170"/>
          </a:xfrm>
          <a:prstGeom prst="rect">
            <a:avLst/>
          </a:prstGeom>
          <a:noFill/>
        </p:spPr>
        <p:txBody>
          <a:bodyPr wrap="square" rtlCol="0" anchor="t">
            <a:spAutoFit/>
          </a:bodyPr>
          <a:lstStyle/>
          <a:p>
            <a:pPr marL="285750" indent="-285750">
              <a:buFont typeface="Arial" panose="020B0604020202020204" pitchFamily="34" charset="0"/>
              <a:buChar char="•"/>
            </a:pPr>
            <a:r>
              <a:rPr lang="en-US"/>
              <a:t>Bir veri yapısı, verileri düzenlemenin bir yoludur</a:t>
            </a:r>
            <a:r>
              <a:rPr lang="tr-TR" altLang="en-US"/>
              <a:t>. </a:t>
            </a:r>
            <a:endParaRPr lang="en-US"/>
          </a:p>
          <a:p>
            <a:pPr marL="285750" indent="-285750">
              <a:buFont typeface="Arial" panose="020B0604020202020204" pitchFamily="34" charset="0"/>
              <a:buChar char="•"/>
            </a:pPr>
            <a:r>
              <a:rPr lang="tr-TR" altLang="en-US" b="1">
                <a:solidFill>
                  <a:srgbClr val="FF0000"/>
                </a:solidFill>
              </a:rPr>
              <a:t>D</a:t>
            </a:r>
            <a:r>
              <a:rPr lang="en-US" b="1">
                <a:solidFill>
                  <a:srgbClr val="FF0000"/>
                </a:solidFill>
              </a:rPr>
              <a:t>izi</a:t>
            </a:r>
            <a:r>
              <a:rPr lang="en-US"/>
              <a:t>,</a:t>
            </a:r>
            <a:r>
              <a:rPr lang="en-US" b="1"/>
              <a:t> </a:t>
            </a:r>
            <a:r>
              <a:rPr lang="en-US" b="1">
                <a:solidFill>
                  <a:srgbClr val="FF0000"/>
                </a:solidFill>
              </a:rPr>
              <a:t>bağlantılı liste</a:t>
            </a:r>
            <a:r>
              <a:rPr lang="en-US"/>
              <a:t>, </a:t>
            </a:r>
            <a:r>
              <a:rPr lang="en-US" b="1">
                <a:solidFill>
                  <a:srgbClr val="FF0000"/>
                </a:solidFill>
              </a:rPr>
              <a:t>yığın</a:t>
            </a:r>
            <a:r>
              <a:rPr lang="en-US"/>
              <a:t>,</a:t>
            </a:r>
            <a:r>
              <a:rPr lang="tr-TR" altLang="en-US"/>
              <a:t> </a:t>
            </a:r>
            <a:r>
              <a:rPr lang="tr-TR" altLang="en-US" b="1">
                <a:solidFill>
                  <a:srgbClr val="FF0000"/>
                </a:solidFill>
              </a:rPr>
              <a:t>kuyruk</a:t>
            </a:r>
            <a:r>
              <a:rPr lang="en-US"/>
              <a:t>, </a:t>
            </a:r>
            <a:r>
              <a:rPr lang="en-US" b="1">
                <a:solidFill>
                  <a:srgbClr val="FF0000"/>
                </a:solidFill>
              </a:rPr>
              <a:t>ağaç</a:t>
            </a:r>
            <a:r>
              <a:rPr lang="en-US"/>
              <a:t>, </a:t>
            </a:r>
            <a:r>
              <a:rPr lang="en-US">
                <a:solidFill>
                  <a:srgbClr val="FF0000"/>
                </a:solidFill>
              </a:rPr>
              <a:t>gra</a:t>
            </a:r>
            <a:r>
              <a:rPr lang="tr-TR" altLang="en-US">
                <a:solidFill>
                  <a:srgbClr val="FF0000"/>
                </a:solidFill>
              </a:rPr>
              <a:t>ph</a:t>
            </a:r>
            <a:r>
              <a:rPr lang="en-US"/>
              <a:t> ve diğer birçok yapıya sahibiz.</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tr-TR" altLang="en-US"/>
              <a:t>Bir</a:t>
            </a:r>
            <a:r>
              <a:rPr lang="en-US"/>
              <a:t> veri yapısına uygulayabileceğimiz bazı manipülasyonlar var, onları onunla etkileşim kurmanın yolları olarak düşünebiliriz. Bir </a:t>
            </a:r>
            <a:r>
              <a:rPr lang="tr-TR" altLang="en-US"/>
              <a:t>eleman </a:t>
            </a:r>
            <a:r>
              <a:rPr lang="en-US"/>
              <a:t>eklemek, bir </a:t>
            </a:r>
            <a:r>
              <a:rPr lang="tr-TR" altLang="en-US"/>
              <a:t>elemanı </a:t>
            </a:r>
            <a:r>
              <a:rPr lang="en-US"/>
              <a:t>kaldırmak, belirli bir konumda</a:t>
            </a:r>
            <a:r>
              <a:rPr lang="tr-TR" altLang="en-US"/>
              <a:t>ki</a:t>
            </a:r>
            <a:r>
              <a:rPr lang="en-US"/>
              <a:t> </a:t>
            </a:r>
            <a:r>
              <a:rPr lang="tr-TR" altLang="en-US"/>
              <a:t>elemana </a:t>
            </a:r>
            <a:r>
              <a:rPr lang="en-US"/>
              <a:t>erişmek, belirli bir </a:t>
            </a:r>
            <a:r>
              <a:rPr lang="tr-TR" altLang="en-US"/>
              <a:t>elemanı </a:t>
            </a:r>
            <a:r>
              <a:rPr lang="en-US"/>
              <a:t>aramak, </a:t>
            </a:r>
            <a:r>
              <a:rPr lang="tr-TR" altLang="en-US"/>
              <a:t>elemanları </a:t>
            </a:r>
            <a:r>
              <a:rPr lang="en-US"/>
              <a:t>tersine çevirmek, </a:t>
            </a:r>
            <a:r>
              <a:rPr lang="tr-TR" altLang="en-US"/>
              <a:t>elemanları </a:t>
            </a:r>
            <a:r>
              <a:rPr lang="en-US"/>
              <a:t>sıralamak </a:t>
            </a:r>
            <a:r>
              <a:rPr lang="tr-TR" altLang="en-US"/>
              <a:t>vb.. </a:t>
            </a:r>
          </a:p>
          <a:p>
            <a:pPr indent="0">
              <a:buFont typeface="Arial" panose="020B0604020202020204" pitchFamily="34" charset="0"/>
              <a:buNone/>
            </a:pPr>
            <a:endParaRPr lang="tr-TR" altLang="en-US"/>
          </a:p>
          <a:p>
            <a:pPr marL="285750" indent="-285750">
              <a:buFont typeface="Arial" panose="020B0604020202020204" pitchFamily="34" charset="0"/>
              <a:buChar char="•"/>
            </a:pPr>
            <a:r>
              <a:rPr lang="tr-TR" altLang="en-US"/>
              <a:t>Asıl olay, kullandığımız veri yapısına bağlı olarak bu etkileşimler farklı bir zaman alabilir, bu yüzden hangi veri yapısını seçeceğinizi bilebilmeniz için her bir veri yapısıyla zaman karmaşıklığını bilmeniz gerekir.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array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146">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824146">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23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824146">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au 5"/>
          <p:cNvGraphicFramePr>
            <a:graphicFrameLocks noGrp="1"/>
          </p:cNvGraphicFramePr>
          <p:nvPr/>
        </p:nvGraphicFramePr>
        <p:xfrm>
          <a:off x="1056000" y="27990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1132323" y="4707982"/>
            <a:ext cx="1106052" cy="1106052"/>
          </a:xfrm>
          <a:prstGeom prst="rect">
            <a:avLst/>
          </a:prstGeom>
          <a:solidFill>
            <a:srgbClr val="343D4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1132323"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68" name="Rectangle 67"/>
          <p:cNvSpPr/>
          <p:nvPr/>
        </p:nvSpPr>
        <p:spPr>
          <a:xfrm>
            <a:off x="239194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3649742"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0" name="Rectangle 69"/>
          <p:cNvSpPr/>
          <p:nvPr/>
        </p:nvSpPr>
        <p:spPr>
          <a:xfrm>
            <a:off x="4913402"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2</a:t>
            </a:r>
          </a:p>
        </p:txBody>
      </p:sp>
      <p:sp>
        <p:nvSpPr>
          <p:cNvPr id="74" name="Rectangle 73"/>
          <p:cNvSpPr/>
          <p:nvPr/>
        </p:nvSpPr>
        <p:spPr>
          <a:xfrm>
            <a:off x="6173019"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75" name="Rectangle 74"/>
          <p:cNvSpPr/>
          <p:nvPr/>
        </p:nvSpPr>
        <p:spPr>
          <a:xfrm>
            <a:off x="7437342"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6" name="Rectangle 75"/>
          <p:cNvSpPr/>
          <p:nvPr/>
        </p:nvSpPr>
        <p:spPr>
          <a:xfrm>
            <a:off x="8690438"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8</a:t>
            </a:r>
          </a:p>
        </p:txBody>
      </p:sp>
      <p:sp>
        <p:nvSpPr>
          <p:cNvPr id="11" name="Rectangle 10"/>
          <p:cNvSpPr/>
          <p:nvPr/>
        </p:nvSpPr>
        <p:spPr>
          <a:xfrm>
            <a:off x="9953625" y="4707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2" name="Text Box 1"/>
          <p:cNvSpPr txBox="1"/>
          <p:nvPr/>
        </p:nvSpPr>
        <p:spPr>
          <a:xfrm>
            <a:off x="3215005" y="800100"/>
            <a:ext cx="4960620" cy="645160"/>
          </a:xfrm>
          <a:prstGeom prst="rect">
            <a:avLst/>
          </a:prstGeom>
          <a:noFill/>
        </p:spPr>
        <p:txBody>
          <a:bodyPr wrap="none" rtlCol="0" anchor="t">
            <a:spAutoFit/>
          </a:bodyPr>
          <a:lstStyle/>
          <a:p>
            <a:r>
              <a:rPr lang="tr-TR" altLang="en-GB" sz="3600" dirty="0">
                <a:solidFill>
                  <a:schemeClr val="tx1"/>
                </a:solidFill>
                <a:sym typeface="+mn-ea"/>
              </a:rPr>
              <a:t>Sona Eleman Ekleme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4" presetClass="path" presetSubtype="0" accel="50000" decel="50000" fill="hold" grpId="1" nodeType="withEffect">
                                  <p:stCondLst>
                                    <p:cond delay="0"/>
                                  </p:stCondLst>
                                  <p:childTnLst>
                                    <p:animMotion origin="layout" path="M 1.25E-6 3.7037E-7 L -0.00039 -0.26667 " pathEditMode="relative" rAng="0" ptsTypes="AA">
                                      <p:cBhvr>
                                        <p:cTn id="9" dur="500" fill="hold"/>
                                        <p:tgtEl>
                                          <p:spTgt spid="11"/>
                                        </p:tgtEl>
                                        <p:attrNameLst>
                                          <p:attrName>ppt_x</p:attrName>
                                          <p:attrName>ppt_y</p:attrName>
                                        </p:attrNameLst>
                                      </p:cBhvr>
                                      <p:rCtr x="-26" y="-1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array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146">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p>
                          <a:pPr algn="ctr" rtl="0"/>
                          <a:r>
                            <a:rPr lang="tr-TR" altLang="en-GB" sz="1800" i="0" dirty="0">
                              <a:solidFill>
                                <a:srgbClr val="F9AE57"/>
                              </a:solidFill>
                              <a:latin typeface="+mj-lt"/>
                            </a:rPr>
                            <a:t/>
                          </a:r>
                          <a:endParaRPr lang="tr-TR" altLang="en-GB" sz="1800" i="0" dirty="0">
                            <a:solidFill>
                              <a:srgbClr val="F9AE57"/>
                            </a:solidFill>
                            <a:latin typeface="+mj-lt"/>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824146">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23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824146">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au 5"/>
          <p:cNvGraphicFramePr>
            <a:graphicFrameLocks noGrp="1"/>
          </p:cNvGraphicFramePr>
          <p:nvPr/>
        </p:nvGraphicFramePr>
        <p:xfrm>
          <a:off x="1056000" y="27990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1132323" y="4707982"/>
            <a:ext cx="1106052" cy="1106052"/>
          </a:xfrm>
          <a:prstGeom prst="rect">
            <a:avLst/>
          </a:prstGeom>
          <a:solidFill>
            <a:srgbClr val="343D4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1132323"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68" name="Rectangle 67"/>
          <p:cNvSpPr/>
          <p:nvPr/>
        </p:nvSpPr>
        <p:spPr>
          <a:xfrm>
            <a:off x="239194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3649742"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0" name="Rectangle 69"/>
          <p:cNvSpPr/>
          <p:nvPr/>
        </p:nvSpPr>
        <p:spPr>
          <a:xfrm>
            <a:off x="4913402"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2</a:t>
            </a:r>
          </a:p>
        </p:txBody>
      </p:sp>
      <p:sp>
        <p:nvSpPr>
          <p:cNvPr id="74" name="Rectangle 73"/>
          <p:cNvSpPr/>
          <p:nvPr/>
        </p:nvSpPr>
        <p:spPr>
          <a:xfrm>
            <a:off x="6173019"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75" name="Rectangle 74"/>
          <p:cNvSpPr/>
          <p:nvPr/>
        </p:nvSpPr>
        <p:spPr>
          <a:xfrm>
            <a:off x="7437342"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6" name="Rectangle 75"/>
          <p:cNvSpPr/>
          <p:nvPr/>
        </p:nvSpPr>
        <p:spPr>
          <a:xfrm>
            <a:off x="8690438"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8</a:t>
            </a:r>
          </a:p>
        </p:txBody>
      </p:sp>
      <p:sp>
        <p:nvSpPr>
          <p:cNvPr id="11" name="Rectangle 10"/>
          <p:cNvSpPr/>
          <p:nvPr/>
        </p:nvSpPr>
        <p:spPr>
          <a:xfrm>
            <a:off x="4913402" y="4707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2" name="Text Box 1"/>
          <p:cNvSpPr txBox="1"/>
          <p:nvPr/>
        </p:nvSpPr>
        <p:spPr>
          <a:xfrm>
            <a:off x="752475" y="1184910"/>
            <a:ext cx="10965180" cy="1198880"/>
          </a:xfrm>
          <a:prstGeom prst="rect">
            <a:avLst/>
          </a:prstGeom>
          <a:noFill/>
        </p:spPr>
        <p:txBody>
          <a:bodyPr wrap="square" rtlCol="0" anchor="t">
            <a:spAutoFit/>
          </a:bodyPr>
          <a:lstStyle/>
          <a:p>
            <a:r>
              <a:rPr lang="tr-TR" altLang="en-US"/>
              <a:t>B</a:t>
            </a:r>
            <a:r>
              <a:rPr lang="en-US"/>
              <a:t>ir dizin</a:t>
            </a:r>
            <a:r>
              <a:rPr lang="tr-TR" altLang="en-US"/>
              <a:t>in herhangi bir indisine</a:t>
            </a:r>
            <a:r>
              <a:rPr lang="en-US"/>
              <a:t> bir eleman eklemek için, ondan sonraki tüm elemanları da kaydırmamız gerekir. Ve en kötü durumda, seçilen</a:t>
            </a:r>
            <a:r>
              <a:rPr lang="tr-TR" altLang="en-US"/>
              <a:t> indis</a:t>
            </a:r>
            <a:r>
              <a:rPr lang="en-US"/>
              <a:t> 0'dır, bu başlangıçta eklemeye eşdeğerdir, bu nedenle tüm n öğelerini sağa kaydırmamız gerekir, bu nedenle zaman karmaşıklığı O(n) olur.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91667E-6 -2.96296E-6 L 0.10443 -0.00046 " pathEditMode="relative" rAng="0" ptsTypes="AA">
                                      <p:cBhvr>
                                        <p:cTn id="6" dur="500" fill="hold"/>
                                        <p:tgtEl>
                                          <p:spTgt spid="76"/>
                                        </p:tgtEl>
                                        <p:attrNameLst>
                                          <p:attrName>ppt_x</p:attrName>
                                          <p:attrName>ppt_y</p:attrName>
                                        </p:attrNameLst>
                                      </p:cBhvr>
                                      <p:rCtr x="5221" y="-23"/>
                                    </p:animMotion>
                                  </p:childTnLst>
                                </p:cTn>
                              </p:par>
                            </p:childTnLst>
                          </p:cTn>
                        </p:par>
                        <p:par>
                          <p:cTn id="7" fill="hold">
                            <p:stCondLst>
                              <p:cond delay="500"/>
                            </p:stCondLst>
                            <p:childTnLst>
                              <p:par>
                                <p:cTn id="8" presetID="63" presetClass="path" presetSubtype="0" accel="50000" decel="50000" fill="hold" grpId="0" nodeType="afterEffect">
                                  <p:stCondLst>
                                    <p:cond delay="0"/>
                                  </p:stCondLst>
                                  <p:childTnLst>
                                    <p:animMotion origin="layout" path="M 1.45833E-6 -2.96296E-6 L 0.10273 -2.96296E-6 " pathEditMode="relative" rAng="0" ptsTypes="AA">
                                      <p:cBhvr>
                                        <p:cTn id="9" dur="500" fill="hold"/>
                                        <p:tgtEl>
                                          <p:spTgt spid="75"/>
                                        </p:tgtEl>
                                        <p:attrNameLst>
                                          <p:attrName>ppt_x</p:attrName>
                                          <p:attrName>ppt_y</p:attrName>
                                        </p:attrNameLst>
                                      </p:cBhvr>
                                      <p:rCtr x="5143" y="0"/>
                                    </p:animMotion>
                                  </p:childTnLst>
                                </p:cTn>
                              </p:par>
                            </p:childTnLst>
                          </p:cTn>
                        </p:par>
                        <p:par>
                          <p:cTn id="10" fill="hold">
                            <p:stCondLst>
                              <p:cond delay="1000"/>
                            </p:stCondLst>
                            <p:childTnLst>
                              <p:par>
                                <p:cTn id="11" presetID="63" presetClass="path" presetSubtype="0" accel="50000" decel="50000" fill="hold" grpId="0" nodeType="afterEffect">
                                  <p:stCondLst>
                                    <p:cond delay="0"/>
                                  </p:stCondLst>
                                  <p:childTnLst>
                                    <p:animMotion origin="layout" path="M -2.70833E-6 -2.96296E-6 L 0.10365 -2.96296E-6 " pathEditMode="relative" rAng="0" ptsTypes="AA">
                                      <p:cBhvr>
                                        <p:cTn id="12" dur="500" fill="hold"/>
                                        <p:tgtEl>
                                          <p:spTgt spid="74"/>
                                        </p:tgtEl>
                                        <p:attrNameLst>
                                          <p:attrName>ppt_x</p:attrName>
                                          <p:attrName>ppt_y</p:attrName>
                                        </p:attrNameLst>
                                      </p:cBhvr>
                                      <p:rCtr x="5247" y="0"/>
                                    </p:animMotion>
                                  </p:childTnLst>
                                </p:cTn>
                              </p:par>
                            </p:childTnLst>
                          </p:cTn>
                        </p:par>
                        <p:par>
                          <p:cTn id="13" fill="hold">
                            <p:stCondLst>
                              <p:cond delay="1500"/>
                            </p:stCondLst>
                            <p:childTnLst>
                              <p:par>
                                <p:cTn id="14" presetID="63" presetClass="path" presetSubtype="0" accel="50000" decel="50000" fill="hold" grpId="0" nodeType="afterEffect">
                                  <p:stCondLst>
                                    <p:cond delay="0"/>
                                  </p:stCondLst>
                                  <p:childTnLst>
                                    <p:animMotion origin="layout" path="M 2.70833E-6 -2.96296E-6 L 0.10338 -2.96296E-6 " pathEditMode="relative" rAng="0" ptsTypes="AA">
                                      <p:cBhvr>
                                        <p:cTn id="15" dur="500" fill="hold"/>
                                        <p:tgtEl>
                                          <p:spTgt spid="70"/>
                                        </p:tgtEl>
                                        <p:attrNameLst>
                                          <p:attrName>ppt_x</p:attrName>
                                          <p:attrName>ppt_y</p:attrName>
                                        </p:attrNameLst>
                                      </p:cBhvr>
                                      <p:rCtr x="5182" y="0"/>
                                    </p:animMotion>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64" presetClass="path" presetSubtype="0" accel="50000" decel="50000" fill="hold" grpId="1" nodeType="withEffect">
                                  <p:stCondLst>
                                    <p:cond delay="0"/>
                                  </p:stCondLst>
                                  <p:childTnLst>
                                    <p:animMotion origin="layout" path="M 2.70833E-6 3.7037E-7 L -0.00039 -0.26667 " pathEditMode="relative" rAng="0" ptsTypes="AA">
                                      <p:cBhvr>
                                        <p:cTn id="21" dur="500" fill="hold"/>
                                        <p:tgtEl>
                                          <p:spTgt spid="11"/>
                                        </p:tgtEl>
                                        <p:attrNameLst>
                                          <p:attrName>ppt_x</p:attrName>
                                          <p:attrName>ppt_y</p:attrName>
                                        </p:attrNameLst>
                                      </p:cBhvr>
                                      <p:rCtr x="-26" y="-1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4" grpId="0" bldLvl="0" animBg="1"/>
      <p:bldP spid="75" grpId="0" bldLvl="0" animBg="1"/>
      <p:bldP spid="76" grpId="0" bldLvl="0" animBg="1"/>
      <p:bldP spid="11" grpId="0" bldLvl="0" animBg="1"/>
      <p:bldP spid="11" grpId="1"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array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146">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p>
                          <a:pPr algn="ctr" rtl="0"/>
                          <a:r>
                            <a:rPr lang="tr-TR" altLang="en-GB" sz="1800" i="0" dirty="0">
                              <a:solidFill>
                                <a:srgbClr val="F9AE57"/>
                              </a:solidFill>
                              <a:latin typeface="+mj-lt"/>
                            </a:rPr>
                            <a:t/>
                          </a:r>
                          <a:endParaRPr lang="tr-TR" altLang="en-GB" sz="1800" i="0" dirty="0">
                            <a:solidFill>
                              <a:srgbClr val="F9AE57"/>
                            </a:solidFill>
                            <a:latin typeface="+mj-lt"/>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824146">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23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824146">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au 5"/>
          <p:cNvGraphicFramePr>
            <a:graphicFrameLocks noGrp="1"/>
          </p:cNvGraphicFramePr>
          <p:nvPr/>
        </p:nvGraphicFramePr>
        <p:xfrm>
          <a:off x="1056000" y="27990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2391211" y="4707982"/>
            <a:ext cx="1106052" cy="1106052"/>
          </a:xfrm>
          <a:prstGeom prst="rect">
            <a:avLst/>
          </a:prstGeom>
          <a:solidFill>
            <a:srgbClr val="343D4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211"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68" name="Rectangle 67"/>
          <p:cNvSpPr/>
          <p:nvPr/>
        </p:nvSpPr>
        <p:spPr>
          <a:xfrm>
            <a:off x="3650828"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863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0" name="Rectangle 69"/>
          <p:cNvSpPr/>
          <p:nvPr/>
        </p:nvSpPr>
        <p:spPr>
          <a:xfrm>
            <a:off x="617229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2</a:t>
            </a:r>
          </a:p>
        </p:txBody>
      </p:sp>
      <p:sp>
        <p:nvSpPr>
          <p:cNvPr id="74" name="Rectangle 73"/>
          <p:cNvSpPr/>
          <p:nvPr/>
        </p:nvSpPr>
        <p:spPr>
          <a:xfrm>
            <a:off x="7431907"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75" name="Rectangle 74"/>
          <p:cNvSpPr/>
          <p:nvPr/>
        </p:nvSpPr>
        <p:spPr>
          <a:xfrm>
            <a:off x="869623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6" name="Rectangle 75"/>
          <p:cNvSpPr/>
          <p:nvPr/>
        </p:nvSpPr>
        <p:spPr>
          <a:xfrm>
            <a:off x="1133409"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8</a:t>
            </a:r>
          </a:p>
        </p:txBody>
      </p:sp>
      <p:sp>
        <p:nvSpPr>
          <p:cNvPr id="11" name="Rectangle 10"/>
          <p:cNvSpPr/>
          <p:nvPr/>
        </p:nvSpPr>
        <p:spPr>
          <a:xfrm>
            <a:off x="9960553"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2" name="Text Box 1"/>
          <p:cNvSpPr txBox="1"/>
          <p:nvPr/>
        </p:nvSpPr>
        <p:spPr>
          <a:xfrm>
            <a:off x="1222375" y="4707890"/>
            <a:ext cx="9746615" cy="1476375"/>
          </a:xfrm>
          <a:prstGeom prst="rect">
            <a:avLst/>
          </a:prstGeom>
          <a:noFill/>
        </p:spPr>
        <p:txBody>
          <a:bodyPr wrap="square" rtlCol="0" anchor="t">
            <a:spAutoFit/>
          </a:bodyPr>
          <a:lstStyle/>
          <a:p>
            <a:r>
              <a:rPr lang="en-US"/>
              <a:t>Bir elemanı dizinin başından silmek için, ondan sonraki tüm n-1 elemanlarını sola kaydırmamız gerekir ve n-1 işlemleri O(n) zaman karmaşıklığını verir.</a:t>
            </a:r>
          </a:p>
          <a:p>
            <a:endParaRPr lang="en-US"/>
          </a:p>
          <a:p>
            <a:r>
              <a:rPr lang="en-US"/>
              <a:t>Dizinin sonundan bir elemanı çıkarmak için, kaydırılacak elemanımız yok, sadece onu kaldırıyoruz, yani zaman karmaşıklığı O(1).</a:t>
            </a:r>
          </a:p>
        </p:txBody>
      </p:sp>
      <p:sp>
        <p:nvSpPr>
          <p:cNvPr id="3" name="Text Box 2"/>
          <p:cNvSpPr txBox="1"/>
          <p:nvPr/>
        </p:nvSpPr>
        <p:spPr>
          <a:xfrm>
            <a:off x="3215005" y="800100"/>
            <a:ext cx="4960620" cy="645160"/>
          </a:xfrm>
          <a:prstGeom prst="rect">
            <a:avLst/>
          </a:prstGeom>
          <a:noFill/>
        </p:spPr>
        <p:txBody>
          <a:bodyPr wrap="none" rtlCol="0" anchor="t">
            <a:spAutoFit/>
          </a:bodyPr>
          <a:lstStyle/>
          <a:p>
            <a:r>
              <a:rPr lang="tr-TR" altLang="en-GB" sz="3600" dirty="0">
                <a:solidFill>
                  <a:schemeClr val="tx1"/>
                </a:solidFill>
                <a:sym typeface="+mn-ea"/>
              </a:rPr>
              <a:t>Baştan Eleman Silme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4.16667E-7 -2.96296E-6 L 4.16667E-7 0.25 " pathEditMode="relative" rAng="0" ptsTypes="AA">
                                      <p:cBhvr>
                                        <p:cTn id="6" dur="500" fill="hold"/>
                                        <p:tgtEl>
                                          <p:spTgt spid="11"/>
                                        </p:tgtEl>
                                        <p:attrNameLst>
                                          <p:attrName>ppt_x</p:attrName>
                                          <p:attrName>ppt_y</p:attrName>
                                        </p:attrNameLst>
                                      </p:cBhvr>
                                      <p:rCtr x="0" y="12500"/>
                                    </p:animMotion>
                                  </p:childTnLst>
                                </p:cTn>
                              </p:par>
                              <p:par>
                                <p:cTn id="7" presetID="10" presetClass="exit" presetSubtype="0" fill="hold" grpId="0" nodeType="withEffect">
                                  <p:stCondLst>
                                    <p:cond delay="0"/>
                                  </p:stCondLst>
                                  <p:childTnLst>
                                    <p:animEffect transition="out" filter="fade">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array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146">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p>
                          <a:pPr algn="ctr" rtl="0"/>
                          <a:endParaRPr lang="en-GB" sz="24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824146">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23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824146">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au 5"/>
          <p:cNvGraphicFramePr>
            <a:graphicFrameLocks noGrp="1"/>
          </p:cNvGraphicFramePr>
          <p:nvPr/>
        </p:nvGraphicFramePr>
        <p:xfrm>
          <a:off x="1056000" y="27990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2391211" y="4707982"/>
            <a:ext cx="1106052" cy="1106052"/>
          </a:xfrm>
          <a:prstGeom prst="rect">
            <a:avLst/>
          </a:prstGeom>
          <a:solidFill>
            <a:srgbClr val="343D4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211"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68" name="Rectangle 67"/>
          <p:cNvSpPr/>
          <p:nvPr/>
        </p:nvSpPr>
        <p:spPr>
          <a:xfrm>
            <a:off x="1134787" y="2875974"/>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863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0" name="Rectangle 69"/>
          <p:cNvSpPr/>
          <p:nvPr/>
        </p:nvSpPr>
        <p:spPr>
          <a:xfrm>
            <a:off x="617229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2</a:t>
            </a:r>
          </a:p>
        </p:txBody>
      </p:sp>
      <p:sp>
        <p:nvSpPr>
          <p:cNvPr id="74" name="Rectangle 73"/>
          <p:cNvSpPr/>
          <p:nvPr/>
        </p:nvSpPr>
        <p:spPr>
          <a:xfrm>
            <a:off x="7431907"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75" name="Rectangle 74"/>
          <p:cNvSpPr/>
          <p:nvPr/>
        </p:nvSpPr>
        <p:spPr>
          <a:xfrm>
            <a:off x="869623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6" name="Rectangle 75"/>
          <p:cNvSpPr/>
          <p:nvPr/>
        </p:nvSpPr>
        <p:spPr>
          <a:xfrm>
            <a:off x="9949326"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8</a:t>
            </a:r>
          </a:p>
        </p:txBody>
      </p:sp>
      <p:sp>
        <p:nvSpPr>
          <p:cNvPr id="11" name="Rectangle 10"/>
          <p:cNvSpPr/>
          <p:nvPr/>
        </p:nvSpPr>
        <p:spPr>
          <a:xfrm>
            <a:off x="3644307"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2" name="Text Box 1"/>
          <p:cNvSpPr txBox="1"/>
          <p:nvPr/>
        </p:nvSpPr>
        <p:spPr>
          <a:xfrm>
            <a:off x="742950" y="680085"/>
            <a:ext cx="10479405" cy="1198880"/>
          </a:xfrm>
          <a:prstGeom prst="rect">
            <a:avLst/>
          </a:prstGeom>
          <a:noFill/>
        </p:spPr>
        <p:txBody>
          <a:bodyPr wrap="square" rtlCol="0" anchor="t">
            <a:spAutoFit/>
          </a:bodyPr>
          <a:lstStyle/>
          <a:p>
            <a:r>
              <a:rPr lang="en-US"/>
              <a:t>Belirli bir dizindeki öğeyi kaldırmak için, ondan sonraki tüm öğeleri sola kaydırmamız gerekir, böylece seçilen dizinin 0 olduğu, n-1 öğelerini kaydırmamız gereken bir duruma sahip olabiliriz, bu yüzden zaman belirli bir dizindeki öğeyi kaldırmanın karmaşıklığı O(n)'dir.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8.33333E-7 -2.96296E-6 L -8.33333E-7 0.25 " pathEditMode="relative" rAng="0" ptsTypes="AA">
                                      <p:cBhvr>
                                        <p:cTn id="6" dur="500" fill="hold"/>
                                        <p:tgtEl>
                                          <p:spTgt spid="11"/>
                                        </p:tgtEl>
                                        <p:attrNameLst>
                                          <p:attrName>ppt_x</p:attrName>
                                          <p:attrName>ppt_y</p:attrName>
                                        </p:attrNameLst>
                                      </p:cBhvr>
                                      <p:rCtr x="0" y="12500"/>
                                    </p:animMotion>
                                  </p:childTnLst>
                                </p:cTn>
                              </p:par>
                              <p:par>
                                <p:cTn id="7" presetID="10" presetClass="exit" presetSubtype="0" fill="hold" grpId="0" nodeType="withEffect">
                                  <p:stCondLst>
                                    <p:cond delay="0"/>
                                  </p:stCondLst>
                                  <p:childTnLst>
                                    <p:animEffect transition="out" filter="fade">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childTnLst>
                          </p:cTn>
                        </p:par>
                        <p:par>
                          <p:cTn id="10" fill="hold">
                            <p:stCondLst>
                              <p:cond delay="500"/>
                            </p:stCondLst>
                            <p:childTnLst>
                              <p:par>
                                <p:cTn id="11" presetID="35" presetClass="path" presetSubtype="0" accel="50000" decel="50000" fill="hold" grpId="0" nodeType="afterEffect">
                                  <p:stCondLst>
                                    <p:cond delay="0"/>
                                  </p:stCondLst>
                                  <p:childTnLst>
                                    <p:animMotion origin="layout" path="M 3.33333E-6 -2.96296E-6 L -0.10313 -2.96296E-6 " pathEditMode="relative" rAng="0" ptsTypes="AA">
                                      <p:cBhvr>
                                        <p:cTn id="12" dur="500" fill="hold"/>
                                        <p:tgtEl>
                                          <p:spTgt spid="69"/>
                                        </p:tgtEl>
                                        <p:attrNameLst>
                                          <p:attrName>ppt_x</p:attrName>
                                          <p:attrName>ppt_y</p:attrName>
                                        </p:attrNameLst>
                                      </p:cBhvr>
                                      <p:rCtr x="-4857" y="0"/>
                                    </p:animMotion>
                                  </p:childTnLst>
                                </p:cTn>
                              </p:par>
                            </p:childTnLst>
                          </p:cTn>
                        </p:par>
                        <p:par>
                          <p:cTn id="13" fill="hold">
                            <p:stCondLst>
                              <p:cond delay="1000"/>
                            </p:stCondLst>
                            <p:childTnLst>
                              <p:par>
                                <p:cTn id="14" presetID="35" presetClass="path" presetSubtype="0" accel="50000" decel="50000" fill="hold" grpId="0" nodeType="afterEffect">
                                  <p:stCondLst>
                                    <p:cond delay="0"/>
                                  </p:stCondLst>
                                  <p:childTnLst>
                                    <p:animMotion origin="layout" path="M -2.5E-6 -2.96296E-6 L -0.10364 -2.96296E-6 " pathEditMode="relative" rAng="0" ptsTypes="AA">
                                      <p:cBhvr>
                                        <p:cTn id="15" dur="500" fill="hold"/>
                                        <p:tgtEl>
                                          <p:spTgt spid="70"/>
                                        </p:tgtEl>
                                        <p:attrNameLst>
                                          <p:attrName>ppt_x</p:attrName>
                                          <p:attrName>ppt_y</p:attrName>
                                        </p:attrNameLst>
                                      </p:cBhvr>
                                      <p:rCtr x="-5182" y="0"/>
                                    </p:animMotion>
                                  </p:childTnLst>
                                </p:cTn>
                              </p:par>
                            </p:childTnLst>
                          </p:cTn>
                        </p:par>
                        <p:par>
                          <p:cTn id="16" fill="hold">
                            <p:stCondLst>
                              <p:cond delay="1500"/>
                            </p:stCondLst>
                            <p:childTnLst>
                              <p:par>
                                <p:cTn id="17" presetID="35" presetClass="path" presetSubtype="0" accel="50000" decel="50000" fill="hold" grpId="0" nodeType="afterEffect">
                                  <p:stCondLst>
                                    <p:cond delay="0"/>
                                  </p:stCondLst>
                                  <p:childTnLst>
                                    <p:animMotion origin="layout" path="M 2.08333E-6 -2.96296E-6 L -0.10339 -2.96296E-6 " pathEditMode="relative" rAng="0" ptsTypes="AA">
                                      <p:cBhvr>
                                        <p:cTn id="18" dur="500" fill="hold"/>
                                        <p:tgtEl>
                                          <p:spTgt spid="74"/>
                                        </p:tgtEl>
                                        <p:attrNameLst>
                                          <p:attrName>ppt_x</p:attrName>
                                          <p:attrName>ppt_y</p:attrName>
                                        </p:attrNameLst>
                                      </p:cBhvr>
                                      <p:rCtr x="-5208" y="0"/>
                                    </p:animMotion>
                                  </p:childTnLst>
                                </p:cTn>
                              </p:par>
                            </p:childTnLst>
                          </p:cTn>
                        </p:par>
                        <p:par>
                          <p:cTn id="19" fill="hold">
                            <p:stCondLst>
                              <p:cond delay="2000"/>
                            </p:stCondLst>
                            <p:childTnLst>
                              <p:par>
                                <p:cTn id="20" presetID="35" presetClass="path" presetSubtype="0" accel="50000" decel="50000" fill="hold" grpId="0" nodeType="afterEffect">
                                  <p:stCondLst>
                                    <p:cond delay="0"/>
                                  </p:stCondLst>
                                  <p:childTnLst>
                                    <p:animMotion origin="layout" path="M -3.75E-6 -2.96296E-6 L -0.10364 -2.96296E-6 " pathEditMode="relative" rAng="0" ptsTypes="AA">
                                      <p:cBhvr>
                                        <p:cTn id="21" dur="500" fill="hold"/>
                                        <p:tgtEl>
                                          <p:spTgt spid="75"/>
                                        </p:tgtEl>
                                        <p:attrNameLst>
                                          <p:attrName>ppt_x</p:attrName>
                                          <p:attrName>ppt_y</p:attrName>
                                        </p:attrNameLst>
                                      </p:cBhvr>
                                      <p:rCtr x="-5182" y="0"/>
                                    </p:animMotion>
                                  </p:childTnLst>
                                </p:cTn>
                              </p:par>
                            </p:childTnLst>
                          </p:cTn>
                        </p:par>
                        <p:par>
                          <p:cTn id="22" fill="hold">
                            <p:stCondLst>
                              <p:cond delay="2500"/>
                            </p:stCondLst>
                            <p:childTnLst>
                              <p:par>
                                <p:cTn id="23" presetID="35" presetClass="path" presetSubtype="0" accel="50000" decel="50000" fill="hold" grpId="0" nodeType="afterEffect">
                                  <p:stCondLst>
                                    <p:cond delay="0"/>
                                  </p:stCondLst>
                                  <p:childTnLst>
                                    <p:animMotion origin="layout" path="M 1.875E-6 -2.96296E-6 L -0.10274 -2.96296E-6 " pathEditMode="relative" rAng="0" ptsTypes="AA">
                                      <p:cBhvr>
                                        <p:cTn id="24" dur="500" fill="hold"/>
                                        <p:tgtEl>
                                          <p:spTgt spid="76"/>
                                        </p:tgtEl>
                                        <p:attrNameLst>
                                          <p:attrName>ppt_x</p:attrName>
                                          <p:attrName>ppt_y</p:attrName>
                                        </p:attrNameLst>
                                      </p:cBhvr>
                                      <p:rCtr x="-514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ldLvl="0" animBg="1"/>
      <p:bldP spid="70" grpId="0" bldLvl="0" animBg="1"/>
      <p:bldP spid="74" grpId="0" bldLvl="0" animBg="1"/>
      <p:bldP spid="75" grpId="0" bldLvl="0" animBg="1"/>
      <p:bldP spid="76" grpId="0" bldLvl="0" animBg="1"/>
      <p:bldP spid="11" grpId="0" bldLvl="0" animBg="1"/>
      <p:bldP spid="11" grpId="1"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array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146">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p>
                          <a:pPr algn="ctr" rtl="0"/>
                          <a:endParaRPr lang="en-GB" sz="24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824146">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23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824146">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au 5"/>
          <p:cNvGraphicFramePr>
            <a:graphicFrameLocks noGrp="1"/>
          </p:cNvGraphicFramePr>
          <p:nvPr/>
        </p:nvGraphicFramePr>
        <p:xfrm>
          <a:off x="1056000" y="27990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5984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2391211" y="4707982"/>
            <a:ext cx="1106052" cy="1106052"/>
          </a:xfrm>
          <a:prstGeom prst="rect">
            <a:avLst/>
          </a:prstGeom>
          <a:solidFill>
            <a:srgbClr val="343D4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211"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68" name="Rectangle 67"/>
          <p:cNvSpPr/>
          <p:nvPr/>
        </p:nvSpPr>
        <p:spPr>
          <a:xfrm>
            <a:off x="1134787" y="2875974"/>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863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0" name="Rectangle 69"/>
          <p:cNvSpPr/>
          <p:nvPr/>
        </p:nvSpPr>
        <p:spPr>
          <a:xfrm>
            <a:off x="617229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2</a:t>
            </a:r>
          </a:p>
        </p:txBody>
      </p:sp>
      <p:sp>
        <p:nvSpPr>
          <p:cNvPr id="74" name="Rectangle 73"/>
          <p:cNvSpPr/>
          <p:nvPr/>
        </p:nvSpPr>
        <p:spPr>
          <a:xfrm>
            <a:off x="7431907"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75" name="Rectangle 74"/>
          <p:cNvSpPr/>
          <p:nvPr/>
        </p:nvSpPr>
        <p:spPr>
          <a:xfrm>
            <a:off x="8696230"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6" name="Rectangle 75"/>
          <p:cNvSpPr/>
          <p:nvPr/>
        </p:nvSpPr>
        <p:spPr>
          <a:xfrm>
            <a:off x="9949326"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8</a:t>
            </a:r>
          </a:p>
        </p:txBody>
      </p:sp>
      <p:sp>
        <p:nvSpPr>
          <p:cNvPr id="11" name="Rectangle 10"/>
          <p:cNvSpPr/>
          <p:nvPr/>
        </p:nvSpPr>
        <p:spPr>
          <a:xfrm>
            <a:off x="3644307" y="28791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2" name="Text Box 1"/>
          <p:cNvSpPr txBox="1"/>
          <p:nvPr/>
        </p:nvSpPr>
        <p:spPr>
          <a:xfrm>
            <a:off x="189230" y="4455795"/>
            <a:ext cx="11813540" cy="1198880"/>
          </a:xfrm>
          <a:prstGeom prst="rect">
            <a:avLst/>
          </a:prstGeom>
          <a:noFill/>
        </p:spPr>
        <p:txBody>
          <a:bodyPr wrap="square" rtlCol="0" anchor="t">
            <a:spAutoFit/>
          </a:bodyPr>
          <a:lstStyle/>
          <a:p>
            <a:r>
              <a:rPr lang="en-US"/>
              <a:t>Belirli bir dizideki öğeye erişmek için programın dizinin adresini alması ve seçilen dizini ona eklemesi yeterlidir, çünkü dizinin öğeleri bellekte bitişiktir,</a:t>
            </a:r>
            <a:r>
              <a:rPr lang="tr-TR" altLang="en-US"/>
              <a:t> b</a:t>
            </a:r>
            <a:r>
              <a:rPr lang="en-US"/>
              <a:t>u yüzden önündeki tüm öğeleri geçmesi gerekmez, doğrudan ona gidebilir.</a:t>
            </a:r>
            <a:r>
              <a:rPr lang="tr-TR" altLang="en-US"/>
              <a:t> </a:t>
            </a:r>
            <a:r>
              <a:rPr lang="en-US"/>
              <a:t>Bu nedenle bir dizideki bir öğeye erişmenin zaman karmaşıklığı O(1)'dir.</a:t>
            </a:r>
          </a:p>
        </p:txBody>
      </p:sp>
      <p:sp>
        <p:nvSpPr>
          <p:cNvPr id="3" name="Text Box 2"/>
          <p:cNvSpPr txBox="1"/>
          <p:nvPr/>
        </p:nvSpPr>
        <p:spPr>
          <a:xfrm>
            <a:off x="3215005" y="800100"/>
            <a:ext cx="3954780" cy="645160"/>
          </a:xfrm>
          <a:prstGeom prst="rect">
            <a:avLst/>
          </a:prstGeom>
          <a:noFill/>
        </p:spPr>
        <p:txBody>
          <a:bodyPr wrap="none" rtlCol="0" anchor="t">
            <a:spAutoFit/>
          </a:bodyPr>
          <a:lstStyle/>
          <a:p>
            <a:r>
              <a:rPr lang="tr-TR" altLang="en-GB" sz="3600" dirty="0">
                <a:solidFill>
                  <a:schemeClr val="tx1"/>
                </a:solidFill>
                <a:sym typeface="+mn-ea"/>
              </a:rPr>
              <a:t>Elemana Erişim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04999" y="-571500"/>
            <a:ext cx="16001998" cy="8001000"/>
          </a:xfrm>
          <a:prstGeom prst="rect">
            <a:avLst/>
          </a:prstGeom>
        </p:spPr>
      </p:pic>
      <p:pic>
        <p:nvPicPr>
          <p:cNvPr id="2" name="Image 1"/>
          <p:cNvPicPr>
            <a:picLocks noChangeAspect="1"/>
          </p:cNvPicPr>
          <p:nvPr/>
        </p:nvPicPr>
        <p:blipFill>
          <a:blip r:embed="rId3"/>
          <a:stretch>
            <a:fillRect/>
          </a:stretch>
        </p:blipFill>
        <p:spPr>
          <a:xfrm>
            <a:off x="12375430" y="185694"/>
            <a:ext cx="1192467" cy="6486611"/>
          </a:xfrm>
          <a:prstGeom prst="rect">
            <a:avLst/>
          </a:prstGeom>
        </p:spPr>
      </p:pic>
      <p:sp>
        <p:nvSpPr>
          <p:cNvPr id="6" name="Rectangle 5"/>
          <p:cNvSpPr/>
          <p:nvPr/>
        </p:nvSpPr>
        <p:spPr>
          <a:xfrm>
            <a:off x="0" y="0"/>
            <a:ext cx="12192000" cy="6858000"/>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58142" y="3530771"/>
            <a:ext cx="12192000" cy="3154710"/>
          </a:xfrm>
          <a:prstGeom prst="rect">
            <a:avLst/>
          </a:prstGeom>
          <a:noFill/>
        </p:spPr>
        <p:txBody>
          <a:bodyPr wrap="square" rtlCol="0">
            <a:spAutoFit/>
          </a:bodyPr>
          <a:lstStyle/>
          <a:p>
            <a:r>
              <a:rPr lang="fr-FR" sz="19900" b="1" dirty="0"/>
              <a:t>Arrays</a:t>
            </a:r>
          </a:p>
        </p:txBody>
      </p:sp>
      <p:grpSp>
        <p:nvGrpSpPr>
          <p:cNvPr id="10" name="Groupe 9"/>
          <p:cNvGrpSpPr/>
          <p:nvPr/>
        </p:nvGrpSpPr>
        <p:grpSpPr>
          <a:xfrm>
            <a:off x="7657825" y="375498"/>
            <a:ext cx="4276033" cy="3796452"/>
            <a:chOff x="583752" y="755731"/>
            <a:chExt cx="2034439" cy="1806269"/>
          </a:xfrm>
        </p:grpSpPr>
        <p:pic>
          <p:nvPicPr>
            <p:cNvPr id="11" name="Image 10"/>
            <p:cNvPicPr>
              <a:picLocks noChangeAspect="1"/>
            </p:cNvPicPr>
            <p:nvPr/>
          </p:nvPicPr>
          <p:blipFill rotWithShape="1">
            <a:blip r:embed="rId4">
              <a:extLst>
                <a:ext uri="{28A0092B-C50C-407E-A947-70E740481C1C}">
                  <a14:useLocalDpi xmlns:a14="http://schemas.microsoft.com/office/drawing/2010/main" xmlns="" val="0"/>
                </a:ext>
              </a:extLst>
            </a:blip>
            <a:srcRect l="21429" t="49652" r="21429"/>
            <a:stretch>
              <a:fillRect/>
            </a:stretch>
          </p:blipFill>
          <p:spPr>
            <a:xfrm>
              <a:off x="1589649" y="1655730"/>
              <a:ext cx="1028542" cy="906269"/>
            </a:xfrm>
            <a:prstGeom prst="rect">
              <a:avLst/>
            </a:prstGeom>
          </p:spPr>
        </p:pic>
        <p:pic>
          <p:nvPicPr>
            <p:cNvPr id="13" name="Image 12"/>
            <p:cNvPicPr>
              <a:picLocks noChangeAspect="1"/>
            </p:cNvPicPr>
            <p:nvPr/>
          </p:nvPicPr>
          <p:blipFill rotWithShape="1">
            <a:blip r:embed="rId5">
              <a:extLst>
                <a:ext uri="{28A0092B-C50C-407E-A947-70E740481C1C}">
                  <a14:useLocalDpi xmlns:a14="http://schemas.microsoft.com/office/drawing/2010/main" xmlns="" val="0"/>
                </a:ext>
              </a:extLst>
            </a:blip>
            <a:srcRect l="7773" r="7773"/>
            <a:stretch>
              <a:fillRect/>
            </a:stretch>
          </p:blipFill>
          <p:spPr>
            <a:xfrm>
              <a:off x="583752" y="762000"/>
              <a:ext cx="1520168" cy="1800000"/>
            </a:xfrm>
            <a:prstGeom prst="rect">
              <a:avLst/>
            </a:prstGeom>
          </p:spPr>
        </p:pic>
        <p:pic>
          <p:nvPicPr>
            <p:cNvPr id="14" name="Image 13"/>
            <p:cNvPicPr>
              <a:picLocks noChangeAspect="1"/>
            </p:cNvPicPr>
            <p:nvPr/>
          </p:nvPicPr>
          <p:blipFill rotWithShape="1">
            <a:blip r:embed="rId4">
              <a:extLst>
                <a:ext uri="{28A0092B-C50C-407E-A947-70E740481C1C}">
                  <a14:useLocalDpi xmlns:a14="http://schemas.microsoft.com/office/drawing/2010/main" xmlns="" val="0"/>
                </a:ext>
              </a:extLst>
            </a:blip>
            <a:srcRect l="21429" r="21429" b="49652"/>
            <a:stretch>
              <a:fillRect/>
            </a:stretch>
          </p:blipFill>
          <p:spPr>
            <a:xfrm>
              <a:off x="1589649" y="755731"/>
              <a:ext cx="1028542" cy="906269"/>
            </a:xfrm>
            <a:prstGeom prst="rect">
              <a:avLst/>
            </a:prstGeom>
          </p:spPr>
        </p:pic>
      </p:grpSp>
      <p:sp>
        <p:nvSpPr>
          <p:cNvPr id="4" name="Rectangle 3"/>
          <p:cNvSpPr/>
          <p:nvPr/>
        </p:nvSpPr>
        <p:spPr>
          <a:xfrm>
            <a:off x="12545073" y="-1213366"/>
            <a:ext cx="1451038" cy="369332"/>
          </a:xfrm>
          <a:prstGeom prst="rect">
            <a:avLst/>
          </a:prstGeom>
        </p:spPr>
        <p:txBody>
          <a:bodyPr wrap="none">
            <a:spAutoFit/>
          </a:bodyPr>
          <a:lstStyle/>
          <a:p>
            <a:r>
              <a:rPr lang="en-GB" dirty="0"/>
              <a:t>go </a:t>
            </a:r>
            <a:r>
              <a:rPr lang="en-GB" dirty="0" err="1"/>
              <a:t>tostati</a:t>
            </a:r>
            <a:endParaRPr lang="en-GB"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array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146">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p>
                          <a:pPr algn="ctr" rtl="0"/>
                          <a:endParaRPr lang="en-GB" sz="24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r>
                            <a:rPr lang="en-GB" sz="2400" dirty="0">
                              <a:solidFill>
                                <a:srgbClr val="A5FDB9"/>
                              </a:solidFill>
                            </a:rPr>
                            <a:t>accessing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824146">
                    <a:tc gridSpan="2">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23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752855">
                    <a:tc gridSpan="2">
                      <a:txBody>
                        <a:bodyPr/>
                        <a:lstStyle/>
                        <a:p>
                          <a:pPr algn="ctr" rtl="0"/>
                          <a:r>
                            <a:rPr lang="en-GB" sz="2400" dirty="0">
                              <a:solidFill>
                                <a:srgbClr val="A5FDB9"/>
                              </a:solidFill>
                            </a:rPr>
                            <a:t>accessing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824230">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02690" y="2084070"/>
            <a:ext cx="10390505" cy="1476375"/>
          </a:xfrm>
          <a:prstGeom prst="rect">
            <a:avLst/>
          </a:prstGeom>
          <a:noFill/>
        </p:spPr>
        <p:txBody>
          <a:bodyPr wrap="square" rtlCol="0" anchor="t">
            <a:spAutoFit/>
          </a:bodyPr>
          <a:lstStyle/>
          <a:p>
            <a:pPr algn="just"/>
            <a:r>
              <a:rPr lang="en-US"/>
              <a:t>Bir dizideki bir elemanı aramak için, doğrusal arama veya ikili arama uygulayabiliriz, bu sadece dizinin sıralanıp sıralanmadığına bağlıdır. Sıralanmış bir dizi üzerinde çalışıyorsak, ikili arama uygulanarak O(logn) zaman karmaşıklığında bir eleman aranabilir. Dizinin sıralandığından emin değilsek, O(n) zaman karmaşıklığına sahip doğrusal aramayı kullanmamız gerekir.</a:t>
            </a:r>
          </a:p>
        </p:txBody>
      </p:sp>
      <p:sp>
        <p:nvSpPr>
          <p:cNvPr id="3" name="Text Box 2"/>
          <p:cNvSpPr txBox="1"/>
          <p:nvPr/>
        </p:nvSpPr>
        <p:spPr>
          <a:xfrm>
            <a:off x="4671695" y="857885"/>
            <a:ext cx="3451860" cy="645160"/>
          </a:xfrm>
          <a:prstGeom prst="rect">
            <a:avLst/>
          </a:prstGeom>
          <a:noFill/>
        </p:spPr>
        <p:txBody>
          <a:bodyPr wrap="none" rtlCol="0" anchor="t">
            <a:spAutoFit/>
          </a:bodyPr>
          <a:lstStyle/>
          <a:p>
            <a:r>
              <a:rPr lang="tr-TR" altLang="en-GB" sz="3600" dirty="0">
                <a:solidFill>
                  <a:schemeClr val="tx1"/>
                </a:solidFill>
                <a:sym typeface="+mn-ea"/>
              </a:rPr>
              <a:t>Elemanı Arama</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22800" y="482602"/>
            <a:ext cx="2946400" cy="2946398"/>
          </a:xfrm>
          <a:prstGeom prst="rect">
            <a:avLst/>
          </a:prstGeom>
        </p:spPr>
      </p:pic>
      <mc:AlternateContent xmlns:mc="http://schemas.openxmlformats.org/markup-compatibility/2006">
        <mc:Choice xmlns:a14="http://schemas.microsoft.com/office/drawing/2010/main" xmlns="" Requires="a14">
          <p:sp>
            <p:nvSpPr>
              <p:cNvPr id="2" name="ZoneTexte 1"/>
              <p:cNvSpPr txBox="1"/>
              <p:nvPr/>
            </p:nvSpPr>
            <p:spPr>
              <a:xfrm>
                <a:off x="228600" y="2959078"/>
                <a:ext cx="4508500" cy="3416320"/>
              </a:xfrm>
              <a:prstGeom prst="rect">
                <a:avLst/>
              </a:prstGeom>
              <a:noFill/>
            </p:spPr>
            <p:txBody>
              <a:bodyPr wrap="square" rtlCol="0">
                <a:spAutoFit/>
              </a:bodyPr>
              <a:lstStyle/>
              <a:p>
                <a:pPr algn="ctr"/>
                <a:r>
                  <a:rPr lang="en-GB" sz="7200" dirty="0">
                    <a:solidFill>
                      <a:srgbClr val="00E9B1"/>
                    </a:solidFill>
                  </a:rPr>
                  <a:t>linear</a:t>
                </a:r>
                <a:endParaRPr lang="en-GB" sz="7200" dirty="0">
                  <a:solidFill>
                    <a:srgbClr val="00E9B1"/>
                  </a:solidFill>
                </a:endParaRPr>
              </a:p>
              <a:p>
                <a:pPr algn="ctr"/>
                <a:r>
                  <a:rPr lang="en-GB" sz="7200" dirty="0">
                    <a:solidFill>
                      <a:srgbClr val="00E9B1"/>
                    </a:solidFill>
                  </a:rPr>
                  <a:t>search</a:t>
                </a:r>
                <a:endParaRPr lang="en-GB" sz="7200" dirty="0">
                  <a:solidFill>
                    <a:srgbClr val="00E9B1"/>
                  </a:solidFill>
                </a:endParaRPr>
              </a:p>
              <a:p>
                <a:pPr algn="ctr"/>
                <a14:m>
                  <m:oMathPara xmlns:m="http://schemas.openxmlformats.org/officeDocument/2006/math">
                    <m:oMathParaPr>
                      <m:jc m:val="centerGroup"/>
                    </m:oMathParaPr>
                    <m:oMath xmlns:m="http://schemas.openxmlformats.org/officeDocument/2006/math">
                      <m:r>
                        <a:rPr lang="en-GB" sz="7200" i="1" dirty="0" smtClean="0">
                          <a:solidFill>
                            <a:srgbClr val="F97B57"/>
                          </a:solidFill>
                          <a:latin typeface="Cambria Math" panose="02040503050406030204" pitchFamily="18" charset="0"/>
                        </a:rPr>
                        <m:t>𝑂</m:t>
                      </m:r>
                      <m:r>
                        <a:rPr lang="en-GB" sz="7200" i="1" dirty="0" smtClean="0">
                          <a:solidFill>
                            <a:srgbClr val="F97B57"/>
                          </a:solidFill>
                          <a:latin typeface="Cambria Math" panose="02040503050406030204" pitchFamily="18" charset="0"/>
                        </a:rPr>
                        <m:t>(</m:t>
                      </m:r>
                      <m:r>
                        <a:rPr lang="en-GB" sz="7200" i="1" dirty="0" smtClean="0">
                          <a:solidFill>
                            <a:srgbClr val="F97B57"/>
                          </a:solidFill>
                          <a:latin typeface="Cambria Math" panose="02040503050406030204" pitchFamily="18" charset="0"/>
                        </a:rPr>
                        <m:t>𝑛</m:t>
                      </m:r>
                      <m:r>
                        <a:rPr lang="en-GB" sz="7200" i="1" dirty="0" smtClean="0">
                          <a:solidFill>
                            <a:srgbClr val="F97B57"/>
                          </a:solidFill>
                          <a:latin typeface="Cambria Math" panose="02040503050406030204" pitchFamily="18" charset="0"/>
                        </a:rPr>
                        <m:t>)</m:t>
                      </m:r>
                    </m:oMath>
                  </m:oMathPara>
                </a14:m>
                <a:endParaRPr lang="en-GB" sz="7200" dirty="0">
                  <a:solidFill>
                    <a:srgbClr val="F97B57"/>
                  </a:solidFill>
                </a:endParaRPr>
              </a:p>
            </p:txBody>
          </p:sp>
        </mc:Choice>
        <mc:Fallback>
          <p:sp>
            <p:nvSpPr>
              <p:cNvPr id="2" name="ZoneTexte 1"/>
              <p:cNvSpPr txBox="1">
                <a:spLocks noRot="1" noChangeAspect="1" noMove="1" noResize="1" noEditPoints="1" noAdjustHandles="1" noChangeArrowheads="1" noChangeShapeType="1" noTextEdit="1"/>
              </p:cNvSpPr>
              <p:nvPr/>
            </p:nvSpPr>
            <p:spPr>
              <a:xfrm>
                <a:off x="228600" y="2959078"/>
                <a:ext cx="4508500" cy="3416320"/>
              </a:xfrm>
              <a:prstGeom prst="rect">
                <a:avLst/>
              </a:prstGeom>
              <a:blipFill rotWithShape="1">
                <a:blip r:embed="rId3"/>
                <a:stretch>
                  <a:fillRect t="-18" b="1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xmlns="" Requires="a14">
          <p:sp>
            <p:nvSpPr>
              <p:cNvPr id="5" name="ZoneTexte 4"/>
              <p:cNvSpPr txBox="1"/>
              <p:nvPr/>
            </p:nvSpPr>
            <p:spPr>
              <a:xfrm>
                <a:off x="7874002" y="2959078"/>
                <a:ext cx="4508500" cy="3416320"/>
              </a:xfrm>
              <a:prstGeom prst="rect">
                <a:avLst/>
              </a:prstGeom>
              <a:noFill/>
            </p:spPr>
            <p:txBody>
              <a:bodyPr wrap="square" rtlCol="0">
                <a:spAutoFit/>
              </a:bodyPr>
              <a:lstStyle/>
              <a:p>
                <a:pPr algn="ctr"/>
                <a:r>
                  <a:rPr lang="en-GB" sz="7200" dirty="0">
                    <a:solidFill>
                      <a:srgbClr val="00E9B1"/>
                    </a:solidFill>
                  </a:rPr>
                  <a:t>binary</a:t>
                </a:r>
                <a:endParaRPr lang="en-GB" sz="7200" dirty="0">
                  <a:solidFill>
                    <a:srgbClr val="00E9B1"/>
                  </a:solidFill>
                </a:endParaRPr>
              </a:p>
              <a:p>
                <a:pPr algn="ctr"/>
                <a:r>
                  <a:rPr lang="en-GB" sz="7200" dirty="0">
                    <a:solidFill>
                      <a:srgbClr val="00E9B1"/>
                    </a:solidFill>
                  </a:rPr>
                  <a:t>search</a:t>
                </a:r>
                <a:endParaRPr lang="en-GB" sz="7200" dirty="0">
                  <a:solidFill>
                    <a:srgbClr val="00E9B1"/>
                  </a:solidFill>
                </a:endParaRPr>
              </a:p>
              <a:p>
                <a:pPr algn="ctr"/>
                <a14:m>
                  <m:oMathPara xmlns:m="http://schemas.openxmlformats.org/officeDocument/2006/math">
                    <m:oMathParaPr>
                      <m:jc m:val="centerGroup"/>
                    </m:oMathParaPr>
                    <m:oMath xmlns:m="http://schemas.openxmlformats.org/officeDocument/2006/math">
                      <m:r>
                        <a:rPr lang="en-GB" sz="7200" i="1" dirty="0" smtClean="0">
                          <a:solidFill>
                            <a:srgbClr val="F97B57"/>
                          </a:solidFill>
                          <a:latin typeface="Cambria Math" panose="02040503050406030204" pitchFamily="18" charset="0"/>
                        </a:rPr>
                        <m:t>𝑂</m:t>
                      </m:r>
                      <m:r>
                        <a:rPr lang="en-GB" sz="7200" i="1" dirty="0" smtClean="0">
                          <a:solidFill>
                            <a:srgbClr val="F97B57"/>
                          </a:solidFill>
                          <a:latin typeface="Cambria Math" panose="02040503050406030204" pitchFamily="18" charset="0"/>
                        </a:rPr>
                        <m:t>(</m:t>
                      </m:r>
                      <m:r>
                        <a:rPr lang="fr-FR" sz="7200" b="0" i="1" dirty="0" smtClean="0">
                          <a:solidFill>
                            <a:srgbClr val="F97B57"/>
                          </a:solidFill>
                          <a:latin typeface="Cambria Math" panose="02040503050406030204" pitchFamily="18" charset="0"/>
                        </a:rPr>
                        <m:t>𝑙𝑜𝑔𝑛</m:t>
                      </m:r>
                      <m:r>
                        <a:rPr lang="en-GB" sz="7200" i="1" dirty="0" smtClean="0">
                          <a:solidFill>
                            <a:srgbClr val="F97B57"/>
                          </a:solidFill>
                          <a:latin typeface="Cambria Math" panose="02040503050406030204" pitchFamily="18" charset="0"/>
                        </a:rPr>
                        <m:t>)</m:t>
                      </m:r>
                    </m:oMath>
                  </m:oMathPara>
                </a14:m>
                <a:endParaRPr lang="en-GB" sz="7200" dirty="0">
                  <a:solidFill>
                    <a:srgbClr val="F97B57"/>
                  </a:solidFill>
                </a:endParaRPr>
              </a:p>
            </p:txBody>
          </p:sp>
        </mc:Choice>
        <mc:Fallback>
          <p:sp>
            <p:nvSpPr>
              <p:cNvPr id="5" name="ZoneTexte 4"/>
              <p:cNvSpPr txBox="1">
                <a:spLocks noRot="1" noChangeAspect="1" noMove="1" noResize="1" noEditPoints="1" noAdjustHandles="1" noChangeArrowheads="1" noChangeShapeType="1" noTextEdit="1"/>
              </p:cNvSpPr>
              <p:nvPr/>
            </p:nvSpPr>
            <p:spPr>
              <a:xfrm>
                <a:off x="7874002" y="2959078"/>
                <a:ext cx="4508500" cy="3416320"/>
              </a:xfrm>
              <a:prstGeom prst="rect">
                <a:avLst/>
              </a:prstGeom>
              <a:blipFill rotWithShape="1">
                <a:blip r:embed="rId4"/>
                <a:stretch>
                  <a:fillRect t="-18" b="19"/>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array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146">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p>
                          <a:pPr algn="ctr" rtl="0"/>
                          <a:endParaRPr lang="en-GB" sz="24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r>
                            <a:rPr lang="en-GB" sz="2400" dirty="0">
                              <a:solidFill>
                                <a:srgbClr val="A5FDB9"/>
                              </a:solidFill>
                            </a:rPr>
                            <a:t>accessing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400" dirty="0">
                              <a:solidFill>
                                <a:srgbClr val="A5FDB9"/>
                              </a:solidFill>
                            </a:rPr>
                            <a:t>searching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r>
                            <a:rPr lang="en-GB" sz="1800" dirty="0">
                              <a:solidFill>
                                <a:schemeClr val="tx1"/>
                              </a:solidFill>
                            </a:rPr>
                            <a:t>if sorted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if unsorted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824146">
                    <a:tc gridSpan="2">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𝑙𝑜𝑔</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23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752855">
                    <a:tc gridSpan="2">
                      <a:txBody>
                        <a:bodyPr/>
                        <a:lstStyle/>
                        <a:p>
                          <a:pPr algn="ctr" rtl="0"/>
                          <a:r>
                            <a:rPr lang="en-GB" sz="2400" dirty="0">
                              <a:solidFill>
                                <a:srgbClr val="A5FDB9"/>
                              </a:solidFill>
                            </a:rPr>
                            <a:t>accessing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400" dirty="0">
                              <a:solidFill>
                                <a:srgbClr val="A5FDB9"/>
                              </a:solidFill>
                            </a:rPr>
                            <a:t>searching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r>
                            <a:rPr lang="en-GB" sz="1800" dirty="0">
                              <a:solidFill>
                                <a:schemeClr val="tx1"/>
                              </a:solidFill>
                            </a:rPr>
                            <a:t>if sorted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if unsorted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824230">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gridSpan="2">
                      <a:txBody>
                        <a:bodyPr/>
                        <a:lstStyle/>
                        <a:p>
                          <a:pPr algn="ctr" rtl="0"/>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1845" y="655320"/>
            <a:ext cx="3659505" cy="3659505"/>
          </a:xfrm>
          <a:prstGeom prst="rect">
            <a:avLst/>
          </a:prstGeom>
        </p:spPr>
      </p:pic>
      <p:sp>
        <p:nvSpPr>
          <p:cNvPr id="2" name="Text Box 1"/>
          <p:cNvSpPr txBox="1"/>
          <p:nvPr/>
        </p:nvSpPr>
        <p:spPr>
          <a:xfrm>
            <a:off x="4451350" y="1301750"/>
            <a:ext cx="7140575" cy="1198880"/>
          </a:xfrm>
          <a:prstGeom prst="rect">
            <a:avLst/>
          </a:prstGeom>
          <a:noFill/>
        </p:spPr>
        <p:txBody>
          <a:bodyPr wrap="square" rtlCol="0" anchor="t">
            <a:spAutoFit/>
          </a:bodyPr>
          <a:lstStyle/>
          <a:p>
            <a:pPr algn="just"/>
            <a:r>
              <a:rPr lang="tr-TR" altLang="en-US"/>
              <a:t>S</a:t>
            </a:r>
            <a:r>
              <a:rPr lang="en-US"/>
              <a:t>ıralanmakta olan bir dizinin olduğu bir algoritmayı analiz ederken diziyi sıralamanın maliyeti olarak zaman karmaşıklığı O(nlogn) olan karşılaştırma tabanlı bir sıralama algoritması kullandığını varsayabilirsiniz</a:t>
            </a:r>
            <a:r>
              <a:rPr lang="tr-TR" altLang="en-US"/>
              <a:t>.</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52504" y="117566"/>
            <a:ext cx="5886994" cy="1200329"/>
          </a:xfrm>
          <a:prstGeom prst="rect">
            <a:avLst/>
          </a:prstGeom>
          <a:noFill/>
        </p:spPr>
        <p:txBody>
          <a:bodyPr wrap="square" rtlCol="0">
            <a:spAutoFit/>
          </a:bodyPr>
          <a:lstStyle/>
          <a:p>
            <a:pPr algn="ctr"/>
            <a:r>
              <a:rPr lang="en-GB" sz="3600" b="1" dirty="0">
                <a:solidFill>
                  <a:srgbClr val="00E9B1"/>
                </a:solidFill>
              </a:rPr>
              <a:t>Time complexity of array operations</a:t>
            </a:r>
          </a:p>
        </p:txBody>
      </p:sp>
      <p:pic>
        <p:nvPicPr>
          <p:cNvPr id="15" name="Image 14"/>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11010732" y="240879"/>
            <a:ext cx="800270" cy="947581"/>
          </a:xfrm>
          <a:prstGeom prst="rect">
            <a:avLst/>
          </a:prstGeom>
        </p:spPr>
      </p:pic>
      <mc:AlternateContent xmlns:mc="http://schemas.openxmlformats.org/markup-compatibility/2006">
        <mc:Choice xmlns:a14="http://schemas.microsoft.com/office/drawing/2010/main" xmlns="" Requires="a14">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b="0" dirty="0">
                              <a:solidFill>
                                <a:srgbClr val="A5FDB9"/>
                              </a:solidFill>
                            </a:rPr>
                            <a:t>deleting</a:t>
                          </a:r>
                          <a:endParaRPr lang="en-GB" sz="2400" b="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beginning</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end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146">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p>
                          <a:pPr algn="ctr" rtl="0"/>
                          <a:endParaRPr lang="en-GB" sz="24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r>
                            <a:rPr lang="en-GB" sz="2400" dirty="0">
                              <a:solidFill>
                                <a:srgbClr val="A5FDB9"/>
                              </a:solidFill>
                            </a:rPr>
                            <a:t>accessing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400" dirty="0">
                              <a:solidFill>
                                <a:srgbClr val="A5FDB9"/>
                              </a:solidFill>
                            </a:rPr>
                            <a:t>searching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400" dirty="0">
                              <a:solidFill>
                                <a:srgbClr val="A5FDB9"/>
                              </a:solidFill>
                            </a:rPr>
                            <a:t>sorting</a:t>
                          </a:r>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c>
                      <a:txBody>
                        <a:bodyPr/>
                        <a:lstStyle/>
                        <a:p>
                          <a:pPr algn="ctr" rtl="0"/>
                          <a:r>
                            <a:rPr lang="en-GB" sz="1800" dirty="0">
                              <a:solidFill>
                                <a:schemeClr val="tx1"/>
                              </a:solidFill>
                            </a:rPr>
                            <a:t>if sorted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if unsorted</a:t>
                          </a:r>
                          <a:endParaRPr lang="en-GB"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tc>
                  </a:tr>
                  <a:tr h="824146">
                    <a:tc gridSpan="2">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smtClean="0">
                                    <a:solidFill>
                                      <a:srgbClr val="F97B57"/>
                                    </a:solidFill>
                                    <a:latin typeface="Cambria Math" panose="02040503050406030204" pitchFamily="18" charset="0"/>
                                  </a:rPr>
                                  <m:t>1</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𝑙𝑜𝑔</m:t>
                                </m:r>
                                <m:r>
                                  <a:rPr lang="en-GB" sz="240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fr-FR" sz="2400" b="0" i="1" dirty="0" smtClean="0">
                                    <a:solidFill>
                                      <a:srgbClr val="F97B57"/>
                                    </a:solidFill>
                                    <a:latin typeface="Cambria Math" panose="02040503050406030204" pitchFamily="18" charset="0"/>
                                  </a:rPr>
                                  <m:t>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14:m>
                            <m:oMathPara xmlns:m="http://schemas.openxmlformats.org/officeDocument/2006/math">
                              <m:oMathParaPr>
                                <m:jc m:val="centerGroup"/>
                              </m:oMathParaPr>
                              <m:oMath xmlns:m="http://schemas.openxmlformats.org/officeDocument/2006/math">
                                <m:r>
                                  <a:rPr lang="en-GB" sz="2400" i="1" dirty="0" smtClean="0">
                                    <a:solidFill>
                                      <a:srgbClr val="F97B57"/>
                                    </a:solidFill>
                                    <a:latin typeface="Cambria Math" panose="02040503050406030204" pitchFamily="18" charset="0"/>
                                  </a:rPr>
                                  <m:t>𝑂</m:t>
                                </m:r>
                                <m:r>
                                  <a:rPr lang="en-GB" sz="2400" i="1" dirty="0" smtClean="0">
                                    <a:solidFill>
                                      <a:srgbClr val="F97B57"/>
                                    </a:solidFill>
                                    <a:latin typeface="Cambria Math" panose="02040503050406030204" pitchFamily="18" charset="0"/>
                                  </a:rPr>
                                  <m:t>(</m:t>
                                </m:r>
                                <m:r>
                                  <a:rPr lang="en-GB" sz="2400" i="1" dirty="0" err="1" smtClean="0">
                                    <a:solidFill>
                                      <a:srgbClr val="F97B57"/>
                                    </a:solidFill>
                                    <a:latin typeface="Cambria Math" panose="02040503050406030204" pitchFamily="18" charset="0"/>
                                  </a:rPr>
                                  <m:t>𝑛𝑙𝑜𝑔𝑛</m:t>
                                </m:r>
                                <m:r>
                                  <a:rPr lang="en-GB" sz="2400" i="1" dirty="0" smtClean="0">
                                    <a:solidFill>
                                      <a:srgbClr val="F97B57"/>
                                    </a:solidFill>
                                    <a:latin typeface="Cambria Math" panose="02040503050406030204" pitchFamily="18" charset="0"/>
                                  </a:rPr>
                                  <m:t>)</m:t>
                                </m:r>
                              </m:oMath>
                            </m:oMathPara>
                          </a14:m>
                          <a:endParaRPr lang="en-GB" sz="2400" dirty="0">
                            <a:solidFill>
                              <a:srgbClr val="F97B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Choice>
        <mc:Fallback>
          <p:graphicFrame>
            <p:nvGraphicFramePr>
              <p:cNvPr id="14" name="Tableau 16"/>
              <p:cNvGraphicFramePr>
                <a:graphicFrameLocks noGrp="1"/>
              </p:cNvGraphicFramePr>
              <p:nvPr/>
            </p:nvGraphicFramePr>
            <p:xfrm>
              <a:off x="406400" y="1447800"/>
              <a:ext cx="11404602" cy="4889499"/>
            </p:xfrm>
            <a:graphic>
              <a:graphicData uri="http://schemas.openxmlformats.org/drawingml/2006/table">
                <a:tbl>
                  <a:tblPr>
                    <a:tableStyleId>{5C22544A-7EE6-4342-B048-85BDC9FD1C3A}</a:tableStyleId>
                  </a:tblPr>
                  <a:tblGrid>
                    <a:gridCol w="1900767"/>
                    <a:gridCol w="1900767"/>
                    <a:gridCol w="1900767"/>
                    <a:gridCol w="1900767"/>
                    <a:gridCol w="1900767"/>
                    <a:gridCol w="1900767"/>
                  </a:tblGrid>
                  <a:tr h="824146">
                    <a:tc gridSpan="3">
                      <a:txBody>
                        <a:bodyPr/>
                        <a:lstStyle/>
                        <a:p>
                          <a:pPr algn="ctr" rtl="0"/>
                          <a:r>
                            <a:rPr lang="en-GB" sz="2400" b="0" dirty="0">
                              <a:solidFill>
                                <a:srgbClr val="A5FDB9"/>
                              </a:solidFill>
                            </a:rPr>
                            <a:t>inserting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3">
                      <a:txBody>
                        <a:bodyPr/>
                        <a:lstStyle/>
                        <a:p>
                          <a:pPr algn="ctr" rtl="0"/>
                          <a:r>
                            <a:rPr lang="en-GB" sz="2400" b="0" dirty="0">
                              <a:solidFill>
                                <a:srgbClr val="A5FDB9"/>
                              </a:solidFill>
                            </a:rPr>
                            <a:t>deleting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911351">
                    <a:tc>
                      <a:txBody>
                        <a:bodyPr/>
                        <a:lstStyle/>
                        <a:p>
                          <a:pPr algn="ctr" rtl="0"/>
                          <a:r>
                            <a:rPr lang="en-GB" sz="1800" dirty="0">
                              <a:solidFill>
                                <a:schemeClr val="tx1"/>
                              </a:solidFill>
                            </a:rPr>
                            <a:t>at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beginning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at an index i</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from the end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824230">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r>
                  <a:tr h="752855">
                    <a:tc gridSpan="2">
                      <a:txBody>
                        <a:bodyPr/>
                        <a:lstStyle/>
                        <a:p>
                          <a:pPr algn="ctr" rtl="0"/>
                          <a:r>
                            <a:rPr lang="en-GB" sz="2400" dirty="0">
                              <a:solidFill>
                                <a:srgbClr val="A5FDB9"/>
                              </a:solidFill>
                            </a:rPr>
                            <a:t>accessing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400" dirty="0">
                              <a:solidFill>
                                <a:srgbClr val="A5FDB9"/>
                              </a:solidFill>
                            </a:rPr>
                            <a:t>searching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r>
                            <a:rPr lang="en-GB" sz="2400" dirty="0">
                              <a:solidFill>
                                <a:srgbClr val="A5FDB9"/>
                              </a:solidFill>
                            </a:rPr>
                            <a:t>sorting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r h="752855">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c>
                      <a:txBody>
                        <a:bodyPr/>
                        <a:lstStyle/>
                        <a:p>
                          <a:pPr algn="ctr" rtl="0"/>
                          <a:r>
                            <a:rPr lang="en-GB" sz="1800" dirty="0">
                              <a:solidFill>
                                <a:schemeClr val="tx1"/>
                              </a:solidFill>
                            </a:rPr>
                            <a:t>if sorted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1800" dirty="0">
                              <a:solidFill>
                                <a:schemeClr val="tx1"/>
                              </a:solidFill>
                            </a:rPr>
                            <a:t>if unsorted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gridSpan="2">
                      <a:txBody>
                        <a:bodyPr/>
                        <a:lstStyle/>
                        <a:p>
                          <a:pPr algn="ctr" rtl="0"/>
                          <a:endParaRPr lang="en-GB" sz="2400" dirty="0">
                            <a:solidFill>
                              <a:srgbClr val="A5FDB9"/>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tc>
                  </a:tr>
                  <a:tr h="824230">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gridSpan="2">
                      <a:txBody>
                        <a:bodyPr/>
                        <a:lstStyle/>
                        <a:p>
                          <a:endParaRPr lang="en-US"/>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blip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mc:Fallback>
      </mc:AlternateContent>
      <p:pic>
        <p:nvPicPr>
          <p:cNvPr id="16" name="Image 15"/>
          <p:cNvPicPr>
            <a:picLocks noChangeAspect="1"/>
          </p:cNvPicPr>
          <p:nvPr/>
        </p:nvPicPr>
        <p:blipFill rotWithShape="1">
          <a:blip r:embed="rId2">
            <a:extLst>
              <a:ext uri="{28A0092B-C50C-407E-A947-70E740481C1C}">
                <a14:useLocalDpi xmlns:a14="http://schemas.microsoft.com/office/drawing/2010/main" xmlns="" val="0"/>
              </a:ext>
            </a:extLst>
          </a:blip>
          <a:srcRect l="7773" r="7773"/>
          <a:stretch>
            <a:fillRect/>
          </a:stretch>
        </p:blipFill>
        <p:spPr>
          <a:xfrm>
            <a:off x="380998" y="240879"/>
            <a:ext cx="800270" cy="94758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3921" y="4584700"/>
            <a:ext cx="2418779" cy="1077218"/>
          </a:xfrm>
          <a:prstGeom prst="rect">
            <a:avLst/>
          </a:prstGeom>
          <a:noFill/>
        </p:spPr>
        <p:txBody>
          <a:bodyPr wrap="square" rtlCol="0">
            <a:spAutoFit/>
          </a:bodyPr>
          <a:lstStyle/>
          <a:p>
            <a:pPr algn="ctr"/>
            <a:r>
              <a:rPr lang="en-GB" sz="3200" dirty="0"/>
              <a:t>Python</a:t>
            </a:r>
          </a:p>
          <a:p>
            <a:pPr algn="ctr"/>
            <a:r>
              <a:rPr lang="en-GB" sz="3200" dirty="0"/>
              <a:t>list</a:t>
            </a:r>
          </a:p>
        </p:txBody>
      </p:sp>
      <p:sp>
        <p:nvSpPr>
          <p:cNvPr id="8" name="ZoneTexte 7"/>
          <p:cNvSpPr txBox="1"/>
          <p:nvPr/>
        </p:nvSpPr>
        <p:spPr>
          <a:xfrm>
            <a:off x="3060700" y="4584700"/>
            <a:ext cx="2578100" cy="1077218"/>
          </a:xfrm>
          <a:prstGeom prst="rect">
            <a:avLst/>
          </a:prstGeom>
          <a:noFill/>
        </p:spPr>
        <p:txBody>
          <a:bodyPr wrap="square" rtlCol="0">
            <a:spAutoFit/>
          </a:bodyPr>
          <a:lstStyle/>
          <a:p>
            <a:pPr algn="ctr"/>
            <a:r>
              <a:rPr lang="en-GB" sz="3200" dirty="0"/>
              <a:t>Java </a:t>
            </a:r>
            <a:r>
              <a:rPr lang="en-GB" sz="3200" dirty="0" err="1"/>
              <a:t>ArrayList</a:t>
            </a:r>
            <a:endParaRPr lang="en-GB" sz="3200" dirty="0"/>
          </a:p>
        </p:txBody>
      </p:sp>
      <p:sp>
        <p:nvSpPr>
          <p:cNvPr id="9" name="ZoneTexte 8"/>
          <p:cNvSpPr txBox="1"/>
          <p:nvPr/>
        </p:nvSpPr>
        <p:spPr>
          <a:xfrm>
            <a:off x="6553202" y="4584700"/>
            <a:ext cx="2578100" cy="1077218"/>
          </a:xfrm>
          <a:prstGeom prst="rect">
            <a:avLst/>
          </a:prstGeom>
          <a:noFill/>
        </p:spPr>
        <p:txBody>
          <a:bodyPr wrap="square" rtlCol="0">
            <a:spAutoFit/>
          </a:bodyPr>
          <a:lstStyle/>
          <a:p>
            <a:pPr algn="ctr"/>
            <a:r>
              <a:rPr lang="en-GB" sz="3200" dirty="0"/>
              <a:t>JavaScript Array</a:t>
            </a:r>
          </a:p>
        </p:txBody>
      </p:sp>
      <p:sp>
        <p:nvSpPr>
          <p:cNvPr id="10" name="ZoneTexte 9"/>
          <p:cNvSpPr txBox="1"/>
          <p:nvPr/>
        </p:nvSpPr>
        <p:spPr>
          <a:xfrm>
            <a:off x="9479979" y="4584700"/>
            <a:ext cx="2578100" cy="1077218"/>
          </a:xfrm>
          <a:prstGeom prst="rect">
            <a:avLst/>
          </a:prstGeom>
          <a:noFill/>
        </p:spPr>
        <p:txBody>
          <a:bodyPr wrap="square" rtlCol="0">
            <a:spAutoFit/>
          </a:bodyPr>
          <a:lstStyle/>
          <a:p>
            <a:pPr algn="ctr"/>
            <a:r>
              <a:rPr lang="en-GB" sz="3200" dirty="0"/>
              <a:t>C++</a:t>
            </a:r>
          </a:p>
          <a:p>
            <a:pPr algn="ctr"/>
            <a:r>
              <a:rPr lang="en-GB" sz="3200" dirty="0"/>
              <a:t>vector</a:t>
            </a:r>
          </a:p>
        </p:txBody>
      </p:sp>
      <p:sp>
        <p:nvSpPr>
          <p:cNvPr id="11" name="ZoneTexte 10"/>
          <p:cNvSpPr txBox="1"/>
          <p:nvPr/>
        </p:nvSpPr>
        <p:spPr>
          <a:xfrm>
            <a:off x="3400711" y="495300"/>
            <a:ext cx="5390579" cy="2308324"/>
          </a:xfrm>
          <a:prstGeom prst="rect">
            <a:avLst/>
          </a:prstGeom>
          <a:noFill/>
        </p:spPr>
        <p:txBody>
          <a:bodyPr wrap="square" rtlCol="0">
            <a:spAutoFit/>
          </a:bodyPr>
          <a:lstStyle/>
          <a:p>
            <a:pPr algn="ctr"/>
            <a:r>
              <a:rPr lang="en-GB" sz="7200" dirty="0"/>
              <a:t>Dynamic array</a:t>
            </a:r>
          </a:p>
        </p:txBody>
      </p:sp>
      <p:cxnSp>
        <p:nvCxnSpPr>
          <p:cNvPr id="12" name="Connecteur droit avec flèche 11"/>
          <p:cNvCxnSpPr>
            <a:stCxn id="11" idx="2"/>
            <a:endCxn id="4" idx="0"/>
          </p:cNvCxnSpPr>
          <p:nvPr/>
        </p:nvCxnSpPr>
        <p:spPr>
          <a:xfrm flipH="1">
            <a:off x="1343311" y="2803624"/>
            <a:ext cx="4752690" cy="1781076"/>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11" idx="2"/>
            <a:endCxn id="8" idx="0"/>
          </p:cNvCxnSpPr>
          <p:nvPr/>
        </p:nvCxnSpPr>
        <p:spPr>
          <a:xfrm flipH="1">
            <a:off x="4349750" y="2803624"/>
            <a:ext cx="1746251" cy="1781076"/>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11" idx="2"/>
            <a:endCxn id="9" idx="0"/>
          </p:cNvCxnSpPr>
          <p:nvPr/>
        </p:nvCxnSpPr>
        <p:spPr>
          <a:xfrm>
            <a:off x="6096001" y="2803624"/>
            <a:ext cx="1746251" cy="1781076"/>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1" idx="2"/>
            <a:endCxn id="10" idx="0"/>
          </p:cNvCxnSpPr>
          <p:nvPr/>
        </p:nvCxnSpPr>
        <p:spPr>
          <a:xfrm>
            <a:off x="6096001" y="2803624"/>
            <a:ext cx="4673028" cy="1781076"/>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au 5"/>
          <p:cNvGraphicFramePr>
            <a:graphicFrameLocks noGrp="1"/>
          </p:cNvGraphicFramePr>
          <p:nvPr/>
        </p:nvGraphicFramePr>
        <p:xfrm>
          <a:off x="1056000" y="7421800"/>
          <a:ext cx="10080000" cy="1259840"/>
        </p:xfrm>
        <a:graphic>
          <a:graphicData uri="http://schemas.openxmlformats.org/drawingml/2006/table">
            <a:tbl>
              <a:tblPr>
                <a:tableStyleId>{5C22544A-7EE6-4342-B048-85BDC9FD1C3A}</a:tableStyleId>
              </a:tblPr>
              <a:tblGrid>
                <a:gridCol w="1260000"/>
                <a:gridCol w="1260475"/>
                <a:gridCol w="1259525"/>
                <a:gridCol w="1260000"/>
                <a:gridCol w="1260000"/>
                <a:gridCol w="1260000"/>
                <a:gridCol w="1260000"/>
                <a:gridCol w="1260000"/>
              </a:tblGrid>
              <a:tr h="125984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3" name="Text Box 2"/>
          <p:cNvSpPr txBox="1"/>
          <p:nvPr/>
        </p:nvSpPr>
        <p:spPr>
          <a:xfrm>
            <a:off x="714375" y="1542415"/>
            <a:ext cx="9431020" cy="1476375"/>
          </a:xfrm>
          <a:prstGeom prst="rect">
            <a:avLst/>
          </a:prstGeom>
          <a:noFill/>
        </p:spPr>
        <p:txBody>
          <a:bodyPr wrap="square" rtlCol="0" anchor="t">
            <a:spAutoFit/>
          </a:bodyPr>
          <a:lstStyle/>
          <a:p>
            <a:pPr marL="285750" indent="-285750">
              <a:buFont typeface="Arial" panose="020B0604020202020204" pitchFamily="34" charset="0"/>
              <a:buChar char="•"/>
            </a:pPr>
            <a:r>
              <a:rPr lang="tr-TR" altLang="en-US"/>
              <a:t>İ</a:t>
            </a:r>
            <a:r>
              <a:rPr lang="en-US"/>
              <a:t>ki tür dizimiz olduğuna dikkat edin, sabit boyutlu dizi olarak da adlandırılan statik dizimiz var, kapasitesi yürütme sırasında değişemez</a:t>
            </a:r>
            <a:r>
              <a:rPr lang="tr-TR" altLang="en-US"/>
              <a:t>.</a:t>
            </a:r>
          </a:p>
          <a:p>
            <a:endParaRPr lang="tr-TR" altLang="en-US"/>
          </a:p>
          <a:p>
            <a:pPr marL="285750" indent="-285750">
              <a:buFont typeface="Arial" panose="020B0604020202020204" pitchFamily="34" charset="0"/>
              <a:buChar char="•"/>
            </a:pPr>
            <a:r>
              <a:rPr lang="en-US"/>
              <a:t>ve yeniden boyutlandırılabilir dizi olarak da adlandırılan dinamik dizimiz var, kapasitesi yürütme sırasında değişebilir.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au 5"/>
          <p:cNvGraphicFramePr>
            <a:graphicFrameLocks noGrp="1"/>
          </p:cNvGraphicFramePr>
          <p:nvPr/>
        </p:nvGraphicFramePr>
        <p:xfrm>
          <a:off x="1056000" y="7421800"/>
          <a:ext cx="10080000" cy="1259840"/>
        </p:xfrm>
        <a:graphic>
          <a:graphicData uri="http://schemas.openxmlformats.org/drawingml/2006/table">
            <a:tbl>
              <a:tblPr>
                <a:tableStyleId>{5C22544A-7EE6-4342-B048-85BDC9FD1C3A}</a:tableStyleId>
              </a:tblPr>
              <a:tblGrid>
                <a:gridCol w="1260000"/>
                <a:gridCol w="1260475"/>
                <a:gridCol w="1259525"/>
                <a:gridCol w="1260000"/>
                <a:gridCol w="1260000"/>
                <a:gridCol w="1260000"/>
                <a:gridCol w="1260000"/>
                <a:gridCol w="1260000"/>
              </a:tblGrid>
              <a:tr h="125984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4" name="Text Box 3"/>
          <p:cNvSpPr txBox="1"/>
          <p:nvPr/>
        </p:nvSpPr>
        <p:spPr>
          <a:xfrm>
            <a:off x="1056005" y="2273300"/>
            <a:ext cx="10627995" cy="1476375"/>
          </a:xfrm>
          <a:prstGeom prst="rect">
            <a:avLst/>
          </a:prstGeom>
          <a:noFill/>
        </p:spPr>
        <p:txBody>
          <a:bodyPr wrap="square" rtlCol="0" anchor="t">
            <a:spAutoFit/>
          </a:bodyPr>
          <a:lstStyle/>
          <a:p>
            <a:r>
              <a:rPr lang="en-US"/>
              <a:t>Örneğin bir elemanı olan çok küçük bir dizi oluşturarak başlıyoruz, o zaman fikir şu ki, her yeni eleman eklememiz gerektiğinde ve dizi dolduğunda, gerçek kapasitenin iki katı olan yeni bir dizi yaratırız. </a:t>
            </a:r>
            <a:r>
              <a:rPr lang="tr-TR" altLang="en-US"/>
              <a:t>Buraya e</a:t>
            </a:r>
            <a:r>
              <a:rPr lang="en-US"/>
              <a:t>lemanları kopyalarız, yeni elemanı ekleriz ve eski diziyi sileriz.</a:t>
            </a:r>
            <a:r>
              <a:rPr lang="tr-TR" altLang="en-US"/>
              <a:t> Eğer</a:t>
            </a:r>
            <a:r>
              <a:rPr lang="en-US"/>
              <a:t>, dizinin hala kapasitesi varsa, normal şekilde ekleriz.</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1132323"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1557"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
        <p:nvSpPr>
          <p:cNvPr id="70" name="Rectangle 69"/>
          <p:cNvSpPr/>
          <p:nvPr/>
        </p:nvSpPr>
        <p:spPr>
          <a:xfrm>
            <a:off x="617301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graphicFrame>
        <p:nvGraphicFramePr>
          <p:cNvPr id="11" name="Tableau 5"/>
          <p:cNvGraphicFramePr>
            <a:graphicFrameLocks noGrp="1"/>
          </p:cNvGraphicFramePr>
          <p:nvPr/>
        </p:nvGraphicFramePr>
        <p:xfrm>
          <a:off x="1056000" y="284400"/>
          <a:ext cx="1260000" cy="1260000"/>
        </p:xfrm>
        <a:graphic>
          <a:graphicData uri="http://schemas.openxmlformats.org/drawingml/2006/table">
            <a:tbl>
              <a:tblPr>
                <a:tableStyleId>{5C22544A-7EE6-4342-B048-85BDC9FD1C3A}</a:tableStyleId>
              </a:tblPr>
              <a:tblGrid>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au 5"/>
          <p:cNvGraphicFramePr>
            <a:graphicFrameLocks noGrp="1"/>
          </p:cNvGraphicFramePr>
          <p:nvPr/>
        </p:nvGraphicFramePr>
        <p:xfrm>
          <a:off x="1056000" y="284400"/>
          <a:ext cx="1260000" cy="1260000"/>
        </p:xfrm>
        <a:graphic>
          <a:graphicData uri="http://schemas.openxmlformats.org/drawingml/2006/table">
            <a:tbl>
              <a:tblPr>
                <a:tableStyleId>{5C22544A-7EE6-4342-B048-85BDC9FD1C3A}</a:tableStyleId>
              </a:tblPr>
              <a:tblGrid>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1164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1132323" y="361374"/>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749182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1557" y="749182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749182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
        <p:nvSpPr>
          <p:cNvPr id="70" name="Rectangle 69"/>
          <p:cNvSpPr/>
          <p:nvPr/>
        </p:nvSpPr>
        <p:spPr>
          <a:xfrm>
            <a:off x="617301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advClick="0" advTm="500">
        <p159:morph option="byObject"/>
      </p:transition>
    </mc:Choice>
    <mc:Fallback>
      <p:transition advClick="0" advTm="5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au 5"/>
          <p:cNvGraphicFramePr>
            <a:graphicFrameLocks noGrp="1"/>
          </p:cNvGraphicFramePr>
          <p:nvPr/>
        </p:nvGraphicFramePr>
        <p:xfrm>
          <a:off x="1056000" y="1951850"/>
          <a:ext cx="2520000" cy="1260000"/>
        </p:xfrm>
        <a:graphic>
          <a:graphicData uri="http://schemas.openxmlformats.org/drawingml/2006/table">
            <a:tbl>
              <a:tblPr>
                <a:tableStyleId>{5C22544A-7EE6-4342-B048-85BDC9FD1C3A}</a:tableStyleId>
              </a:tblPr>
              <a:tblGrid>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7" name="Rectangle 66"/>
          <p:cNvSpPr/>
          <p:nvPr/>
        </p:nvSpPr>
        <p:spPr>
          <a:xfrm>
            <a:off x="2391940"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1557"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
        <p:nvSpPr>
          <p:cNvPr id="70" name="Rectangle 69"/>
          <p:cNvSpPr/>
          <p:nvPr/>
        </p:nvSpPr>
        <p:spPr>
          <a:xfrm>
            <a:off x="617301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
        <p:nvSpPr>
          <p:cNvPr id="14" name="Rectangle 13"/>
          <p:cNvSpPr/>
          <p:nvPr/>
        </p:nvSpPr>
        <p:spPr>
          <a:xfrm>
            <a:off x="1137086" y="2028824"/>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advClick="0" advTm="500">
        <p159:morph option="byObject"/>
      </p:transition>
    </mc:Choice>
    <mc:Fallback>
      <p:transition advClick="0" advTm="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au 5"/>
          <p:cNvGraphicFramePr>
            <a:graphicFrameLocks noGrp="1"/>
          </p:cNvGraphicFramePr>
          <p:nvPr/>
        </p:nvGraphicFramePr>
        <p:xfrm>
          <a:off x="1056000" y="1951850"/>
          <a:ext cx="2520000" cy="1260000"/>
        </p:xfrm>
        <a:graphic>
          <a:graphicData uri="http://schemas.openxmlformats.org/drawingml/2006/table">
            <a:tbl>
              <a:tblPr>
                <a:tableStyleId>{5C22544A-7EE6-4342-B048-85BDC9FD1C3A}</a:tableStyleId>
              </a:tblPr>
              <a:tblGrid>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graphicFrame>
        <p:nvGraphicFramePr>
          <p:cNvPr id="66" name="Tableau 5"/>
          <p:cNvGraphicFramePr>
            <a:graphicFrameLocks noGrp="1"/>
          </p:cNvGraphicFramePr>
          <p:nvPr/>
        </p:nvGraphicFramePr>
        <p:xfrm>
          <a:off x="1056000" y="7421800"/>
          <a:ext cx="10080000" cy="1260000"/>
        </p:xfrm>
        <a:graphic>
          <a:graphicData uri="http://schemas.openxmlformats.org/drawingml/2006/table">
            <a:tbl>
              <a:tblPr>
                <a:tableStyleId>{5C22544A-7EE6-4342-B048-85BDC9FD1C3A}</a:tableStyleId>
              </a:tblPr>
              <a:tblGrid>
                <a:gridCol w="1260000"/>
                <a:gridCol w="1260000"/>
                <a:gridCol w="1260000"/>
                <a:gridCol w="1260000"/>
                <a:gridCol w="1260000"/>
                <a:gridCol w="1260000"/>
                <a:gridCol w="1260000"/>
                <a:gridCol w="1260000"/>
              </a:tblGrid>
              <a:tr h="1260000">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endParaRPr lang="en-GB" sz="40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r>
            </a:tbl>
          </a:graphicData>
        </a:graphic>
      </p:graphicFrame>
      <p:sp>
        <p:nvSpPr>
          <p:cNvPr id="64" name="Rectangle 63"/>
          <p:cNvSpPr/>
          <p:nvPr/>
        </p:nvSpPr>
        <p:spPr>
          <a:xfrm>
            <a:off x="1137086" y="2028824"/>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4</a:t>
            </a:r>
          </a:p>
        </p:txBody>
      </p:sp>
      <p:sp>
        <p:nvSpPr>
          <p:cNvPr id="67" name="Rectangle 66"/>
          <p:cNvSpPr/>
          <p:nvPr/>
        </p:nvSpPr>
        <p:spPr>
          <a:xfrm>
            <a:off x="2391940" y="2028824"/>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68" name="Rectangle 67"/>
          <p:cNvSpPr/>
          <p:nvPr/>
        </p:nvSpPr>
        <p:spPr>
          <a:xfrm>
            <a:off x="3651557"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1</a:t>
            </a:r>
          </a:p>
        </p:txBody>
      </p:sp>
      <p:sp>
        <p:nvSpPr>
          <p:cNvPr id="69" name="Rectangle 68"/>
          <p:cNvSpPr/>
          <p:nvPr/>
        </p:nvSpPr>
        <p:spPr>
          <a:xfrm>
            <a:off x="49093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9</a:t>
            </a:r>
          </a:p>
        </p:txBody>
      </p:sp>
      <p:sp>
        <p:nvSpPr>
          <p:cNvPr id="70" name="Rectangle 69"/>
          <p:cNvSpPr/>
          <p:nvPr/>
        </p:nvSpPr>
        <p:spPr>
          <a:xfrm>
            <a:off x="617301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3</a:t>
            </a:r>
          </a:p>
        </p:txBody>
      </p:sp>
      <p:sp>
        <p:nvSpPr>
          <p:cNvPr id="74" name="Rectangle 73"/>
          <p:cNvSpPr/>
          <p:nvPr/>
        </p:nvSpPr>
        <p:spPr>
          <a:xfrm>
            <a:off x="7432636"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7</a:t>
            </a:r>
          </a:p>
        </p:txBody>
      </p:sp>
      <p:sp>
        <p:nvSpPr>
          <p:cNvPr id="75" name="Rectangle 74"/>
          <p:cNvSpPr/>
          <p:nvPr/>
        </p:nvSpPr>
        <p:spPr>
          <a:xfrm>
            <a:off x="8696959"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5</a:t>
            </a:r>
          </a:p>
        </p:txBody>
      </p:sp>
      <p:sp>
        <p:nvSpPr>
          <p:cNvPr id="12" name="Rectangle 11"/>
          <p:cNvSpPr/>
          <p:nvPr/>
        </p:nvSpPr>
        <p:spPr>
          <a:xfrm>
            <a:off x="9953625" y="7501982"/>
            <a:ext cx="1106052" cy="1106052"/>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a:solidFill>
                  <a:srgbClr val="343D46"/>
                </a:solidFill>
              </a:rPr>
              <a:t>6</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advClick="0" advTm="500">
        <p159:morph option="byObject"/>
      </p:transition>
    </mc:Choice>
    <mc:Fallback>
      <p:transition advClick="0" advTm="500">
        <p:fade/>
      </p:transition>
    </mc:Fallback>
  </mc:AlternateContent>
</p:sld>
</file>

<file path=ppt/theme/theme1.xml><?xml version="1.0" encoding="utf-8"?>
<a:theme xmlns:a="http://schemas.openxmlformats.org/drawingml/2006/main" name="Office Theme">
  <a:themeElements>
    <a:clrScheme name="inside code">
      <a:dk1>
        <a:srgbClr val="FFFFFF"/>
      </a:dk1>
      <a:lt1>
        <a:srgbClr val="343D46"/>
      </a:lt1>
      <a:dk2>
        <a:srgbClr val="44546A"/>
      </a:dk2>
      <a:lt2>
        <a:srgbClr val="E7E6E6"/>
      </a:lt2>
      <a:accent1>
        <a:srgbClr val="5EB4B4"/>
      </a:accent1>
      <a:accent2>
        <a:srgbClr val="D450D4"/>
      </a:accent2>
      <a:accent3>
        <a:srgbClr val="EC5E66"/>
      </a:accent3>
      <a:accent4>
        <a:srgbClr val="99C794"/>
      </a:accent4>
      <a:accent5>
        <a:srgbClr val="F97B57"/>
      </a:accent5>
      <a:accent6>
        <a:srgbClr val="F9AE57"/>
      </a:accent6>
      <a:hlink>
        <a:srgbClr val="A6ACB9"/>
      </a:hlink>
      <a:folHlink>
        <a:srgbClr val="954F72"/>
      </a:folHlink>
    </a:clrScheme>
    <a:fontScheme name="consolassss">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Words>
  <PresentationFormat>Özel</PresentationFormat>
  <Paragraphs>254</Paragraphs>
  <Slides>36</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36</vt:i4>
      </vt:variant>
    </vt:vector>
  </HeadingPairs>
  <TitlesOfParts>
    <vt:vector size="38" baseType="lpstr">
      <vt:lpstr>Office Theme</vt:lpstr>
      <vt:lpstr>PBrush</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victus</dc:creator>
  <cp:lastModifiedBy>victus</cp:lastModifiedBy>
  <cp:revision>1</cp:revision>
  <dcterms:modified xsi:type="dcterms:W3CDTF">2024-10-07T07:54:37Z</dcterms:modified>
</cp:coreProperties>
</file>