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59">
          <p15:clr>
            <a:srgbClr val="000000"/>
          </p15:clr>
        </p15:guide>
        <p15:guide id="2" pos="3840">
          <p15:clr>
            <a:srgbClr val="000000"/>
          </p15:clr>
        </p15:guide>
        <p15:guide id="3" pos="7680">
          <p15:clr>
            <a:srgbClr val="000000"/>
          </p15:clr>
        </p15:guide>
        <p15:guide id="4" orient="horz" pos="25">
          <p15:clr>
            <a:srgbClr val="000000"/>
          </p15:clr>
        </p15:guide>
        <p15:guide id="5" orient="horz" pos="4233">
          <p15:clr>
            <a:srgbClr val="000000"/>
          </p15:clr>
        </p15:guide>
        <p15:guide id="6">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90651C3A-4460-11DB-9652-00E08161165F}">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691" y="-91"/>
      </p:cViewPr>
      <p:guideLst>
        <p:guide orient="horz" pos="2159"/>
        <p:guide orient="horz" pos="25"/>
        <p:guide orient="horz" pos="4233"/>
        <p:guide pos="3840"/>
        <p:guide pos="7680"/>
        <p:guide/>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D68C86B-CCAA-46F3-B481-97862E900D90}" type="datetimeFigureOut">
              <a:rPr lang="en-GB" smtClean="0"/>
              <a:pPr/>
              <a:t>07/10/2024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0FA0EB0-0E2A-4D2C-954A-D985C80318F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8C86B-CCAA-46F3-B481-97862E900D90}" type="datetimeFigureOut">
              <a:rPr lang="en-GB" smtClean="0"/>
              <a:pPr/>
              <a:t>07/10/2024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EB0-0E2A-4D2C-954A-D985C80318F3}"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2"/>
          <p:cNvSpPr txBox="1"/>
          <p:nvPr/>
        </p:nvSpPr>
        <p:spPr>
          <a:xfrm>
            <a:off x="153670" y="1602105"/>
            <a:ext cx="11866245" cy="3415030"/>
          </a:xfrm>
          <a:prstGeom prst="rect">
            <a:avLst/>
          </a:prstGeom>
          <a:noFill/>
        </p:spPr>
        <p:txBody>
          <a:bodyPr wrap="square" rtlCol="0">
            <a:spAutoFit/>
          </a:bodyPr>
          <a:lstStyle/>
          <a:p>
            <a:endParaRPr lang="fr-FR" sz="5400" b="1" dirty="0"/>
          </a:p>
          <a:p>
            <a:r>
              <a:rPr lang="fr-FR" sz="5400" b="1"/>
              <a:t>Bubble</a:t>
            </a:r>
            <a:endParaRPr lang="fr-FR" sz="5400" b="1" dirty="0"/>
          </a:p>
          <a:p>
            <a:r>
              <a:rPr lang="fr-FR" sz="5400" b="1" dirty="0"/>
              <a:t>sort</a:t>
            </a:r>
            <a:r>
              <a:rPr lang="tr-TR" altLang="fr-FR" sz="5400" b="1" dirty="0"/>
              <a:t> </a:t>
            </a:r>
          </a:p>
          <a:p>
            <a:r>
              <a:rPr lang="tr-TR" altLang="fr-FR" sz="5400" b="1" dirty="0"/>
              <a:t>(Kabarcık Sıralama)</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6421426"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7717426"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7717426"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9013427"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9013427"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6242"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33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29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29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18919" y="1643837"/>
            <a:ext cx="11219543" cy="2399665"/>
          </a:xfrm>
          <a:prstGeom prst="rect">
            <a:avLst/>
          </a:prstGeom>
          <a:noFill/>
        </p:spPr>
        <p:txBody>
          <a:bodyPr wrap="square" rtlCol="0">
            <a:spAutoFit/>
          </a:bodyPr>
          <a:lstStyle/>
          <a:p>
            <a:r>
              <a:rPr lang="en-GB" sz="3000" dirty="0">
                <a:solidFill>
                  <a:srgbClr val="5EB4B4"/>
                </a:solidFill>
              </a:rPr>
              <a:t>Bubble sort:</a:t>
            </a:r>
          </a:p>
          <a:p>
            <a:r>
              <a:rPr lang="en-GB" sz="3000" dirty="0"/>
              <a:t>  </a:t>
            </a:r>
            <a:r>
              <a:rPr lang="en-GB" sz="3000" dirty="0">
                <a:solidFill>
                  <a:srgbClr val="C695C6"/>
                </a:solidFill>
              </a:rPr>
              <a:t>for</a:t>
            </a:r>
            <a:r>
              <a:rPr lang="en-GB" sz="3000" dirty="0"/>
              <a:t> </a:t>
            </a:r>
            <a:r>
              <a:rPr lang="en-GB" sz="3000" dirty="0">
                <a:solidFill>
                  <a:srgbClr val="A6ACB9"/>
                </a:solidFill>
              </a:rPr>
              <a:t>i</a:t>
            </a:r>
            <a:r>
              <a:rPr lang="en-GB" sz="3000" dirty="0"/>
              <a:t> from </a:t>
            </a:r>
            <a:r>
              <a:rPr lang="tr-TR" altLang="en-GB" sz="3000" dirty="0">
                <a:solidFill>
                  <a:srgbClr val="A6ACB9"/>
                </a:solidFill>
              </a:rPr>
              <a:t>n</a:t>
            </a:r>
            <a:r>
              <a:rPr lang="en-GB" sz="3000" dirty="0"/>
              <a:t> to </a:t>
            </a:r>
            <a:r>
              <a:rPr lang="tr-TR" altLang="en-GB" sz="3000" dirty="0">
                <a:solidFill>
                  <a:srgbClr val="F9AE57"/>
                </a:solidFill>
              </a:rPr>
              <a:t>1</a:t>
            </a:r>
            <a:r>
              <a:rPr lang="en-GB" sz="3000" dirty="0"/>
              <a:t>:</a:t>
            </a:r>
          </a:p>
          <a:p>
            <a:r>
              <a:rPr lang="en-GB" sz="3000" dirty="0">
                <a:solidFill>
                  <a:srgbClr val="C695C6"/>
                </a:solidFill>
              </a:rPr>
              <a:t>    for</a:t>
            </a:r>
            <a:r>
              <a:rPr lang="en-GB" sz="3000" dirty="0"/>
              <a:t> </a:t>
            </a:r>
            <a:r>
              <a:rPr lang="en-GB" sz="3000" dirty="0">
                <a:solidFill>
                  <a:srgbClr val="A6ACB9"/>
                </a:solidFill>
              </a:rPr>
              <a:t>j</a:t>
            </a:r>
            <a:r>
              <a:rPr lang="en-GB" sz="3000" dirty="0"/>
              <a:t> from</a:t>
            </a:r>
            <a:r>
              <a:rPr lang="en-GB" sz="3000" dirty="0">
                <a:solidFill>
                  <a:srgbClr val="F97B57"/>
                </a:solidFill>
              </a:rPr>
              <a:t> </a:t>
            </a:r>
            <a:r>
              <a:rPr lang="en-GB" sz="3000" dirty="0">
                <a:solidFill>
                  <a:srgbClr val="F9AE57"/>
                </a:solidFill>
              </a:rPr>
              <a:t>0</a:t>
            </a:r>
            <a:r>
              <a:rPr lang="en-GB" sz="3000" dirty="0">
                <a:solidFill>
                  <a:srgbClr val="F97B57"/>
                </a:solidFill>
              </a:rPr>
              <a:t> </a:t>
            </a:r>
            <a:r>
              <a:rPr lang="en-GB" sz="3000" dirty="0"/>
              <a:t>to</a:t>
            </a:r>
            <a:r>
              <a:rPr lang="en-GB" sz="3000" dirty="0">
                <a:solidFill>
                  <a:srgbClr val="F97B57"/>
                </a:solidFill>
              </a:rPr>
              <a:t> </a:t>
            </a:r>
            <a:r>
              <a:rPr lang="en-GB" sz="3000" dirty="0">
                <a:solidFill>
                  <a:srgbClr val="A6ACB9"/>
                </a:solidFill>
              </a:rPr>
              <a:t>i</a:t>
            </a:r>
            <a:r>
              <a:rPr lang="en-GB" sz="3000" dirty="0"/>
              <a:t>:</a:t>
            </a:r>
          </a:p>
          <a:p>
            <a:r>
              <a:rPr lang="en-GB" sz="3000" dirty="0"/>
              <a:t>      </a:t>
            </a:r>
            <a:r>
              <a:rPr lang="en-GB" sz="3000" dirty="0">
                <a:solidFill>
                  <a:srgbClr val="C695C6"/>
                </a:solidFill>
              </a:rPr>
              <a:t>if</a:t>
            </a:r>
            <a:r>
              <a:rPr lang="en-GB" sz="3000" dirty="0"/>
              <a:t> </a:t>
            </a:r>
            <a:r>
              <a:rPr lang="en-GB" sz="3000" dirty="0">
                <a:solidFill>
                  <a:srgbClr val="A6ACB9"/>
                </a:solidFill>
              </a:rPr>
              <a:t>arr</a:t>
            </a:r>
            <a:r>
              <a:rPr lang="en-GB" sz="3000" dirty="0"/>
              <a:t>[</a:t>
            </a:r>
            <a:r>
              <a:rPr lang="en-GB" sz="3000" dirty="0">
                <a:solidFill>
                  <a:srgbClr val="A6ACB9"/>
                </a:solidFill>
              </a:rPr>
              <a:t>j</a:t>
            </a:r>
            <a:r>
              <a:rPr lang="en-GB" sz="3000" dirty="0"/>
              <a:t>] </a:t>
            </a:r>
            <a:r>
              <a:rPr lang="en-GB" sz="3000" dirty="0">
                <a:solidFill>
                  <a:srgbClr val="F97B57"/>
                </a:solidFill>
              </a:rPr>
              <a:t>&gt;</a:t>
            </a:r>
            <a:r>
              <a:rPr lang="en-GB" sz="3000" dirty="0"/>
              <a:t> </a:t>
            </a:r>
            <a:r>
              <a:rPr lang="en-GB" sz="3000" dirty="0">
                <a:solidFill>
                  <a:srgbClr val="A6ACB9"/>
                </a:solidFill>
              </a:rPr>
              <a:t>arr</a:t>
            </a:r>
            <a:r>
              <a:rPr lang="en-GB" sz="3000" dirty="0"/>
              <a:t>[</a:t>
            </a:r>
            <a:r>
              <a:rPr lang="en-GB" sz="3000" dirty="0">
                <a:solidFill>
                  <a:srgbClr val="A6ACB9"/>
                </a:solidFill>
              </a:rPr>
              <a:t>j</a:t>
            </a:r>
            <a:r>
              <a:rPr lang="en-GB" sz="3000" dirty="0">
                <a:solidFill>
                  <a:srgbClr val="F97B57"/>
                </a:solidFill>
              </a:rPr>
              <a:t>+</a:t>
            </a:r>
            <a:r>
              <a:rPr lang="en-GB" sz="3000" dirty="0">
                <a:solidFill>
                  <a:srgbClr val="F9AE57"/>
                </a:solidFill>
              </a:rPr>
              <a:t>1</a:t>
            </a:r>
            <a:r>
              <a:rPr lang="en-GB" sz="3000" dirty="0"/>
              <a:t>]:</a:t>
            </a:r>
          </a:p>
          <a:p>
            <a:r>
              <a:rPr lang="en-GB" sz="3000" dirty="0"/>
              <a:t>        swap </a:t>
            </a:r>
            <a:r>
              <a:rPr lang="en-GB" sz="3000" dirty="0">
                <a:solidFill>
                  <a:srgbClr val="A6ACB9"/>
                </a:solidFill>
              </a:rPr>
              <a:t>arr</a:t>
            </a:r>
            <a:r>
              <a:rPr lang="en-GB" sz="3000" dirty="0"/>
              <a:t>[</a:t>
            </a:r>
            <a:r>
              <a:rPr lang="en-GB" sz="3000" dirty="0">
                <a:solidFill>
                  <a:srgbClr val="A6ACB9"/>
                </a:solidFill>
              </a:rPr>
              <a:t>j</a:t>
            </a:r>
            <a:r>
              <a:rPr lang="en-GB" sz="3000" dirty="0"/>
              <a:t>] with </a:t>
            </a:r>
            <a:r>
              <a:rPr lang="en-GB" sz="3000" dirty="0">
                <a:solidFill>
                  <a:srgbClr val="A6ACB9"/>
                </a:solidFill>
              </a:rPr>
              <a:t>arr</a:t>
            </a:r>
            <a:r>
              <a:rPr lang="en-GB" sz="3000" dirty="0"/>
              <a:t>[</a:t>
            </a:r>
            <a:r>
              <a:rPr lang="en-GB" sz="3000" dirty="0">
                <a:solidFill>
                  <a:srgbClr val="A6ACB9"/>
                </a:solidFill>
              </a:rPr>
              <a:t>j</a:t>
            </a:r>
            <a:r>
              <a:rPr lang="en-GB" sz="3000" dirty="0">
                <a:solidFill>
                  <a:srgbClr val="F97B57"/>
                </a:solidFill>
              </a:rPr>
              <a:t>+</a:t>
            </a:r>
            <a:r>
              <a:rPr lang="en-GB" sz="3000" dirty="0">
                <a:solidFill>
                  <a:srgbClr val="F9AE57"/>
                </a:solidFill>
              </a:rPr>
              <a:t>1</a:t>
            </a:r>
            <a:r>
              <a:rPr lang="en-GB" sz="3000" dirty="0"/>
              <a:t>]</a:t>
            </a:r>
          </a:p>
        </p:txBody>
      </p:sp>
      <p:sp>
        <p:nvSpPr>
          <p:cNvPr id="15" name="ZoneTexte 14"/>
          <p:cNvSpPr txBox="1"/>
          <p:nvPr/>
        </p:nvSpPr>
        <p:spPr>
          <a:xfrm>
            <a:off x="123372" y="101600"/>
            <a:ext cx="11219543" cy="707886"/>
          </a:xfrm>
          <a:prstGeom prst="rect">
            <a:avLst/>
          </a:prstGeom>
          <a:noFill/>
        </p:spPr>
        <p:txBody>
          <a:bodyPr wrap="square" rtlCol="0">
            <a:spAutoFit/>
          </a:bodyPr>
          <a:lstStyle/>
          <a:p>
            <a:r>
              <a:rPr lang="en-GB" sz="4000" dirty="0">
                <a:solidFill>
                  <a:srgbClr val="00E9B1"/>
                </a:solidFill>
              </a:rPr>
              <a:t>Pseudocode: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5128281"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5128281"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6421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6421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771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985184"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984000" y="173355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771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33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29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1227501"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29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5125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868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8225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8688000" y="173355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6424282"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33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33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23748"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739768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693503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7403362" y="1733550"/>
            <a:ext cx="4467998"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512826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60972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6345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6096000" y="1733550"/>
            <a:ext cx="5775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1227501"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60972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6345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6096000" y="1733550"/>
            <a:ext cx="5775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60972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6345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6096000" y="1733550"/>
            <a:ext cx="5775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7427"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60972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6345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6096000" y="1733550"/>
            <a:ext cx="5775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29401"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60972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56345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6096000" y="1733550"/>
            <a:ext cx="5775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3832882"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479672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3407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4796720" y="1733550"/>
            <a:ext cx="707464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479672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3407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4796720" y="1733550"/>
            <a:ext cx="707464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1238641"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479672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33407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4796720" y="1733550"/>
            <a:ext cx="707464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oupe 14"/>
          <p:cNvGrpSpPr/>
          <p:nvPr/>
        </p:nvGrpSpPr>
        <p:grpSpPr>
          <a:xfrm>
            <a:off x="2534642" y="4174541"/>
            <a:ext cx="1941146" cy="770224"/>
            <a:chOff x="1227501" y="4174541"/>
            <a:chExt cx="1941146" cy="770224"/>
          </a:xfrm>
        </p:grpSpPr>
        <p:sp>
          <p:nvSpPr>
            <p:cNvPr id="19" name="Parenthèse ouvrante 18"/>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ZoneTexte 19"/>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1" name="ZoneTexte 20"/>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cxnSp>
        <p:nvCxnSpPr>
          <p:cNvPr id="17" name="Connecteur droit 16"/>
          <p:cNvCxnSpPr/>
          <p:nvPr/>
        </p:nvCxnSpPr>
        <p:spPr>
          <a:xfrm>
            <a:off x="9156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4529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6" name="Rectangle 5"/>
          <p:cNvSpPr/>
          <p:nvPr/>
        </p:nvSpPr>
        <p:spPr>
          <a:xfrm>
            <a:off x="912001" y="1733550"/>
            <a:ext cx="10959360"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48343" y="4372691"/>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2</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3</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48343" y="4372691"/>
                <a:ext cx="11495314" cy="1846788"/>
              </a:xfrm>
              <a:prstGeom prst="rect">
                <a:avLst/>
              </a:prstGeom>
              <a:blipFill rotWithShape="1">
                <a:blip r:embed="rId2"/>
                <a:stretch>
                  <a:fillRect l="-3" t="-4" r="2" b="16"/>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112800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9241350"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5829686" y="-3850594"/>
            <a:ext cx="428625" cy="10264001"/>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4226696"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4226696" y="-77354"/>
                <a:ext cx="3634604" cy="1107996"/>
              </a:xfrm>
              <a:prstGeom prst="rect">
                <a:avLst/>
              </a:prstGeom>
              <a:blipFill rotWithShape="1">
                <a:blip r:embed="rId3"/>
                <a:stretch>
                  <a:fillRect l="-4" t="47" b="3"/>
                </a:stretch>
              </a:blipFill>
            </p:spPr>
            <p:txBody>
              <a:bodyPr/>
              <a:lstStyle/>
              <a:p>
                <a:r>
                  <a:rPr lang="en-US" altLang="en-US">
                    <a:noFill/>
                  </a:rPr>
                  <a:t> </a:t>
                </a:r>
              </a:p>
            </p:txBody>
          </p:sp>
        </mc:Fallback>
      </mc:AlternateContent>
      <p:sp>
        <p:nvSpPr>
          <p:cNvPr id="19" name="Rectangle 18"/>
          <p:cNvSpPr/>
          <p:nvPr/>
        </p:nvSpPr>
        <p:spPr>
          <a:xfrm>
            <a:off x="11279998" y="62611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48343" y="4372691"/>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2</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3</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48343" y="4372691"/>
                <a:ext cx="11495314" cy="1846788"/>
              </a:xfrm>
              <a:prstGeom prst="rect">
                <a:avLst/>
              </a:prstGeom>
              <a:blipFill rotWithShape="1">
                <a:blip r:embed="rId2"/>
                <a:stretch>
                  <a:fillRect l="-3" t="-4" r="2" b="16"/>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99840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9241350"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5199450" y="-3220357"/>
            <a:ext cx="428625" cy="9003530"/>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3662747"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r>
                        <a:rPr lang="fr-FR" sz="6600" b="0" i="1" smtClean="0">
                          <a:solidFill>
                            <a:srgbClr val="EC5E66"/>
                          </a:solidFill>
                          <a:latin typeface="Cambria Math" panose="02040503050406030204" pitchFamily="18" charset="0"/>
                        </a:rPr>
                        <m:t>−</m:t>
                      </m:r>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3662747" y="-77354"/>
                <a:ext cx="3634604" cy="1107996"/>
              </a:xfrm>
              <a:prstGeom prst="rect">
                <a:avLst/>
              </a:prstGeom>
              <a:blipFill rotWithShape="1">
                <a:blip r:embed="rId3"/>
                <a:stretch>
                  <a:fillRect l="-2" t="47" r="16" b="3"/>
                </a:stretch>
              </a:blipFill>
            </p:spPr>
            <p:txBody>
              <a:bodyPr/>
              <a:lstStyle/>
              <a:p>
                <a:r>
                  <a:rPr lang="en-US" altLang="en-US">
                    <a:noFill/>
                  </a:rPr>
                  <a:t> </a:t>
                </a:r>
              </a:p>
            </p:txBody>
          </p:sp>
        </mc:Fallback>
      </mc:AlternateContent>
      <p:sp>
        <p:nvSpPr>
          <p:cNvPr id="19" name="Rectangle 18"/>
          <p:cNvSpPr/>
          <p:nvPr/>
        </p:nvSpPr>
        <p:spPr>
          <a:xfrm>
            <a:off x="9984000" y="626110"/>
            <a:ext cx="1887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2533427"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48343" y="4372691"/>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2</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3</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48343" y="4372691"/>
                <a:ext cx="11495314" cy="1846788"/>
              </a:xfrm>
              <a:prstGeom prst="rect">
                <a:avLst/>
              </a:prstGeom>
              <a:blipFill rotWithShape="1">
                <a:blip r:embed="rId2"/>
                <a:stretch>
                  <a:fillRect l="-3" t="-4" r="2" b="16"/>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86880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8222175"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4530319" y="-2551223"/>
            <a:ext cx="428625" cy="7665268"/>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2946379"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r>
                        <a:rPr lang="fr-FR" sz="6600" b="0" i="1" smtClean="0">
                          <a:solidFill>
                            <a:srgbClr val="EC5E66"/>
                          </a:solidFill>
                          <a:latin typeface="Cambria Math" panose="02040503050406030204" pitchFamily="18" charset="0"/>
                        </a:rPr>
                        <m:t>−</m:t>
                      </m:r>
                      <m:r>
                        <a:rPr lang="fr-FR" sz="6600" b="0" i="1" smtClean="0">
                          <a:solidFill>
                            <a:srgbClr val="EC5E66"/>
                          </a:solidFill>
                          <a:latin typeface="Cambria Math" panose="02040503050406030204" pitchFamily="18" charset="0"/>
                        </a:rPr>
                        <m:t>2</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2946379" y="-77354"/>
                <a:ext cx="3634604" cy="1107996"/>
              </a:xfrm>
              <a:prstGeom prst="rect">
                <a:avLst/>
              </a:prstGeom>
              <a:blipFill rotWithShape="1">
                <a:blip r:embed="rId3"/>
                <a:stretch>
                  <a:fillRect l="-17" t="47" r="13" b="3"/>
                </a:stretch>
              </a:blipFill>
            </p:spPr>
            <p:txBody>
              <a:bodyPr/>
              <a:lstStyle/>
              <a:p>
                <a:r>
                  <a:rPr lang="en-US" altLang="en-US">
                    <a:noFill/>
                  </a:rPr>
                  <a:t> </a:t>
                </a:r>
              </a:p>
            </p:txBody>
          </p:sp>
        </mc:Fallback>
      </mc:AlternateContent>
      <p:sp>
        <p:nvSpPr>
          <p:cNvPr id="19" name="Rectangle 18"/>
          <p:cNvSpPr/>
          <p:nvPr/>
        </p:nvSpPr>
        <p:spPr>
          <a:xfrm>
            <a:off x="8688000" y="626110"/>
            <a:ext cx="318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48343" y="4372691"/>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2</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3</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48343" y="4372691"/>
                <a:ext cx="11495314" cy="1846788"/>
              </a:xfrm>
              <a:prstGeom prst="rect">
                <a:avLst/>
              </a:prstGeom>
              <a:blipFill rotWithShape="1">
                <a:blip r:embed="rId2"/>
                <a:stretch>
                  <a:fillRect l="-3" t="-4" r="2" b="16"/>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73926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6926775"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3904050" y="-1924953"/>
            <a:ext cx="428625" cy="6412730"/>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2301060"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r>
                        <a:rPr lang="fr-FR" sz="6600" b="0" i="1" smtClean="0">
                          <a:solidFill>
                            <a:srgbClr val="EC5E66"/>
                          </a:solidFill>
                          <a:latin typeface="Cambria Math" panose="02040503050406030204" pitchFamily="18" charset="0"/>
                        </a:rPr>
                        <m:t>−</m:t>
                      </m:r>
                      <m:r>
                        <a:rPr lang="fr-FR" sz="6600" b="0" i="1" smtClean="0">
                          <a:solidFill>
                            <a:srgbClr val="EC5E66"/>
                          </a:solidFill>
                          <a:latin typeface="Cambria Math" panose="02040503050406030204" pitchFamily="18" charset="0"/>
                        </a:rPr>
                        <m:t>3</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2301060" y="-77354"/>
                <a:ext cx="3634604" cy="1107996"/>
              </a:xfrm>
              <a:prstGeom prst="rect">
                <a:avLst/>
              </a:prstGeom>
              <a:blipFill rotWithShape="1">
                <a:blip r:embed="rId3"/>
                <a:stretch>
                  <a:fillRect l="-13" t="47" r="9" b="3"/>
                </a:stretch>
              </a:blipFill>
            </p:spPr>
            <p:txBody>
              <a:bodyPr/>
              <a:lstStyle/>
              <a:p>
                <a:r>
                  <a:rPr lang="en-US" altLang="en-US">
                    <a:noFill/>
                  </a:rPr>
                  <a:t> </a:t>
                </a:r>
              </a:p>
            </p:txBody>
          </p:sp>
        </mc:Fallback>
      </mc:AlternateContent>
      <p:sp>
        <p:nvSpPr>
          <p:cNvPr id="19" name="Rectangle 18"/>
          <p:cNvSpPr/>
          <p:nvPr/>
        </p:nvSpPr>
        <p:spPr>
          <a:xfrm>
            <a:off x="7392000" y="626110"/>
            <a:ext cx="4479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75648" y="4956891"/>
                <a:ext cx="11495314" cy="123063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2</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3</m:t>
                          </m:r>
                        </m:e>
                      </m:d>
                      <m:r>
                        <a:rPr lang="fr-FR" sz="4000" b="0" i="1" smtClean="0">
                          <a:latin typeface="Cambria Math" panose="02040503050406030204" pitchFamily="18" charset="0"/>
                        </a:rPr>
                        <m:t>+…+</m:t>
                      </m:r>
                      <m:r>
                        <a:rPr lang="fr-FR" sz="4000" b="0" i="1" smtClean="0">
                          <a:latin typeface="Cambria Math" panose="02040503050406030204" pitchFamily="18" charset="0"/>
                        </a:rPr>
                        <m:t>1</m:t>
                      </m:r>
                    </m:oMath>
                  </m:oMathPara>
                </a14:m>
                <a:br>
                  <a:rPr lang="fr-FR" sz="4000" b="0" i="1" smtClean="0">
                    <a:latin typeface="Cambria Math" panose="02040503050406030204" pitchFamily="18" charset="0"/>
                  </a:rPr>
                </a:br>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75648" y="4956891"/>
                <a:ext cx="11495314" cy="1230630"/>
              </a:xfrm>
              <a:prstGeom prst="rect">
                <a:avLst/>
              </a:prstGeom>
              <a:blipFill rotWithShape="1">
                <a:blip r:embed="rId2"/>
                <a:stretch>
                  <a:fillRect l="-3" t="-7" r="2" b="7"/>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22110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1745175"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1298961" y="680137"/>
            <a:ext cx="428625" cy="1202552"/>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304029"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304029" y="-77354"/>
                <a:ext cx="3634604" cy="1107996"/>
              </a:xfrm>
              <a:prstGeom prst="rect">
                <a:avLst/>
              </a:prstGeom>
              <a:blipFill rotWithShape="1">
                <a:blip r:embed="rId3"/>
                <a:stretch>
                  <a:fillRect l="14" t="47" b="3"/>
                </a:stretch>
              </a:blipFill>
            </p:spPr>
            <p:txBody>
              <a:bodyPr/>
              <a:lstStyle/>
              <a:p>
                <a:r>
                  <a:rPr lang="en-US" altLang="en-US">
                    <a:noFill/>
                  </a:rPr>
                  <a:t> </a:t>
                </a:r>
              </a:p>
            </p:txBody>
          </p:sp>
        </mc:Fallback>
      </mc:AlternateContent>
      <p:sp>
        <p:nvSpPr>
          <p:cNvPr id="19" name="Rectangle 18"/>
          <p:cNvSpPr/>
          <p:nvPr/>
        </p:nvSpPr>
        <p:spPr>
          <a:xfrm>
            <a:off x="2208000" y="626110"/>
            <a:ext cx="966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348343" y="4372691"/>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r>
                        <a:rPr lang="fr-FR" sz="4000" b="0" i="1" smtClean="0">
                          <a:latin typeface="Cambria Math" panose="02040503050406030204" pitchFamily="18" charset="0"/>
                        </a:rPr>
                        <m:t>𝑛</m:t>
                      </m:r>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2</m:t>
                          </m:r>
                        </m:e>
                      </m:d>
                      <m:r>
                        <a:rPr lang="fr-FR" sz="4000" b="0" i="1" smtClean="0">
                          <a:latin typeface="Cambria Math" panose="02040503050406030204" pitchFamily="18" charset="0"/>
                        </a:rPr>
                        <m:t>+</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3</m:t>
                          </m:r>
                        </m:e>
                      </m:d>
                      <m:r>
                        <a:rPr lang="fr-FR" sz="4000" b="0" i="1" smtClean="0">
                          <a:latin typeface="Cambria Math" panose="02040503050406030204" pitchFamily="18" charset="0"/>
                        </a:rPr>
                        <m:t>+…+</m:t>
                      </m:r>
                      <m:r>
                        <a:rPr lang="fr-FR" sz="4000" b="0" i="1" smtClean="0">
                          <a:latin typeface="Cambria Math" panose="02040503050406030204" pitchFamily="18" charset="0"/>
                        </a:rPr>
                        <m:t>1</m:t>
                      </m:r>
                    </m:oMath>
                    <m:oMath xmlns:m="http://schemas.openxmlformats.org/officeDocument/2006/math">
                      <m:r>
                        <a:rPr lang="fr-FR" sz="4000" b="0" i="1" smtClean="0">
                          <a:latin typeface="Cambria Math" panose="02040503050406030204" pitchFamily="18" charset="0"/>
                        </a:rPr>
                        <m:t>𝑇</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e>
                      </m:d>
                      <m:r>
                        <a:rPr lang="fr-FR" sz="4000" b="0" i="1" smtClean="0">
                          <a:latin typeface="Cambria Math" panose="02040503050406030204" pitchFamily="18" charset="0"/>
                        </a:rPr>
                        <m:t>=</m:t>
                      </m:r>
                      <m:f>
                        <m:fPr>
                          <m:ctrlPr>
                            <a:rPr lang="fr-FR" sz="4000" b="0" i="1" smtClean="0">
                              <a:latin typeface="Cambria Math" panose="02040503050406030204" pitchFamily="18" charset="0"/>
                            </a:rPr>
                          </m:ctrlPr>
                        </m:fPr>
                        <m:num>
                          <m:r>
                            <a:rPr lang="fr-FR" sz="4000" b="0" i="1" smtClean="0">
                              <a:latin typeface="Cambria Math" panose="02040503050406030204" pitchFamily="18" charset="0"/>
                            </a:rPr>
                            <m:t>𝑛</m:t>
                          </m:r>
                          <m:d>
                            <m:dPr>
                              <m:ctrlPr>
                                <a:rPr lang="fr-FR" sz="4000" b="0" i="1" smtClean="0">
                                  <a:latin typeface="Cambria Math" panose="02040503050406030204" pitchFamily="18" charset="0"/>
                                </a:rPr>
                              </m:ctrlPr>
                            </m:dPr>
                            <m:e>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latin typeface="Cambria Math" panose="02040503050406030204" pitchFamily="18" charset="0"/>
                                </a:rPr>
                                <m:t>1</m:t>
                              </m:r>
                            </m:e>
                          </m:d>
                        </m:num>
                        <m:den>
                          <m:r>
                            <a:rPr lang="fr-FR" sz="4000" b="0" i="1" smtClean="0">
                              <a:latin typeface="Cambria Math" panose="02040503050406030204" pitchFamily="18" charset="0"/>
                            </a:rPr>
                            <m:t>2</m:t>
                          </m:r>
                        </m:den>
                      </m:f>
                      <m:r>
                        <a:rPr lang="fr-FR" sz="4000" b="0" i="1" smtClean="0">
                          <a:latin typeface="Cambria Math" panose="02040503050406030204" pitchFamily="18" charset="0"/>
                        </a:rPr>
                        <m:t>=</m:t>
                      </m:r>
                      <m:f>
                        <m:fPr>
                          <m:ctrlPr>
                            <a:rPr lang="fr-FR" sz="4000" b="0" i="1" smtClean="0">
                              <a:latin typeface="Cambria Math" panose="02040503050406030204" pitchFamily="18" charset="0"/>
                            </a:rPr>
                          </m:ctrlPr>
                        </m:fPr>
                        <m:num>
                          <m:sSup>
                            <m:sSupPr>
                              <m:ctrlPr>
                                <a:rPr lang="fr-FR" sz="4000" b="0" i="1" smtClean="0">
                                  <a:latin typeface="Cambria Math" panose="02040503050406030204" pitchFamily="18" charset="0"/>
                                </a:rPr>
                              </m:ctrlPr>
                            </m:sSupPr>
                            <m:e>
                              <m:r>
                                <a:rPr lang="fr-FR" sz="4000" b="0" i="1" smtClean="0">
                                  <a:latin typeface="Cambria Math" panose="02040503050406030204" pitchFamily="18" charset="0"/>
                                </a:rPr>
                                <m:t>𝑛</m:t>
                              </m:r>
                            </m:e>
                            <m:sup>
                              <m:r>
                                <a:rPr lang="fr-FR" sz="4000" b="0" i="1" smtClean="0">
                                  <a:latin typeface="Cambria Math" panose="02040503050406030204" pitchFamily="18" charset="0"/>
                                </a:rPr>
                                <m:t>2</m:t>
                              </m:r>
                            </m:sup>
                          </m:sSup>
                          <m:r>
                            <a:rPr lang="fr-FR" sz="4000" b="0" i="1" smtClean="0">
                              <a:latin typeface="Cambria Math" panose="02040503050406030204" pitchFamily="18" charset="0"/>
                            </a:rPr>
                            <m:t>+</m:t>
                          </m:r>
                          <m:r>
                            <a:rPr lang="fr-FR" sz="4000" b="0" i="1" smtClean="0">
                              <a:latin typeface="Cambria Math" panose="02040503050406030204" pitchFamily="18" charset="0"/>
                            </a:rPr>
                            <m:t>𝑛</m:t>
                          </m:r>
                        </m:num>
                        <m:den>
                          <m:r>
                            <a:rPr lang="fr-FR" sz="4000" b="0" i="1" smtClean="0">
                              <a:latin typeface="Cambria Math" panose="02040503050406030204" pitchFamily="18" charset="0"/>
                            </a:rPr>
                            <m:t>2</m:t>
                          </m:r>
                        </m:den>
                      </m:f>
                      <m:r>
                        <a:rPr lang="fr-FR" sz="4000" b="0" i="1" smtClean="0">
                          <a:latin typeface="Cambria Math" panose="02040503050406030204" pitchFamily="18" charset="0"/>
                        </a:rPr>
                        <m:t>=</m:t>
                      </m:r>
                      <m:f>
                        <m:fPr>
                          <m:ctrlPr>
                            <a:rPr lang="fr-FR" sz="4000" b="0" i="1" smtClean="0">
                              <a:latin typeface="Cambria Math" panose="02040503050406030204" pitchFamily="18" charset="0"/>
                            </a:rPr>
                          </m:ctrlPr>
                        </m:fPr>
                        <m:num>
                          <m:r>
                            <a:rPr lang="fr-FR" sz="4000" b="0" i="1" smtClean="0">
                              <a:latin typeface="Cambria Math" panose="02040503050406030204" pitchFamily="18" charset="0"/>
                            </a:rPr>
                            <m:t>1</m:t>
                          </m:r>
                        </m:num>
                        <m:den>
                          <m:r>
                            <a:rPr lang="fr-FR" sz="4000" b="0" i="1" smtClean="0">
                              <a:latin typeface="Cambria Math" panose="02040503050406030204" pitchFamily="18" charset="0"/>
                            </a:rPr>
                            <m:t>2</m:t>
                          </m:r>
                        </m:den>
                      </m:f>
                      <m:sSup>
                        <m:sSupPr>
                          <m:ctrlPr>
                            <a:rPr lang="fr-FR" sz="4000" b="0" i="1" smtClean="0">
                              <a:latin typeface="Cambria Math" panose="02040503050406030204" pitchFamily="18" charset="0"/>
                            </a:rPr>
                          </m:ctrlPr>
                        </m:sSupPr>
                        <m:e>
                          <m:r>
                            <a:rPr lang="fr-FR" sz="4000" b="0" i="1" smtClean="0">
                              <a:latin typeface="Cambria Math" panose="02040503050406030204" pitchFamily="18" charset="0"/>
                            </a:rPr>
                            <m:t>𝑛</m:t>
                          </m:r>
                        </m:e>
                        <m:sup>
                          <m:r>
                            <a:rPr lang="fr-FR" sz="4000" b="0" i="1" smtClean="0">
                              <a:latin typeface="Cambria Math" panose="02040503050406030204" pitchFamily="18" charset="0"/>
                            </a:rPr>
                            <m:t>2</m:t>
                          </m:r>
                        </m:sup>
                      </m:sSup>
                      <m:r>
                        <a:rPr lang="fr-FR" sz="4000" b="0" i="1" smtClean="0">
                          <a:latin typeface="Cambria Math" panose="02040503050406030204" pitchFamily="18" charset="0"/>
                        </a:rPr>
                        <m:t>+</m:t>
                      </m:r>
                      <m:f>
                        <m:fPr>
                          <m:ctrlPr>
                            <a:rPr lang="fr-FR" sz="4000" b="0" i="1" smtClean="0">
                              <a:latin typeface="Cambria Math" panose="02040503050406030204" pitchFamily="18" charset="0"/>
                            </a:rPr>
                          </m:ctrlPr>
                        </m:fPr>
                        <m:num>
                          <m:r>
                            <a:rPr lang="fr-FR" sz="4000" b="0" i="1" smtClean="0">
                              <a:latin typeface="Cambria Math" panose="02040503050406030204" pitchFamily="18" charset="0"/>
                            </a:rPr>
                            <m:t>1</m:t>
                          </m:r>
                        </m:num>
                        <m:den>
                          <m:r>
                            <a:rPr lang="fr-FR" sz="4000" b="0" i="1" smtClean="0">
                              <a:latin typeface="Cambria Math" panose="02040503050406030204" pitchFamily="18" charset="0"/>
                            </a:rPr>
                            <m:t>2</m:t>
                          </m:r>
                        </m:den>
                      </m:f>
                      <m:r>
                        <a:rPr lang="fr-FR" sz="4000" b="0" i="1" smtClean="0">
                          <a:latin typeface="Cambria Math" panose="02040503050406030204" pitchFamily="18" charset="0"/>
                        </a:rPr>
                        <m:t>𝑛</m:t>
                      </m:r>
                      <m:r>
                        <a:rPr lang="fr-FR" sz="4000" b="0" i="1" smtClean="0">
                          <a:latin typeface="Cambria Math" panose="02040503050406030204" pitchFamily="18" charset="0"/>
                        </a:rPr>
                        <m:t>=</m:t>
                      </m:r>
                      <m:r>
                        <a:rPr lang="fr-FR" sz="4000" b="0" i="1" smtClean="0">
                          <a:solidFill>
                            <a:srgbClr val="F97B57"/>
                          </a:solidFill>
                          <a:latin typeface="Cambria Math" panose="02040503050406030204" pitchFamily="18" charset="0"/>
                        </a:rPr>
                        <m:t>𝑂</m:t>
                      </m:r>
                      <m:r>
                        <a:rPr lang="fr-FR" sz="4000" b="0" i="1" smtClean="0">
                          <a:solidFill>
                            <a:srgbClr val="F97B57"/>
                          </a:solidFill>
                          <a:latin typeface="Cambria Math" panose="02040503050406030204" pitchFamily="18" charset="0"/>
                        </a:rPr>
                        <m:t>(</m:t>
                      </m:r>
                      <m:sSup>
                        <m:sSupPr>
                          <m:ctrlPr>
                            <a:rPr lang="fr-FR" sz="4000" b="0" i="1" smtClean="0">
                              <a:solidFill>
                                <a:srgbClr val="F97B57"/>
                              </a:solidFill>
                              <a:latin typeface="Cambria Math" panose="02040503050406030204" pitchFamily="18" charset="0"/>
                            </a:rPr>
                          </m:ctrlPr>
                        </m:sSupPr>
                        <m:e>
                          <m:r>
                            <a:rPr lang="fr-FR" sz="4000" b="0" i="1" smtClean="0">
                              <a:solidFill>
                                <a:srgbClr val="F97B57"/>
                              </a:solidFill>
                              <a:latin typeface="Cambria Math" panose="02040503050406030204" pitchFamily="18" charset="0"/>
                            </a:rPr>
                            <m:t>𝑛</m:t>
                          </m:r>
                        </m:e>
                        <m:sup>
                          <m:r>
                            <a:rPr lang="fr-FR" sz="4000" b="0" i="1" smtClean="0">
                              <a:solidFill>
                                <a:srgbClr val="F97B57"/>
                              </a:solidFill>
                              <a:latin typeface="Cambria Math" panose="02040503050406030204" pitchFamily="18" charset="0"/>
                            </a:rPr>
                            <m:t>2</m:t>
                          </m:r>
                        </m:sup>
                      </m:sSup>
                      <m:r>
                        <a:rPr lang="fr-FR" sz="4000" b="0" i="1" smtClean="0">
                          <a:solidFill>
                            <a:srgbClr val="F97B57"/>
                          </a:solidFill>
                          <a:latin typeface="Cambria Math" panose="02040503050406030204" pitchFamily="18" charset="0"/>
                        </a:rPr>
                        <m:t>)</m:t>
                      </m:r>
                    </m:oMath>
                  </m:oMathPara>
                </a14:m>
                <a:endParaRPr lang="en-GB" sz="4000" dirty="0"/>
              </a:p>
            </p:txBody>
          </p:sp>
        </mc:Choice>
        <mc:Fallback>
          <p:sp>
            <p:nvSpPr>
              <p:cNvPr id="15" name="ZoneTexte 14"/>
              <p:cNvSpPr txBox="1">
                <a:spLocks noRot="1" noChangeAspect="1" noMove="1" noResize="1" noEditPoints="1" noAdjustHandles="1" noChangeArrowheads="1" noChangeShapeType="1" noTextEdit="1"/>
              </p:cNvSpPr>
              <p:nvPr/>
            </p:nvSpPr>
            <p:spPr>
              <a:xfrm>
                <a:off x="348343" y="4372691"/>
                <a:ext cx="11495314" cy="1846788"/>
              </a:xfrm>
              <a:prstGeom prst="rect">
                <a:avLst/>
              </a:prstGeom>
              <a:blipFill rotWithShape="1">
                <a:blip r:embed="rId2"/>
                <a:stretch>
                  <a:fillRect l="-3" t="-4" r="2" b="16"/>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cxnSp>
        <p:nvCxnSpPr>
          <p:cNvPr id="28" name="Connecteur droit 27"/>
          <p:cNvCxnSpPr/>
          <p:nvPr/>
        </p:nvCxnSpPr>
        <p:spPr>
          <a:xfrm>
            <a:off x="2211000" y="62611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9" name="ZoneTexte 28"/>
          <p:cNvSpPr txBox="1"/>
          <p:nvPr/>
        </p:nvSpPr>
        <p:spPr>
          <a:xfrm>
            <a:off x="1745175" y="10289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4" name="Accolade ouvrante 33"/>
          <p:cNvSpPr/>
          <p:nvPr/>
        </p:nvSpPr>
        <p:spPr>
          <a:xfrm rot="5400000">
            <a:off x="1298961" y="680137"/>
            <a:ext cx="428625" cy="1202552"/>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5" name="ZoneTexte 34"/>
              <p:cNvSpPr txBox="1"/>
              <p:nvPr/>
            </p:nvSpPr>
            <p:spPr>
              <a:xfrm>
                <a:off x="-304029" y="-77354"/>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5" name="ZoneTexte 34"/>
              <p:cNvSpPr txBox="1">
                <a:spLocks noRot="1" noChangeAspect="1" noMove="1" noResize="1" noEditPoints="1" noAdjustHandles="1" noChangeArrowheads="1" noChangeShapeType="1" noTextEdit="1"/>
              </p:cNvSpPr>
              <p:nvPr/>
            </p:nvSpPr>
            <p:spPr>
              <a:xfrm>
                <a:off x="-304029" y="-77354"/>
                <a:ext cx="3634604" cy="1107996"/>
              </a:xfrm>
              <a:prstGeom prst="rect">
                <a:avLst/>
              </a:prstGeom>
              <a:blipFill rotWithShape="1">
                <a:blip r:embed="rId3"/>
                <a:stretch>
                  <a:fillRect l="14" t="47" b="3"/>
                </a:stretch>
              </a:blipFill>
            </p:spPr>
            <p:txBody>
              <a:bodyPr/>
              <a:lstStyle/>
              <a:p>
                <a:r>
                  <a:rPr lang="en-US" altLang="en-US">
                    <a:noFill/>
                  </a:rPr>
                  <a:t> </a:t>
                </a:r>
              </a:p>
            </p:txBody>
          </p:sp>
        </mc:Fallback>
      </mc:AlternateContent>
      <p:sp>
        <p:nvSpPr>
          <p:cNvPr id="19" name="Rectangle 18"/>
          <p:cNvSpPr/>
          <p:nvPr/>
        </p:nvSpPr>
        <p:spPr>
          <a:xfrm>
            <a:off x="2208000" y="626110"/>
            <a:ext cx="9663359"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 Box 1"/>
          <p:cNvSpPr txBox="1"/>
          <p:nvPr/>
        </p:nvSpPr>
        <p:spPr>
          <a:xfrm>
            <a:off x="4872990" y="3244850"/>
            <a:ext cx="3954780" cy="645160"/>
          </a:xfrm>
          <a:prstGeom prst="rect">
            <a:avLst/>
          </a:prstGeom>
          <a:noFill/>
        </p:spPr>
        <p:txBody>
          <a:bodyPr wrap="none" rtlCol="0" anchor="t">
            <a:spAutoFit/>
          </a:bodyPr>
          <a:lstStyle/>
          <a:p>
            <a:r>
              <a:rPr lang="tr-TR" altLang="en-US" sz="3600">
                <a:solidFill>
                  <a:srgbClr val="92D050"/>
                </a:solidFill>
                <a:sym typeface="+mn-ea"/>
              </a:rPr>
              <a:t>En Kötü Durum: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15" name="ZoneTexte 14"/>
              <p:cNvSpPr txBox="1"/>
              <p:nvPr/>
            </p:nvSpPr>
            <p:spPr>
              <a:xfrm>
                <a:off x="530588" y="4165582"/>
                <a:ext cx="11495314" cy="67691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400" b="0" i="1" smtClean="0">
                          <a:latin typeface="Cambria Math" panose="02040503050406030204" pitchFamily="18" charset="0"/>
                        </a:rPr>
                        <m:t>𝑇</m:t>
                      </m:r>
                      <m:d>
                        <m:dPr>
                          <m:ctrlPr>
                            <a:rPr lang="fr-FR" sz="4400" b="0" i="1" smtClean="0">
                              <a:latin typeface="Cambria Math" panose="02040503050406030204" pitchFamily="18" charset="0"/>
                            </a:rPr>
                          </m:ctrlPr>
                        </m:dPr>
                        <m:e>
                          <m:r>
                            <a:rPr lang="fr-FR" sz="4400" b="0" i="1" smtClean="0">
                              <a:latin typeface="Cambria Math" panose="02040503050406030204" pitchFamily="18" charset="0"/>
                            </a:rPr>
                            <m:t>𝑛</m:t>
                          </m:r>
                        </m:e>
                      </m:d>
                      <m:r>
                        <a:rPr lang="fr-FR" sz="4400" b="0" i="1" smtClean="0">
                          <a:latin typeface="Cambria Math" panose="02040503050406030204" pitchFamily="18" charset="0"/>
                        </a:rPr>
                        <m:t>=</m:t>
                      </m:r>
                      <m:r>
                        <a:rPr lang="fr-FR" sz="4400" b="0" i="1" smtClean="0">
                          <a:latin typeface="Cambria Math" panose="02040503050406030204" pitchFamily="18" charset="0"/>
                        </a:rPr>
                        <m:t>𝑛</m:t>
                      </m:r>
                      <m:r>
                        <a:rPr lang="fr-FR" sz="4400" b="0" i="1" smtClean="0">
                          <a:latin typeface="Cambria Math" panose="02040503050406030204" pitchFamily="18" charset="0"/>
                        </a:rPr>
                        <m:t>=</m:t>
                      </m:r>
                      <m:r>
                        <a:rPr lang="fr-FR" sz="4400" b="0" i="1" smtClean="0">
                          <a:solidFill>
                            <a:srgbClr val="F97B57"/>
                          </a:solidFill>
                          <a:latin typeface="Cambria Math" panose="02040503050406030204" pitchFamily="18" charset="0"/>
                        </a:rPr>
                        <m:t>𝑂</m:t>
                      </m:r>
                      <m:r>
                        <a:rPr lang="fr-FR" sz="4400" b="0" i="1" smtClean="0">
                          <a:solidFill>
                            <a:srgbClr val="F97B57"/>
                          </a:solidFill>
                          <a:latin typeface="Cambria Math" panose="02040503050406030204" pitchFamily="18" charset="0"/>
                        </a:rPr>
                        <m:t>(</m:t>
                      </m:r>
                      <m:r>
                        <a:rPr lang="fr-FR" sz="4400" b="0" i="1" smtClean="0">
                          <a:solidFill>
                            <a:srgbClr val="F97B57"/>
                          </a:solidFill>
                          <a:latin typeface="Cambria Math" panose="02040503050406030204" pitchFamily="18" charset="0"/>
                        </a:rPr>
                        <m:t>𝑛</m:t>
                      </m:r>
                      <m:r>
                        <a:rPr lang="fr-FR" sz="4400" b="0" i="1" smtClean="0">
                          <a:solidFill>
                            <a:srgbClr val="F97B57"/>
                          </a:solidFill>
                          <a:latin typeface="Cambria Math" panose="02040503050406030204" pitchFamily="18" charset="0"/>
                        </a:rPr>
                        <m:t>)</m:t>
                      </m:r>
                    </m:oMath>
                  </m:oMathPara>
                </a14:m>
                <a:endParaRPr lang="en-GB" sz="4400" dirty="0"/>
              </a:p>
            </p:txBody>
          </p:sp>
        </mc:Choice>
        <mc:Fallback>
          <p:sp>
            <p:nvSpPr>
              <p:cNvPr id="15" name="ZoneTexte 14"/>
              <p:cNvSpPr txBox="1">
                <a:spLocks noRot="1" noChangeAspect="1" noMove="1" noResize="1" noEditPoints="1" noAdjustHandles="1" noChangeArrowheads="1" noChangeShapeType="1" noTextEdit="1"/>
              </p:cNvSpPr>
              <p:nvPr/>
            </p:nvSpPr>
            <p:spPr>
              <a:xfrm>
                <a:off x="530588" y="4165582"/>
                <a:ext cx="11495314" cy="676910"/>
              </a:xfrm>
              <a:prstGeom prst="rect">
                <a:avLst/>
              </a:prstGeom>
              <a:blipFill rotWithShape="1">
                <a:blip r:embed="rId2"/>
                <a:stretch>
                  <a:fillRect l="-3" t="-91" r="2" b="91"/>
                </a:stretch>
              </a:blipFill>
            </p:spPr>
            <p:txBody>
              <a:bodyPr/>
              <a:lstStyle/>
              <a:p>
                <a:r>
                  <a:rPr lang="en-US" altLang="en-US">
                    <a:noFill/>
                  </a:rPr>
                  <a:t> </a:t>
                </a:r>
              </a:p>
            </p:txBody>
          </p:sp>
        </mc:Fallback>
      </mc:AlternateContent>
      <p:sp>
        <p:nvSpPr>
          <p:cNvPr id="20" name="Rectangle 19"/>
          <p:cNvSpPr/>
          <p:nvPr/>
        </p:nvSpPr>
        <p:spPr>
          <a:xfrm>
            <a:off x="91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7" name="Rectangle 26"/>
          <p:cNvSpPr/>
          <p:nvPr/>
        </p:nvSpPr>
        <p:spPr>
          <a:xfrm>
            <a:off x="9984000" y="167356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 name="Text Box 1"/>
          <p:cNvSpPr txBox="1"/>
          <p:nvPr/>
        </p:nvSpPr>
        <p:spPr>
          <a:xfrm>
            <a:off x="4872990" y="3244850"/>
            <a:ext cx="3703320" cy="645160"/>
          </a:xfrm>
          <a:prstGeom prst="rect">
            <a:avLst/>
          </a:prstGeom>
          <a:noFill/>
        </p:spPr>
        <p:txBody>
          <a:bodyPr wrap="none" rtlCol="0" anchor="t">
            <a:spAutoFit/>
          </a:bodyPr>
          <a:lstStyle/>
          <a:p>
            <a:r>
              <a:rPr lang="tr-TR" altLang="en-US" sz="3600">
                <a:solidFill>
                  <a:srgbClr val="92D050"/>
                </a:solidFill>
                <a:sym typeface="+mn-ea"/>
              </a:rPr>
              <a:t>En iyi Durum: </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13" name="Tableau 16"/>
              <p:cNvGraphicFramePr>
                <a:graphicFrameLocks noGrp="1"/>
              </p:cNvGraphicFramePr>
              <p:nvPr/>
            </p:nvGraphicFramePr>
            <p:xfrm>
              <a:off x="747252" y="2586662"/>
              <a:ext cx="10697495" cy="1684676"/>
            </p:xfrm>
            <a:graphic>
              <a:graphicData uri="http://schemas.openxmlformats.org/drawingml/2006/table">
                <a:tbl>
                  <a:tblPr>
                    <a:tableStyleId>{5C22544A-7EE6-4342-B048-85BDC9FD1C3A}</a:tableStyleId>
                  </a:tblPr>
                  <a:tblGrid>
                    <a:gridCol w="2139499"/>
                    <a:gridCol w="2139499"/>
                    <a:gridCol w="2139499"/>
                    <a:gridCol w="2139499"/>
                    <a:gridCol w="2139499"/>
                  </a:tblGrid>
                  <a:tr h="522298">
                    <a:tc rowSpan="2">
                      <a:txBody>
                        <a:bodyPr/>
                        <a:lstStyle/>
                        <a:p>
                          <a:pPr algn="ctr" rtl="0"/>
                          <a:r>
                            <a:rPr lang="tr-TR" altLang="en-GB" sz="1800" b="1" dirty="0">
                              <a:solidFill>
                                <a:schemeClr val="tx1"/>
                              </a:solidFill>
                            </a:rPr>
                            <a:t>Sıralama Algoritması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r>
                            <a:rPr lang="tr-TR" altLang="en-GB" sz="1800" b="1" dirty="0">
                              <a:solidFill>
                                <a:schemeClr val="tx1"/>
                              </a:solidFill>
                            </a:rPr>
                            <a:t>Zaman Karmaşıklığı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tr-TR" altLang="en-GB" sz="1800" b="1" dirty="0">
                              <a:solidFill>
                                <a:schemeClr val="tx1"/>
                              </a:solidFill>
                            </a:rPr>
                            <a:t>Alan karmaşıklığı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vMerge="1">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00E9B1"/>
                              </a:solidFill>
                            </a:rPr>
                            <a:t>Best case</a:t>
                          </a:r>
                          <a:endParaRPr lang="en-GB" sz="1800" dirty="0">
                            <a:solidFill>
                              <a:srgbClr val="00E9B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F9AE57"/>
                              </a:solidFill>
                            </a:rPr>
                            <a:t>Average case</a:t>
                          </a:r>
                          <a:endParaRPr lang="en-GB" sz="1800" dirty="0">
                            <a:solidFill>
                              <a:srgbClr val="F9AE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endParaRPr lang="en-GB" sz="1800" dirty="0">
                            <a:solidFill>
                              <a:srgbClr val="EC5E66"/>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endParaRPr lang="en-GB" sz="1800" dirty="0">
                            <a:solidFill>
                              <a:srgbClr val="EC5E66"/>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a:txBody>
                        <a:bodyPr/>
                        <a:lstStyle/>
                        <a:p>
                          <a:pPr algn="ctr" rtl="0"/>
                          <a:r>
                            <a:rPr lang="en-GB" sz="1800" dirty="0">
                              <a:solidFill>
                                <a:schemeClr val="tx1"/>
                              </a:solidFill>
                            </a:rPr>
                            <a:t>Bubble sort</a:t>
                          </a:r>
                          <a:endParaRPr lang="en-GB" sz="18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en-GB" sz="2000" i="1" dirty="0" smtClean="0">
                                    <a:solidFill>
                                      <a:srgbClr val="F97B57"/>
                                    </a:solidFill>
                                    <a:latin typeface="Cambria Math" panose="02040503050406030204" pitchFamily="18" charset="0"/>
                                  </a:rPr>
                                  <m:t>)</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en-GB" sz="2000" i="1" dirty="0" smtClean="0">
                                    <a:solidFill>
                                      <a:srgbClr val="F97B57"/>
                                    </a:solidFill>
                                    <a:latin typeface="Cambria Math" panose="02040503050406030204" pitchFamily="18" charset="0"/>
                                  </a:rPr>
                                  <m:t>²)</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en-GB" sz="2000" i="1" dirty="0" smtClean="0">
                                    <a:solidFill>
                                      <a:srgbClr val="F97B57"/>
                                    </a:solidFill>
                                    <a:latin typeface="Cambria Math" panose="02040503050406030204" pitchFamily="18" charset="0"/>
                                  </a:rPr>
                                  <m:t>²)</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1</m:t>
                                </m:r>
                                <m:r>
                                  <a:rPr lang="en-GB" sz="2000" i="1" dirty="0" smtClean="0">
                                    <a:solidFill>
                                      <a:srgbClr val="F97B57"/>
                                    </a:solidFill>
                                    <a:latin typeface="Cambria Math" panose="02040503050406030204" pitchFamily="18" charset="0"/>
                                  </a:rPr>
                                  <m:t>)</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bl>
              </a:graphicData>
            </a:graphic>
          </p:graphicFrame>
        </mc:Choice>
        <mc:Fallback>
          <p:graphicFrame>
            <p:nvGraphicFramePr>
              <p:cNvPr id="13" name="Tableau 16"/>
              <p:cNvGraphicFramePr>
                <a:graphicFrameLocks noGrp="1"/>
              </p:cNvGraphicFramePr>
              <p:nvPr/>
            </p:nvGraphicFramePr>
            <p:xfrm>
              <a:off x="747252" y="2586662"/>
              <a:ext cx="10697495" cy="1684676"/>
            </p:xfrm>
            <a:graphic>
              <a:graphicData uri="http://schemas.openxmlformats.org/drawingml/2006/table">
                <a:tbl>
                  <a:tblPr>
                    <a:tableStyleId>{5C22544A-7EE6-4342-B048-85BDC9FD1C3A}</a:tableStyleId>
                  </a:tblPr>
                  <a:tblGrid>
                    <a:gridCol w="2139499"/>
                    <a:gridCol w="2139499"/>
                    <a:gridCol w="2139499"/>
                    <a:gridCol w="2139499"/>
                    <a:gridCol w="2139499"/>
                  </a:tblGrid>
                  <a:tr h="522298">
                    <a:tc rowSpan="2">
                      <a:txBody>
                        <a:bodyPr/>
                        <a:lstStyle/>
                        <a:p>
                          <a:pPr algn="ctr" rtl="0"/>
                          <a:r>
                            <a:rPr lang="tr-TR" altLang="en-GB" sz="1800" b="1" dirty="0">
                              <a:solidFill>
                                <a:schemeClr val="tx1"/>
                              </a:solidFill>
                            </a:rPr>
                            <a:t>Sıralama Algoritması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r>
                            <a:rPr lang="tr-TR" altLang="en-GB" sz="1800" b="1" dirty="0">
                              <a:solidFill>
                                <a:schemeClr val="tx1"/>
                              </a:solidFill>
                            </a:rPr>
                            <a:t>Zaman Karmaşıklığı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tr-TR" altLang="en-GB" sz="1800" b="1" dirty="0">
                              <a:solidFill>
                                <a:schemeClr val="tx1"/>
                              </a:solidFill>
                            </a:rPr>
                            <a:t>Alan karmaşıklığı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vMerge="1">
                      <a:txBody>
                        <a:bodyPr/>
                        <a:lstStyle/>
                        <a:p>
                          <a:endParaRPr lang="tr-T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00E9B1"/>
                              </a:solidFill>
                            </a:rPr>
                            <a:t>Best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F9AE57"/>
                              </a:solidFill>
                            </a:rPr>
                            <a:t>Average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605">
                    <a:tc>
                      <a:txBody>
                        <a:bodyPr/>
                        <a:lstStyle/>
                        <a:p>
                          <a:pPr algn="ctr" rtl="0"/>
                          <a:r>
                            <a:rPr lang="en-GB" sz="1800" dirty="0">
                              <a:solidFill>
                                <a:schemeClr val="tx1"/>
                              </a:solidFill>
                            </a:rPr>
                            <a:t>Bubble sort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r>
                </a:tbl>
              </a:graphicData>
            </a:graphic>
          </p:graphicFrame>
        </mc:Fallback>
      </mc:AlternateContent>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16"/>
          <p:cNvGraphicFramePr>
            <a:graphicFrameLocks noGrp="1"/>
          </p:cNvGraphicFramePr>
          <p:nvPr/>
        </p:nvGraphicFramePr>
        <p:xfrm>
          <a:off x="334296" y="3523861"/>
          <a:ext cx="11523411" cy="2864485"/>
        </p:xfrm>
        <a:graphic>
          <a:graphicData uri="http://schemas.openxmlformats.org/drawingml/2006/table">
            <a:tbl>
              <a:tblPr>
                <a:tableStyleId>{5C22544A-7EE6-4342-B048-85BDC9FD1C3A}</a:tableStyleId>
              </a:tblPr>
              <a:tblGrid>
                <a:gridCol w="1646202"/>
                <a:gridCol w="1646201"/>
                <a:gridCol w="1646202"/>
                <a:gridCol w="1646201"/>
                <a:gridCol w="1646202"/>
                <a:gridCol w="1646201"/>
                <a:gridCol w="1646202"/>
              </a:tblGrid>
              <a:tr h="1379855">
                <a:tc>
                  <a:txBody>
                    <a:bodyPr/>
                    <a:lstStyle/>
                    <a:p>
                      <a:pPr algn="ctr" rtl="0"/>
                      <a:endParaRPr 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Comparison based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Stable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Recursive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In-place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Adaptive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Online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148462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dirty="0">
                          <a:solidFill>
                            <a:schemeClr val="tx1"/>
                          </a:solidFill>
                        </a:rPr>
                        <a:t>Bubble sort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bl>
          </a:graphicData>
        </a:graphic>
      </p:graphicFrame>
      <p:pic>
        <p:nvPicPr>
          <p:cNvPr id="5" name="Imag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131797" y="5120449"/>
            <a:ext cx="1080000" cy="10800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56000" y="5119814"/>
            <a:ext cx="1080000" cy="1080000"/>
          </a:xfrm>
          <a:prstGeom prst="rect">
            <a:avLst/>
          </a:prstGeom>
        </p:spPr>
      </p:pic>
      <p:pic>
        <p:nvPicPr>
          <p:cNvPr id="10" name="Image 9"/>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39466" y="4954079"/>
            <a:ext cx="1080000" cy="1080000"/>
          </a:xfrm>
          <a:prstGeom prst="rect">
            <a:avLst/>
          </a:prstGeom>
        </p:spPr>
      </p:pic>
      <p:pic>
        <p:nvPicPr>
          <p:cNvPr id="11" name="Imag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39209" y="5034089"/>
            <a:ext cx="1080000" cy="1080000"/>
          </a:xfrm>
          <a:prstGeom prst="rect">
            <a:avLst/>
          </a:prstGeom>
        </p:spPr>
      </p:pic>
      <p:pic>
        <p:nvPicPr>
          <p:cNvPr id="12" name="Image 1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865268" y="4953444"/>
            <a:ext cx="1080000" cy="10800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34177" y="5034089"/>
            <a:ext cx="1080000" cy="1080000"/>
          </a:xfrm>
          <a:prstGeom prst="rect">
            <a:avLst/>
          </a:prstGeom>
        </p:spPr>
      </p:pic>
      <p:sp>
        <p:nvSpPr>
          <p:cNvPr id="3" name="Text Box 2"/>
          <p:cNvSpPr txBox="1"/>
          <p:nvPr/>
        </p:nvSpPr>
        <p:spPr>
          <a:xfrm>
            <a:off x="187325" y="616585"/>
            <a:ext cx="11817350" cy="1476375"/>
          </a:xfrm>
          <a:prstGeom prst="rect">
            <a:avLst/>
          </a:prstGeom>
          <a:noFill/>
        </p:spPr>
        <p:txBody>
          <a:bodyPr wrap="square" rtlCol="0" anchor="t">
            <a:spAutoFit/>
          </a:bodyPr>
          <a:lstStyle/>
          <a:p>
            <a:r>
              <a:rPr lang="tr-TR" altLang="en-US"/>
              <a:t>K</a:t>
            </a:r>
            <a:r>
              <a:rPr lang="en-US"/>
              <a:t>abarcık sıralama karşılaştırmaya dayalıdır, kararlıdır, özyinelemeli değildir, yerinde ve uyarlanabilir.</a:t>
            </a:r>
          </a:p>
          <a:p>
            <a:r>
              <a:rPr lang="tr-TR" altLang="en-US"/>
              <a:t>Kabarcık sıralama, çevrim içi değil, çünkü ilk iterasyondan beri dizinin sonuna kadar gitmesi gerekiyor, ki bu, verilerin baştan beri tamamen mevcut olmadığı durumlarda mümkün değil, kabarcık sıralamanın çevrimdışı bir algoritma olduğunu söylüyoruz.</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12375430" y="185694"/>
            <a:ext cx="1192467" cy="6486611"/>
          </a:xfrm>
          <a:prstGeom prst="rect">
            <a:avLst/>
          </a:prstGeom>
        </p:spPr>
      </p:pic>
      <p:sp>
        <p:nvSpPr>
          <p:cNvPr id="3" name="ZoneTexte 2"/>
          <p:cNvSpPr txBox="1"/>
          <p:nvPr/>
        </p:nvSpPr>
        <p:spPr>
          <a:xfrm>
            <a:off x="316230" y="921385"/>
            <a:ext cx="11933555" cy="2861310"/>
          </a:xfrm>
          <a:prstGeom prst="rect">
            <a:avLst/>
          </a:prstGeom>
          <a:noFill/>
        </p:spPr>
        <p:txBody>
          <a:bodyPr wrap="square" rtlCol="0">
            <a:spAutoFit/>
          </a:bodyPr>
          <a:lstStyle/>
          <a:p>
            <a:endParaRPr lang="fr-FR" sz="6000" b="1" dirty="0"/>
          </a:p>
          <a:p>
            <a:r>
              <a:rPr lang="fr-FR" sz="6000" b="1" dirty="0" err="1"/>
              <a:t>Selection</a:t>
            </a:r>
            <a:r>
              <a:rPr lang="tr-TR" altLang="fr-FR" sz="6000" b="1" dirty="0" err="1"/>
              <a:t> </a:t>
            </a:r>
            <a:endParaRPr lang="fr-FR" sz="6000" b="1" dirty="0"/>
          </a:p>
          <a:p>
            <a:r>
              <a:rPr lang="fr-FR" sz="6000" b="1" dirty="0"/>
              <a:t>sort</a:t>
            </a:r>
            <a:r>
              <a:rPr lang="tr-TR" altLang="fr-FR" sz="6000" b="1" dirty="0"/>
              <a:t> (Seçmeli Sıralama)</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486229" y="1674009"/>
            <a:ext cx="11219543" cy="1938020"/>
          </a:xfrm>
          <a:prstGeom prst="rect">
            <a:avLst/>
          </a:prstGeom>
          <a:noFill/>
        </p:spPr>
        <p:txBody>
          <a:bodyPr wrap="square" rtlCol="0">
            <a:spAutoFit/>
          </a:bodyPr>
          <a:lstStyle/>
          <a:p>
            <a:r>
              <a:rPr lang="en-GB" sz="3000" dirty="0">
                <a:solidFill>
                  <a:srgbClr val="5EB4B4"/>
                </a:solidFill>
              </a:rPr>
              <a:t>Selection sort:</a:t>
            </a:r>
          </a:p>
          <a:p>
            <a:r>
              <a:rPr lang="en-GB" sz="3000" dirty="0"/>
              <a:t>  </a:t>
            </a:r>
            <a:r>
              <a:rPr lang="en-GB" sz="3000" dirty="0">
                <a:solidFill>
                  <a:srgbClr val="C695C6"/>
                </a:solidFill>
              </a:rPr>
              <a:t>for</a:t>
            </a:r>
            <a:r>
              <a:rPr lang="en-GB" sz="3000" dirty="0"/>
              <a:t> </a:t>
            </a:r>
            <a:r>
              <a:rPr lang="en-GB" sz="3000" dirty="0">
                <a:solidFill>
                  <a:srgbClr val="A6ACB9"/>
                </a:solidFill>
              </a:rPr>
              <a:t>i</a:t>
            </a:r>
            <a:r>
              <a:rPr lang="en-GB" sz="3000" dirty="0"/>
              <a:t> from </a:t>
            </a:r>
            <a:r>
              <a:rPr lang="en-GB" sz="3000" dirty="0">
                <a:solidFill>
                  <a:srgbClr val="F9AE57"/>
                </a:solidFill>
              </a:rPr>
              <a:t>0</a:t>
            </a:r>
            <a:r>
              <a:rPr lang="en-GB" sz="3000" dirty="0"/>
              <a:t> to </a:t>
            </a:r>
            <a:r>
              <a:rPr lang="en-GB" sz="3000" dirty="0">
                <a:solidFill>
                  <a:srgbClr val="A6ACB9"/>
                </a:solidFill>
              </a:rPr>
              <a:t>n</a:t>
            </a:r>
            <a:r>
              <a:rPr lang="en-GB" sz="3000" dirty="0"/>
              <a:t>:</a:t>
            </a:r>
          </a:p>
          <a:p>
            <a:r>
              <a:rPr lang="en-GB" sz="3000" dirty="0"/>
              <a:t>    find the position of the minimum starting from </a:t>
            </a:r>
            <a:r>
              <a:rPr lang="en-GB" sz="3000" dirty="0">
                <a:solidFill>
                  <a:srgbClr val="A6ACB9"/>
                </a:solidFill>
              </a:rPr>
              <a:t>i</a:t>
            </a:r>
          </a:p>
          <a:p>
            <a:r>
              <a:rPr lang="en-GB" sz="3000" dirty="0"/>
              <a:t>    swap </a:t>
            </a:r>
            <a:r>
              <a:rPr lang="en-GB" sz="3000" dirty="0">
                <a:solidFill>
                  <a:srgbClr val="A6ACB9"/>
                </a:solidFill>
              </a:rPr>
              <a:t>arr</a:t>
            </a:r>
            <a:r>
              <a:rPr lang="en-GB" sz="3000" dirty="0"/>
              <a:t>[</a:t>
            </a:r>
            <a:r>
              <a:rPr lang="en-GB" sz="3000" dirty="0">
                <a:solidFill>
                  <a:srgbClr val="A6ACB9"/>
                </a:solidFill>
              </a:rPr>
              <a:t>i</a:t>
            </a:r>
            <a:r>
              <a:rPr lang="en-GB" sz="3000" dirty="0"/>
              <a:t>] with </a:t>
            </a:r>
            <a:r>
              <a:rPr lang="en-GB" sz="3000" dirty="0">
                <a:solidFill>
                  <a:srgbClr val="A6ACB9"/>
                </a:solidFill>
              </a:rPr>
              <a:t>arr</a:t>
            </a:r>
            <a:r>
              <a:rPr lang="en-GB" sz="3000" dirty="0"/>
              <a:t>[</a:t>
            </a:r>
            <a:r>
              <a:rPr lang="en-GB" sz="3000" dirty="0" err="1">
                <a:solidFill>
                  <a:srgbClr val="A6ACB9"/>
                </a:solidFill>
              </a:rPr>
              <a:t>pos_min</a:t>
            </a:r>
            <a:r>
              <a:rPr lang="en-GB" sz="3000" dirty="0"/>
              <a:t>]</a:t>
            </a:r>
          </a:p>
        </p:txBody>
      </p:sp>
      <p:sp>
        <p:nvSpPr>
          <p:cNvPr id="15" name="ZoneTexte 14"/>
          <p:cNvSpPr txBox="1"/>
          <p:nvPr/>
        </p:nvSpPr>
        <p:spPr>
          <a:xfrm>
            <a:off x="123372" y="101600"/>
            <a:ext cx="11219543" cy="707886"/>
          </a:xfrm>
          <a:prstGeom prst="rect">
            <a:avLst/>
          </a:prstGeom>
          <a:noFill/>
        </p:spPr>
        <p:txBody>
          <a:bodyPr wrap="square" rtlCol="0">
            <a:spAutoFit/>
          </a:bodyPr>
          <a:lstStyle/>
          <a:p>
            <a:r>
              <a:rPr lang="en-GB" sz="4000" dirty="0">
                <a:solidFill>
                  <a:srgbClr val="00E9B1"/>
                </a:solidFill>
              </a:rPr>
              <a:t>Pseudocode:</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6" name="Rectangle 5"/>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7" name="Rectangle 6"/>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8" name="Rectangle 7"/>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9" name="Rectangle 8"/>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0" name="Rectangle 9"/>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12" name="Rectangle 11"/>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cteur droit 13"/>
          <p:cNvCxnSpPr/>
          <p:nvPr/>
        </p:nvCxnSpPr>
        <p:spPr>
          <a:xfrm>
            <a:off x="9156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17" name="Rectangle 16"/>
          <p:cNvSpPr/>
          <p:nvPr/>
        </p:nvSpPr>
        <p:spPr>
          <a:xfrm>
            <a:off x="348343" y="1733550"/>
            <a:ext cx="563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3829427"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18" name="Rectangle 17"/>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9" name="Rectangle 18"/>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0" name="Rectangle 19"/>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1" name="Rectangle 20"/>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2" name="Rectangle 21"/>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3" name="Rectangle 22"/>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4" name="Rectangle 23"/>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5" name="Rectangle 24"/>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9156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28" name="Rectangle 27"/>
          <p:cNvSpPr/>
          <p:nvPr/>
        </p:nvSpPr>
        <p:spPr>
          <a:xfrm>
            <a:off x="348343" y="1733550"/>
            <a:ext cx="563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9" name="Groupe 28"/>
          <p:cNvGrpSpPr/>
          <p:nvPr/>
        </p:nvGrpSpPr>
        <p:grpSpPr>
          <a:xfrm>
            <a:off x="1132722" y="42389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32" name="Rectangle 31"/>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33" name="Rectangle 32"/>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34" name="Rectangle 33"/>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35" name="Rectangle 34"/>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36" name="Rectangle 35"/>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37" name="Rectangle 36"/>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38" name="Rectangle 37"/>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39" name="Rectangle 38"/>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Connecteur droit 39"/>
          <p:cNvCxnSpPr/>
          <p:nvPr/>
        </p:nvCxnSpPr>
        <p:spPr>
          <a:xfrm>
            <a:off x="9156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42" name="Rectangle 41"/>
          <p:cNvSpPr/>
          <p:nvPr/>
        </p:nvSpPr>
        <p:spPr>
          <a:xfrm>
            <a:off x="348343" y="1733550"/>
            <a:ext cx="563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oupe 42"/>
          <p:cNvGrpSpPr/>
          <p:nvPr/>
        </p:nvGrpSpPr>
        <p:grpSpPr>
          <a:xfrm>
            <a:off x="1132722" y="4238962"/>
            <a:ext cx="850954" cy="876163"/>
            <a:chOff x="1132722" y="4238962"/>
            <a:chExt cx="850954" cy="876163"/>
          </a:xfrm>
        </p:grpSpPr>
        <p:sp>
          <p:nvSpPr>
            <p:cNvPr id="44" name="Triangle isocèle 43"/>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ZoneTexte 44"/>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46" name="Groupe 45"/>
          <p:cNvGrpSpPr/>
          <p:nvPr/>
        </p:nvGrpSpPr>
        <p:grpSpPr>
          <a:xfrm>
            <a:off x="3648180" y="4238962"/>
            <a:ext cx="1007640" cy="776865"/>
            <a:chOff x="1054379" y="4238962"/>
            <a:chExt cx="1007640" cy="776865"/>
          </a:xfrm>
        </p:grpSpPr>
        <p:sp>
          <p:nvSpPr>
            <p:cNvPr id="47" name="Triangle isocèle 46"/>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ZoneTexte 47"/>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220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185965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1132722"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52" name="Groupe 51"/>
          <p:cNvGrpSpPr/>
          <p:nvPr/>
        </p:nvGrpSpPr>
        <p:grpSpPr>
          <a:xfrm>
            <a:off x="3648180" y="4238962"/>
            <a:ext cx="1007640" cy="776865"/>
            <a:chOff x="1054379" y="4238962"/>
            <a:chExt cx="1007640" cy="776865"/>
          </a:xfrm>
        </p:grpSpPr>
        <p:sp>
          <p:nvSpPr>
            <p:cNvPr id="53" name="Triangle isocèle 52"/>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ZoneTexte 53"/>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220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185965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243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2208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598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185965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243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8832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3504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628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3155656"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243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8832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3504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628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3155656"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3726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3504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628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3" y="1733550"/>
            <a:ext cx="3155656"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3726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4944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4800006"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924049"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4451655"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3726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4944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4800006"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924049"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4451655"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5022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5128280"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4800006"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924049"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4451655"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5022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6096005"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220048"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5747653"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5022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6096005"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220048"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5747653"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6318515"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6096005"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3220048"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5747653"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6318515"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8832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7392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516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704364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6318515"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8832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7392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516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704364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7614511"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7392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4516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704364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7614511"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8692293"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816336"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8339654"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7614511"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8692293"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816336"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8339654"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891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8692293"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5816336"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2" y="1733550"/>
            <a:ext cx="8339654"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891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5128280"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9984198"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108241"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1" y="1733550"/>
            <a:ext cx="9635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8910523"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28180"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9984198"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108241"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1" y="1733550"/>
            <a:ext cx="9635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10150847"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9984198"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7108241"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1" y="1733550"/>
            <a:ext cx="9635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10150847"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60809"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21" name="Rectangle 20"/>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22" name="Rectangle 21"/>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3" name="Rectangle 22"/>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24" name="Rectangle 23"/>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25" name="Rectangle 24"/>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sp>
        <p:nvSpPr>
          <p:cNvPr id="26" name="Rectangle 25"/>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27" name="Rectangle 26"/>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Connecteur droit 28"/>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8404043"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sp>
        <p:nvSpPr>
          <p:cNvPr id="31" name="Rectangle 30"/>
          <p:cNvSpPr/>
          <p:nvPr/>
        </p:nvSpPr>
        <p:spPr>
          <a:xfrm>
            <a:off x="348341" y="1733550"/>
            <a:ext cx="10931652"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e 48"/>
          <p:cNvGrpSpPr/>
          <p:nvPr/>
        </p:nvGrpSpPr>
        <p:grpSpPr>
          <a:xfrm>
            <a:off x="10150847" y="4238962"/>
            <a:ext cx="850954" cy="876163"/>
            <a:chOff x="1132722" y="4238962"/>
            <a:chExt cx="850954" cy="876163"/>
          </a:xfrm>
        </p:grpSpPr>
        <p:sp>
          <p:nvSpPr>
            <p:cNvPr id="50" name="Triangle isocèle 4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ZoneTexte 5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p:grpSp>
        <p:nvGrpSpPr>
          <p:cNvPr id="17" name="Groupe 16"/>
          <p:cNvGrpSpPr/>
          <p:nvPr/>
        </p:nvGrpSpPr>
        <p:grpSpPr>
          <a:xfrm>
            <a:off x="10160809" y="4238962"/>
            <a:ext cx="1007640" cy="776865"/>
            <a:chOff x="1054379" y="4238962"/>
            <a:chExt cx="1007640" cy="776865"/>
          </a:xfrm>
        </p:grpSpPr>
        <p:sp>
          <p:nvSpPr>
            <p:cNvPr id="18" name="Triangle isocèle 17"/>
            <p:cNvSpPr/>
            <p:nvPr/>
          </p:nvSpPr>
          <p:spPr>
            <a:xfrm>
              <a:off x="1132722" y="4238962"/>
              <a:ext cx="850954" cy="414498"/>
            </a:xfrm>
            <a:prstGeom prst="triangle">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ZoneTexte 18"/>
            <p:cNvSpPr txBox="1"/>
            <p:nvPr/>
          </p:nvSpPr>
          <p:spPr>
            <a:xfrm>
              <a:off x="1054379" y="4677273"/>
              <a:ext cx="1007640" cy="338554"/>
            </a:xfrm>
            <a:prstGeom prst="rect">
              <a:avLst/>
            </a:prstGeom>
            <a:noFill/>
          </p:spPr>
          <p:txBody>
            <a:bodyPr wrap="square" rtlCol="0">
              <a:spAutoFit/>
            </a:bodyPr>
            <a:lstStyle/>
            <a:p>
              <a:pPr algn="ctr"/>
              <a:r>
                <a:rPr lang="en-GB" sz="1600" dirty="0" err="1">
                  <a:solidFill>
                    <a:srgbClr val="A6ACB9"/>
                  </a:solidFill>
                </a:rPr>
                <a:t>pos_min</a:t>
              </a:r>
              <a:endParaRPr lang="en-GB" sz="1600" dirty="0">
                <a:solidFill>
                  <a:srgbClr val="A6ACB9"/>
                </a:solidFill>
              </a:endParaRP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sp>
        <p:nvSpPr>
          <p:cNvPr id="18" name="Rectangle 17"/>
          <p:cNvSpPr/>
          <p:nvPr/>
        </p:nvSpPr>
        <p:spPr>
          <a:xfrm>
            <a:off x="220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19" name="Rectangle 18"/>
          <p:cNvSpPr/>
          <p:nvPr/>
        </p:nvSpPr>
        <p:spPr>
          <a:xfrm>
            <a:off x="350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0" name="Rectangle 19"/>
          <p:cNvSpPr/>
          <p:nvPr/>
        </p:nvSpPr>
        <p:spPr>
          <a:xfrm>
            <a:off x="4800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6096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2" name="Rectangle 21"/>
          <p:cNvSpPr/>
          <p:nvPr/>
        </p:nvSpPr>
        <p:spPr>
          <a:xfrm>
            <a:off x="739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868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4" name="Rectangle 23"/>
          <p:cNvSpPr/>
          <p:nvPr/>
        </p:nvSpPr>
        <p:spPr>
          <a:xfrm>
            <a:off x="998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11455399" y="18706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915600" y="9207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59850" y="3975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29" name="Groupe 28"/>
          <p:cNvGrpSpPr/>
          <p:nvPr/>
        </p:nvGrpSpPr>
        <p:grpSpPr>
          <a:xfrm>
            <a:off x="1132722" y="34261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mc:AlternateContent xmlns:mc="http://schemas.openxmlformats.org/markup-compatibility/2006">
        <mc:Choice xmlns:a14="http://schemas.microsoft.com/office/drawing/2010/main" xmlns="" Requires="a14">
          <p:sp>
            <p:nvSpPr>
              <p:cNvPr id="17" name="ZoneTexte 16"/>
              <p:cNvSpPr txBox="1"/>
              <p:nvPr/>
            </p:nvSpPr>
            <p:spPr>
              <a:xfrm>
                <a:off x="348343" y="4629815"/>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2</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solidFill>
                    <a:schemeClr val="tx1"/>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348343" y="4629815"/>
                <a:ext cx="11495314" cy="1846788"/>
              </a:xfrm>
              <a:prstGeom prst="rect">
                <a:avLst/>
              </a:prstGeom>
              <a:blipFill rotWithShape="1">
                <a:blip r:embed="rId2"/>
                <a:stretch>
                  <a:fillRect l="-3" t="-2" r="2" b="13"/>
                </a:stretch>
              </a:blipFill>
            </p:spPr>
            <p:txBody>
              <a:bodyPr/>
              <a:lstStyle/>
              <a:p>
                <a:r>
                  <a:rPr lang="en-US" altLang="en-US">
                    <a:noFill/>
                  </a:rPr>
                  <a:t> </a:t>
                </a:r>
              </a:p>
            </p:txBody>
          </p:sp>
        </mc:Fallback>
      </mc:AlternateContent>
      <p:sp>
        <p:nvSpPr>
          <p:cNvPr id="32" name="Accolade ouvrante 31"/>
          <p:cNvSpPr/>
          <p:nvPr/>
        </p:nvSpPr>
        <p:spPr>
          <a:xfrm rot="5400000">
            <a:off x="5915086" y="-3560236"/>
            <a:ext cx="428625" cy="10197201"/>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3" name="ZoneTexte 32"/>
              <p:cNvSpPr txBox="1"/>
              <p:nvPr/>
            </p:nvSpPr>
            <p:spPr>
              <a:xfrm>
                <a:off x="4312096" y="180873"/>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oMath>
                  </m:oMathPara>
                </a14:m>
                <a:endParaRPr lang="en-GB" sz="6600" dirty="0">
                  <a:solidFill>
                    <a:srgbClr val="EC5E66"/>
                  </a:solidFill>
                </a:endParaRPr>
              </a:p>
            </p:txBody>
          </p:sp>
        </mc:Choice>
        <mc:Fallback>
          <p:sp>
            <p:nvSpPr>
              <p:cNvPr id="33" name="ZoneTexte 32"/>
              <p:cNvSpPr txBox="1">
                <a:spLocks noRot="1" noChangeAspect="1" noMove="1" noResize="1" noEditPoints="1" noAdjustHandles="1" noChangeArrowheads="1" noChangeShapeType="1" noTextEdit="1"/>
              </p:cNvSpPr>
              <p:nvPr/>
            </p:nvSpPr>
            <p:spPr>
              <a:xfrm>
                <a:off x="4312096" y="180873"/>
                <a:ext cx="3634604" cy="1107996"/>
              </a:xfrm>
              <a:prstGeom prst="rect">
                <a:avLst/>
              </a:prstGeom>
              <a:blipFill rotWithShape="1">
                <a:blip r:embed="rId3"/>
                <a:stretch>
                  <a:fillRect l="-12" t="-48" r="9" b="41"/>
                </a:stretch>
              </a:blipFill>
            </p:spPr>
            <p:txBody>
              <a:bodyPr/>
              <a:lstStyle/>
              <a:p>
                <a:r>
                  <a:rPr lang="en-US" altLang="en-US">
                    <a:noFill/>
                  </a:rPr>
                  <a:t> </a:t>
                </a:r>
              </a:p>
            </p:txBody>
          </p:sp>
        </mc:Fallback>
      </mc:AlternateContent>
      <p:sp>
        <p:nvSpPr>
          <p:cNvPr id="28" name="Rectangle 27"/>
          <p:cNvSpPr/>
          <p:nvPr/>
        </p:nvSpPr>
        <p:spPr>
          <a:xfrm>
            <a:off x="348343" y="920750"/>
            <a:ext cx="563657"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spd="slow">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sp>
        <p:nvSpPr>
          <p:cNvPr id="18" name="Rectangle 17"/>
          <p:cNvSpPr/>
          <p:nvPr/>
        </p:nvSpPr>
        <p:spPr>
          <a:xfrm>
            <a:off x="220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19" name="Rectangle 18"/>
          <p:cNvSpPr/>
          <p:nvPr/>
        </p:nvSpPr>
        <p:spPr>
          <a:xfrm>
            <a:off x="350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0" name="Rectangle 19"/>
          <p:cNvSpPr/>
          <p:nvPr/>
        </p:nvSpPr>
        <p:spPr>
          <a:xfrm>
            <a:off x="4800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6096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2" name="Rectangle 21"/>
          <p:cNvSpPr/>
          <p:nvPr/>
        </p:nvSpPr>
        <p:spPr>
          <a:xfrm>
            <a:off x="739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868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4" name="Rectangle 23"/>
          <p:cNvSpPr/>
          <p:nvPr/>
        </p:nvSpPr>
        <p:spPr>
          <a:xfrm>
            <a:off x="998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11455399" y="18706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2208000" y="9207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359850" y="3975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29" name="Groupe 28"/>
          <p:cNvGrpSpPr/>
          <p:nvPr/>
        </p:nvGrpSpPr>
        <p:grpSpPr>
          <a:xfrm>
            <a:off x="2428722" y="34261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mc:AlternateContent xmlns:mc="http://schemas.openxmlformats.org/markup-compatibility/2006">
        <mc:Choice xmlns:a14="http://schemas.microsoft.com/office/drawing/2010/main" xmlns="" Requires="a14">
          <p:sp>
            <p:nvSpPr>
              <p:cNvPr id="17" name="ZoneTexte 16"/>
              <p:cNvSpPr txBox="1"/>
              <p:nvPr/>
            </p:nvSpPr>
            <p:spPr>
              <a:xfrm>
                <a:off x="348343" y="4629815"/>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e>
                      </m:d>
                      <m:r>
                        <a:rPr lang="fr-FR" sz="4000" b="0" i="1" smtClean="0">
                          <a:solidFill>
                            <a:srgbClr val="343D46"/>
                          </a:solidFill>
                          <a:latin typeface="Cambria Math" panose="02040503050406030204" pitchFamily="18" charset="0"/>
                        </a:rPr>
                        <m:t>+</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2</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solidFill>
                    <a:schemeClr val="tx1"/>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348343" y="4629815"/>
                <a:ext cx="11495314" cy="1846788"/>
              </a:xfrm>
              <a:prstGeom prst="rect">
                <a:avLst/>
              </a:prstGeom>
              <a:blipFill rotWithShape="1">
                <a:blip r:embed="rId2"/>
                <a:stretch>
                  <a:fillRect l="-3" t="-2" r="2" b="13"/>
                </a:stretch>
              </a:blipFill>
            </p:spPr>
            <p:txBody>
              <a:bodyPr/>
              <a:lstStyle/>
              <a:p>
                <a:r>
                  <a:rPr lang="en-US" altLang="en-US">
                    <a:noFill/>
                  </a:rPr>
                  <a:t> </a:t>
                </a:r>
              </a:p>
            </p:txBody>
          </p:sp>
        </mc:Fallback>
      </mc:AlternateContent>
      <p:sp>
        <p:nvSpPr>
          <p:cNvPr id="32" name="Accolade ouvrante 31"/>
          <p:cNvSpPr/>
          <p:nvPr/>
        </p:nvSpPr>
        <p:spPr>
          <a:xfrm rot="5400000">
            <a:off x="6582360" y="-2926285"/>
            <a:ext cx="428625" cy="8929299"/>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3" name="ZoneTexte 32"/>
              <p:cNvSpPr txBox="1"/>
              <p:nvPr/>
            </p:nvSpPr>
            <p:spPr>
              <a:xfrm>
                <a:off x="4946046" y="180873"/>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r>
                        <a:rPr lang="fr-FR" sz="6600" b="0" i="1" smtClean="0">
                          <a:solidFill>
                            <a:srgbClr val="EC5E66"/>
                          </a:solidFill>
                          <a:latin typeface="Cambria Math" panose="02040503050406030204" pitchFamily="18" charset="0"/>
                        </a:rPr>
                        <m:t>−</m:t>
                      </m:r>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3" name="ZoneTexte 32"/>
              <p:cNvSpPr txBox="1">
                <a:spLocks noRot="1" noChangeAspect="1" noMove="1" noResize="1" noEditPoints="1" noAdjustHandles="1" noChangeArrowheads="1" noChangeShapeType="1" noTextEdit="1"/>
              </p:cNvSpPr>
              <p:nvPr/>
            </p:nvSpPr>
            <p:spPr>
              <a:xfrm>
                <a:off x="4946046" y="180873"/>
                <a:ext cx="3634604" cy="1107996"/>
              </a:xfrm>
              <a:prstGeom prst="rect">
                <a:avLst/>
              </a:prstGeom>
              <a:blipFill rotWithShape="1">
                <a:blip r:embed="rId3"/>
                <a:stretch>
                  <a:fillRect l="-1" t="-48" r="15" b="41"/>
                </a:stretch>
              </a:blipFill>
            </p:spPr>
            <p:txBody>
              <a:bodyPr/>
              <a:lstStyle/>
              <a:p>
                <a:r>
                  <a:rPr lang="en-US" altLang="en-US">
                    <a:noFill/>
                  </a:rPr>
                  <a:t> </a:t>
                </a:r>
              </a:p>
            </p:txBody>
          </p:sp>
        </mc:Fallback>
      </mc:AlternateContent>
      <p:sp>
        <p:nvSpPr>
          <p:cNvPr id="28" name="Rectangle 27"/>
          <p:cNvSpPr/>
          <p:nvPr/>
        </p:nvSpPr>
        <p:spPr>
          <a:xfrm>
            <a:off x="348343" y="920750"/>
            <a:ext cx="1859655"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sp>
        <p:nvSpPr>
          <p:cNvPr id="18" name="Rectangle 17"/>
          <p:cNvSpPr/>
          <p:nvPr/>
        </p:nvSpPr>
        <p:spPr>
          <a:xfrm>
            <a:off x="220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19" name="Rectangle 18"/>
          <p:cNvSpPr/>
          <p:nvPr/>
        </p:nvSpPr>
        <p:spPr>
          <a:xfrm>
            <a:off x="350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0" name="Rectangle 19"/>
          <p:cNvSpPr/>
          <p:nvPr/>
        </p:nvSpPr>
        <p:spPr>
          <a:xfrm>
            <a:off x="4800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6096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2" name="Rectangle 21"/>
          <p:cNvSpPr/>
          <p:nvPr/>
        </p:nvSpPr>
        <p:spPr>
          <a:xfrm>
            <a:off x="739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868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4" name="Rectangle 23"/>
          <p:cNvSpPr/>
          <p:nvPr/>
        </p:nvSpPr>
        <p:spPr>
          <a:xfrm>
            <a:off x="998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11455399" y="18706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3504000" y="9207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722700" y="3975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29" name="Groupe 28"/>
          <p:cNvGrpSpPr/>
          <p:nvPr/>
        </p:nvGrpSpPr>
        <p:grpSpPr>
          <a:xfrm>
            <a:off x="3726523" y="34261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mc:AlternateContent xmlns:mc="http://schemas.openxmlformats.org/markup-compatibility/2006">
        <mc:Choice xmlns:a14="http://schemas.microsoft.com/office/drawing/2010/main" xmlns="" Requires="a14">
          <p:sp>
            <p:nvSpPr>
              <p:cNvPr id="17" name="ZoneTexte 16"/>
              <p:cNvSpPr txBox="1"/>
              <p:nvPr/>
            </p:nvSpPr>
            <p:spPr>
              <a:xfrm>
                <a:off x="348343" y="4629815"/>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e>
                      </m:d>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2</m:t>
                          </m:r>
                        </m:e>
                      </m:d>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solidFill>
                    <a:schemeClr val="tx1"/>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348343" y="4629815"/>
                <a:ext cx="11495314" cy="1846788"/>
              </a:xfrm>
              <a:prstGeom prst="rect">
                <a:avLst/>
              </a:prstGeom>
              <a:blipFill rotWithShape="1">
                <a:blip r:embed="rId2"/>
                <a:stretch>
                  <a:fillRect l="-3" t="-2" r="2" b="13"/>
                </a:stretch>
              </a:blipFill>
            </p:spPr>
            <p:txBody>
              <a:bodyPr/>
              <a:lstStyle/>
              <a:p>
                <a:r>
                  <a:rPr lang="en-US" altLang="en-US">
                    <a:noFill/>
                  </a:rPr>
                  <a:t> </a:t>
                </a:r>
              </a:p>
            </p:txBody>
          </p:sp>
        </mc:Fallback>
      </mc:AlternateContent>
      <p:sp>
        <p:nvSpPr>
          <p:cNvPr id="32" name="Accolade ouvrante 31"/>
          <p:cNvSpPr/>
          <p:nvPr/>
        </p:nvSpPr>
        <p:spPr>
          <a:xfrm rot="5400000">
            <a:off x="7213397" y="-2295247"/>
            <a:ext cx="428625" cy="7667223"/>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3" name="ZoneTexte 32"/>
              <p:cNvSpPr txBox="1"/>
              <p:nvPr/>
            </p:nvSpPr>
            <p:spPr>
              <a:xfrm>
                <a:off x="5610407" y="180873"/>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𝑛</m:t>
                      </m:r>
                      <m:r>
                        <a:rPr lang="fr-FR" sz="6600" b="0" i="1" smtClean="0">
                          <a:solidFill>
                            <a:srgbClr val="EC5E66"/>
                          </a:solidFill>
                          <a:latin typeface="Cambria Math" panose="02040503050406030204" pitchFamily="18" charset="0"/>
                        </a:rPr>
                        <m:t>−</m:t>
                      </m:r>
                      <m:r>
                        <a:rPr lang="fr-FR" sz="6600" b="0" i="1" smtClean="0">
                          <a:solidFill>
                            <a:srgbClr val="EC5E66"/>
                          </a:solidFill>
                          <a:latin typeface="Cambria Math" panose="02040503050406030204" pitchFamily="18" charset="0"/>
                        </a:rPr>
                        <m:t>2</m:t>
                      </m:r>
                    </m:oMath>
                  </m:oMathPara>
                </a14:m>
                <a:endParaRPr lang="en-GB" sz="6600" dirty="0">
                  <a:solidFill>
                    <a:srgbClr val="EC5E66"/>
                  </a:solidFill>
                </a:endParaRPr>
              </a:p>
            </p:txBody>
          </p:sp>
        </mc:Choice>
        <mc:Fallback>
          <p:sp>
            <p:nvSpPr>
              <p:cNvPr id="33" name="ZoneTexte 32"/>
              <p:cNvSpPr txBox="1">
                <a:spLocks noRot="1" noChangeAspect="1" noMove="1" noResize="1" noEditPoints="1" noAdjustHandles="1" noChangeArrowheads="1" noChangeShapeType="1" noTextEdit="1"/>
              </p:cNvSpPr>
              <p:nvPr/>
            </p:nvSpPr>
            <p:spPr>
              <a:xfrm>
                <a:off x="5610407" y="180873"/>
                <a:ext cx="3634604" cy="1107996"/>
              </a:xfrm>
              <a:prstGeom prst="rect">
                <a:avLst/>
              </a:prstGeom>
              <a:blipFill rotWithShape="1">
                <a:blip r:embed="rId3"/>
                <a:stretch>
                  <a:fillRect l="-5" t="-48" r="1" b="41"/>
                </a:stretch>
              </a:blipFill>
            </p:spPr>
            <p:txBody>
              <a:bodyPr/>
              <a:lstStyle/>
              <a:p>
                <a:r>
                  <a:rPr lang="en-US" altLang="en-US">
                    <a:noFill/>
                  </a:rPr>
                  <a:t> </a:t>
                </a:r>
              </a:p>
            </p:txBody>
          </p:sp>
        </mc:Fallback>
      </mc:AlternateContent>
      <p:sp>
        <p:nvSpPr>
          <p:cNvPr id="28" name="Rectangle 27"/>
          <p:cNvSpPr/>
          <p:nvPr/>
        </p:nvSpPr>
        <p:spPr>
          <a:xfrm>
            <a:off x="348343" y="920750"/>
            <a:ext cx="3155654"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sp>
        <p:nvSpPr>
          <p:cNvPr id="18" name="Rectangle 17"/>
          <p:cNvSpPr/>
          <p:nvPr/>
        </p:nvSpPr>
        <p:spPr>
          <a:xfrm>
            <a:off x="220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19" name="Rectangle 18"/>
          <p:cNvSpPr/>
          <p:nvPr/>
        </p:nvSpPr>
        <p:spPr>
          <a:xfrm>
            <a:off x="350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0" name="Rectangle 19"/>
          <p:cNvSpPr/>
          <p:nvPr/>
        </p:nvSpPr>
        <p:spPr>
          <a:xfrm>
            <a:off x="4800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6096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2" name="Rectangle 21"/>
          <p:cNvSpPr/>
          <p:nvPr/>
        </p:nvSpPr>
        <p:spPr>
          <a:xfrm>
            <a:off x="739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868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4" name="Rectangle 23"/>
          <p:cNvSpPr/>
          <p:nvPr/>
        </p:nvSpPr>
        <p:spPr>
          <a:xfrm>
            <a:off x="998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11455399" y="18706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9984000" y="9207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7202700" y="3975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29" name="Groupe 28"/>
          <p:cNvGrpSpPr/>
          <p:nvPr/>
        </p:nvGrpSpPr>
        <p:grpSpPr>
          <a:xfrm>
            <a:off x="10230187" y="34261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mc:AlternateContent xmlns:mc="http://schemas.openxmlformats.org/markup-compatibility/2006">
        <mc:Choice xmlns:a14="http://schemas.microsoft.com/office/drawing/2010/main" xmlns="" Requires="a14">
          <p:sp>
            <p:nvSpPr>
              <p:cNvPr id="17" name="ZoneTexte 16"/>
              <p:cNvSpPr txBox="1"/>
              <p:nvPr/>
            </p:nvSpPr>
            <p:spPr>
              <a:xfrm>
                <a:off x="348343" y="4629815"/>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e>
                      </m:d>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2</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oMath>
                    <m:oMath xmlns:m="http://schemas.openxmlformats.org/officeDocument/2006/math">
                      <m:r>
                        <a:rPr lang="fr-FR" sz="4000" b="0" i="1" smtClean="0">
                          <a:solidFill>
                            <a:srgbClr val="343D46"/>
                          </a:solidFill>
                          <a:latin typeface="Cambria Math" panose="02040503050406030204" pitchFamily="18" charset="0"/>
                        </a:rPr>
                        <m:t>𝑇</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e>
                      </m:d>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𝑛</m:t>
                          </m:r>
                          <m:d>
                            <m:dPr>
                              <m:ctrlPr>
                                <a:rPr lang="fr-FR" sz="4000" b="0" i="1" smtClean="0">
                                  <a:solidFill>
                                    <a:srgbClr val="343D46"/>
                                  </a:solidFill>
                                  <a:latin typeface="Cambria Math" panose="02040503050406030204" pitchFamily="18" charset="0"/>
                                </a:rPr>
                              </m:ctrlPr>
                            </m:dPr>
                            <m:e>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1</m:t>
                              </m:r>
                            </m:e>
                          </m:d>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𝑛</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f>
                        <m:fPr>
                          <m:ctrlPr>
                            <a:rPr lang="fr-FR" sz="4000" b="0" i="1" smtClean="0">
                              <a:solidFill>
                                <a:srgbClr val="343D46"/>
                              </a:solidFill>
                              <a:latin typeface="Cambria Math" panose="02040503050406030204" pitchFamily="18" charset="0"/>
                            </a:rPr>
                          </m:ctrlPr>
                        </m:fPr>
                        <m:num>
                          <m:r>
                            <a:rPr lang="fr-FR" sz="4000" b="0" i="1" smtClean="0">
                              <a:solidFill>
                                <a:srgbClr val="343D46"/>
                              </a:solidFill>
                              <a:latin typeface="Cambria Math" panose="02040503050406030204" pitchFamily="18" charset="0"/>
                            </a:rPr>
                            <m:t>1</m:t>
                          </m:r>
                        </m:num>
                        <m:den>
                          <m:r>
                            <a:rPr lang="fr-FR" sz="4000" b="0" i="1" smtClean="0">
                              <a:solidFill>
                                <a:srgbClr val="343D46"/>
                              </a:solidFill>
                              <a:latin typeface="Cambria Math" panose="02040503050406030204" pitchFamily="18" charset="0"/>
                            </a:rPr>
                            <m:t>2</m:t>
                          </m:r>
                        </m:den>
                      </m:f>
                      <m:r>
                        <a:rPr lang="fr-FR" sz="4000" b="0" i="1" smtClean="0">
                          <a:solidFill>
                            <a:srgbClr val="343D46"/>
                          </a:solidFill>
                          <a:latin typeface="Cambria Math" panose="02040503050406030204" pitchFamily="18" charset="0"/>
                        </a:rPr>
                        <m:t>𝑛</m:t>
                      </m:r>
                      <m:r>
                        <a:rPr lang="fr-FR" sz="4000" b="0" i="1" smtClean="0">
                          <a:solidFill>
                            <a:srgbClr val="343D46"/>
                          </a:solidFill>
                          <a:latin typeface="Cambria Math" panose="02040503050406030204" pitchFamily="18" charset="0"/>
                        </a:rPr>
                        <m:t>=</m:t>
                      </m:r>
                      <m:r>
                        <a:rPr lang="fr-FR" sz="4000" b="0" i="1" smtClean="0">
                          <a:solidFill>
                            <a:srgbClr val="343D46"/>
                          </a:solidFill>
                          <a:latin typeface="Cambria Math" panose="02040503050406030204" pitchFamily="18" charset="0"/>
                        </a:rPr>
                        <m:t>𝑂</m:t>
                      </m:r>
                      <m:r>
                        <a:rPr lang="fr-FR" sz="4000" b="0" i="1" smtClean="0">
                          <a:solidFill>
                            <a:srgbClr val="343D46"/>
                          </a:solidFill>
                          <a:latin typeface="Cambria Math" panose="02040503050406030204" pitchFamily="18" charset="0"/>
                        </a:rPr>
                        <m:t>(</m:t>
                      </m:r>
                      <m:sSup>
                        <m:sSupPr>
                          <m:ctrlPr>
                            <a:rPr lang="fr-FR" sz="4000" b="0" i="1" smtClean="0">
                              <a:solidFill>
                                <a:srgbClr val="343D46"/>
                              </a:solidFill>
                              <a:latin typeface="Cambria Math" panose="02040503050406030204" pitchFamily="18" charset="0"/>
                            </a:rPr>
                          </m:ctrlPr>
                        </m:sSupPr>
                        <m:e>
                          <m:r>
                            <a:rPr lang="fr-FR" sz="4000" b="0" i="1" smtClean="0">
                              <a:solidFill>
                                <a:srgbClr val="343D46"/>
                              </a:solidFill>
                              <a:latin typeface="Cambria Math" panose="02040503050406030204" pitchFamily="18" charset="0"/>
                            </a:rPr>
                            <m:t>𝑛</m:t>
                          </m:r>
                        </m:e>
                        <m:sup>
                          <m:r>
                            <a:rPr lang="fr-FR" sz="4000" b="0" i="1" smtClean="0">
                              <a:solidFill>
                                <a:srgbClr val="343D46"/>
                              </a:solidFill>
                              <a:latin typeface="Cambria Math" panose="02040503050406030204" pitchFamily="18" charset="0"/>
                            </a:rPr>
                            <m:t>2</m:t>
                          </m:r>
                        </m:sup>
                      </m:sSup>
                      <m:r>
                        <a:rPr lang="fr-FR" sz="4000" b="0" i="1" smtClean="0">
                          <a:solidFill>
                            <a:srgbClr val="343D46"/>
                          </a:solidFill>
                          <a:latin typeface="Cambria Math" panose="02040503050406030204" pitchFamily="18" charset="0"/>
                        </a:rPr>
                        <m:t>)</m:t>
                      </m:r>
                    </m:oMath>
                  </m:oMathPara>
                </a14:m>
                <a:endParaRPr lang="en-GB" sz="4000" dirty="0">
                  <a:solidFill>
                    <a:schemeClr val="tx1"/>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348343" y="4629815"/>
                <a:ext cx="11495314" cy="1846788"/>
              </a:xfrm>
              <a:prstGeom prst="rect">
                <a:avLst/>
              </a:prstGeom>
              <a:blipFill rotWithShape="1">
                <a:blip r:embed="rId2"/>
                <a:stretch>
                  <a:fillRect l="-3" t="-2" r="2" b="13"/>
                </a:stretch>
              </a:blipFill>
            </p:spPr>
            <p:txBody>
              <a:bodyPr/>
              <a:lstStyle/>
              <a:p>
                <a:r>
                  <a:rPr lang="en-US" altLang="en-US">
                    <a:noFill/>
                  </a:rPr>
                  <a:t> </a:t>
                </a:r>
              </a:p>
            </p:txBody>
          </p:sp>
        </mc:Fallback>
      </mc:AlternateContent>
      <p:sp>
        <p:nvSpPr>
          <p:cNvPr id="32" name="Accolade ouvrante 31"/>
          <p:cNvSpPr/>
          <p:nvPr/>
        </p:nvSpPr>
        <p:spPr>
          <a:xfrm rot="5400000">
            <a:off x="10460032" y="932709"/>
            <a:ext cx="428625" cy="1211311"/>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3" name="ZoneTexte 32"/>
              <p:cNvSpPr txBox="1"/>
              <p:nvPr/>
            </p:nvSpPr>
            <p:spPr>
              <a:xfrm>
                <a:off x="8814698" y="180873"/>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3" name="ZoneTexte 32"/>
              <p:cNvSpPr txBox="1">
                <a:spLocks noRot="1" noChangeAspect="1" noMove="1" noResize="1" noEditPoints="1" noAdjustHandles="1" noChangeArrowheads="1" noChangeShapeType="1" noTextEdit="1"/>
              </p:cNvSpPr>
              <p:nvPr/>
            </p:nvSpPr>
            <p:spPr>
              <a:xfrm>
                <a:off x="8814698" y="180873"/>
                <a:ext cx="3634604" cy="1107996"/>
              </a:xfrm>
              <a:prstGeom prst="rect">
                <a:avLst/>
              </a:prstGeom>
              <a:blipFill rotWithShape="1">
                <a:blip r:embed="rId3"/>
                <a:stretch>
                  <a:fillRect l="-7" t="-48" r="3" b="41"/>
                </a:stretch>
              </a:blipFill>
            </p:spPr>
            <p:txBody>
              <a:bodyPr/>
              <a:lstStyle/>
              <a:p>
                <a:r>
                  <a:rPr lang="en-US" altLang="en-US">
                    <a:noFill/>
                  </a:rPr>
                  <a:t> </a:t>
                </a:r>
              </a:p>
            </p:txBody>
          </p:sp>
        </mc:Fallback>
      </mc:AlternateContent>
      <p:sp>
        <p:nvSpPr>
          <p:cNvPr id="28" name="Rectangle 27"/>
          <p:cNvSpPr/>
          <p:nvPr/>
        </p:nvSpPr>
        <p:spPr>
          <a:xfrm>
            <a:off x="348342" y="920750"/>
            <a:ext cx="9635653"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91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6</a:t>
            </a:r>
          </a:p>
        </p:txBody>
      </p:sp>
      <p:sp>
        <p:nvSpPr>
          <p:cNvPr id="18" name="Rectangle 17"/>
          <p:cNvSpPr/>
          <p:nvPr/>
        </p:nvSpPr>
        <p:spPr>
          <a:xfrm>
            <a:off x="220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5</a:t>
            </a:r>
          </a:p>
        </p:txBody>
      </p:sp>
      <p:sp>
        <p:nvSpPr>
          <p:cNvPr id="19" name="Rectangle 18"/>
          <p:cNvSpPr/>
          <p:nvPr/>
        </p:nvSpPr>
        <p:spPr>
          <a:xfrm>
            <a:off x="350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1</a:t>
            </a:r>
          </a:p>
        </p:txBody>
      </p:sp>
      <p:sp>
        <p:nvSpPr>
          <p:cNvPr id="20" name="Rectangle 19"/>
          <p:cNvSpPr/>
          <p:nvPr/>
        </p:nvSpPr>
        <p:spPr>
          <a:xfrm>
            <a:off x="4800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1" name="Rectangle 20"/>
          <p:cNvSpPr/>
          <p:nvPr/>
        </p:nvSpPr>
        <p:spPr>
          <a:xfrm>
            <a:off x="6096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8</a:t>
            </a:r>
          </a:p>
        </p:txBody>
      </p:sp>
      <p:sp>
        <p:nvSpPr>
          <p:cNvPr id="22" name="Rectangle 21"/>
          <p:cNvSpPr/>
          <p:nvPr/>
        </p:nvSpPr>
        <p:spPr>
          <a:xfrm>
            <a:off x="7392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7</a:t>
            </a:r>
          </a:p>
        </p:txBody>
      </p:sp>
      <p:sp>
        <p:nvSpPr>
          <p:cNvPr id="23" name="Rectangle 22"/>
          <p:cNvSpPr/>
          <p:nvPr/>
        </p:nvSpPr>
        <p:spPr>
          <a:xfrm>
            <a:off x="8688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2</a:t>
            </a:r>
          </a:p>
        </p:txBody>
      </p:sp>
      <p:sp>
        <p:nvSpPr>
          <p:cNvPr id="24" name="Rectangle 23"/>
          <p:cNvSpPr/>
          <p:nvPr/>
        </p:nvSpPr>
        <p:spPr>
          <a:xfrm>
            <a:off x="9984000" y="19682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343D46"/>
                </a:solidFill>
              </a:rPr>
              <a:t>3</a:t>
            </a:r>
          </a:p>
        </p:txBody>
      </p:sp>
      <p:sp>
        <p:nvSpPr>
          <p:cNvPr id="25" name="Rectangle 24"/>
          <p:cNvSpPr/>
          <p:nvPr/>
        </p:nvSpPr>
        <p:spPr>
          <a:xfrm>
            <a:off x="11455399" y="18706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Connecteur droit 25"/>
          <p:cNvCxnSpPr/>
          <p:nvPr/>
        </p:nvCxnSpPr>
        <p:spPr>
          <a:xfrm>
            <a:off x="9984000" y="9207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7202700" y="3975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29" name="Groupe 28"/>
          <p:cNvGrpSpPr/>
          <p:nvPr/>
        </p:nvGrpSpPr>
        <p:grpSpPr>
          <a:xfrm>
            <a:off x="10230187" y="3426162"/>
            <a:ext cx="850954" cy="876163"/>
            <a:chOff x="1132722" y="4238962"/>
            <a:chExt cx="850954" cy="876163"/>
          </a:xfrm>
        </p:grpSpPr>
        <p:sp>
          <p:nvSpPr>
            <p:cNvPr id="30" name="Triangle isocèle 29"/>
            <p:cNvSpPr/>
            <p:nvPr/>
          </p:nvSpPr>
          <p:spPr>
            <a:xfrm>
              <a:off x="1132722" y="4238962"/>
              <a:ext cx="850954" cy="414498"/>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ZoneTexte 30"/>
            <p:cNvSpPr txBox="1"/>
            <p:nvPr/>
          </p:nvSpPr>
          <p:spPr>
            <a:xfrm>
              <a:off x="1412149" y="4653460"/>
              <a:ext cx="292100" cy="461665"/>
            </a:xfrm>
            <a:prstGeom prst="rect">
              <a:avLst/>
            </a:prstGeom>
            <a:noFill/>
          </p:spPr>
          <p:txBody>
            <a:bodyPr wrap="square" rtlCol="0">
              <a:spAutoFit/>
            </a:bodyPr>
            <a:lstStyle/>
            <a:p>
              <a:pPr algn="ctr"/>
              <a:r>
                <a:rPr lang="en-GB" sz="2400" dirty="0">
                  <a:solidFill>
                    <a:srgbClr val="A6ACB9"/>
                  </a:solidFill>
                </a:rPr>
                <a:t>i</a:t>
              </a:r>
            </a:p>
          </p:txBody>
        </p:sp>
      </p:grpSp>
      <mc:AlternateContent xmlns:mc="http://schemas.openxmlformats.org/markup-compatibility/2006">
        <mc:Choice xmlns:a14="http://schemas.microsoft.com/office/drawing/2010/main" xmlns="" Requires="a14">
          <p:sp>
            <p:nvSpPr>
              <p:cNvPr id="17" name="ZoneTexte 16"/>
              <p:cNvSpPr txBox="1"/>
              <p:nvPr/>
            </p:nvSpPr>
            <p:spPr>
              <a:xfrm>
                <a:off x="348343" y="4629815"/>
                <a:ext cx="11495314" cy="184678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e>
                      </m:d>
                      <m:r>
                        <a:rPr lang="fr-FR" sz="4000" b="0" i="1" smtClean="0">
                          <a:solidFill>
                            <a:schemeClr val="tx1"/>
                          </a:solidFill>
                          <a:latin typeface="Cambria Math" panose="02040503050406030204" pitchFamily="18" charset="0"/>
                        </a:rPr>
                        <m:t>+</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2</m:t>
                          </m:r>
                        </m:e>
                      </m:d>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oMath>
                    <m:oMath xmlns:m="http://schemas.openxmlformats.org/officeDocument/2006/math">
                      <m:r>
                        <a:rPr lang="fr-FR" sz="4000" b="0" i="1" smtClean="0">
                          <a:solidFill>
                            <a:schemeClr val="tx1"/>
                          </a:solidFill>
                          <a:latin typeface="Cambria Math" panose="02040503050406030204" pitchFamily="18" charset="0"/>
                        </a:rPr>
                        <m:t>𝑇</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e>
                      </m:d>
                      <m:r>
                        <a:rPr lang="fr-FR" sz="4000" b="0" i="1" smtClean="0">
                          <a:solidFill>
                            <a:schemeClr val="tx1"/>
                          </a:solidFill>
                          <a:latin typeface="Cambria Math" panose="02040503050406030204" pitchFamily="18" charset="0"/>
                        </a:rPr>
                        <m:t>=</m:t>
                      </m:r>
                      <m:f>
                        <m:fPr>
                          <m:ctrlPr>
                            <a:rPr lang="fr-FR" sz="4000" b="0" i="1" smtClean="0">
                              <a:solidFill>
                                <a:schemeClr val="tx1"/>
                              </a:solidFill>
                              <a:latin typeface="Cambria Math" panose="02040503050406030204" pitchFamily="18" charset="0"/>
                            </a:rPr>
                          </m:ctrlPr>
                        </m:fPr>
                        <m:num>
                          <m:r>
                            <a:rPr lang="fr-FR" sz="4000" b="0" i="1" smtClean="0">
                              <a:solidFill>
                                <a:schemeClr val="tx1"/>
                              </a:solidFill>
                              <a:latin typeface="Cambria Math" panose="02040503050406030204" pitchFamily="18" charset="0"/>
                            </a:rPr>
                            <m:t>𝑛</m:t>
                          </m:r>
                          <m:d>
                            <m:dPr>
                              <m:ctrlPr>
                                <a:rPr lang="fr-FR" sz="4000" b="0" i="1" smtClean="0">
                                  <a:solidFill>
                                    <a:schemeClr val="tx1"/>
                                  </a:solidFill>
                                  <a:latin typeface="Cambria Math" panose="02040503050406030204" pitchFamily="18" charset="0"/>
                                </a:rPr>
                              </m:ctrlPr>
                            </m:dPr>
                            <m:e>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1</m:t>
                              </m:r>
                            </m:e>
                          </m:d>
                        </m:num>
                        <m:den>
                          <m:r>
                            <a:rPr lang="fr-FR" sz="4000" b="0" i="1" smtClean="0">
                              <a:solidFill>
                                <a:schemeClr val="tx1"/>
                              </a:solidFill>
                              <a:latin typeface="Cambria Math" panose="02040503050406030204" pitchFamily="18" charset="0"/>
                            </a:rPr>
                            <m:t>2</m:t>
                          </m:r>
                        </m:den>
                      </m:f>
                      <m:r>
                        <a:rPr lang="fr-FR" sz="4000" b="0" i="1" smtClean="0">
                          <a:solidFill>
                            <a:schemeClr val="tx1"/>
                          </a:solidFill>
                          <a:latin typeface="Cambria Math" panose="02040503050406030204" pitchFamily="18" charset="0"/>
                        </a:rPr>
                        <m:t>=</m:t>
                      </m:r>
                      <m:f>
                        <m:fPr>
                          <m:ctrlPr>
                            <a:rPr lang="fr-FR" sz="4000" b="0" i="1" smtClean="0">
                              <a:solidFill>
                                <a:schemeClr val="tx1"/>
                              </a:solidFill>
                              <a:latin typeface="Cambria Math" panose="02040503050406030204" pitchFamily="18" charset="0"/>
                            </a:rPr>
                          </m:ctrlPr>
                        </m:fPr>
                        <m:num>
                          <m:sSup>
                            <m:sSupPr>
                              <m:ctrlPr>
                                <a:rPr lang="fr-FR" sz="4000" b="0" i="1" smtClean="0">
                                  <a:solidFill>
                                    <a:schemeClr val="tx1"/>
                                  </a:solidFill>
                                  <a:latin typeface="Cambria Math" panose="02040503050406030204" pitchFamily="18" charset="0"/>
                                </a:rPr>
                              </m:ctrlPr>
                            </m:sSupPr>
                            <m:e>
                              <m:r>
                                <a:rPr lang="fr-FR" sz="4000" b="0" i="1" smtClean="0">
                                  <a:solidFill>
                                    <a:schemeClr val="tx1"/>
                                  </a:solidFill>
                                  <a:latin typeface="Cambria Math" panose="02040503050406030204" pitchFamily="18" charset="0"/>
                                </a:rPr>
                                <m:t>𝑛</m:t>
                              </m:r>
                            </m:e>
                            <m:sup>
                              <m:r>
                                <a:rPr lang="fr-FR" sz="4000" b="0" i="1" smtClean="0">
                                  <a:solidFill>
                                    <a:schemeClr val="tx1"/>
                                  </a:solidFill>
                                  <a:latin typeface="Cambria Math" panose="02040503050406030204" pitchFamily="18" charset="0"/>
                                </a:rPr>
                                <m:t>2</m:t>
                              </m:r>
                            </m:sup>
                          </m:sSup>
                          <m:r>
                            <a:rPr lang="fr-FR" sz="4000" b="0" i="1" smtClean="0">
                              <a:solidFill>
                                <a:schemeClr val="tx1"/>
                              </a:solidFill>
                              <a:latin typeface="Cambria Math" panose="02040503050406030204" pitchFamily="18" charset="0"/>
                            </a:rPr>
                            <m:t>+</m:t>
                          </m:r>
                          <m:r>
                            <a:rPr lang="fr-FR" sz="4000" b="0" i="1" smtClean="0">
                              <a:solidFill>
                                <a:schemeClr val="tx1"/>
                              </a:solidFill>
                              <a:latin typeface="Cambria Math" panose="02040503050406030204" pitchFamily="18" charset="0"/>
                            </a:rPr>
                            <m:t>𝑛</m:t>
                          </m:r>
                        </m:num>
                        <m:den>
                          <m:r>
                            <a:rPr lang="fr-FR" sz="4000" b="0" i="1" smtClean="0">
                              <a:solidFill>
                                <a:schemeClr val="tx1"/>
                              </a:solidFill>
                              <a:latin typeface="Cambria Math" panose="02040503050406030204" pitchFamily="18" charset="0"/>
                            </a:rPr>
                            <m:t>2</m:t>
                          </m:r>
                        </m:den>
                      </m:f>
                      <m:r>
                        <a:rPr lang="fr-FR" sz="4000" b="0" i="1" smtClean="0">
                          <a:solidFill>
                            <a:schemeClr val="tx1"/>
                          </a:solidFill>
                          <a:latin typeface="Cambria Math" panose="02040503050406030204" pitchFamily="18" charset="0"/>
                        </a:rPr>
                        <m:t>=</m:t>
                      </m:r>
                      <m:f>
                        <m:fPr>
                          <m:ctrlPr>
                            <a:rPr lang="fr-FR" sz="4000" b="0" i="1" smtClean="0">
                              <a:solidFill>
                                <a:schemeClr val="tx1"/>
                              </a:solidFill>
                              <a:latin typeface="Cambria Math" panose="02040503050406030204" pitchFamily="18" charset="0"/>
                            </a:rPr>
                          </m:ctrlPr>
                        </m:fPr>
                        <m:num>
                          <m:r>
                            <a:rPr lang="fr-FR" sz="4000" b="0" i="1" smtClean="0">
                              <a:solidFill>
                                <a:schemeClr val="tx1"/>
                              </a:solidFill>
                              <a:latin typeface="Cambria Math" panose="02040503050406030204" pitchFamily="18" charset="0"/>
                            </a:rPr>
                            <m:t>1</m:t>
                          </m:r>
                        </m:num>
                        <m:den>
                          <m:r>
                            <a:rPr lang="fr-FR" sz="4000" b="0" i="1" smtClean="0">
                              <a:solidFill>
                                <a:schemeClr val="tx1"/>
                              </a:solidFill>
                              <a:latin typeface="Cambria Math" panose="02040503050406030204" pitchFamily="18" charset="0"/>
                            </a:rPr>
                            <m:t>2</m:t>
                          </m:r>
                        </m:den>
                      </m:f>
                      <m:sSup>
                        <m:sSupPr>
                          <m:ctrlPr>
                            <a:rPr lang="fr-FR" sz="4000" b="0" i="1" smtClean="0">
                              <a:solidFill>
                                <a:schemeClr val="tx1"/>
                              </a:solidFill>
                              <a:latin typeface="Cambria Math" panose="02040503050406030204" pitchFamily="18" charset="0"/>
                            </a:rPr>
                          </m:ctrlPr>
                        </m:sSupPr>
                        <m:e>
                          <m:r>
                            <a:rPr lang="fr-FR" sz="4000" b="0" i="1" smtClean="0">
                              <a:solidFill>
                                <a:schemeClr val="tx1"/>
                              </a:solidFill>
                              <a:latin typeface="Cambria Math" panose="02040503050406030204" pitchFamily="18" charset="0"/>
                            </a:rPr>
                            <m:t>𝑛</m:t>
                          </m:r>
                        </m:e>
                        <m:sup>
                          <m:r>
                            <a:rPr lang="fr-FR" sz="4000" b="0" i="1" smtClean="0">
                              <a:solidFill>
                                <a:schemeClr val="tx1"/>
                              </a:solidFill>
                              <a:latin typeface="Cambria Math" panose="02040503050406030204" pitchFamily="18" charset="0"/>
                            </a:rPr>
                            <m:t>2</m:t>
                          </m:r>
                        </m:sup>
                      </m:sSup>
                      <m:r>
                        <a:rPr lang="fr-FR" sz="4000" b="0" i="1" smtClean="0">
                          <a:solidFill>
                            <a:schemeClr val="tx1"/>
                          </a:solidFill>
                          <a:latin typeface="Cambria Math" panose="02040503050406030204" pitchFamily="18" charset="0"/>
                        </a:rPr>
                        <m:t>+</m:t>
                      </m:r>
                      <m:f>
                        <m:fPr>
                          <m:ctrlPr>
                            <a:rPr lang="fr-FR" sz="4000" b="0" i="1" smtClean="0">
                              <a:solidFill>
                                <a:schemeClr val="tx1"/>
                              </a:solidFill>
                              <a:latin typeface="Cambria Math" panose="02040503050406030204" pitchFamily="18" charset="0"/>
                            </a:rPr>
                          </m:ctrlPr>
                        </m:fPr>
                        <m:num>
                          <m:r>
                            <a:rPr lang="fr-FR" sz="4000" b="0" i="1" smtClean="0">
                              <a:solidFill>
                                <a:schemeClr val="tx1"/>
                              </a:solidFill>
                              <a:latin typeface="Cambria Math" panose="02040503050406030204" pitchFamily="18" charset="0"/>
                            </a:rPr>
                            <m:t>1</m:t>
                          </m:r>
                        </m:num>
                        <m:den>
                          <m:r>
                            <a:rPr lang="fr-FR" sz="4000" b="0" i="1" smtClean="0">
                              <a:solidFill>
                                <a:schemeClr val="tx1"/>
                              </a:solidFill>
                              <a:latin typeface="Cambria Math" panose="02040503050406030204" pitchFamily="18" charset="0"/>
                            </a:rPr>
                            <m:t>2</m:t>
                          </m:r>
                        </m:den>
                      </m:f>
                      <m:r>
                        <a:rPr lang="fr-FR" sz="4000" b="0" i="1" smtClean="0">
                          <a:solidFill>
                            <a:schemeClr val="tx1"/>
                          </a:solidFill>
                          <a:latin typeface="Cambria Math" panose="02040503050406030204" pitchFamily="18" charset="0"/>
                        </a:rPr>
                        <m:t>𝑛</m:t>
                      </m:r>
                      <m:r>
                        <a:rPr lang="fr-FR" sz="4000" b="0" i="1" smtClean="0">
                          <a:solidFill>
                            <a:schemeClr val="tx1"/>
                          </a:solidFill>
                          <a:latin typeface="Cambria Math" panose="02040503050406030204" pitchFamily="18" charset="0"/>
                        </a:rPr>
                        <m:t>=</m:t>
                      </m:r>
                      <m:r>
                        <a:rPr lang="fr-FR" sz="4000" b="0" i="1" smtClean="0">
                          <a:solidFill>
                            <a:srgbClr val="F97B57"/>
                          </a:solidFill>
                          <a:latin typeface="Cambria Math" panose="02040503050406030204" pitchFamily="18" charset="0"/>
                        </a:rPr>
                        <m:t>𝑂</m:t>
                      </m:r>
                      <m:r>
                        <a:rPr lang="fr-FR" sz="4000" b="0" i="1" smtClean="0">
                          <a:solidFill>
                            <a:srgbClr val="F97B57"/>
                          </a:solidFill>
                          <a:latin typeface="Cambria Math" panose="02040503050406030204" pitchFamily="18" charset="0"/>
                        </a:rPr>
                        <m:t>(</m:t>
                      </m:r>
                      <m:sSup>
                        <m:sSupPr>
                          <m:ctrlPr>
                            <a:rPr lang="fr-FR" sz="4000" b="0" i="1" smtClean="0">
                              <a:solidFill>
                                <a:srgbClr val="F97B57"/>
                              </a:solidFill>
                              <a:latin typeface="Cambria Math" panose="02040503050406030204" pitchFamily="18" charset="0"/>
                            </a:rPr>
                          </m:ctrlPr>
                        </m:sSupPr>
                        <m:e>
                          <m:r>
                            <a:rPr lang="fr-FR" sz="4000" b="0" i="1" smtClean="0">
                              <a:solidFill>
                                <a:srgbClr val="F97B57"/>
                              </a:solidFill>
                              <a:latin typeface="Cambria Math" panose="02040503050406030204" pitchFamily="18" charset="0"/>
                            </a:rPr>
                            <m:t>𝑛</m:t>
                          </m:r>
                        </m:e>
                        <m:sup>
                          <m:r>
                            <a:rPr lang="fr-FR" sz="4000" b="0" i="1" smtClean="0">
                              <a:solidFill>
                                <a:srgbClr val="F97B57"/>
                              </a:solidFill>
                              <a:latin typeface="Cambria Math" panose="02040503050406030204" pitchFamily="18" charset="0"/>
                            </a:rPr>
                            <m:t>2</m:t>
                          </m:r>
                        </m:sup>
                      </m:sSup>
                      <m:r>
                        <a:rPr lang="fr-FR" sz="4000" b="0" i="1" smtClean="0">
                          <a:solidFill>
                            <a:srgbClr val="F97B57"/>
                          </a:solidFill>
                          <a:latin typeface="Cambria Math" panose="02040503050406030204" pitchFamily="18" charset="0"/>
                        </a:rPr>
                        <m:t>)</m:t>
                      </m:r>
                    </m:oMath>
                  </m:oMathPara>
                </a14:m>
                <a:endParaRPr lang="en-GB" sz="4000" dirty="0">
                  <a:solidFill>
                    <a:schemeClr val="tx1"/>
                  </a:solidFill>
                </a:endParaRPr>
              </a:p>
            </p:txBody>
          </p:sp>
        </mc:Choice>
        <mc:Fallback>
          <p:sp>
            <p:nvSpPr>
              <p:cNvPr id="17" name="ZoneTexte 16"/>
              <p:cNvSpPr txBox="1">
                <a:spLocks noRot="1" noChangeAspect="1" noMove="1" noResize="1" noEditPoints="1" noAdjustHandles="1" noChangeArrowheads="1" noChangeShapeType="1" noTextEdit="1"/>
              </p:cNvSpPr>
              <p:nvPr/>
            </p:nvSpPr>
            <p:spPr>
              <a:xfrm>
                <a:off x="348343" y="4629815"/>
                <a:ext cx="11495314" cy="1846788"/>
              </a:xfrm>
              <a:prstGeom prst="rect">
                <a:avLst/>
              </a:prstGeom>
              <a:blipFill rotWithShape="1">
                <a:blip r:embed="rId2"/>
                <a:stretch>
                  <a:fillRect l="-3" t="-2" r="2" b="13"/>
                </a:stretch>
              </a:blipFill>
            </p:spPr>
            <p:txBody>
              <a:bodyPr/>
              <a:lstStyle/>
              <a:p>
                <a:r>
                  <a:rPr lang="en-US" altLang="en-US">
                    <a:noFill/>
                  </a:rPr>
                  <a:t> </a:t>
                </a:r>
              </a:p>
            </p:txBody>
          </p:sp>
        </mc:Fallback>
      </mc:AlternateContent>
      <p:sp>
        <p:nvSpPr>
          <p:cNvPr id="32" name="Accolade ouvrante 31"/>
          <p:cNvSpPr/>
          <p:nvPr/>
        </p:nvSpPr>
        <p:spPr>
          <a:xfrm rot="5400000">
            <a:off x="10460032" y="932709"/>
            <a:ext cx="428625" cy="1211311"/>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xmlns="" Requires="a14">
          <p:sp>
            <p:nvSpPr>
              <p:cNvPr id="33" name="ZoneTexte 32"/>
              <p:cNvSpPr txBox="1"/>
              <p:nvPr/>
            </p:nvSpPr>
            <p:spPr>
              <a:xfrm>
                <a:off x="8814698" y="180873"/>
                <a:ext cx="3634604" cy="1107996"/>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fr-FR" sz="6600" b="0" i="1" smtClean="0">
                          <a:solidFill>
                            <a:srgbClr val="EC5E66"/>
                          </a:solidFill>
                          <a:latin typeface="Cambria Math" panose="02040503050406030204" pitchFamily="18" charset="0"/>
                        </a:rPr>
                        <m:t>1</m:t>
                      </m:r>
                    </m:oMath>
                  </m:oMathPara>
                </a14:m>
                <a:endParaRPr lang="en-GB" sz="6600" dirty="0">
                  <a:solidFill>
                    <a:srgbClr val="EC5E66"/>
                  </a:solidFill>
                </a:endParaRPr>
              </a:p>
            </p:txBody>
          </p:sp>
        </mc:Choice>
        <mc:Fallback>
          <p:sp>
            <p:nvSpPr>
              <p:cNvPr id="33" name="ZoneTexte 32"/>
              <p:cNvSpPr txBox="1">
                <a:spLocks noRot="1" noChangeAspect="1" noMove="1" noResize="1" noEditPoints="1" noAdjustHandles="1" noChangeArrowheads="1" noChangeShapeType="1" noTextEdit="1"/>
              </p:cNvSpPr>
              <p:nvPr/>
            </p:nvSpPr>
            <p:spPr>
              <a:xfrm>
                <a:off x="8814698" y="180873"/>
                <a:ext cx="3634604" cy="1107996"/>
              </a:xfrm>
              <a:prstGeom prst="rect">
                <a:avLst/>
              </a:prstGeom>
              <a:blipFill rotWithShape="1">
                <a:blip r:embed="rId3"/>
                <a:stretch>
                  <a:fillRect l="-7" t="-48" r="3" b="41"/>
                </a:stretch>
              </a:blipFill>
            </p:spPr>
            <p:txBody>
              <a:bodyPr/>
              <a:lstStyle/>
              <a:p>
                <a:r>
                  <a:rPr lang="en-US" altLang="en-US">
                    <a:noFill/>
                  </a:rPr>
                  <a:t> </a:t>
                </a:r>
              </a:p>
            </p:txBody>
          </p:sp>
        </mc:Fallback>
      </mc:AlternateContent>
      <p:sp>
        <p:nvSpPr>
          <p:cNvPr id="28" name="Rectangle 27"/>
          <p:cNvSpPr/>
          <p:nvPr/>
        </p:nvSpPr>
        <p:spPr>
          <a:xfrm>
            <a:off x="348342" y="920750"/>
            <a:ext cx="9635653"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graphicFrame>
            <p:nvGraphicFramePr>
              <p:cNvPr id="13" name="Tableau 16"/>
              <p:cNvGraphicFramePr>
                <a:graphicFrameLocks noGrp="1"/>
              </p:cNvGraphicFramePr>
              <p:nvPr/>
            </p:nvGraphicFramePr>
            <p:xfrm>
              <a:off x="747252" y="2586662"/>
              <a:ext cx="10697495" cy="1684676"/>
            </p:xfrm>
            <a:graphic>
              <a:graphicData uri="http://schemas.openxmlformats.org/drawingml/2006/table">
                <a:tbl>
                  <a:tblPr>
                    <a:tableStyleId>{5C22544A-7EE6-4342-B048-85BDC9FD1C3A}</a:tableStyleId>
                  </a:tblPr>
                  <a:tblGrid>
                    <a:gridCol w="2139499"/>
                    <a:gridCol w="2139499"/>
                    <a:gridCol w="2139499"/>
                    <a:gridCol w="2139499"/>
                    <a:gridCol w="2139499"/>
                  </a:tblGrid>
                  <a:tr h="522298">
                    <a:tc rowSpan="2">
                      <a:txBody>
                        <a:bodyPr/>
                        <a:lstStyle/>
                        <a:p>
                          <a:pPr algn="ctr" rtl="0"/>
                          <a:r>
                            <a:rPr lang="tr-TR" altLang="en-GB" sz="1800" b="1" dirty="0">
                              <a:solidFill>
                                <a:schemeClr val="tx1"/>
                              </a:solidFill>
                            </a:rPr>
                            <a:t>Sıralama ALgoritması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r>
                            <a:rPr lang="tr-TR" altLang="en-GB" sz="1800" b="1" dirty="0">
                              <a:solidFill>
                                <a:schemeClr val="tx1"/>
                              </a:solidFill>
                            </a:rPr>
                            <a:t>Zaman Karmaşıklığı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tr-TR" altLang="en-GB" sz="1800" b="1" dirty="0">
                              <a:solidFill>
                                <a:schemeClr val="tx1"/>
                              </a:solidFill>
                            </a:rPr>
                            <a:t>Alan Karmaşıklığı</a:t>
                          </a:r>
                          <a:endParaRPr lang="tr-TR" alt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vMerge="1">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00E9B1"/>
                              </a:solidFill>
                            </a:rPr>
                            <a:t>Best case</a:t>
                          </a:r>
                          <a:endParaRPr lang="en-GB" sz="1800" dirty="0">
                            <a:solidFill>
                              <a:srgbClr val="00E9B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F9AE57"/>
                              </a:solidFill>
                            </a:rPr>
                            <a:t>Average case</a:t>
                          </a:r>
                          <a:endParaRPr lang="en-GB" sz="1800" dirty="0">
                            <a:solidFill>
                              <a:srgbClr val="F9AE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endParaRPr lang="en-GB" sz="1800" dirty="0">
                            <a:solidFill>
                              <a:srgbClr val="EC5E66"/>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endParaRPr lang="en-GB" sz="1800" dirty="0">
                            <a:solidFill>
                              <a:srgbClr val="EC5E66"/>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a:txBody>
                        <a:bodyPr/>
                        <a:lstStyle/>
                        <a:p>
                          <a:pPr algn="ctr" rtl="0"/>
                          <a:r>
                            <a:rPr lang="en-GB" sz="1800" dirty="0">
                              <a:solidFill>
                                <a:schemeClr val="tx1"/>
                              </a:solidFill>
                            </a:rPr>
                            <a:t>Selection sort</a:t>
                          </a:r>
                          <a:endParaRPr lang="en-GB" sz="1800"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fr-FR" sz="2000" b="0" i="1" dirty="0" smtClean="0">
                                    <a:solidFill>
                                      <a:srgbClr val="F97B57"/>
                                    </a:solidFill>
                                    <a:latin typeface="Cambria Math" panose="02040503050406030204" pitchFamily="18" charset="0"/>
                                  </a:rPr>
                                  <m:t>²</m:t>
                                </m:r>
                                <m:r>
                                  <a:rPr lang="en-GB" sz="2000" i="1" dirty="0" smtClean="0">
                                    <a:solidFill>
                                      <a:srgbClr val="F97B57"/>
                                    </a:solidFill>
                                    <a:latin typeface="Cambria Math" panose="02040503050406030204" pitchFamily="18" charset="0"/>
                                  </a:rPr>
                                  <m:t>)</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en-GB" sz="2000" i="1" dirty="0" smtClean="0">
                                    <a:solidFill>
                                      <a:srgbClr val="F97B57"/>
                                    </a:solidFill>
                                    <a:latin typeface="Cambria Math" panose="02040503050406030204" pitchFamily="18" charset="0"/>
                                  </a:rPr>
                                  <m:t>²)</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𝑛</m:t>
                                </m:r>
                                <m:r>
                                  <a:rPr lang="en-GB" sz="2000" i="1" dirty="0" smtClean="0">
                                    <a:solidFill>
                                      <a:srgbClr val="F97B57"/>
                                    </a:solidFill>
                                    <a:latin typeface="Cambria Math" panose="02040503050406030204" pitchFamily="18" charset="0"/>
                                  </a:rPr>
                                  <m:t>²)</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14:m>
                            <m:oMathPara xmlns:m="http://schemas.openxmlformats.org/officeDocument/2006/math">
                              <m:oMathParaPr>
                                <m:jc m:val="centerGroup"/>
                              </m:oMathParaPr>
                              <m:oMath xmlns:m="http://schemas.openxmlformats.org/officeDocument/2006/math">
                                <m:r>
                                  <a:rPr lang="en-GB" sz="2000" i="1" dirty="0" smtClean="0">
                                    <a:solidFill>
                                      <a:srgbClr val="F97B57"/>
                                    </a:solidFill>
                                    <a:latin typeface="Cambria Math" panose="02040503050406030204" pitchFamily="18" charset="0"/>
                                  </a:rPr>
                                  <m:t>𝑂</m:t>
                                </m:r>
                                <m:r>
                                  <a:rPr lang="en-GB" sz="2000" i="1" dirty="0" smtClean="0">
                                    <a:solidFill>
                                      <a:srgbClr val="F97B57"/>
                                    </a:solidFill>
                                    <a:latin typeface="Cambria Math" panose="02040503050406030204" pitchFamily="18" charset="0"/>
                                  </a:rPr>
                                  <m:t>(</m:t>
                                </m:r>
                                <m:r>
                                  <a:rPr lang="en-GB" sz="2000" i="1" dirty="0" smtClean="0">
                                    <a:solidFill>
                                      <a:srgbClr val="F97B57"/>
                                    </a:solidFill>
                                    <a:latin typeface="Cambria Math" panose="02040503050406030204" pitchFamily="18" charset="0"/>
                                  </a:rPr>
                                  <m:t>1</m:t>
                                </m:r>
                                <m:r>
                                  <a:rPr lang="en-GB" sz="2000" i="1" dirty="0" smtClean="0">
                                    <a:solidFill>
                                      <a:srgbClr val="F97B57"/>
                                    </a:solidFill>
                                    <a:latin typeface="Cambria Math" panose="02040503050406030204" pitchFamily="18" charset="0"/>
                                  </a:rPr>
                                  <m:t>)</m:t>
                                </m:r>
                              </m:oMath>
                            </m:oMathPara>
                          </a14:m>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bl>
              </a:graphicData>
            </a:graphic>
          </p:graphicFrame>
        </mc:Choice>
        <mc:Fallback>
          <p:graphicFrame>
            <p:nvGraphicFramePr>
              <p:cNvPr id="13" name="Tableau 16"/>
              <p:cNvGraphicFramePr>
                <a:graphicFrameLocks noGrp="1"/>
              </p:cNvGraphicFramePr>
              <p:nvPr/>
            </p:nvGraphicFramePr>
            <p:xfrm>
              <a:off x="747252" y="2586662"/>
              <a:ext cx="10697495" cy="1684676"/>
            </p:xfrm>
            <a:graphic>
              <a:graphicData uri="http://schemas.openxmlformats.org/drawingml/2006/table">
                <a:tbl>
                  <a:tblPr>
                    <a:tableStyleId>{5C22544A-7EE6-4342-B048-85BDC9FD1C3A}</a:tableStyleId>
                  </a:tblPr>
                  <a:tblGrid>
                    <a:gridCol w="2139499"/>
                    <a:gridCol w="2139499"/>
                    <a:gridCol w="2139499"/>
                    <a:gridCol w="2139499"/>
                    <a:gridCol w="2139499"/>
                  </a:tblGrid>
                  <a:tr h="522298">
                    <a:tc rowSpan="2">
                      <a:txBody>
                        <a:bodyPr/>
                        <a:lstStyle/>
                        <a:p>
                          <a:pPr algn="ctr" rtl="0"/>
                          <a:r>
                            <a:rPr lang="tr-TR" altLang="en-GB" sz="1800" b="1" dirty="0">
                              <a:solidFill>
                                <a:schemeClr val="tx1"/>
                              </a:solidFill>
                            </a:rPr>
                            <a:t>Sıralama ALgoritması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gridSpan="3">
                      <a:txBody>
                        <a:bodyPr/>
                        <a:lstStyle/>
                        <a:p>
                          <a:pPr algn="ctr" rtl="0"/>
                          <a:r>
                            <a:rPr lang="tr-TR" altLang="en-GB" sz="1800" b="1" dirty="0">
                              <a:solidFill>
                                <a:schemeClr val="tx1"/>
                              </a:solidFill>
                            </a:rPr>
                            <a:t>Zaman Karmaşıklığı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hMerge="1">
                      <a:txBody>
                        <a:bodyPr/>
                        <a:lstStyle/>
                        <a:p>
                          <a:endParaRPr lang="tr-T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tr-TR" altLang="en-GB" sz="1800" b="1" dirty="0">
                              <a:solidFill>
                                <a:schemeClr val="tx1"/>
                              </a:solidFill>
                            </a:rPr>
                            <a:t>Alan Karmaşıklığı</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298">
                    <a:tc vMerge="1">
                      <a:txBody>
                        <a:bodyPr/>
                        <a:lstStyle/>
                        <a:p>
                          <a:endParaRPr lang="tr-T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00E9B1"/>
                              </a:solidFill>
                            </a:rPr>
                            <a:t>Best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F9AE57"/>
                              </a:solidFill>
                            </a:rPr>
                            <a:t>Average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1800" dirty="0">
                              <a:solidFill>
                                <a:srgbClr val="EC5E66"/>
                              </a:solidFill>
                            </a:rPr>
                            <a:t>Worst case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522605">
                    <a:tc>
                      <a:txBody>
                        <a:bodyPr/>
                        <a:lstStyle/>
                        <a:p>
                          <a:pPr algn="ctr" rtl="0"/>
                          <a:r>
                            <a:rPr lang="en-GB" sz="1800" dirty="0">
                              <a:solidFill>
                                <a:schemeClr val="tx1"/>
                              </a:solidFill>
                            </a:rPr>
                            <a:t>Selection sort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c>
                      <a:txBody>
                        <a:bodyPr/>
                        <a:lstStyle/>
                        <a:p>
                          <a:endParaRPr lang="en-US"/>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blipFill>
                      </a:tcPr>
                    </a:tc>
                  </a:tr>
                </a:tbl>
              </a:graphicData>
            </a:graphic>
          </p:graphicFrame>
        </mc:Fallback>
      </mc:AlternateContent>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279998" y="1733550"/>
            <a:ext cx="591361" cy="3390900"/>
          </a:xfrm>
          <a:prstGeom prst="rect">
            <a:avLst/>
          </a:prstGeom>
          <a:solidFill>
            <a:srgbClr val="00E9B1">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91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2</a:t>
            </a:r>
          </a:p>
        </p:txBody>
      </p:sp>
      <p:sp>
        <p:nvSpPr>
          <p:cNvPr id="9" name="Rectangle 8"/>
          <p:cNvSpPr/>
          <p:nvPr/>
        </p:nvSpPr>
        <p:spPr>
          <a:xfrm>
            <a:off x="220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0" name="Rectangle 9"/>
          <p:cNvSpPr/>
          <p:nvPr/>
        </p:nvSpPr>
        <p:spPr>
          <a:xfrm>
            <a:off x="350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7</a:t>
            </a:r>
          </a:p>
        </p:txBody>
      </p:sp>
      <p:sp>
        <p:nvSpPr>
          <p:cNvPr id="11" name="Rectangle 10"/>
          <p:cNvSpPr/>
          <p:nvPr/>
        </p:nvSpPr>
        <p:spPr>
          <a:xfrm>
            <a:off x="4800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3</a:t>
            </a:r>
          </a:p>
        </p:txBody>
      </p:sp>
      <p:sp>
        <p:nvSpPr>
          <p:cNvPr id="12" name="Rectangle 11"/>
          <p:cNvSpPr/>
          <p:nvPr/>
        </p:nvSpPr>
        <p:spPr>
          <a:xfrm>
            <a:off x="6096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8</a:t>
            </a:r>
          </a:p>
        </p:txBody>
      </p:sp>
      <p:sp>
        <p:nvSpPr>
          <p:cNvPr id="13" name="Rectangle 12"/>
          <p:cNvSpPr/>
          <p:nvPr/>
        </p:nvSpPr>
        <p:spPr>
          <a:xfrm>
            <a:off x="7392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1</a:t>
            </a:r>
          </a:p>
        </p:txBody>
      </p:sp>
      <p:sp>
        <p:nvSpPr>
          <p:cNvPr id="14" name="Rectangle 13"/>
          <p:cNvSpPr/>
          <p:nvPr/>
        </p:nvSpPr>
        <p:spPr>
          <a:xfrm>
            <a:off x="8688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5</a:t>
            </a:r>
          </a:p>
        </p:txBody>
      </p:sp>
      <p:sp>
        <p:nvSpPr>
          <p:cNvPr id="16" name="Rectangle 15"/>
          <p:cNvSpPr/>
          <p:nvPr/>
        </p:nvSpPr>
        <p:spPr>
          <a:xfrm>
            <a:off x="9984000" y="2781000"/>
            <a:ext cx="1296000" cy="1296000"/>
          </a:xfrm>
          <a:prstGeom prst="rect">
            <a:avLst/>
          </a:prstGeom>
          <a:solidFill>
            <a:srgbClr val="343D46"/>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7200" dirty="0">
                <a:solidFill>
                  <a:srgbClr val="F9AE57"/>
                </a:solidFill>
              </a:rPr>
              <a:t>6</a:t>
            </a:r>
          </a:p>
        </p:txBody>
      </p:sp>
      <p:cxnSp>
        <p:nvCxnSpPr>
          <p:cNvPr id="17" name="Connecteur droit 16"/>
          <p:cNvCxnSpPr/>
          <p:nvPr/>
        </p:nvCxnSpPr>
        <p:spPr>
          <a:xfrm>
            <a:off x="11280000" y="1733550"/>
            <a:ext cx="0" cy="3390900"/>
          </a:xfrm>
          <a:prstGeom prst="line">
            <a:avLst/>
          </a:prstGeom>
          <a:ln w="57150">
            <a:solidFill>
              <a:srgbClr val="00E9B1"/>
            </a:solidFill>
            <a:prstDash val="dash"/>
          </a:ln>
        </p:spPr>
        <p:style>
          <a:lnRef idx="1">
            <a:schemeClr val="accent1"/>
          </a:lnRef>
          <a:fillRef idx="0">
            <a:schemeClr val="accent1"/>
          </a:fillRef>
          <a:effectRef idx="0">
            <a:schemeClr val="accent1"/>
          </a:effectRef>
          <a:fontRef idx="minor">
            <a:schemeClr val="tx1"/>
          </a:fontRef>
        </p:style>
      </p:cxnSp>
      <p:sp>
        <p:nvSpPr>
          <p:cNvPr id="18" name="ZoneTexte 17"/>
          <p:cNvSpPr txBox="1"/>
          <p:nvPr/>
        </p:nvSpPr>
        <p:spPr>
          <a:xfrm>
            <a:off x="9241350" y="1210330"/>
            <a:ext cx="2781300" cy="523220"/>
          </a:xfrm>
          <a:prstGeom prst="rect">
            <a:avLst/>
          </a:prstGeom>
          <a:noFill/>
        </p:spPr>
        <p:txBody>
          <a:bodyPr wrap="square" rtlCol="0">
            <a:spAutoFit/>
          </a:bodyPr>
          <a:lstStyle/>
          <a:p>
            <a:pPr algn="r"/>
            <a:r>
              <a:rPr lang="en-GB" sz="2800" dirty="0">
                <a:solidFill>
                  <a:srgbClr val="00E9B1"/>
                </a:solidFill>
              </a:rPr>
              <a:t>sorted part</a:t>
            </a:r>
          </a:p>
        </p:txBody>
      </p:sp>
      <p:grpSp>
        <p:nvGrpSpPr>
          <p:cNvPr id="19" name="Groupe 18"/>
          <p:cNvGrpSpPr/>
          <p:nvPr/>
        </p:nvGrpSpPr>
        <p:grpSpPr>
          <a:xfrm>
            <a:off x="6421426" y="4174541"/>
            <a:ext cx="1941146" cy="770224"/>
            <a:chOff x="1227501" y="4174541"/>
            <a:chExt cx="1941146" cy="770224"/>
          </a:xfrm>
        </p:grpSpPr>
        <p:sp>
          <p:nvSpPr>
            <p:cNvPr id="20" name="Parenthèse ouvrante 19"/>
            <p:cNvSpPr/>
            <p:nvPr/>
          </p:nvSpPr>
          <p:spPr>
            <a:xfrm rot="16200000">
              <a:off x="2065130" y="3669411"/>
              <a:ext cx="285740" cy="1295999"/>
            </a:xfrm>
            <a:prstGeom prst="leftBracket">
              <a:avLst>
                <a:gd name="adj" fmla="val 0"/>
              </a:avLst>
            </a:prstGeom>
            <a:ln w="57150">
              <a:solidFill>
                <a:srgbClr val="F97B5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ZoneTexte 20"/>
            <p:cNvSpPr txBox="1"/>
            <p:nvPr/>
          </p:nvSpPr>
          <p:spPr>
            <a:xfrm>
              <a:off x="1227501" y="4483100"/>
              <a:ext cx="598522" cy="461665"/>
            </a:xfrm>
            <a:prstGeom prst="rect">
              <a:avLst/>
            </a:prstGeom>
            <a:noFill/>
          </p:spPr>
          <p:txBody>
            <a:bodyPr wrap="square" rtlCol="0">
              <a:spAutoFit/>
            </a:bodyPr>
            <a:lstStyle/>
            <a:p>
              <a:pPr algn="ctr"/>
              <a:r>
                <a:rPr lang="en-GB" sz="2400" dirty="0">
                  <a:solidFill>
                    <a:srgbClr val="A6ACB9"/>
                  </a:solidFill>
                </a:rPr>
                <a:t>j</a:t>
              </a:r>
            </a:p>
          </p:txBody>
        </p:sp>
        <p:sp>
          <p:nvSpPr>
            <p:cNvPr id="22" name="ZoneTexte 21"/>
            <p:cNvSpPr txBox="1"/>
            <p:nvPr/>
          </p:nvSpPr>
          <p:spPr>
            <a:xfrm>
              <a:off x="2476873" y="4483100"/>
              <a:ext cx="691774" cy="461665"/>
            </a:xfrm>
            <a:prstGeom prst="rect">
              <a:avLst/>
            </a:prstGeom>
            <a:noFill/>
          </p:spPr>
          <p:txBody>
            <a:bodyPr wrap="square" rtlCol="0">
              <a:spAutoFit/>
            </a:bodyPr>
            <a:lstStyle/>
            <a:p>
              <a:pPr algn="ctr"/>
              <a:r>
                <a:rPr lang="en-GB" sz="2400" dirty="0">
                  <a:solidFill>
                    <a:srgbClr val="A6ACB9"/>
                  </a:solidFill>
                </a:rPr>
                <a:t>j+1</a:t>
              </a:r>
            </a:p>
          </p:txBody>
        </p:sp>
      </p:gr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11455399" y="2683462"/>
            <a:ext cx="180863" cy="14910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Object 3"/>
          <p:cNvGraphicFramePr>
            <a:graphicFrameLocks/>
          </p:cNvGraphicFramePr>
          <p:nvPr/>
        </p:nvGraphicFramePr>
        <p:xfrm>
          <a:off x="-123825" y="40005"/>
          <a:ext cx="12439650" cy="6777355"/>
        </p:xfrm>
        <a:graphic>
          <a:graphicData uri="http://schemas.openxmlformats.org/presentationml/2006/ole">
            <p:oleObj spid="_x0000_s1025" r:id="rId3" imgW="469800" imgH="255960" progId="PBrush">
              <p:embed/>
            </p:oleObj>
          </a:graphicData>
        </a:graphic>
      </p:graphicFrame>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au 16"/>
          <p:cNvGraphicFramePr>
            <a:graphicFrameLocks noGrp="1"/>
          </p:cNvGraphicFramePr>
          <p:nvPr/>
        </p:nvGraphicFramePr>
        <p:xfrm>
          <a:off x="334010" y="3433445"/>
          <a:ext cx="11523345" cy="2523490"/>
        </p:xfrm>
        <a:graphic>
          <a:graphicData uri="http://schemas.openxmlformats.org/drawingml/2006/table">
            <a:tbl>
              <a:tblPr>
                <a:tableStyleId>{5C22544A-7EE6-4342-B048-85BDC9FD1C3A}</a:tableStyleId>
              </a:tblPr>
              <a:tblGrid>
                <a:gridCol w="1645920"/>
                <a:gridCol w="1646555"/>
                <a:gridCol w="1645920"/>
                <a:gridCol w="1646555"/>
                <a:gridCol w="1645920"/>
                <a:gridCol w="1646555"/>
                <a:gridCol w="1645920"/>
              </a:tblGrid>
              <a:tr h="1261745">
                <a:tc>
                  <a:txBody>
                    <a:bodyPr/>
                    <a:lstStyle/>
                    <a:p>
                      <a:pPr algn="ctr" rtl="0"/>
                      <a:endParaRPr lang="en-GB" sz="1800" b="1" dirty="0">
                        <a:solidFill>
                          <a:schemeClr val="tx1"/>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Comparison based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Stable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Recursive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In-place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Adaptive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r>
                        <a:rPr lang="en-GB" sz="2000" b="1" dirty="0">
                          <a:solidFill>
                            <a:schemeClr val="tx1"/>
                          </a:solidFill>
                        </a:rPr>
                        <a:t>Online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r h="1261745">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dirty="0">
                          <a:solidFill>
                            <a:schemeClr val="tx1"/>
                          </a:solidFill>
                        </a:rPr>
                        <a:t>Selection sort</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c>
                  <a:txBody>
                    <a:bodyPr/>
                    <a:lstStyle/>
                    <a:p>
                      <a:pPr algn="ctr" rtl="0"/>
                      <a:endParaRPr lang="en-GB" sz="2000" dirty="0">
                        <a:solidFill>
                          <a:srgbClr val="F97B57"/>
                        </a:solidFill>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43D46"/>
                    </a:solidFill>
                  </a:tcPr>
                </a:tc>
              </a:tr>
            </a:tbl>
          </a:graphicData>
        </a:graphic>
      </p:graphicFrame>
      <p:pic>
        <p:nvPicPr>
          <p:cNvPr id="5" name="Imag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33092" y="4775644"/>
            <a:ext cx="1080000" cy="10800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18230" y="4775644"/>
            <a:ext cx="1080000" cy="1080000"/>
          </a:xfrm>
          <a:prstGeom prst="rect">
            <a:avLst/>
          </a:prstGeom>
        </p:spPr>
      </p:pic>
      <p:pic>
        <p:nvPicPr>
          <p:cNvPr id="11" name="Image 10"/>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25569" y="4774374"/>
            <a:ext cx="1080000" cy="10800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0434177" y="4775644"/>
            <a:ext cx="1080000" cy="1080000"/>
          </a:xfrm>
          <a:prstGeom prst="rect">
            <a:avLst/>
          </a:prstGeom>
        </p:spPr>
      </p:pic>
      <p:pic>
        <p:nvPicPr>
          <p:cNvPr id="14" name="Image 1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10891" y="4775009"/>
            <a:ext cx="1080000" cy="1080000"/>
          </a:xfrm>
          <a:prstGeom prst="rect">
            <a:avLst/>
          </a:prstGeom>
        </p:spPr>
      </p:pic>
      <p:pic>
        <p:nvPicPr>
          <p:cNvPr id="15" name="Image 1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807483" y="4773739"/>
            <a:ext cx="1080000" cy="1080000"/>
          </a:xfrm>
          <a:prstGeom prst="rect">
            <a:avLst/>
          </a:prstGeom>
        </p:spPr>
      </p:pic>
      <p:sp>
        <p:nvSpPr>
          <p:cNvPr id="2" name="Text Box 1"/>
          <p:cNvSpPr txBox="1"/>
          <p:nvPr/>
        </p:nvSpPr>
        <p:spPr>
          <a:xfrm>
            <a:off x="100330" y="199390"/>
            <a:ext cx="11529695" cy="2584450"/>
          </a:xfrm>
          <a:prstGeom prst="rect">
            <a:avLst/>
          </a:prstGeom>
          <a:noFill/>
        </p:spPr>
        <p:txBody>
          <a:bodyPr wrap="square" rtlCol="0" anchor="t">
            <a:spAutoFit/>
          </a:bodyPr>
          <a:lstStyle/>
          <a:p>
            <a:r>
              <a:rPr lang="tr-TR" altLang="en-US"/>
              <a:t>S</a:t>
            </a:r>
            <a:r>
              <a:rPr lang="en-US"/>
              <a:t>eç</a:t>
            </a:r>
            <a:r>
              <a:rPr lang="tr-TR" altLang="en-US"/>
              <a:t>meli</a:t>
            </a:r>
            <a:r>
              <a:rPr lang="en-US"/>
              <a:t> sıralama, minimumu ararken </a:t>
            </a:r>
            <a:r>
              <a:rPr lang="tr-TR" altLang="en-US"/>
              <a:t>elemanları </a:t>
            </a:r>
            <a:r>
              <a:rPr lang="en-US"/>
              <a:t>karşılaştırdığı için karşılaştırmaya dayalıdır</a:t>
            </a:r>
            <a:r>
              <a:rPr lang="tr-TR" altLang="en-US"/>
              <a:t> (</a:t>
            </a:r>
            <a:r>
              <a:rPr lang="tr-TR" altLang="en-US">
                <a:solidFill>
                  <a:srgbClr val="FF0000"/>
                </a:solidFill>
              </a:rPr>
              <a:t>Comparison based</a:t>
            </a:r>
            <a:r>
              <a:rPr lang="tr-TR" altLang="en-US"/>
              <a:t>)</a:t>
            </a:r>
            <a:r>
              <a:rPr lang="en-US"/>
              <a:t>.</a:t>
            </a:r>
          </a:p>
          <a:p>
            <a:endParaRPr lang="en-US"/>
          </a:p>
          <a:p>
            <a:r>
              <a:rPr lang="en-US">
                <a:sym typeface="+mn-ea"/>
              </a:rPr>
              <a:t>Seç</a:t>
            </a:r>
            <a:r>
              <a:rPr lang="tr-TR" altLang="en-US">
                <a:sym typeface="+mn-ea"/>
              </a:rPr>
              <a:t>meli</a:t>
            </a:r>
            <a:r>
              <a:rPr lang="en-US">
                <a:sym typeface="+mn-ea"/>
              </a:rPr>
              <a:t> sıralama</a:t>
            </a:r>
            <a:r>
              <a:rPr lang="tr-TR" altLang="en-US">
                <a:sym typeface="+mn-ea"/>
              </a:rPr>
              <a:t>, </a:t>
            </a:r>
            <a:r>
              <a:rPr lang="tr-TR" altLang="en-US"/>
              <a:t>u</a:t>
            </a:r>
            <a:r>
              <a:rPr lang="en-US"/>
              <a:t>yarlanabilir</a:t>
            </a:r>
            <a:r>
              <a:rPr lang="tr-TR" altLang="en-US"/>
              <a:t>(</a:t>
            </a:r>
            <a:r>
              <a:rPr lang="tr-TR" altLang="en-US">
                <a:solidFill>
                  <a:srgbClr val="FF0000"/>
                </a:solidFill>
              </a:rPr>
              <a:t>Adaptive</a:t>
            </a:r>
            <a:r>
              <a:rPr lang="tr-TR" altLang="en-US"/>
              <a:t>)</a:t>
            </a:r>
            <a:r>
              <a:rPr lang="en-US"/>
              <a:t> değil, çünkü </a:t>
            </a:r>
            <a:r>
              <a:rPr lang="tr-TR" altLang="en-US"/>
              <a:t>elemanların </a:t>
            </a:r>
            <a:r>
              <a:rPr lang="en-US"/>
              <a:t>önceden </a:t>
            </a:r>
            <a:r>
              <a:rPr lang="tr-TR" altLang="en-US"/>
              <a:t>sı</a:t>
            </a:r>
            <a:r>
              <a:rPr lang="tr-TR"/>
              <a:t>ralanmasından</a:t>
            </a:r>
            <a:r>
              <a:rPr lang="en-US"/>
              <a:t> yararlanmaz, her zaman kalan kısmın tamamını </a:t>
            </a:r>
            <a:r>
              <a:rPr lang="tr-TR" altLang="en-US"/>
              <a:t>gezmesi gerekmektedir</a:t>
            </a:r>
            <a:r>
              <a:rPr lang="en-US"/>
              <a:t>. </a:t>
            </a:r>
          </a:p>
          <a:p>
            <a:endParaRPr lang="en-US"/>
          </a:p>
          <a:p>
            <a:r>
              <a:rPr lang="tr-TR" altLang="en-US"/>
              <a:t>Seçmeli sıralama, Çevirim dışıdır (</a:t>
            </a:r>
            <a:r>
              <a:rPr lang="tr-TR" altLang="en-US">
                <a:solidFill>
                  <a:srgbClr val="FF0000"/>
                </a:solidFill>
              </a:rPr>
              <a:t>not online</a:t>
            </a:r>
            <a:r>
              <a:rPr lang="tr-TR" altLang="en-US"/>
              <a:t>), çünkü ilk yinelemeden beri, min'i aramak için tüm diziyi gezmesi gerekiyor, bu yüzden baştan beri tüm öğelere sahip olmamız gerekiyor.</a:t>
            </a:r>
          </a:p>
        </p:txBody>
      </p:sp>
    </p:spTree>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inside code">
      <a:dk1>
        <a:srgbClr val="FFFFFF"/>
      </a:dk1>
      <a:lt1>
        <a:srgbClr val="343D46"/>
      </a:lt1>
      <a:dk2>
        <a:srgbClr val="44546A"/>
      </a:dk2>
      <a:lt2>
        <a:srgbClr val="E7E6E6"/>
      </a:lt2>
      <a:accent1>
        <a:srgbClr val="5EB4B4"/>
      </a:accent1>
      <a:accent2>
        <a:srgbClr val="D450D4"/>
      </a:accent2>
      <a:accent3>
        <a:srgbClr val="EC5E66"/>
      </a:accent3>
      <a:accent4>
        <a:srgbClr val="99C794"/>
      </a:accent4>
      <a:accent5>
        <a:srgbClr val="F97B57"/>
      </a:accent5>
      <a:accent6>
        <a:srgbClr val="F9AE57"/>
      </a:accent6>
      <a:hlink>
        <a:srgbClr val="A6ACB9"/>
      </a:hlink>
      <a:folHlink>
        <a:srgbClr val="954F72"/>
      </a:folHlink>
    </a:clrScheme>
    <a:fontScheme name="consolasss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1202</Words>
  <PresentationFormat>Özel</PresentationFormat>
  <Paragraphs>940</Paragraphs>
  <Slides>91</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91</vt:i4>
      </vt:variant>
    </vt:vector>
  </HeadingPairs>
  <TitlesOfParts>
    <vt:vector size="93" baseType="lpstr">
      <vt:lpstr>Office Theme</vt:lpstr>
      <vt:lpstr>PBrush</vt:lpstr>
      <vt:lpstr>Slayt 1</vt:lpstr>
      <vt:lpstr>Slayt 2</vt:lpstr>
      <vt:lpstr>Slayt 3</vt:lpstr>
      <vt:lpstr>Slayt 4</vt:lpstr>
      <vt:lpstr>Slayt 5</vt:lpstr>
      <vt:lpstr>Slayt 6</vt:lpstr>
      <vt:lpstr>Slayt 7</vt:lpstr>
      <vt:lpstr>Slayt 8</vt:lpstr>
      <vt:lpstr>Slayt 9</vt:lpstr>
      <vt:lpstr>Slayt 10</vt:lpstr>
      <vt:lpstr>Slayt 11</vt:lpstr>
      <vt:lpstr>Slayt 12</vt:lpstr>
      <vt:lpstr>Slayt 13</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Slayt 31</vt:lpstr>
      <vt:lpstr>Slayt 32</vt:lpstr>
      <vt:lpstr>Slayt 33</vt:lpstr>
      <vt:lpstr>Slayt 34</vt:lpstr>
      <vt:lpstr>Slayt 35</vt:lpstr>
      <vt:lpstr>Slayt 36</vt:lpstr>
      <vt:lpstr>Slayt 37</vt:lpstr>
      <vt:lpstr>Slayt 38</vt:lpstr>
      <vt:lpstr>Slayt 39</vt:lpstr>
      <vt:lpstr>Slayt 40</vt:lpstr>
      <vt:lpstr>Slayt 41</vt:lpstr>
      <vt:lpstr>Slayt 42</vt:lpstr>
      <vt:lpstr>Slayt 43</vt:lpstr>
      <vt:lpstr>Slayt 44</vt:lpstr>
      <vt:lpstr>Slayt 45</vt:lpstr>
      <vt:lpstr>Slayt 46</vt:lpstr>
      <vt:lpstr>Slayt 47</vt:lpstr>
      <vt:lpstr>Slayt 48</vt:lpstr>
      <vt:lpstr>Slayt 49</vt:lpstr>
      <vt:lpstr>Slayt 50</vt:lpstr>
      <vt:lpstr>Slayt 51</vt:lpstr>
      <vt:lpstr>Slayt 52</vt:lpstr>
      <vt:lpstr>Slayt 53</vt:lpstr>
      <vt:lpstr>Slayt 54</vt:lpstr>
      <vt:lpstr>Slayt 55</vt:lpstr>
      <vt:lpstr>Slayt 56</vt:lpstr>
      <vt:lpstr>Slayt 57</vt:lpstr>
      <vt:lpstr>Slayt 58</vt:lpstr>
      <vt:lpstr>Slayt 59</vt:lpstr>
      <vt:lpstr>Slayt 60</vt:lpstr>
      <vt:lpstr>Slayt 61</vt:lpstr>
      <vt:lpstr>Slayt 62</vt:lpstr>
      <vt:lpstr>Slayt 63</vt:lpstr>
      <vt:lpstr>Slayt 64</vt:lpstr>
      <vt:lpstr>Slayt 65</vt:lpstr>
      <vt:lpstr>Slayt 66</vt:lpstr>
      <vt:lpstr>Slayt 67</vt:lpstr>
      <vt:lpstr>Slayt 68</vt:lpstr>
      <vt:lpstr>Slayt 69</vt:lpstr>
      <vt:lpstr>Slayt 70</vt:lpstr>
      <vt:lpstr>Slayt 71</vt:lpstr>
      <vt:lpstr>Slayt 72</vt:lpstr>
      <vt:lpstr>Slayt 73</vt:lpstr>
      <vt:lpstr>Slayt 74</vt:lpstr>
      <vt:lpstr>Slayt 75</vt:lpstr>
      <vt:lpstr>Slayt 76</vt:lpstr>
      <vt:lpstr>Slayt 77</vt:lpstr>
      <vt:lpstr>Slayt 78</vt:lpstr>
      <vt:lpstr>Slayt 79</vt:lpstr>
      <vt:lpstr>Slayt 80</vt:lpstr>
      <vt:lpstr>Slayt 81</vt:lpstr>
      <vt:lpstr>Slayt 82</vt:lpstr>
      <vt:lpstr>Slayt 83</vt:lpstr>
      <vt:lpstr>Slayt 84</vt:lpstr>
      <vt:lpstr>Slayt 85</vt:lpstr>
      <vt:lpstr>Slayt 86</vt:lpstr>
      <vt:lpstr>Slayt 87</vt:lpstr>
      <vt:lpstr>Slayt 88</vt:lpstr>
      <vt:lpstr>Slayt 89</vt:lpstr>
      <vt:lpstr>Slayt 90</vt:lpstr>
      <vt:lpstr>Slayt 91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victus</dc:creator>
  <cp:lastModifiedBy>victus</cp:lastModifiedBy>
  <cp:revision>1</cp:revision>
  <dcterms:modified xsi:type="dcterms:W3CDTF">2024-10-07T07:58:03Z</dcterms:modified>
</cp:coreProperties>
</file>