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15">
          <p15:clr>
            <a:srgbClr val="000000"/>
          </p15:clr>
        </p15:guide>
        <p15:guide id="2" pos="3848">
          <p15:clr>
            <a:srgbClr val="000000"/>
          </p15:clr>
        </p15:guide>
        <p15:guide id="3" pos="7680">
          <p15:clr>
            <a:srgbClr val="000000"/>
          </p15:clr>
        </p15:guide>
        <p15:guide id="4" orient="horz">
          <p15:clr>
            <a:srgbClr val="000000"/>
          </p15:clr>
        </p15:guide>
        <p15:guide id="5" orient="horz" pos="4269">
          <p15:clr>
            <a:srgbClr val="000000"/>
          </p15:clr>
        </p15:guide>
        <p15:guide id="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15"/>
        <p:guide orient="horz"/>
        <p:guide orient="horz" pos="4269"/>
        <p:guide pos="3848"/>
        <p:guide pos="768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pPr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1355" y="166370"/>
            <a:ext cx="104781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0" b="1" dirty="0"/>
              <a:t>Graphs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b="1" dirty="0">
                          <a:solidFill>
                            <a:srgbClr val="343D46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3" name="Accolade ouvrante 22"/>
          <p:cNvSpPr/>
          <p:nvPr/>
        </p:nvSpPr>
        <p:spPr>
          <a:xfrm>
            <a:off x="1040726" y="2120626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/>
          <p:cNvSpPr/>
          <p:nvPr/>
        </p:nvSpPr>
        <p:spPr>
          <a:xfrm rot="5400000">
            <a:off x="3779273" y="-658732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0" t="-2" r="6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209665" y="202565"/>
            <a:ext cx="58146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tr-TR" altLang="en-US"/>
              <a:t>B</a:t>
            </a:r>
            <a:r>
              <a:rPr lang="en-US"/>
              <a:t>ir komşuluk matrisi için, hücre matrisinin[V1][V2] değerini kontrol edip 0 mı yoksa 1 mi olduğuna bakarız, 1 ise V1 ile V2 arasında bir kenar vardır. Bir matristeki bir hücreye erişim O(1)'dir, bu nedenle bir </a:t>
            </a:r>
            <a:r>
              <a:rPr lang="tr-TR" altLang="en-US">
                <a:sym typeface="+mn-ea"/>
              </a:rPr>
              <a:t>Komşuluk </a:t>
            </a:r>
            <a:r>
              <a:rPr lang="en-US"/>
              <a:t>matris</a:t>
            </a:r>
            <a:r>
              <a:rPr lang="tr-TR" altLang="en-US"/>
              <a:t>ind</a:t>
            </a:r>
            <a:r>
              <a:rPr lang="en-US"/>
              <a:t>e kenar varlığını kontrol etmenin zaman karmaşıklığı O(1)'dir.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2" cy="488949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7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 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2" cy="488928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7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 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9486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isocèle 20"/>
          <p:cNvSpPr/>
          <p:nvPr/>
        </p:nvSpPr>
        <p:spPr>
          <a:xfrm rot="5400000">
            <a:off x="570693" y="1099739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9486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</a:t>
            </a:r>
            <a:r>
              <a:rPr lang="en-GB" sz="4000" dirty="0">
                <a:solidFill>
                  <a:srgbClr val="F9AE57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</a:t>
            </a:r>
            <a:r>
              <a:rPr lang="en-GB" sz="4000" dirty="0">
                <a:solidFill>
                  <a:srgbClr val="F9AE57"/>
                </a:solidFill>
              </a:rPr>
              <a:t>'A'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isocèle 20"/>
          <p:cNvSpPr/>
          <p:nvPr/>
        </p:nvSpPr>
        <p:spPr>
          <a:xfrm rot="5400000">
            <a:off x="570693" y="1099739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le isocèle 22"/>
          <p:cNvSpPr/>
          <p:nvPr/>
        </p:nvSpPr>
        <p:spPr>
          <a:xfrm rot="5400000">
            <a:off x="570693" y="4105483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7104562" y="3974372"/>
            <a:ext cx="869947" cy="704638"/>
          </a:xfrm>
          <a:prstGeom prst="line">
            <a:avLst/>
          </a:prstGeom>
          <a:ln w="57150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3" name="Accolade ouvrante 22"/>
          <p:cNvSpPr/>
          <p:nvPr/>
        </p:nvSpPr>
        <p:spPr>
          <a:xfrm>
            <a:off x="1040726" y="2120626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/>
          <p:cNvSpPr/>
          <p:nvPr/>
        </p:nvSpPr>
        <p:spPr>
          <a:xfrm rot="5400000">
            <a:off x="3779273" y="-658732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0" t="-2" r="6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b="1" dirty="0">
                          <a:solidFill>
                            <a:srgbClr val="343D46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3" name="Accolade ouvrante 22"/>
          <p:cNvSpPr/>
          <p:nvPr/>
        </p:nvSpPr>
        <p:spPr>
          <a:xfrm>
            <a:off x="1040726" y="2120626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/>
          <p:cNvSpPr/>
          <p:nvPr/>
        </p:nvSpPr>
        <p:spPr>
          <a:xfrm rot="5400000">
            <a:off x="3779273" y="-658732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0" t="-2" r="6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>
            <a:stCxn id="7" idx="3"/>
            <a:endCxn id="13" idx="7"/>
          </p:cNvCxnSpPr>
          <p:nvPr/>
        </p:nvCxnSpPr>
        <p:spPr>
          <a:xfrm flipH="1">
            <a:off x="7104562" y="3974372"/>
            <a:ext cx="869947" cy="704638"/>
          </a:xfrm>
          <a:prstGeom prst="line">
            <a:avLst/>
          </a:prstGeom>
          <a:ln w="57150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b="1" dirty="0">
                          <a:solidFill>
                            <a:srgbClr val="343D46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b="1" dirty="0">
                          <a:solidFill>
                            <a:srgbClr val="343D46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3" name="Accolade ouvrante 22"/>
          <p:cNvSpPr/>
          <p:nvPr/>
        </p:nvSpPr>
        <p:spPr>
          <a:xfrm>
            <a:off x="1040726" y="2120626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/>
          <p:cNvSpPr/>
          <p:nvPr/>
        </p:nvSpPr>
        <p:spPr>
          <a:xfrm rot="5400000">
            <a:off x="3779273" y="-658732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0" t="-2" r="6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20"/>
          <p:cNvCxnSpPr>
            <a:stCxn id="7" idx="3"/>
            <a:endCxn id="13" idx="7"/>
          </p:cNvCxnSpPr>
          <p:nvPr/>
        </p:nvCxnSpPr>
        <p:spPr>
          <a:xfrm flipH="1">
            <a:off x="7104562" y="3974372"/>
            <a:ext cx="869947" cy="704638"/>
          </a:xfrm>
          <a:prstGeom prst="line">
            <a:avLst/>
          </a:prstGeom>
          <a:ln w="57150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 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 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9486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isocèle 20"/>
          <p:cNvSpPr/>
          <p:nvPr/>
        </p:nvSpPr>
        <p:spPr>
          <a:xfrm rot="5400000">
            <a:off x="570693" y="1734739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795540"/>
            <a:ext cx="57857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'E'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'D'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'E'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'F'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'D'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'E'</a:t>
            </a:r>
            <a:r>
              <a:rPr lang="en-GB" sz="2800" dirty="0"/>
              <a:t>],</a:t>
            </a:r>
          </a:p>
          <a:p>
            <a:r>
              <a:rPr lang="en-GB" sz="2800" dirty="0">
                <a:solidFill>
                  <a:srgbClr val="A5FDB9"/>
                </a:solidFill>
              </a:rPr>
              <a:t>  'E'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'D'</a:t>
            </a:r>
            <a:r>
              <a:rPr lang="en-GB" sz="2800" dirty="0"/>
              <a:t>],</a:t>
            </a:r>
          </a:p>
          <a:p>
            <a:r>
              <a:rPr lang="en-GB" sz="2800" dirty="0">
                <a:solidFill>
                  <a:srgbClr val="A5FDB9"/>
                </a:solidFill>
              </a:rPr>
              <a:t>  'F'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]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43" name="Ellipse 42"/>
          <p:cNvSpPr/>
          <p:nvPr/>
        </p:nvSpPr>
        <p:spPr>
          <a:xfrm>
            <a:off x="3910448" y="416590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44" name="Ellipse 43"/>
          <p:cNvSpPr/>
          <p:nvPr/>
        </p:nvSpPr>
        <p:spPr>
          <a:xfrm>
            <a:off x="5351133" y="416590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45" name="Ellipse 44"/>
          <p:cNvSpPr/>
          <p:nvPr/>
        </p:nvSpPr>
        <p:spPr>
          <a:xfrm>
            <a:off x="3910448" y="225051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E</a:t>
            </a:r>
          </a:p>
        </p:txBody>
      </p:sp>
      <p:sp>
        <p:nvSpPr>
          <p:cNvPr id="46" name="Ellipse 45"/>
          <p:cNvSpPr/>
          <p:nvPr/>
        </p:nvSpPr>
        <p:spPr>
          <a:xfrm>
            <a:off x="5351133" y="225051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D</a:t>
            </a:r>
          </a:p>
        </p:txBody>
      </p:sp>
      <p:sp>
        <p:nvSpPr>
          <p:cNvPr id="47" name="Ellipse 46"/>
          <p:cNvSpPr/>
          <p:nvPr/>
        </p:nvSpPr>
        <p:spPr>
          <a:xfrm>
            <a:off x="6392800" y="133355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C</a:t>
            </a:r>
          </a:p>
        </p:txBody>
      </p:sp>
      <p:sp>
        <p:nvSpPr>
          <p:cNvPr id="48" name="Ellipse 47"/>
          <p:cNvSpPr/>
          <p:nvPr/>
        </p:nvSpPr>
        <p:spPr>
          <a:xfrm>
            <a:off x="2868781" y="133355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F</a:t>
            </a:r>
          </a:p>
        </p:txBody>
      </p:sp>
      <p:cxnSp>
        <p:nvCxnSpPr>
          <p:cNvPr id="49" name="Connecteur droit 48"/>
          <p:cNvCxnSpPr>
            <a:stCxn id="43" idx="4"/>
            <a:endCxn id="45" idx="0"/>
          </p:cNvCxnSpPr>
          <p:nvPr/>
        </p:nvCxnSpPr>
        <p:spPr>
          <a:xfrm>
            <a:off x="4182963" y="961619"/>
            <a:ext cx="0" cy="1288892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3" idx="6"/>
            <a:endCxn id="44" idx="2"/>
          </p:cNvCxnSpPr>
          <p:nvPr/>
        </p:nvCxnSpPr>
        <p:spPr>
          <a:xfrm>
            <a:off x="4455477" y="689105"/>
            <a:ext cx="895656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44" idx="5"/>
            <a:endCxn id="47" idx="1"/>
          </p:cNvCxnSpPr>
          <p:nvPr/>
        </p:nvCxnSpPr>
        <p:spPr>
          <a:xfrm>
            <a:off x="5816344" y="881802"/>
            <a:ext cx="656274" cy="531567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4" idx="4"/>
            <a:endCxn id="46" idx="0"/>
          </p:cNvCxnSpPr>
          <p:nvPr/>
        </p:nvCxnSpPr>
        <p:spPr>
          <a:xfrm>
            <a:off x="5623648" y="961619"/>
            <a:ext cx="0" cy="1288892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4" idx="3"/>
            <a:endCxn id="45" idx="7"/>
          </p:cNvCxnSpPr>
          <p:nvPr/>
        </p:nvCxnSpPr>
        <p:spPr>
          <a:xfrm flipH="1">
            <a:off x="4375660" y="881802"/>
            <a:ext cx="1055291" cy="1448527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7" idx="2"/>
            <a:endCxn id="48" idx="6"/>
          </p:cNvCxnSpPr>
          <p:nvPr/>
        </p:nvCxnSpPr>
        <p:spPr>
          <a:xfrm flipH="1">
            <a:off x="3413810" y="1606066"/>
            <a:ext cx="2978990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6" idx="2"/>
            <a:endCxn id="45" idx="6"/>
          </p:cNvCxnSpPr>
          <p:nvPr/>
        </p:nvCxnSpPr>
        <p:spPr>
          <a:xfrm flipH="1">
            <a:off x="4455477" y="2523026"/>
            <a:ext cx="895656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895975" y="2635885"/>
            <a:ext cx="62579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Bir bilgisayar programında, ağaçlarda ve bağlantılı listelerde yaptığımız gibi,</a:t>
            </a:r>
            <a:r>
              <a:rPr lang="tr-TR" altLang="en-US"/>
              <a:t> </a:t>
            </a:r>
            <a:r>
              <a:rPr lang="en-US"/>
              <a:t>her düğümün kendi değerini ve komşularına referansını içerdiği düğümler oluşturarak bir grafiği temsil edebiliriz, ancak bir grafiğin </a:t>
            </a:r>
            <a:r>
              <a:rPr lang="tr-TR" altLang="en-US"/>
              <a:t>yönetilmesi </a:t>
            </a:r>
            <a:r>
              <a:rPr lang="en-US"/>
              <a:t>çok karmaşık olacaktır.</a:t>
            </a:r>
          </a:p>
          <a:p>
            <a:pPr algn="just"/>
            <a:endParaRPr lang="en-US"/>
          </a:p>
          <a:p>
            <a:pPr algn="just"/>
            <a:r>
              <a:rPr lang="tr-TR" altLang="en-US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9486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isocèle 20"/>
          <p:cNvSpPr/>
          <p:nvPr/>
        </p:nvSpPr>
        <p:spPr>
          <a:xfrm rot="5400000">
            <a:off x="570693" y="1734739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9486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isocèle 20"/>
          <p:cNvSpPr/>
          <p:nvPr/>
        </p:nvSpPr>
        <p:spPr>
          <a:xfrm rot="5400000">
            <a:off x="570693" y="1734739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le isocèle 16"/>
          <p:cNvSpPr/>
          <p:nvPr/>
        </p:nvSpPr>
        <p:spPr>
          <a:xfrm rot="5400000">
            <a:off x="570693" y="2865260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3" name="Accolade ouvrante 22"/>
          <p:cNvSpPr/>
          <p:nvPr/>
        </p:nvSpPr>
        <p:spPr>
          <a:xfrm>
            <a:off x="1040726" y="2120626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/>
          <p:cNvSpPr/>
          <p:nvPr/>
        </p:nvSpPr>
        <p:spPr>
          <a:xfrm rot="5400000">
            <a:off x="3779273" y="-658732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0" t="-2" r="6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b="1" dirty="0">
                          <a:solidFill>
                            <a:srgbClr val="343D46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3" name="Accolade ouvrante 22"/>
          <p:cNvSpPr/>
          <p:nvPr/>
        </p:nvSpPr>
        <p:spPr>
          <a:xfrm>
            <a:off x="1040726" y="2120626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/>
          <p:cNvSpPr/>
          <p:nvPr/>
        </p:nvSpPr>
        <p:spPr>
          <a:xfrm rot="5400000">
            <a:off x="3779273" y="-658732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0" t="-2" r="6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b="1" dirty="0">
                          <a:solidFill>
                            <a:srgbClr val="343D46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b="1" dirty="0">
                          <a:solidFill>
                            <a:srgbClr val="343D46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3" name="Accolade ouvrante 22"/>
          <p:cNvSpPr/>
          <p:nvPr/>
        </p:nvSpPr>
        <p:spPr>
          <a:xfrm>
            <a:off x="1040726" y="2120626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ZoneTexte 23"/>
              <p:cNvSpPr txBox="1"/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" y="3683795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ccolade ouvrante 24"/>
          <p:cNvSpPr/>
          <p:nvPr/>
        </p:nvSpPr>
        <p:spPr>
          <a:xfrm rot="5400000">
            <a:off x="3779273" y="-658732"/>
            <a:ext cx="281106" cy="3944636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ZoneTexte 25"/>
              <p:cNvSpPr txBox="1"/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01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60" t="-2" r="60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515" y="226060"/>
            <a:ext cx="124669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'G'</a:t>
            </a:r>
            <a:r>
              <a:rPr lang="en-GB" sz="4000" dirty="0"/>
              <a:t>: []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11159274" y="268068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G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62000" y="5550535"/>
            <a:ext cx="69875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Bitişiklik listesine </a:t>
            </a:r>
            <a:r>
              <a:rPr lang="tr-TR" altLang="en-US"/>
              <a:t>düğüm</a:t>
            </a:r>
            <a:r>
              <a:rPr lang="en-US"/>
              <a:t> eklemek için, henüz komşuları olmadığı için dizisi boş olan yeni bir </a:t>
            </a:r>
            <a:r>
              <a:rPr lang="tr-TR" altLang="en-US"/>
              <a:t>dizi </a:t>
            </a:r>
            <a:r>
              <a:rPr lang="en-US"/>
              <a:t>yaratırız ve b</a:t>
            </a:r>
            <a:r>
              <a:rPr lang="tr-TR" altLang="en-US"/>
              <a:t>uraya komşuları eklemek</a:t>
            </a:r>
            <a:r>
              <a:rPr lang="en-US"/>
              <a:t> ortalama O(1)'dir, bu nedenle zaman karmaşıklığı O( 1).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8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310244" y="389956"/>
          <a:ext cx="5760000" cy="57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A5FDB9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A5FDB9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chemeClr val="tx1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795540"/>
            <a:ext cx="57857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'E'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'D'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'E'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'F'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'D'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'E'</a:t>
            </a:r>
            <a:r>
              <a:rPr lang="en-GB" sz="2800" dirty="0"/>
              <a:t>],</a:t>
            </a:r>
          </a:p>
          <a:p>
            <a:r>
              <a:rPr lang="en-GB" sz="2800" dirty="0">
                <a:solidFill>
                  <a:srgbClr val="A5FDB9"/>
                </a:solidFill>
              </a:rPr>
              <a:t>  'E'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'D'</a:t>
            </a:r>
            <a:r>
              <a:rPr lang="en-GB" sz="2800" dirty="0"/>
              <a:t>],</a:t>
            </a:r>
          </a:p>
          <a:p>
            <a:r>
              <a:rPr lang="en-GB" sz="2800" dirty="0">
                <a:solidFill>
                  <a:srgbClr val="A5FDB9"/>
                </a:solidFill>
              </a:rPr>
              <a:t>  'F'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]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43" name="Ellipse 42"/>
          <p:cNvSpPr/>
          <p:nvPr/>
        </p:nvSpPr>
        <p:spPr>
          <a:xfrm>
            <a:off x="3910448" y="416590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44" name="Ellipse 43"/>
          <p:cNvSpPr/>
          <p:nvPr/>
        </p:nvSpPr>
        <p:spPr>
          <a:xfrm>
            <a:off x="5351133" y="416590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45" name="Ellipse 44"/>
          <p:cNvSpPr/>
          <p:nvPr/>
        </p:nvSpPr>
        <p:spPr>
          <a:xfrm>
            <a:off x="3910448" y="225051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E</a:t>
            </a:r>
          </a:p>
        </p:txBody>
      </p:sp>
      <p:sp>
        <p:nvSpPr>
          <p:cNvPr id="46" name="Ellipse 45"/>
          <p:cNvSpPr/>
          <p:nvPr/>
        </p:nvSpPr>
        <p:spPr>
          <a:xfrm>
            <a:off x="5351133" y="225051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D</a:t>
            </a:r>
          </a:p>
        </p:txBody>
      </p:sp>
      <p:sp>
        <p:nvSpPr>
          <p:cNvPr id="47" name="Ellipse 46"/>
          <p:cNvSpPr/>
          <p:nvPr/>
        </p:nvSpPr>
        <p:spPr>
          <a:xfrm>
            <a:off x="6392800" y="133355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C</a:t>
            </a:r>
          </a:p>
        </p:txBody>
      </p:sp>
      <p:sp>
        <p:nvSpPr>
          <p:cNvPr id="48" name="Ellipse 47"/>
          <p:cNvSpPr/>
          <p:nvPr/>
        </p:nvSpPr>
        <p:spPr>
          <a:xfrm>
            <a:off x="2868781" y="133355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F</a:t>
            </a:r>
          </a:p>
        </p:txBody>
      </p:sp>
      <p:cxnSp>
        <p:nvCxnSpPr>
          <p:cNvPr id="49" name="Connecteur droit 48"/>
          <p:cNvCxnSpPr>
            <a:stCxn id="43" idx="4"/>
            <a:endCxn id="45" idx="0"/>
          </p:cNvCxnSpPr>
          <p:nvPr/>
        </p:nvCxnSpPr>
        <p:spPr>
          <a:xfrm>
            <a:off x="4182963" y="961619"/>
            <a:ext cx="0" cy="1288892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43" idx="6"/>
            <a:endCxn id="44" idx="2"/>
          </p:cNvCxnSpPr>
          <p:nvPr/>
        </p:nvCxnSpPr>
        <p:spPr>
          <a:xfrm>
            <a:off x="4455477" y="689105"/>
            <a:ext cx="895656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44" idx="5"/>
            <a:endCxn id="47" idx="1"/>
          </p:cNvCxnSpPr>
          <p:nvPr/>
        </p:nvCxnSpPr>
        <p:spPr>
          <a:xfrm>
            <a:off x="5816344" y="881802"/>
            <a:ext cx="656274" cy="531567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4" idx="4"/>
            <a:endCxn id="46" idx="0"/>
          </p:cNvCxnSpPr>
          <p:nvPr/>
        </p:nvCxnSpPr>
        <p:spPr>
          <a:xfrm>
            <a:off x="5623648" y="961619"/>
            <a:ext cx="0" cy="1288892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44" idx="3"/>
            <a:endCxn id="45" idx="7"/>
          </p:cNvCxnSpPr>
          <p:nvPr/>
        </p:nvCxnSpPr>
        <p:spPr>
          <a:xfrm flipH="1">
            <a:off x="4375660" y="881802"/>
            <a:ext cx="1055291" cy="1448527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>
            <a:stCxn id="47" idx="2"/>
            <a:endCxn id="48" idx="6"/>
          </p:cNvCxnSpPr>
          <p:nvPr/>
        </p:nvCxnSpPr>
        <p:spPr>
          <a:xfrm flipH="1">
            <a:off x="3413810" y="1606066"/>
            <a:ext cx="2978990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46" idx="2"/>
            <a:endCxn id="45" idx="6"/>
          </p:cNvCxnSpPr>
          <p:nvPr/>
        </p:nvCxnSpPr>
        <p:spPr>
          <a:xfrm flipH="1">
            <a:off x="4455477" y="2523026"/>
            <a:ext cx="895656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6334760" y="3549650"/>
            <a:ext cx="54533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tr-TR" altLang="en-US"/>
              <a:t>G</a:t>
            </a:r>
            <a:r>
              <a:rPr lang="en-US"/>
              <a:t>rafiğin iki ana temsili şunlardır: </a:t>
            </a:r>
            <a:r>
              <a:rPr lang="tr-TR" altLang="en-US"/>
              <a:t>Bitişiklik </a:t>
            </a:r>
            <a:r>
              <a:rPr lang="en-US"/>
              <a:t>list</a:t>
            </a:r>
            <a:r>
              <a:rPr lang="tr-TR" altLang="en-US"/>
              <a:t>esi</a:t>
            </a:r>
            <a:r>
              <a:rPr lang="en-US"/>
              <a:t> and the </a:t>
            </a:r>
            <a:r>
              <a:rPr lang="tr-TR" altLang="en-US"/>
              <a:t>komşuluk </a:t>
            </a:r>
            <a:r>
              <a:rPr lang="en-US"/>
              <a:t>matri</a:t>
            </a:r>
            <a:r>
              <a:rPr lang="tr-TR" altLang="en-US"/>
              <a:t>si</a:t>
            </a:r>
            <a:r>
              <a:rPr lang="en-US"/>
              <a:t> ve bu </a:t>
            </a:r>
            <a:r>
              <a:rPr lang="tr-TR" altLang="en-US"/>
              <a:t>ders kapsamında</a:t>
            </a:r>
            <a:r>
              <a:rPr lang="en-US"/>
              <a:t>, her ikisiyle de ana işlemlerin zaman karmaşıklığını göreceğiz.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310244" y="389956"/>
          <a:ext cx="5760000" cy="57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G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G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1" name="Ellipse 20"/>
          <p:cNvSpPr/>
          <p:nvPr/>
        </p:nvSpPr>
        <p:spPr>
          <a:xfrm>
            <a:off x="11300244" y="29080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G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347460" y="269240"/>
            <a:ext cx="56756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tr-TR" altLang="en-US"/>
              <a:t>K</a:t>
            </a:r>
            <a:r>
              <a:rPr lang="en-US"/>
              <a:t>omşuluk matrisi için, eğer bu yeniden boyutlandırılabilir bir matrisse, o zaman yeni </a:t>
            </a:r>
            <a:r>
              <a:rPr lang="tr-TR" altLang="en-US"/>
              <a:t>düğüm</a:t>
            </a:r>
            <a:r>
              <a:rPr lang="en-US"/>
              <a:t> için yeni bir satır ve yeni bir sütun oluşturmamız yeterlidir.</a:t>
            </a:r>
            <a:r>
              <a:rPr lang="tr-TR" altLang="en-US"/>
              <a:t> B</a:t>
            </a:r>
            <a:r>
              <a:rPr lang="en-US"/>
              <a:t>ir satır |V| </a:t>
            </a:r>
            <a:r>
              <a:rPr lang="tr-TR" altLang="en-US"/>
              <a:t>komşuluk </a:t>
            </a:r>
            <a:r>
              <a:rPr lang="en-US"/>
              <a:t>matristeki elemanlar,sütun için aynı şey, |V|+|V| 2|V|,zaman karmaşıklığını O(|V|) olarak elde ederiz.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950384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v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895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950384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5340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70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00" y="89535"/>
            <a:ext cx="3371850" cy="33718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318000" y="896620"/>
            <a:ext cx="59035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Ancak yeniden boyutlandırılamazsa, tüm matrisi daha büyük bir matrise kopyalamamız gerekir ve bitişik bir matris |V|² öğelerine sahiptir, bu nedenle zaman karmaşıklığı O(|V|²) olur.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9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1113790"/>
                    <a:gridCol w="1737361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not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|²)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v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9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1113790"/>
                    <a:gridCol w="1737361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22960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not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70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9486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279400"/>
            <a:ext cx="63709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-601124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Box 2"/>
          <p:cNvSpPr txBox="1"/>
          <p:nvPr/>
        </p:nvSpPr>
        <p:spPr>
          <a:xfrm>
            <a:off x="6370955" y="368300"/>
            <a:ext cx="56127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Bitişiklik listesinden bir V1 köşesini kaldırmak için V1'i içeren tüm kenarları da silmemiz gerekir, dolayısıyla tüm bitişiklik listesini ge</a:t>
            </a:r>
            <a:r>
              <a:rPr lang="tr-TR" altLang="en-US"/>
              <a:t>z</a:t>
            </a:r>
            <a:r>
              <a:rPr lang="en-US"/>
              <a:t>memiz gerekir, </a:t>
            </a:r>
            <a:r>
              <a:rPr lang="tr-TR" altLang="en-US"/>
              <a:t> </a:t>
            </a:r>
            <a:r>
              <a:rPr lang="en-US"/>
              <a:t>zaman karmaşıklığı </a:t>
            </a:r>
            <a:r>
              <a:rPr lang="tr-TR" altLang="en-US"/>
              <a:t> = </a:t>
            </a:r>
            <a:r>
              <a:rPr lang="en-US"/>
              <a:t>O(|V|+|E|)</a:t>
            </a:r>
            <a:r>
              <a:rPr lang="tr-TR" altLang="en-US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9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950384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2400" b="0" i="1" dirty="0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dirty="0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not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|²)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v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9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950384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822960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not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70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au 16"/>
          <p:cNvGraphicFramePr>
            <a:graphicFrameLocks noGrp="1"/>
          </p:cNvGraphicFramePr>
          <p:nvPr/>
        </p:nvGraphicFramePr>
        <p:xfrm>
          <a:off x="1148643" y="1313586"/>
          <a:ext cx="4145460" cy="414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5640705" y="364490"/>
            <a:ext cx="64389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tr-TR" altLang="en-US"/>
              <a:t>Komşuluk matrisinde,</a:t>
            </a:r>
            <a:r>
              <a:rPr lang="en-US"/>
              <a:t>silmek istediğimiz </a:t>
            </a:r>
            <a:r>
              <a:rPr lang="tr-TR" altLang="en-US"/>
              <a:t>düğümün ilgili </a:t>
            </a:r>
            <a:r>
              <a:rPr lang="en-US"/>
              <a:t>satırını silmemiz gerekiyor, </a:t>
            </a:r>
            <a:r>
              <a:rPr lang="tr-TR" altLang="en-US"/>
              <a:t>ve </a:t>
            </a:r>
            <a:r>
              <a:rPr lang="en-US"/>
              <a:t>ondan sonraki tüm satırları da kaydırmamız gerekiyor. dolayısıyla toplam maliyet |V|x|V| olur, bu da |V|²'dir, yani zaman karmaşıklık O(|V|²)'dir.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9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950384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GB" sz="2400" b="0" i="1" dirty="0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b="0" i="1" dirty="0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fr-FR" sz="24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not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  <a:endParaRPr lang="en-GB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|²)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814917"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2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|²)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vMerge="1"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3" cy="489754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950384"/>
                    <a:gridCol w="950384"/>
                    <a:gridCol w="1900767"/>
                  </a:tblGrid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41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Bitişiklik</a:t>
                          </a:r>
                          <a:r>
                            <a:rPr 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list</a:t>
                          </a:r>
                          <a:r>
                            <a:rPr lang="tr-TR" altLang="en-GB" sz="2400" dirty="0">
                              <a:solidFill>
                                <a:srgbClr val="A5FDB9"/>
                              </a:solidFill>
                              <a:sym typeface="+mn-ea"/>
                            </a:rPr>
                            <a:t>esi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822960"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not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resize</a:t>
                          </a:r>
                        </a:p>
                        <a:p>
                          <a:pPr algn="ctr" rtl="0"/>
                          <a:r>
                            <a:rPr lang="en-GB" sz="1600" b="0" dirty="0">
                              <a:solidFill>
                                <a:schemeClr val="tx1"/>
                              </a:solidFill>
                            </a:rPr>
                            <a:t>able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814705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795540"/>
            <a:ext cx="57857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{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'E'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'D'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'E'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'F'</a:t>
            </a:r>
            <a:r>
              <a:rPr lang="en-GB" sz="2800" dirty="0"/>
              <a:t>],</a:t>
            </a:r>
          </a:p>
          <a:p>
            <a:r>
              <a:rPr lang="en-GB" sz="2800" dirty="0"/>
              <a:t>  </a:t>
            </a:r>
            <a:r>
              <a:rPr lang="en-GB" sz="2800" dirty="0">
                <a:solidFill>
                  <a:srgbClr val="A5FDB9"/>
                </a:solidFill>
              </a:rPr>
              <a:t>'D'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'E'</a:t>
            </a:r>
            <a:r>
              <a:rPr lang="en-GB" sz="2800" dirty="0"/>
              <a:t>],</a:t>
            </a:r>
          </a:p>
          <a:p>
            <a:r>
              <a:rPr lang="en-GB" sz="2800" dirty="0">
                <a:solidFill>
                  <a:srgbClr val="A5FDB9"/>
                </a:solidFill>
              </a:rPr>
              <a:t>  'E'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'A'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A5FDB9"/>
                </a:solidFill>
              </a:rPr>
              <a:t>'B'</a:t>
            </a:r>
            <a:r>
              <a:rPr lang="en-GB" sz="2800" dirty="0"/>
              <a:t>,</a:t>
            </a:r>
            <a:r>
              <a:rPr lang="en-GB" sz="2800" dirty="0">
                <a:solidFill>
                  <a:srgbClr val="A5FDB9"/>
                </a:solidFill>
              </a:rPr>
              <a:t> 'D'</a:t>
            </a:r>
            <a:r>
              <a:rPr lang="en-GB" sz="2800" dirty="0"/>
              <a:t>],</a:t>
            </a:r>
          </a:p>
          <a:p>
            <a:r>
              <a:rPr lang="en-GB" sz="2800" dirty="0">
                <a:solidFill>
                  <a:srgbClr val="A5FDB9"/>
                </a:solidFill>
              </a:rPr>
              <a:t>  'F'</a:t>
            </a:r>
            <a:r>
              <a:rPr lang="en-GB" sz="2800" dirty="0"/>
              <a:t>: [</a:t>
            </a:r>
            <a:r>
              <a:rPr lang="en-GB" sz="2800" dirty="0">
                <a:solidFill>
                  <a:srgbClr val="A5FDB9"/>
                </a:solidFill>
              </a:rPr>
              <a:t>'C'</a:t>
            </a:r>
            <a:r>
              <a:rPr lang="en-GB" sz="2800" dirty="0"/>
              <a:t>]</a:t>
            </a:r>
          </a:p>
          <a:p>
            <a:r>
              <a:rPr lang="en-GB" sz="2800" dirty="0"/>
              <a:t>}</a:t>
            </a:r>
          </a:p>
        </p:txBody>
      </p:sp>
      <p:graphicFrame>
        <p:nvGraphicFramePr>
          <p:cNvPr id="24" name="Tableau 16"/>
          <p:cNvGraphicFramePr>
            <a:graphicFrameLocks noGrp="1"/>
          </p:cNvGraphicFramePr>
          <p:nvPr/>
        </p:nvGraphicFramePr>
        <p:xfrm>
          <a:off x="6937829" y="1498600"/>
          <a:ext cx="4836370" cy="4836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910"/>
                <a:gridCol w="690910"/>
                <a:gridCol w="690910"/>
                <a:gridCol w="690910"/>
                <a:gridCol w="690910"/>
                <a:gridCol w="690910"/>
                <a:gridCol w="690910"/>
              </a:tblGrid>
              <a:tr h="690910">
                <a:tc>
                  <a:txBody>
                    <a:bodyPr/>
                    <a:lstStyle/>
                    <a:p>
                      <a:pPr algn="ctr" rtl="0"/>
                      <a:endParaRPr lang="en-GB" sz="3200" dirty="0">
                        <a:solidFill>
                          <a:srgbClr val="F9AE57"/>
                        </a:solidFill>
                      </a:endParaRP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A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B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C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D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E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  <a:tr h="690910"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rgbClr val="A5FDB9"/>
                          </a:solidFill>
                        </a:rPr>
                        <a:t>F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1896" marR="81896" marT="40948" marB="4094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</a:tr>
            </a:tbl>
          </a:graphicData>
        </a:graphic>
      </p:graphicFrame>
      <p:sp>
        <p:nvSpPr>
          <p:cNvPr id="7" name="Ellipse 6"/>
          <p:cNvSpPr/>
          <p:nvPr/>
        </p:nvSpPr>
        <p:spPr>
          <a:xfrm>
            <a:off x="3910448" y="416590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5351133" y="416590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3910448" y="225051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5351133" y="225051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6392800" y="133355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2868781" y="1333551"/>
            <a:ext cx="545029" cy="545029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4182963" y="961619"/>
            <a:ext cx="0" cy="1288892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4455477" y="689105"/>
            <a:ext cx="895656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5816344" y="881802"/>
            <a:ext cx="656274" cy="531567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5623648" y="961619"/>
            <a:ext cx="0" cy="1288892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4375660" y="881802"/>
            <a:ext cx="1055291" cy="1448527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3413810" y="1606066"/>
            <a:ext cx="2978990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4455477" y="2523026"/>
            <a:ext cx="895656" cy="0"/>
          </a:xfrm>
          <a:prstGeom prst="line">
            <a:avLst/>
          </a:prstGeom>
          <a:ln w="28575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8815" y="2098675"/>
            <a:ext cx="113899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Göreceğimiz ana işlemler şunlardır: kenar varlığını kontrol etme, kenar ekleme, kenar çıkarma, </a:t>
            </a:r>
            <a:r>
              <a:rPr lang="tr-TR" altLang="en-US"/>
              <a:t>Düğüm</a:t>
            </a:r>
            <a:r>
              <a:rPr lang="en-US"/>
              <a:t> ekleme ve </a:t>
            </a:r>
            <a:r>
              <a:rPr lang="tr-TR" altLang="en-US"/>
              <a:t>Düğüm</a:t>
            </a:r>
            <a:r>
              <a:rPr lang="en-US"/>
              <a:t> kaldırma</a:t>
            </a:r>
            <a:r>
              <a:rPr lang="tr-TR" altLang="en-US"/>
              <a:t> işlemleridir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r>
              <a:rPr lang="tr-T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78815" y="2146300"/>
            <a:ext cx="108343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/>
              <a:t>Bitişiklik listesinde, bir V1 </a:t>
            </a:r>
            <a:r>
              <a:rPr lang="tr-TR" altLang="en-US"/>
              <a:t>düğümü </a:t>
            </a:r>
            <a:r>
              <a:rPr lang="en-US"/>
              <a:t>ile V2 </a:t>
            </a:r>
            <a:r>
              <a:rPr lang="tr-TR" altLang="en-US"/>
              <a:t>düğümü </a:t>
            </a:r>
            <a:r>
              <a:rPr lang="en-US"/>
              <a:t>arasında bir kenar olup olmadığını kontrol etmek için, V1'in komşularına gitmeli ve V2'yi aramalıyız. Örneğin burada B ile D arasında bir kenar olup olmadığını kontrol etmek için B </a:t>
            </a:r>
            <a:r>
              <a:rPr lang="tr-TR" altLang="en-US"/>
              <a:t>düğümüne </a:t>
            </a:r>
            <a:r>
              <a:rPr lang="en-US"/>
              <a:t>gidiyoruz ve dizisinde D'yi arıyoruz, burada bulduk yani B ile D arasında bir kenar var.</a:t>
            </a:r>
            <a:r>
              <a:rPr lang="tr-TR" altLang="en-US"/>
              <a:t>B</a:t>
            </a:r>
            <a:r>
              <a:rPr lang="en-US"/>
              <a:t>öylece O(1) ortalamasında V1'e erişebiliyoruz</a:t>
            </a:r>
            <a:r>
              <a:rPr lang="tr-TR" altLang="en-US"/>
              <a:t>. Bu</a:t>
            </a:r>
            <a:r>
              <a:rPr lang="en-US"/>
              <a:t> nedenle zaman karmaşıklığı V1'in en kötü durumda kaç kenarla bağlantılı olduğuna bağlı</a:t>
            </a:r>
            <a:r>
              <a:rPr lang="tr-TR" altLang="en-US"/>
              <a:t>dır.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94868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>
            <a:off x="5599893" y="2080687"/>
            <a:ext cx="477058" cy="214838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isocèle 20"/>
          <p:cNvSpPr/>
          <p:nvPr/>
        </p:nvSpPr>
        <p:spPr>
          <a:xfrm rot="5400000">
            <a:off x="570693" y="1734739"/>
            <a:ext cx="477058" cy="214838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F9AE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0243" y="225771"/>
            <a:ext cx="118817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{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'E'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'F'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'B'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'F'</a:t>
            </a:r>
            <a:r>
              <a:rPr lang="en-GB" sz="4000" dirty="0"/>
              <a:t>],</a:t>
            </a:r>
          </a:p>
          <a:p>
            <a:r>
              <a:rPr lang="en-GB" sz="4000" dirty="0"/>
              <a:t>  </a:t>
            </a:r>
            <a:r>
              <a:rPr lang="en-GB" sz="4000" dirty="0">
                <a:solidFill>
                  <a:srgbClr val="A5FDB9"/>
                </a:solidFill>
              </a:rPr>
              <a:t>'D'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'E'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'E'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'A'</a:t>
            </a:r>
            <a:r>
              <a:rPr lang="en-GB" sz="4000" dirty="0"/>
              <a:t>, </a:t>
            </a:r>
            <a:r>
              <a:rPr lang="en-GB" sz="4000" dirty="0">
                <a:solidFill>
                  <a:srgbClr val="A5FDB9"/>
                </a:solidFill>
              </a:rPr>
              <a:t>'B'</a:t>
            </a:r>
            <a:r>
              <a:rPr lang="en-GB" sz="4000" dirty="0"/>
              <a:t>,</a:t>
            </a:r>
            <a:r>
              <a:rPr lang="en-GB" sz="4000" dirty="0">
                <a:solidFill>
                  <a:srgbClr val="A5FDB9"/>
                </a:solidFill>
              </a:rPr>
              <a:t> 'D'</a:t>
            </a:r>
            <a:r>
              <a:rPr lang="en-GB" sz="4000" dirty="0"/>
              <a:t>],</a:t>
            </a:r>
          </a:p>
          <a:p>
            <a:r>
              <a:rPr lang="en-GB" sz="4000" dirty="0">
                <a:solidFill>
                  <a:srgbClr val="A5FDB9"/>
                </a:solidFill>
              </a:rPr>
              <a:t>  'F'</a:t>
            </a:r>
            <a:r>
              <a:rPr lang="en-GB" sz="4000" dirty="0"/>
              <a:t>: [</a:t>
            </a:r>
            <a:r>
              <a:rPr lang="en-GB" sz="4000" dirty="0">
                <a:solidFill>
                  <a:srgbClr val="A5FDB9"/>
                </a:solidFill>
              </a:rPr>
              <a:t>'C'</a:t>
            </a:r>
            <a:r>
              <a:rPr lang="en-GB" sz="4000" dirty="0"/>
              <a:t>]</a:t>
            </a:r>
          </a:p>
          <a:p>
            <a:r>
              <a:rPr lang="en-GB" sz="4000" dirty="0"/>
              <a:t>}</a:t>
            </a:r>
          </a:p>
        </p:txBody>
      </p:sp>
      <p:sp>
        <p:nvSpPr>
          <p:cNvPr id="5" name="Ellipse 4"/>
          <p:cNvSpPr/>
          <p:nvPr/>
        </p:nvSpPr>
        <p:spPr>
          <a:xfrm>
            <a:off x="10186344" y="3035624"/>
            <a:ext cx="629185" cy="644141"/>
          </a:xfrm>
          <a:prstGeom prst="ellipse">
            <a:avLst/>
          </a:prstGeom>
          <a:noFill/>
          <a:ln w="57150">
            <a:solidFill>
              <a:srgbClr val="00E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45143" y="2114549"/>
            <a:ext cx="8190608" cy="3181137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7868704" y="335769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A</a:t>
            </a:r>
          </a:p>
        </p:txBody>
      </p:sp>
      <p:sp>
        <p:nvSpPr>
          <p:cNvPr id="9" name="Ellipse 8"/>
          <p:cNvSpPr/>
          <p:nvPr/>
        </p:nvSpPr>
        <p:spPr>
          <a:xfrm>
            <a:off x="9778455" y="3357696"/>
            <a:ext cx="722482" cy="722482"/>
          </a:xfrm>
          <a:prstGeom prst="ellipse">
            <a:avLst/>
          </a:prstGeom>
          <a:solidFill>
            <a:srgbClr val="00E9B1"/>
          </a:solidFill>
          <a:ln w="57150">
            <a:solidFill>
              <a:srgbClr val="00E9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B</a:t>
            </a:r>
          </a:p>
        </p:txBody>
      </p:sp>
      <p:sp>
        <p:nvSpPr>
          <p:cNvPr id="10" name="Ellipse 9"/>
          <p:cNvSpPr/>
          <p:nvPr/>
        </p:nvSpPr>
        <p:spPr>
          <a:xfrm>
            <a:off x="7868704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E</a:t>
            </a:r>
          </a:p>
        </p:txBody>
      </p:sp>
      <p:sp>
        <p:nvSpPr>
          <p:cNvPr id="11" name="Ellipse 10"/>
          <p:cNvSpPr/>
          <p:nvPr/>
        </p:nvSpPr>
        <p:spPr>
          <a:xfrm>
            <a:off x="9778455" y="578871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D</a:t>
            </a:r>
          </a:p>
        </p:txBody>
      </p:sp>
      <p:sp>
        <p:nvSpPr>
          <p:cNvPr id="12" name="Ellipse 11"/>
          <p:cNvSpPr/>
          <p:nvPr/>
        </p:nvSpPr>
        <p:spPr>
          <a:xfrm>
            <a:off x="11159274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C</a:t>
            </a:r>
          </a:p>
        </p:txBody>
      </p:sp>
      <p:sp>
        <p:nvSpPr>
          <p:cNvPr id="13" name="Ellipse 12"/>
          <p:cNvSpPr/>
          <p:nvPr/>
        </p:nvSpPr>
        <p:spPr>
          <a:xfrm>
            <a:off x="6487885" y="4573205"/>
            <a:ext cx="722482" cy="722482"/>
          </a:xfrm>
          <a:prstGeom prst="ellipse">
            <a:avLst/>
          </a:prstGeom>
          <a:solidFill>
            <a:srgbClr val="F97B57"/>
          </a:solidFill>
          <a:ln w="571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600" b="1" dirty="0"/>
              <a:t>F</a:t>
            </a:r>
          </a:p>
        </p:txBody>
      </p:sp>
      <p:cxnSp>
        <p:nvCxnSpPr>
          <p:cNvPr id="14" name="Connecteur droit 13"/>
          <p:cNvCxnSpPr>
            <a:stCxn id="7" idx="4"/>
            <a:endCxn id="10" idx="0"/>
          </p:cNvCxnSpPr>
          <p:nvPr/>
        </p:nvCxnSpPr>
        <p:spPr>
          <a:xfrm>
            <a:off x="8229945" y="4080177"/>
            <a:ext cx="1" cy="1708537"/>
          </a:xfrm>
          <a:prstGeom prst="line">
            <a:avLst/>
          </a:prstGeom>
          <a:ln w="57150">
            <a:solidFill>
              <a:srgbClr val="5EB4B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7" idx="6"/>
            <a:endCxn id="9" idx="2"/>
          </p:cNvCxnSpPr>
          <p:nvPr/>
        </p:nvCxnSpPr>
        <p:spPr>
          <a:xfrm>
            <a:off x="8591186" y="3718936"/>
            <a:ext cx="1187269" cy="1"/>
          </a:xfrm>
          <a:prstGeom prst="line">
            <a:avLst/>
          </a:prstGeom>
          <a:ln w="5715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9" idx="5"/>
            <a:endCxn id="12" idx="1"/>
          </p:cNvCxnSpPr>
          <p:nvPr/>
        </p:nvCxnSpPr>
        <p:spPr>
          <a:xfrm>
            <a:off x="10395132" y="3974373"/>
            <a:ext cx="869947" cy="704638"/>
          </a:xfrm>
          <a:prstGeom prst="line">
            <a:avLst/>
          </a:prstGeom>
          <a:ln w="5715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9" idx="4"/>
            <a:endCxn id="11" idx="0"/>
          </p:cNvCxnSpPr>
          <p:nvPr/>
        </p:nvCxnSpPr>
        <p:spPr>
          <a:xfrm>
            <a:off x="10139696" y="4080178"/>
            <a:ext cx="0" cy="1708537"/>
          </a:xfrm>
          <a:prstGeom prst="line">
            <a:avLst/>
          </a:prstGeom>
          <a:ln w="5715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9" idx="3"/>
            <a:endCxn id="10" idx="7"/>
          </p:cNvCxnSpPr>
          <p:nvPr/>
        </p:nvCxnSpPr>
        <p:spPr>
          <a:xfrm flipH="1">
            <a:off x="8485381" y="3974373"/>
            <a:ext cx="1398879" cy="1920147"/>
          </a:xfrm>
          <a:prstGeom prst="line">
            <a:avLst/>
          </a:prstGeom>
          <a:ln w="5715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2" idx="2"/>
            <a:endCxn id="13" idx="6"/>
          </p:cNvCxnSpPr>
          <p:nvPr/>
        </p:nvCxnSpPr>
        <p:spPr>
          <a:xfrm flipH="1">
            <a:off x="7210367" y="4934447"/>
            <a:ext cx="3948907" cy="0"/>
          </a:xfrm>
          <a:prstGeom prst="line">
            <a:avLst/>
          </a:prstGeom>
          <a:ln w="57150">
            <a:solidFill>
              <a:srgbClr val="5EB4B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11" idx="2"/>
            <a:endCxn id="10" idx="6"/>
          </p:cNvCxnSpPr>
          <p:nvPr/>
        </p:nvCxnSpPr>
        <p:spPr>
          <a:xfrm flipH="1">
            <a:off x="8591186" y="6149956"/>
            <a:ext cx="1187269" cy="0"/>
          </a:xfrm>
          <a:prstGeom prst="line">
            <a:avLst/>
          </a:prstGeom>
          <a:ln w="57150">
            <a:solidFill>
              <a:srgbClr val="5EB4B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endCxn id="13" idx="7"/>
          </p:cNvCxnSpPr>
          <p:nvPr/>
        </p:nvCxnSpPr>
        <p:spPr>
          <a:xfrm flipH="1">
            <a:off x="7104562" y="3921215"/>
            <a:ext cx="2687906" cy="757795"/>
          </a:xfrm>
          <a:prstGeom prst="line">
            <a:avLst/>
          </a:prstGeom>
          <a:ln w="57150">
            <a:solidFill>
              <a:srgbClr val="00E9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5143" y="-14440"/>
            <a:ext cx="8190608" cy="1476997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colade ouvrante 25"/>
          <p:cNvSpPr/>
          <p:nvPr/>
        </p:nvSpPr>
        <p:spPr>
          <a:xfrm rot="5400000">
            <a:off x="6283179" y="-2649396"/>
            <a:ext cx="281106" cy="7942799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ZoneTexte 26"/>
              <p:cNvSpPr txBox="1"/>
              <p:nvPr/>
            </p:nvSpPr>
            <p:spPr>
              <a:xfrm>
                <a:off x="5918907" y="367042"/>
                <a:ext cx="100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4000" dirty="0">
                  <a:solidFill>
                    <a:srgbClr val="EC5E66"/>
                  </a:solidFill>
                </a:endParaRPr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907" y="367042"/>
                <a:ext cx="100965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" t="-2" r="7" b="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307975" y="5478145"/>
            <a:ext cx="6012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tr-TR" altLang="en-US">
                <a:sym typeface="+mn-ea"/>
              </a:rPr>
              <a:t>Bir bitişiklik listesinde kenar varlığını kontrol etmenin zaman karmaşıklığı O(|V|)'dir.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152504" y="117566"/>
            <a:ext cx="5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00E9B1"/>
                </a:solidFill>
              </a:rPr>
              <a:t>Time complexity of graph operations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11010732" y="240879"/>
            <a:ext cx="800270" cy="9475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2" cy="488971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7"/>
                    <a:gridCol w="1900767"/>
                  </a:tblGrid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 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(|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GB" sz="4000" b="0" i="1" dirty="0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  <a:endParaRPr lang="tr-TR" alt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au 16"/>
              <p:cNvGraphicFramePr>
                <a:graphicFrameLocks noGrp="1"/>
              </p:cNvGraphicFramePr>
              <p:nvPr/>
            </p:nvGraphicFramePr>
            <p:xfrm>
              <a:off x="406400" y="1447800"/>
              <a:ext cx="11404602" cy="4889923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900767"/>
                    <a:gridCol w="1900767"/>
                    <a:gridCol w="1900767"/>
                    <a:gridCol w="1900767"/>
                    <a:gridCol w="1900767"/>
                    <a:gridCol w="1900767"/>
                  </a:tblGrid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endParaRPr lang="en-GB" sz="2400" b="0" dirty="0">
                            <a:solidFill>
                              <a:srgbClr val="A5FDB9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Checking edge existence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an edge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Adding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Removing 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a vertex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300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Bitişiklik</a:t>
                          </a:r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 list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esi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  <a:tr h="162983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Komşuluk</a:t>
                          </a:r>
                        </a:p>
                        <a:p>
                          <a:pPr algn="ctr" rtl="0"/>
                          <a:r>
                            <a:rPr lang="en-GB" sz="2400" b="0" dirty="0">
                              <a:solidFill>
                                <a:srgbClr val="A5FDB9"/>
                              </a:solidFill>
                            </a:rPr>
                            <a:t>matri</a:t>
                          </a:r>
                          <a:r>
                            <a:rPr lang="tr-TR" altLang="en-GB" sz="2400" b="0" dirty="0">
                              <a:solidFill>
                                <a:srgbClr val="A5FDB9"/>
                              </a:solidFill>
                            </a:rPr>
                            <a:t>si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en-GB" sz="4000" b="0" dirty="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43D4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73" r="7773"/>
          <a:stretch>
            <a:fillRect/>
          </a:stretch>
        </p:blipFill>
        <p:spPr>
          <a:xfrm>
            <a:off x="380998" y="240879"/>
            <a:ext cx="800270" cy="94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PresentationFormat>Özel</PresentationFormat>
  <Paragraphs>1010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0" baseType="lpstr">
      <vt:lpstr>Office Theme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Slayt 20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  <vt:lpstr>Slayt 34</vt:lpstr>
      <vt:lpstr>Slayt 35</vt:lpstr>
      <vt:lpstr>Slayt 36</vt:lpstr>
      <vt:lpstr>Slayt 37</vt:lpstr>
      <vt:lpstr>Slayt 38</vt:lpstr>
      <vt:lpstr>Slayt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victus</dc:creator>
  <cp:lastModifiedBy>victus</cp:lastModifiedBy>
  <cp:revision>1</cp:revision>
  <dcterms:modified xsi:type="dcterms:W3CDTF">2024-10-07T07:55:38Z</dcterms:modified>
</cp:coreProperties>
</file>