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206">
          <p15:clr>
            <a:srgbClr val="000000"/>
          </p15:clr>
        </p15:guide>
        <p15:guide id="2" pos="3840">
          <p15:clr>
            <a:srgbClr val="000000"/>
          </p15:clr>
        </p15:guide>
        <p15:guide id="3" pos="7680">
          <p15:clr>
            <a:srgbClr val="000000"/>
          </p15:clr>
        </p15:guide>
        <p15:guide id="4" orient="horz">
          <p15:clr>
            <a:srgbClr val="000000"/>
          </p15:clr>
        </p15:guide>
        <p15:guide id="5" orient="horz" pos="4246">
          <p15:clr>
            <a:srgbClr val="000000"/>
          </p15:clr>
        </p15:guide>
        <p15:guide id="6" pos="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754" y="-77"/>
      </p:cViewPr>
      <p:guideLst>
        <p:guide orient="horz" pos="2206"/>
        <p:guide orient="horz"/>
        <p:guide orient="horz" pos="4246"/>
        <p:guide pos="3840"/>
        <p:guide pos="7680"/>
        <p:guide pos="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04999" y="-571500"/>
            <a:ext cx="16001998" cy="8001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430" y="185694"/>
            <a:ext cx="1192467" cy="64866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58142" y="3841463"/>
            <a:ext cx="880965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b="1" dirty="0" err="1"/>
              <a:t>Trees</a:t>
            </a:r>
            <a:endParaRPr lang="fr-FR" sz="19900" b="1" dirty="0"/>
          </a:p>
        </p:txBody>
      </p:sp>
      <p:grpSp>
        <p:nvGrpSpPr>
          <p:cNvPr id="10" name="Groupe 9"/>
          <p:cNvGrpSpPr/>
          <p:nvPr/>
        </p:nvGrpSpPr>
        <p:grpSpPr>
          <a:xfrm>
            <a:off x="7657825" y="375498"/>
            <a:ext cx="4276033" cy="3796452"/>
            <a:chOff x="583752" y="755731"/>
            <a:chExt cx="2034439" cy="180626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429" t="49652" r="21429"/>
            <a:stretch>
              <a:fillRect/>
            </a:stretch>
          </p:blipFill>
          <p:spPr>
            <a:xfrm>
              <a:off x="1589649" y="1655730"/>
              <a:ext cx="1028542" cy="906269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773" r="7773"/>
            <a:stretch>
              <a:fillRect/>
            </a:stretch>
          </p:blipFill>
          <p:spPr>
            <a:xfrm>
              <a:off x="583752" y="762000"/>
              <a:ext cx="1520168" cy="180000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429" r="21429" b="49652"/>
            <a:stretch>
              <a:fillRect/>
            </a:stretch>
          </p:blipFill>
          <p:spPr>
            <a:xfrm>
              <a:off x="1589649" y="755731"/>
              <a:ext cx="1028542" cy="9062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k-</a:t>
            </a:r>
            <a:r>
              <a:rPr lang="en-GB" sz="3600" b="1" dirty="0" err="1">
                <a:solidFill>
                  <a:srgbClr val="00E9B1"/>
                </a:solidFill>
              </a:rPr>
              <a:t>ary</a:t>
            </a:r>
            <a:r>
              <a:rPr lang="en-GB" sz="3600" b="1" dirty="0">
                <a:solidFill>
                  <a:srgbClr val="00E9B1"/>
                </a:solidFill>
              </a:rPr>
              <a:t>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a particular node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a particular node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705"/>
            <a:ext cx="10515600" cy="4351338"/>
          </a:xfrm>
        </p:spPr>
        <p:txBody>
          <a:bodyPr/>
          <a:lstStyle/>
          <a:p>
            <a:r>
              <a:rPr lang="en-US"/>
              <a:t>K-ary ağaçlarıyla ilgili bir diğer önemli işlem, örneğin bir diziden ağacı oluşturmaktır.</a:t>
            </a:r>
            <a:r>
              <a:rPr lang="tr-TR" altLang="en-US">
                <a:sym typeface="+mn-ea"/>
              </a:rPr>
              <a:t>H</a:t>
            </a:r>
            <a:r>
              <a:rPr lang="en-US">
                <a:sym typeface="+mn-ea"/>
              </a:rPr>
              <a:t>er ekleme</a:t>
            </a:r>
            <a:r>
              <a:rPr lang="tr-TR" altLang="en-US">
                <a:sym typeface="+mn-ea"/>
              </a:rPr>
              <a:t> işlemi</a:t>
            </a:r>
            <a:r>
              <a:rPr lang="en-US">
                <a:sym typeface="+mn-ea"/>
              </a:rPr>
              <a:t> O(1) zamanına </a:t>
            </a:r>
            <a:r>
              <a:rPr lang="tr-TR" altLang="en-US">
                <a:sym typeface="+mn-ea"/>
              </a:rPr>
              <a:t>karşılık geleceğinden </a:t>
            </a:r>
            <a:r>
              <a:rPr lang="en-US"/>
              <a:t>O(n) zaman karmaşıklığına sahiptir</a:t>
            </a:r>
            <a:r>
              <a:rPr lang="tr-TR" altLang="en-US"/>
              <a:t> denir.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>
            <a:stCxn id="11" idx="5"/>
            <a:endCxn id="13" idx="0"/>
          </p:cNvCxnSpPr>
          <p:nvPr/>
        </p:nvCxnSpPr>
        <p:spPr>
          <a:xfrm>
            <a:off x="5707329" y="4251306"/>
            <a:ext cx="242980" cy="609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12" idx="5"/>
            <a:endCxn id="19" idx="0"/>
          </p:cNvCxnSpPr>
          <p:nvPr/>
        </p:nvCxnSpPr>
        <p:spPr>
          <a:xfrm>
            <a:off x="6096000" y="3221628"/>
            <a:ext cx="1140832" cy="599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19" idx="5"/>
            <a:endCxn id="18" idx="0"/>
          </p:cNvCxnSpPr>
          <p:nvPr/>
        </p:nvCxnSpPr>
        <p:spPr>
          <a:xfrm>
            <a:off x="7407821" y="4234374"/>
            <a:ext cx="438738" cy="625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19" idx="3"/>
            <a:endCxn id="17" idx="0"/>
          </p:cNvCxnSpPr>
          <p:nvPr/>
        </p:nvCxnSpPr>
        <p:spPr>
          <a:xfrm flipH="1">
            <a:off x="6836121" y="4234374"/>
            <a:ext cx="229719" cy="625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11" idx="0"/>
            <a:endCxn id="20" idx="4"/>
          </p:cNvCxnSpPr>
          <p:nvPr/>
        </p:nvCxnSpPr>
        <p:spPr>
          <a:xfrm flipV="1">
            <a:off x="5536339" y="3292455"/>
            <a:ext cx="388671" cy="5460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5294521" y="3838499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12" name="Ellipse 11"/>
          <p:cNvSpPr/>
          <p:nvPr/>
        </p:nvSpPr>
        <p:spPr>
          <a:xfrm>
            <a:off x="5683192" y="2808821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13" name="Ellipse 12"/>
          <p:cNvSpPr/>
          <p:nvPr/>
        </p:nvSpPr>
        <p:spPr>
          <a:xfrm>
            <a:off x="5708491" y="4860313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14</a:t>
            </a:r>
          </a:p>
        </p:txBody>
      </p:sp>
      <p:sp>
        <p:nvSpPr>
          <p:cNvPr id="17" name="Ellipse 16"/>
          <p:cNvSpPr/>
          <p:nvPr/>
        </p:nvSpPr>
        <p:spPr>
          <a:xfrm>
            <a:off x="6594303" y="4860313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17</a:t>
            </a:r>
          </a:p>
        </p:txBody>
      </p:sp>
      <p:sp>
        <p:nvSpPr>
          <p:cNvPr id="18" name="Ellipse 17"/>
          <p:cNvSpPr/>
          <p:nvPr/>
        </p:nvSpPr>
        <p:spPr>
          <a:xfrm>
            <a:off x="7604742" y="4860313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22</a:t>
            </a:r>
          </a:p>
        </p:txBody>
      </p:sp>
      <p:sp>
        <p:nvSpPr>
          <p:cNvPr id="19" name="Ellipse 18"/>
          <p:cNvSpPr/>
          <p:nvPr/>
        </p:nvSpPr>
        <p:spPr>
          <a:xfrm>
            <a:off x="6995013" y="3821567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15</a:t>
            </a:r>
          </a:p>
        </p:txBody>
      </p:sp>
      <p:sp>
        <p:nvSpPr>
          <p:cNvPr id="20" name="Ellipse 19"/>
          <p:cNvSpPr/>
          <p:nvPr/>
        </p:nvSpPr>
        <p:spPr>
          <a:xfrm>
            <a:off x="5683192" y="2808821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10</a:t>
            </a:r>
          </a:p>
        </p:txBody>
      </p:sp>
      <p:cxnSp>
        <p:nvCxnSpPr>
          <p:cNvPr id="23" name="Connecteur droit 22"/>
          <p:cNvCxnSpPr>
            <a:stCxn id="24" idx="0"/>
            <a:endCxn id="20" idx="3"/>
          </p:cNvCxnSpPr>
          <p:nvPr/>
        </p:nvCxnSpPr>
        <p:spPr>
          <a:xfrm flipV="1">
            <a:off x="4659029" y="3221628"/>
            <a:ext cx="1094989" cy="6168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417211" y="3838499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12</a:t>
            </a:r>
          </a:p>
        </p:txBody>
      </p:sp>
      <p:cxnSp>
        <p:nvCxnSpPr>
          <p:cNvPr id="25" name="Connecteur droit 24"/>
          <p:cNvCxnSpPr>
            <a:stCxn id="11" idx="3"/>
            <a:endCxn id="26" idx="0"/>
          </p:cNvCxnSpPr>
          <p:nvPr/>
        </p:nvCxnSpPr>
        <p:spPr>
          <a:xfrm flipH="1">
            <a:off x="5022606" y="4251306"/>
            <a:ext cx="342742" cy="609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4780788" y="4860313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6</a:t>
            </a:r>
          </a:p>
        </p:txBody>
      </p:sp>
      <p:cxnSp>
        <p:nvCxnSpPr>
          <p:cNvPr id="27" name="Connecteur droit 26"/>
          <p:cNvCxnSpPr>
            <a:stCxn id="26" idx="3"/>
            <a:endCxn id="28" idx="0"/>
          </p:cNvCxnSpPr>
          <p:nvPr/>
        </p:nvCxnSpPr>
        <p:spPr>
          <a:xfrm flipH="1">
            <a:off x="4567076" y="5273120"/>
            <a:ext cx="284539" cy="57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4325258" y="5851548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16</a:t>
            </a:r>
          </a:p>
        </p:txBody>
      </p:sp>
      <p:cxnSp>
        <p:nvCxnSpPr>
          <p:cNvPr id="29" name="Connecteur droit 28"/>
          <p:cNvCxnSpPr>
            <a:stCxn id="26" idx="5"/>
            <a:endCxn id="30" idx="0"/>
          </p:cNvCxnSpPr>
          <p:nvPr/>
        </p:nvCxnSpPr>
        <p:spPr>
          <a:xfrm>
            <a:off x="5193596" y="5273120"/>
            <a:ext cx="271916" cy="57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223694" y="5851548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13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2970" y="388950"/>
            <a:ext cx="6946061" cy="95410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12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18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15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charset="0"/>
              </a:rPr>
              <a:t>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lang="en-US" altLang="en-US" sz="2800" dirty="0">
                <a:solidFill>
                  <a:srgbClr val="C695C6"/>
                </a:solidFill>
                <a:latin typeface="Consolas" panose="020B0609020204030204" charset="0"/>
              </a:rPr>
              <a:t>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lang="en-US" altLang="en-US" sz="2800" dirty="0">
                <a:solidFill>
                  <a:srgbClr val="C695C6"/>
                </a:solidFill>
                <a:latin typeface="Consolas" panose="020B0609020204030204" charset="0"/>
              </a:rPr>
              <a:t>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14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lang="en-US" altLang="en-US" sz="2800" dirty="0">
                <a:solidFill>
                  <a:srgbClr val="C695C6"/>
                </a:solidFill>
                <a:latin typeface="Consolas" panose="020B0609020204030204" charset="0"/>
              </a:rPr>
              <a:t>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17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22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lang="en-US" altLang="en-US" sz="2800" dirty="0">
                <a:solidFill>
                  <a:srgbClr val="C695C6"/>
                </a:solidFill>
                <a:latin typeface="Consolas" panose="020B0609020204030204" charset="0"/>
              </a:rPr>
              <a:t>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16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charset="0"/>
              </a:rPr>
              <a:t>13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charset="0"/>
              </a:rPr>
              <a:t>]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5721752" y="1641967"/>
            <a:ext cx="748496" cy="748496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0541304" y="127340"/>
            <a:ext cx="1762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A6ACB9"/>
                </a:solidFill>
              </a:rPr>
              <a:t>k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97B57"/>
                </a:solidFill>
              </a:rPr>
              <a:t>=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9AE57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k-</a:t>
            </a:r>
            <a:r>
              <a:rPr lang="en-GB" sz="3600" b="1" dirty="0" err="1">
                <a:solidFill>
                  <a:srgbClr val="00E9B1"/>
                </a:solidFill>
              </a:rPr>
              <a:t>ary</a:t>
            </a:r>
            <a:r>
              <a:rPr lang="en-GB" sz="3600" b="1" dirty="0">
                <a:solidFill>
                  <a:srgbClr val="00E9B1"/>
                </a:solidFill>
              </a:rPr>
              <a:t>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a particular node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building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a particular node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building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onnecteur droit 86"/>
          <p:cNvCxnSpPr>
            <a:stCxn id="88" idx="0"/>
          </p:cNvCxnSpPr>
          <p:nvPr/>
        </p:nvCxnSpPr>
        <p:spPr>
          <a:xfrm flipH="1" flipV="1">
            <a:off x="3419661" y="3676667"/>
            <a:ext cx="235908" cy="861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3206791" y="4537819"/>
            <a:ext cx="89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695C6"/>
                </a:solidFill>
              </a:rPr>
              <a:t>null</a:t>
            </a:r>
          </a:p>
        </p:txBody>
      </p:sp>
      <p:cxnSp>
        <p:nvCxnSpPr>
          <p:cNvPr id="67" name="Connecteur droit 66"/>
          <p:cNvCxnSpPr>
            <a:endCxn id="59" idx="3"/>
          </p:cNvCxnSpPr>
          <p:nvPr/>
        </p:nvCxnSpPr>
        <p:spPr>
          <a:xfrm flipV="1">
            <a:off x="2160478" y="5077872"/>
            <a:ext cx="329635" cy="852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endCxn id="59" idx="5"/>
          </p:cNvCxnSpPr>
          <p:nvPr/>
        </p:nvCxnSpPr>
        <p:spPr>
          <a:xfrm flipH="1" flipV="1">
            <a:off x="2951425" y="5077872"/>
            <a:ext cx="354077" cy="821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endCxn id="61" idx="3"/>
          </p:cNvCxnSpPr>
          <p:nvPr/>
        </p:nvCxnSpPr>
        <p:spPr>
          <a:xfrm flipV="1">
            <a:off x="4466769" y="3676667"/>
            <a:ext cx="316583" cy="877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endCxn id="61" idx="5"/>
          </p:cNvCxnSpPr>
          <p:nvPr/>
        </p:nvCxnSpPr>
        <p:spPr>
          <a:xfrm flipH="1" flipV="1">
            <a:off x="5244664" y="3676667"/>
            <a:ext cx="367130" cy="846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endCxn id="63" idx="3"/>
          </p:cNvCxnSpPr>
          <p:nvPr/>
        </p:nvCxnSpPr>
        <p:spPr>
          <a:xfrm flipV="1">
            <a:off x="8869048" y="5077872"/>
            <a:ext cx="307808" cy="882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endCxn id="63" idx="5"/>
          </p:cNvCxnSpPr>
          <p:nvPr/>
        </p:nvCxnSpPr>
        <p:spPr>
          <a:xfrm flipH="1" flipV="1">
            <a:off x="9638168" y="5077872"/>
            <a:ext cx="375906" cy="8522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endCxn id="64" idx="3"/>
          </p:cNvCxnSpPr>
          <p:nvPr/>
        </p:nvCxnSpPr>
        <p:spPr>
          <a:xfrm flipV="1">
            <a:off x="7957254" y="3699508"/>
            <a:ext cx="494473" cy="854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5" idx="3"/>
          </p:cNvCxnSpPr>
          <p:nvPr/>
        </p:nvCxnSpPr>
        <p:spPr>
          <a:xfrm flipV="1">
            <a:off x="6846605" y="2310536"/>
            <a:ext cx="689038" cy="88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711700" y="5953769"/>
            <a:ext cx="89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695C6"/>
                </a:solidFill>
              </a:rPr>
              <a:t>null</a:t>
            </a:r>
          </a:p>
        </p:txBody>
      </p:sp>
      <p:cxnSp>
        <p:nvCxnSpPr>
          <p:cNvPr id="52" name="Connecteur droit 51"/>
          <p:cNvCxnSpPr>
            <a:stCxn id="65" idx="1"/>
            <a:endCxn id="66" idx="5"/>
          </p:cNvCxnSpPr>
          <p:nvPr/>
        </p:nvCxnSpPr>
        <p:spPr>
          <a:xfrm flipH="1" flipV="1">
            <a:off x="6162768" y="947216"/>
            <a:ext cx="1372875" cy="902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66" idx="3"/>
            <a:endCxn id="62" idx="7"/>
          </p:cNvCxnSpPr>
          <p:nvPr/>
        </p:nvCxnSpPr>
        <p:spPr>
          <a:xfrm flipH="1">
            <a:off x="4328581" y="947216"/>
            <a:ext cx="1372876" cy="902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65" idx="5"/>
            <a:endCxn id="64" idx="0"/>
          </p:cNvCxnSpPr>
          <p:nvPr/>
        </p:nvCxnSpPr>
        <p:spPr>
          <a:xfrm>
            <a:off x="7996954" y="2310537"/>
            <a:ext cx="685428" cy="832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64" idx="5"/>
            <a:endCxn id="63" idx="0"/>
          </p:cNvCxnSpPr>
          <p:nvPr/>
        </p:nvCxnSpPr>
        <p:spPr>
          <a:xfrm>
            <a:off x="8913039" y="3699508"/>
            <a:ext cx="494473" cy="821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60" idx="0"/>
            <a:endCxn id="62" idx="3"/>
          </p:cNvCxnSpPr>
          <p:nvPr/>
        </p:nvCxnSpPr>
        <p:spPr>
          <a:xfrm flipV="1">
            <a:off x="3179821" y="2310538"/>
            <a:ext cx="687449" cy="832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59" idx="0"/>
            <a:endCxn id="60" idx="3"/>
          </p:cNvCxnSpPr>
          <p:nvPr/>
        </p:nvCxnSpPr>
        <p:spPr>
          <a:xfrm flipV="1">
            <a:off x="2720768" y="3699508"/>
            <a:ext cx="228396" cy="821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62" idx="5"/>
            <a:endCxn id="61" idx="0"/>
          </p:cNvCxnSpPr>
          <p:nvPr/>
        </p:nvCxnSpPr>
        <p:spPr>
          <a:xfrm>
            <a:off x="4328581" y="2310538"/>
            <a:ext cx="685427" cy="809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2394572" y="4521021"/>
            <a:ext cx="652394" cy="652392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9</a:t>
            </a:r>
          </a:p>
        </p:txBody>
      </p:sp>
      <p:sp>
        <p:nvSpPr>
          <p:cNvPr id="60" name="Ellipse 59"/>
          <p:cNvSpPr/>
          <p:nvPr/>
        </p:nvSpPr>
        <p:spPr>
          <a:xfrm>
            <a:off x="2853623" y="3142657"/>
            <a:ext cx="652394" cy="652392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61" name="Ellipse 60"/>
          <p:cNvSpPr/>
          <p:nvPr/>
        </p:nvSpPr>
        <p:spPr>
          <a:xfrm>
            <a:off x="4687811" y="3119816"/>
            <a:ext cx="652394" cy="652392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7</a:t>
            </a:r>
          </a:p>
        </p:txBody>
      </p:sp>
      <p:sp>
        <p:nvSpPr>
          <p:cNvPr id="62" name="Ellipse 61"/>
          <p:cNvSpPr/>
          <p:nvPr/>
        </p:nvSpPr>
        <p:spPr>
          <a:xfrm>
            <a:off x="3771728" y="1753687"/>
            <a:ext cx="652394" cy="652392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8</a:t>
            </a:r>
          </a:p>
        </p:txBody>
      </p:sp>
      <p:sp>
        <p:nvSpPr>
          <p:cNvPr id="63" name="Ellipse 62"/>
          <p:cNvSpPr/>
          <p:nvPr/>
        </p:nvSpPr>
        <p:spPr>
          <a:xfrm>
            <a:off x="9081315" y="4521021"/>
            <a:ext cx="652394" cy="652392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64" name="Ellipse 63"/>
          <p:cNvSpPr/>
          <p:nvPr/>
        </p:nvSpPr>
        <p:spPr>
          <a:xfrm>
            <a:off x="8356186" y="3142657"/>
            <a:ext cx="652394" cy="652392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65" name="Ellipse 64"/>
          <p:cNvSpPr/>
          <p:nvPr/>
        </p:nvSpPr>
        <p:spPr>
          <a:xfrm>
            <a:off x="7440102" y="1753685"/>
            <a:ext cx="652394" cy="652392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66" name="Ellipse 65"/>
          <p:cNvSpPr/>
          <p:nvPr/>
        </p:nvSpPr>
        <p:spPr>
          <a:xfrm>
            <a:off x="5605915" y="390365"/>
            <a:ext cx="652394" cy="652392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874173" y="5953769"/>
            <a:ext cx="89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695C6"/>
                </a:solidFill>
              </a:rPr>
              <a:t>null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5177049" y="4553943"/>
            <a:ext cx="89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695C6"/>
                </a:solidFill>
              </a:rPr>
              <a:t>null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4014576" y="4553943"/>
            <a:ext cx="89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695C6"/>
                </a:solidFill>
              </a:rPr>
              <a:t>null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9582743" y="6005969"/>
            <a:ext cx="89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695C6"/>
                </a:solidFill>
              </a:rPr>
              <a:t>null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8420270" y="6005969"/>
            <a:ext cx="89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695C6"/>
                </a:solidFill>
              </a:rPr>
              <a:t>null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6401789" y="3239361"/>
            <a:ext cx="89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695C6"/>
                </a:solidFill>
              </a:rPr>
              <a:t>null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7495942" y="4555329"/>
            <a:ext cx="89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695C6"/>
                </a:solidFill>
              </a:rPr>
              <a:t>null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0541304" y="127340"/>
            <a:ext cx="1762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A6ACB9"/>
                </a:solidFill>
              </a:rPr>
              <a:t>k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97B57"/>
                </a:solidFill>
              </a:rPr>
              <a:t>=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9AE57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640"/>
            <a:ext cx="10515600" cy="4351338"/>
          </a:xfrm>
        </p:spPr>
        <p:txBody>
          <a:bodyPr/>
          <a:lstStyle/>
          <a:p>
            <a:r>
              <a:rPr lang="en-US"/>
              <a:t>Gerçekte, bir ikili ağaç, k-ary'nin k'nin 2'ye eşit olduğu özel bir durumudur, bu, bir düğümün sol çocuk ve sağ çocuk olarak adlandırılan 2'den fazla çocuğa sahip olamayacağı anlamına gelir.</a:t>
            </a:r>
          </a:p>
          <a:p>
            <a:endParaRPr lang="en-US"/>
          </a:p>
          <a:p>
            <a:r>
              <a:rPr lang="en-US"/>
              <a:t>Ve bu özellik, ana işlemlerin zaman karmaşıklığını etkilemez, dolayısıyla aynı zaman karmaşıklıklarını elde ederiz.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binary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a particular node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building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a particular node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building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10" y="895985"/>
            <a:ext cx="10515600" cy="4351338"/>
          </a:xfrm>
        </p:spPr>
        <p:txBody>
          <a:bodyPr/>
          <a:lstStyle/>
          <a:p>
            <a:r>
              <a:rPr lang="en-US"/>
              <a:t>İkili arama ağacı ikili bir ağaçtır ancak belirli bir özelliği vardır, her düğümün solundaki tüm düğümlerden büyük veya onlara eşit ve sağındaki tüm düğümlerden küçük veya onlara eşit olmasıdır.</a:t>
            </a:r>
          </a:p>
          <a:p>
            <a:endParaRPr lang="en-US"/>
          </a:p>
          <a:p>
            <a:r>
              <a:rPr lang="en-US"/>
              <a:t>Bu özellik, yalnızca kök için değil, her düğüm için doğrulanmalıdır. Bu, her düğüm eklediğimizde veya sildiğimizde, bu özelliği dikkate almamız gerektiği anlamına gelir.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100953" y="985338"/>
            <a:ext cx="273504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100953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1661090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9" idx="5"/>
            <a:endCxn id="28" idx="0"/>
          </p:cNvCxnSpPr>
          <p:nvPr/>
        </p:nvCxnSpPr>
        <p:spPr>
          <a:xfrm>
            <a:off x="4540815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3563415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683689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20695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760558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5" name="Ellipse 24"/>
          <p:cNvSpPr/>
          <p:nvPr/>
        </p:nvSpPr>
        <p:spPr>
          <a:xfrm>
            <a:off x="1041420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200421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8" name="Ellipse 27"/>
          <p:cNvSpPr/>
          <p:nvPr/>
        </p:nvSpPr>
        <p:spPr>
          <a:xfrm>
            <a:off x="4640284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13</a:t>
            </a:r>
          </a:p>
        </p:txBody>
      </p:sp>
      <p:sp>
        <p:nvSpPr>
          <p:cNvPr id="29" name="Ellipse 28"/>
          <p:cNvSpPr/>
          <p:nvPr/>
        </p:nvSpPr>
        <p:spPr>
          <a:xfrm>
            <a:off x="3921145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2481283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5729676" y="36567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1661090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581128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141265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51" idx="5"/>
            <a:endCxn id="50" idx="0"/>
          </p:cNvCxnSpPr>
          <p:nvPr/>
        </p:nvCxnSpPr>
        <p:spPr>
          <a:xfrm>
            <a:off x="11020990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043590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163864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800870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240733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521595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9680596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0" name="Ellipse 49"/>
          <p:cNvSpPr/>
          <p:nvPr/>
        </p:nvSpPr>
        <p:spPr>
          <a:xfrm>
            <a:off x="11120459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48</a:t>
            </a:r>
          </a:p>
        </p:txBody>
      </p:sp>
      <p:sp>
        <p:nvSpPr>
          <p:cNvPr id="51" name="Ellipse 50"/>
          <p:cNvSpPr/>
          <p:nvPr/>
        </p:nvSpPr>
        <p:spPr>
          <a:xfrm>
            <a:off x="10401320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8961458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141265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349346" y="985338"/>
            <a:ext cx="2718430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100953" y="985338"/>
            <a:ext cx="273504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100953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1661090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9" idx="5"/>
            <a:endCxn id="28" idx="0"/>
          </p:cNvCxnSpPr>
          <p:nvPr/>
        </p:nvCxnSpPr>
        <p:spPr>
          <a:xfrm>
            <a:off x="4540815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3563415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683689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1661090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-9025"/>
            <a:ext cx="6081732" cy="6867025"/>
          </a:xfrm>
          <a:prstGeom prst="rect">
            <a:avLst/>
          </a:prstGeom>
          <a:solidFill>
            <a:srgbClr val="5EB4B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/>
          <p:cNvSpPr/>
          <p:nvPr/>
        </p:nvSpPr>
        <p:spPr>
          <a:xfrm>
            <a:off x="320695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760558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5" name="Ellipse 24"/>
          <p:cNvSpPr/>
          <p:nvPr/>
        </p:nvSpPr>
        <p:spPr>
          <a:xfrm>
            <a:off x="1041420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200421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8" name="Ellipse 27"/>
          <p:cNvSpPr/>
          <p:nvPr/>
        </p:nvSpPr>
        <p:spPr>
          <a:xfrm>
            <a:off x="4640284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13</a:t>
            </a:r>
          </a:p>
        </p:txBody>
      </p:sp>
      <p:sp>
        <p:nvSpPr>
          <p:cNvPr id="29" name="Ellipse 28"/>
          <p:cNvSpPr/>
          <p:nvPr/>
        </p:nvSpPr>
        <p:spPr>
          <a:xfrm>
            <a:off x="3921145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2481283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581128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141265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51" idx="5"/>
            <a:endCxn id="50" idx="0"/>
          </p:cNvCxnSpPr>
          <p:nvPr/>
        </p:nvCxnSpPr>
        <p:spPr>
          <a:xfrm>
            <a:off x="11020990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043590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163864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800870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240733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521595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9680596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0" name="Ellipse 49"/>
          <p:cNvSpPr/>
          <p:nvPr/>
        </p:nvSpPr>
        <p:spPr>
          <a:xfrm>
            <a:off x="11120459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48</a:t>
            </a:r>
          </a:p>
        </p:txBody>
      </p:sp>
      <p:sp>
        <p:nvSpPr>
          <p:cNvPr id="51" name="Ellipse 50"/>
          <p:cNvSpPr/>
          <p:nvPr/>
        </p:nvSpPr>
        <p:spPr>
          <a:xfrm>
            <a:off x="10401320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8961458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141265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349346" y="985338"/>
            <a:ext cx="2718430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092670" y="-9025"/>
            <a:ext cx="6081732" cy="6867025"/>
          </a:xfrm>
          <a:prstGeom prst="rect">
            <a:avLst/>
          </a:prstGeom>
          <a:solidFill>
            <a:srgbClr val="343D46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5729676" y="36567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>
            <a:glow rad="317500">
              <a:srgbClr val="EC5E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27710" y="2736761"/>
            <a:ext cx="101981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C5E66"/>
              </a:buClr>
              <a:buFont typeface="+mj-lt"/>
              <a:buAutoNum type="arabicPeriod"/>
            </a:pPr>
            <a:r>
              <a:rPr lang="en-GB" sz="2800" dirty="0"/>
              <a:t>k-</a:t>
            </a:r>
            <a:r>
              <a:rPr lang="en-GB" sz="2800" dirty="0" err="1"/>
              <a:t>ary</a:t>
            </a:r>
            <a:r>
              <a:rPr lang="en-GB" sz="2800" dirty="0"/>
              <a:t> tree</a:t>
            </a:r>
            <a:r>
              <a:rPr lang="tr-TR" altLang="en-GB" sz="2800" dirty="0"/>
              <a:t> (</a:t>
            </a:r>
            <a:r>
              <a:rPr lang="en-US" sz="2800">
                <a:solidFill>
                  <a:srgbClr val="92D050"/>
                </a:solidFill>
                <a:sym typeface="+mn-ea"/>
              </a:rPr>
              <a:t>k-ary ağacı</a:t>
            </a:r>
            <a:r>
              <a:rPr lang="tr-TR" altLang="en-US" sz="2800">
                <a:sym typeface="+mn-ea"/>
              </a:rPr>
              <a:t>)</a:t>
            </a:r>
            <a:endParaRPr lang="en-GB" sz="2800" dirty="0"/>
          </a:p>
          <a:p>
            <a:pPr marL="342900" indent="-342900">
              <a:buClr>
                <a:srgbClr val="EC5E66"/>
              </a:buClr>
              <a:buFont typeface="+mj-lt"/>
              <a:buAutoNum type="arabicPeriod"/>
            </a:pPr>
            <a:r>
              <a:rPr lang="en-GB" sz="2800" dirty="0"/>
              <a:t>binary tree</a:t>
            </a:r>
            <a:r>
              <a:rPr lang="tr-TR" altLang="en-GB" sz="2800" dirty="0"/>
              <a:t> (</a:t>
            </a:r>
            <a:r>
              <a:rPr lang="en-US" sz="2800">
                <a:solidFill>
                  <a:srgbClr val="92D050"/>
                </a:solidFill>
                <a:sym typeface="+mn-ea"/>
              </a:rPr>
              <a:t>ikili ağaç</a:t>
            </a:r>
            <a:r>
              <a:rPr lang="tr-TR" altLang="en-US" sz="2800">
                <a:sym typeface="+mn-ea"/>
              </a:rPr>
              <a:t>)</a:t>
            </a:r>
            <a:endParaRPr lang="en-GB" sz="2800" dirty="0"/>
          </a:p>
          <a:p>
            <a:pPr marL="342900" indent="-342900">
              <a:buClr>
                <a:srgbClr val="EC5E66"/>
              </a:buClr>
              <a:buFont typeface="+mj-lt"/>
              <a:buAutoNum type="arabicPeriod"/>
            </a:pPr>
            <a:r>
              <a:rPr lang="en-GB" sz="2800" dirty="0"/>
              <a:t>binary search tree</a:t>
            </a:r>
            <a:r>
              <a:rPr lang="tr-TR" altLang="en-GB" sz="2800" dirty="0"/>
              <a:t> (</a:t>
            </a:r>
            <a:r>
              <a:rPr lang="en-US" sz="2800">
                <a:sym typeface="+mn-ea"/>
              </a:rPr>
              <a:t> </a:t>
            </a:r>
            <a:r>
              <a:rPr lang="en-US" sz="2800">
                <a:solidFill>
                  <a:srgbClr val="92D050"/>
                </a:solidFill>
                <a:sym typeface="+mn-ea"/>
              </a:rPr>
              <a:t>ikili arama ağacı</a:t>
            </a:r>
            <a:r>
              <a:rPr lang="tr-TR" altLang="en-US" sz="2800">
                <a:sym typeface="+mn-ea"/>
              </a:rPr>
              <a:t>)</a:t>
            </a:r>
            <a:endParaRPr lang="tr-TR" altLang="en-US" sz="2800" dirty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7710" y="1538605"/>
            <a:ext cx="9642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tr-TR" altLang="en-US"/>
              <a:t>3</a:t>
            </a:r>
            <a:r>
              <a:rPr lang="en-US"/>
              <a:t> tür ağacın ana işlemlerinin zaman karmaşıklığını göreceğiz: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092670" y="-9025"/>
            <a:ext cx="6081732" cy="6867025"/>
          </a:xfrm>
          <a:prstGeom prst="rect">
            <a:avLst/>
          </a:prstGeom>
          <a:solidFill>
            <a:srgbClr val="5EB4B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100953" y="985338"/>
            <a:ext cx="273504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100953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1661090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9" idx="5"/>
            <a:endCxn id="28" idx="0"/>
          </p:cNvCxnSpPr>
          <p:nvPr/>
        </p:nvCxnSpPr>
        <p:spPr>
          <a:xfrm>
            <a:off x="4540815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3563415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683689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1661090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20695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760558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5" name="Ellipse 24"/>
          <p:cNvSpPr/>
          <p:nvPr/>
        </p:nvSpPr>
        <p:spPr>
          <a:xfrm>
            <a:off x="1041420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200421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8" name="Ellipse 27"/>
          <p:cNvSpPr/>
          <p:nvPr/>
        </p:nvSpPr>
        <p:spPr>
          <a:xfrm>
            <a:off x="4640284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13</a:t>
            </a:r>
          </a:p>
        </p:txBody>
      </p:sp>
      <p:sp>
        <p:nvSpPr>
          <p:cNvPr id="29" name="Ellipse 28"/>
          <p:cNvSpPr/>
          <p:nvPr/>
        </p:nvSpPr>
        <p:spPr>
          <a:xfrm>
            <a:off x="3921145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2481283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581128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141265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51" idx="5"/>
            <a:endCxn id="50" idx="0"/>
          </p:cNvCxnSpPr>
          <p:nvPr/>
        </p:nvCxnSpPr>
        <p:spPr>
          <a:xfrm>
            <a:off x="11020990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043590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163864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800870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240733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521595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9680596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0" name="Ellipse 49"/>
          <p:cNvSpPr/>
          <p:nvPr/>
        </p:nvSpPr>
        <p:spPr>
          <a:xfrm>
            <a:off x="11120459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48</a:t>
            </a:r>
          </a:p>
        </p:txBody>
      </p:sp>
      <p:sp>
        <p:nvSpPr>
          <p:cNvPr id="51" name="Ellipse 50"/>
          <p:cNvSpPr/>
          <p:nvPr/>
        </p:nvSpPr>
        <p:spPr>
          <a:xfrm>
            <a:off x="10401320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8961458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141265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349346" y="985338"/>
            <a:ext cx="2718430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-9025"/>
            <a:ext cx="6081732" cy="6867025"/>
          </a:xfrm>
          <a:prstGeom prst="rect">
            <a:avLst/>
          </a:prstGeom>
          <a:solidFill>
            <a:srgbClr val="343D46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5729676" y="36567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>
            <a:glow rad="304800">
              <a:srgbClr val="EC5E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40995" y="2783840"/>
            <a:ext cx="11376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Bir ikili ağacın seviyeleri vardır,</a:t>
            </a:r>
            <a:r>
              <a:rPr lang="tr-TR" altLang="en-US"/>
              <a:t> </a:t>
            </a:r>
            <a:r>
              <a:rPr lang="en-US"/>
              <a:t>Ve bir ağacın yüksekliği, en derin düğümünün seviyesidir</a:t>
            </a:r>
            <a:r>
              <a:rPr lang="tr-TR"/>
              <a:t>. </a:t>
            </a:r>
            <a:r>
              <a:rPr lang="en-US"/>
              <a:t>Bir ağacın yüksekliği aynı zamanda onun kökten yaprağa giden en uzun yolunun uzunluğunu da temsil eder.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1219200" y="601307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219200" y="2277806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219200" y="3524469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219200" y="4943740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219200" y="6256692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>
            <a:off x="3046747" y="-3416860"/>
            <a:ext cx="0" cy="301099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9145253" y="-3416860"/>
            <a:ext cx="0" cy="301099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10681978" y="-2146740"/>
            <a:ext cx="0" cy="174087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7580072" y="-2146740"/>
            <a:ext cx="0" cy="174087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564638" y="-2146740"/>
            <a:ext cx="0" cy="174087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1514137" y="-2146740"/>
            <a:ext cx="0" cy="174087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5286062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3841385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2230746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86069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11455886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9956440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8294396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6849719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096000" y="-5030617"/>
            <a:ext cx="0" cy="4624754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8778590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0389456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 flipV="1">
            <a:off x="10907911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 flipV="1">
            <a:off x="3174174" y="4970776"/>
            <a:ext cx="362994" cy="1285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4246851" y="857982"/>
            <a:ext cx="253257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4246851" y="2513745"/>
            <a:ext cx="1002010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2711712" y="2513745"/>
            <a:ext cx="1021787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4784813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1734311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1371317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2811180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25" name="Ellipse 24"/>
          <p:cNvSpPr/>
          <p:nvPr/>
        </p:nvSpPr>
        <p:spPr>
          <a:xfrm>
            <a:off x="2092042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4421819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9" name="Ellipse 28"/>
          <p:cNvSpPr/>
          <p:nvPr/>
        </p:nvSpPr>
        <p:spPr>
          <a:xfrm>
            <a:off x="5142543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3627181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6673104" y="238314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2711712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10345357" y="2513745"/>
            <a:ext cx="1023373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780176" y="2513745"/>
            <a:ext cx="1051829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904682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802775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7439781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879644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8160506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10541688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1" name="Ellipse 50"/>
          <p:cNvSpPr/>
          <p:nvPr/>
        </p:nvSpPr>
        <p:spPr>
          <a:xfrm>
            <a:off x="11262412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9725687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780176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7292774" y="857982"/>
            <a:ext cx="253923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8417182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66" name="Ellipse 65"/>
          <p:cNvSpPr/>
          <p:nvPr/>
        </p:nvSpPr>
        <p:spPr>
          <a:xfrm>
            <a:off x="11005736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67" name="Ellipse 66"/>
          <p:cNvSpPr/>
          <p:nvPr/>
        </p:nvSpPr>
        <p:spPr>
          <a:xfrm>
            <a:off x="10052502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68" name="Ellipse 67"/>
          <p:cNvSpPr/>
          <p:nvPr/>
        </p:nvSpPr>
        <p:spPr>
          <a:xfrm>
            <a:off x="3174174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469" y="182410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0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10469" y="1841571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10469" y="3105970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2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10469" y="4471427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3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10469" y="5774737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1219200" y="601307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219200" y="2277806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219200" y="3524469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219200" y="4943740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219200" y="6256692"/>
            <a:ext cx="10769200" cy="0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>
            <a:off x="3046747" y="-3416860"/>
            <a:ext cx="0" cy="301099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9145253" y="-3416860"/>
            <a:ext cx="0" cy="301099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10681978" y="-2146740"/>
            <a:ext cx="0" cy="174087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7580072" y="-2146740"/>
            <a:ext cx="0" cy="174087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564638" y="-2146740"/>
            <a:ext cx="0" cy="174087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1514137" y="-2146740"/>
            <a:ext cx="0" cy="1740877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5286062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3841385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2230746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86069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11455886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9956440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8294396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6849719" y="-731179"/>
            <a:ext cx="0" cy="325316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096000" y="-5030617"/>
            <a:ext cx="0" cy="4624754"/>
          </a:xfrm>
          <a:prstGeom prst="straightConnector1">
            <a:avLst/>
          </a:prstGeom>
          <a:ln w="57150">
            <a:solidFill>
              <a:srgbClr val="C695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8778590" y="4970775"/>
            <a:ext cx="459234" cy="1285917"/>
          </a:xfrm>
          <a:prstGeom prst="line">
            <a:avLst/>
          </a:prstGeom>
          <a:ln w="76200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0389456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 flipV="1">
            <a:off x="10907911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 flipV="1">
            <a:off x="3174174" y="4970776"/>
            <a:ext cx="362994" cy="1285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4246851" y="857982"/>
            <a:ext cx="253257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4246851" y="2513745"/>
            <a:ext cx="1002010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2711712" y="2513745"/>
            <a:ext cx="1021787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4784813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1734311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1371317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2811180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25" name="Ellipse 24"/>
          <p:cNvSpPr/>
          <p:nvPr/>
        </p:nvSpPr>
        <p:spPr>
          <a:xfrm>
            <a:off x="2092042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4421819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9" name="Ellipse 28"/>
          <p:cNvSpPr/>
          <p:nvPr/>
        </p:nvSpPr>
        <p:spPr>
          <a:xfrm>
            <a:off x="5142543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3627181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6673104" y="238314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2711712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10345357" y="2513745"/>
            <a:ext cx="1023373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780176" y="2513745"/>
            <a:ext cx="1051829" cy="754050"/>
          </a:xfrm>
          <a:prstGeom prst="line">
            <a:avLst/>
          </a:prstGeom>
          <a:ln w="76200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904682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802775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7439781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879644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8160506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10541688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1" name="Ellipse 50"/>
          <p:cNvSpPr/>
          <p:nvPr/>
        </p:nvSpPr>
        <p:spPr>
          <a:xfrm>
            <a:off x="11262412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9725687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780176" y="3781145"/>
            <a:ext cx="462462" cy="799602"/>
          </a:xfrm>
          <a:prstGeom prst="line">
            <a:avLst/>
          </a:prstGeom>
          <a:ln w="76200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7292774" y="857982"/>
            <a:ext cx="2539231" cy="1142413"/>
          </a:xfrm>
          <a:prstGeom prst="line">
            <a:avLst/>
          </a:prstGeom>
          <a:ln w="76200">
            <a:solidFill>
              <a:srgbClr val="F9AE57"/>
            </a:solidFill>
          </a:ln>
          <a:effectLst>
            <a:glow rad="139700">
              <a:srgbClr val="F9AE5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8417182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66" name="Ellipse 65"/>
          <p:cNvSpPr/>
          <p:nvPr/>
        </p:nvSpPr>
        <p:spPr>
          <a:xfrm>
            <a:off x="11005736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67" name="Ellipse 66"/>
          <p:cNvSpPr/>
          <p:nvPr/>
        </p:nvSpPr>
        <p:spPr>
          <a:xfrm>
            <a:off x="10052502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68" name="Ellipse 67"/>
          <p:cNvSpPr/>
          <p:nvPr/>
        </p:nvSpPr>
        <p:spPr>
          <a:xfrm>
            <a:off x="3174174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469" y="182410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0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10469" y="1841571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10469" y="3105970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2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10469" y="4471427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3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10469" y="5774737"/>
            <a:ext cx="129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level </a:t>
            </a:r>
          </a:p>
          <a:p>
            <a:pPr algn="ctr"/>
            <a:r>
              <a:rPr lang="en-GB" sz="2400" dirty="0">
                <a:solidFill>
                  <a:srgbClr val="00E9B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924560"/>
            <a:ext cx="10515600" cy="4351338"/>
          </a:xfrm>
        </p:spPr>
        <p:txBody>
          <a:bodyPr/>
          <a:lstStyle/>
          <a:p>
            <a:pPr algn="just"/>
            <a:r>
              <a:rPr lang="en-US"/>
              <a:t>Dengeli bir ikili ağaç, sol alt ağacının yüksekliği ile sağ alt ağacının yüksekliği arasındaki fark en fazla 1 olan ve alt ağaçlarının her ikisinin de dengeli olduğu bir ağaçtır.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3486" y="2253511"/>
            <a:ext cx="10827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balanced binary tree:</a:t>
            </a:r>
          </a:p>
          <a:p>
            <a:r>
              <a:rPr lang="en-GB" sz="3000" dirty="0"/>
              <a:t>   </a:t>
            </a:r>
            <a:endParaRPr lang="fr-FR" sz="3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914399" y="2761342"/>
                <a:ext cx="10807767" cy="1569660"/>
              </a:xfrm>
              <a:prstGeom prst="rect">
                <a:avLst/>
              </a:prstGeom>
              <a:solidFill>
                <a:srgbClr val="343D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8888C6"/>
                    </a:solidFill>
                    <a:effectLst/>
                    <a:latin typeface="Consolas" panose="020B0609020204030204" charset="0"/>
                  </a:rPr>
                  <a:t>abs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onsolas" panose="020B0609020204030204" charset="0"/>
                  </a:rPr>
                  <a:t>(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nsolas" panose="020B0609020204030204" charset="0"/>
                  </a:rPr>
                  <a:t>root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F97A57"/>
                    </a:solidFill>
                    <a:effectLst/>
                    <a:latin typeface="Consolas" panose="020B0609020204030204" charset="0"/>
                  </a:rPr>
                  <a:t>.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nsolas" panose="020B0609020204030204" charset="0"/>
                  </a:rPr>
                  <a:t>left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F97A57"/>
                    </a:solidFill>
                    <a:effectLst/>
                    <a:latin typeface="Consolas" panose="020B0609020204030204" charset="0"/>
                  </a:rPr>
                  <a:t>.</a:t>
                </a:r>
                <a:r>
                  <a:rPr kumimoji="0" lang="en-US" altLang="en-US" sz="3200" b="0" i="1" u="none" strike="noStrike" cap="none" normalizeH="0" baseline="0" dirty="0" err="1">
                    <a:ln>
                      <a:noFill/>
                    </a:ln>
                    <a:solidFill>
                      <a:srgbClr val="5EB4B4"/>
                    </a:solidFill>
                    <a:effectLst/>
                    <a:latin typeface="Consolas" panose="020B0609020204030204" charset="0"/>
                  </a:rPr>
                  <a:t>height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onsolas" panose="020B0609020204030204" charset="0"/>
                  </a:rPr>
                  <a:t>()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97A57"/>
                    </a:solidFill>
                    <a:effectLst/>
                    <a:latin typeface="Consolas" panose="020B0609020204030204" charset="0"/>
                  </a:rPr>
                  <a:t>-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nsolas" panose="020B0609020204030204" charset="0"/>
                  </a:rPr>
                  <a:t>root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F97A57"/>
                    </a:solidFill>
                    <a:effectLst/>
                    <a:latin typeface="Consolas" panose="020B0609020204030204" charset="0"/>
                  </a:rPr>
                  <a:t>.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nsolas" panose="020B0609020204030204" charset="0"/>
                  </a:rPr>
                  <a:t>right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F97A57"/>
                    </a:solidFill>
                    <a:effectLst/>
                    <a:latin typeface="Consolas" panose="020B0609020204030204" charset="0"/>
                  </a:rPr>
                  <a:t>.</a:t>
                </a:r>
                <a:r>
                  <a:rPr kumimoji="0" lang="en-US" altLang="en-US" sz="3200" b="0" i="1" u="none" strike="noStrike" cap="none" normalizeH="0" baseline="0" dirty="0" err="1">
                    <a:ln>
                      <a:noFill/>
                    </a:ln>
                    <a:solidFill>
                      <a:srgbClr val="5EB4B4"/>
                    </a:solidFill>
                    <a:effectLst/>
                    <a:latin typeface="Consolas" panose="020B0609020204030204" charset="0"/>
                  </a:rPr>
                  <a:t>height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onsolas" panose="020B0609020204030204" charset="0"/>
                  </a:rPr>
                  <a:t>()) </a:t>
                </a:r>
                <a14:m>
                  <m:oMath xmlns:m="http://schemas.openxmlformats.org/officeDocument/2006/math">
                    <m:r>
                      <a:rPr kumimoji="0" lang="en-US" altLang="en-US" sz="3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97B57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nsolas" panose="020B0609020204030204" charset="0"/>
                  </a:rPr>
                  <a:t/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9AD57"/>
                    </a:solidFill>
                    <a:effectLst/>
                    <a:latin typeface="Consolas" panose="020B0609020204030204" charset="0"/>
                  </a:rPr>
                  <a:t>1</a:t>
                </a:r>
                <a:b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9AD57"/>
                    </a:solidFill>
                    <a:effectLst/>
                    <a:latin typeface="Consolas" panose="020B0609020204030204" charset="0"/>
                  </a:rPr>
                </a:b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97B57"/>
                    </a:solidFill>
                    <a:effectLst/>
                    <a:latin typeface="Consolas" panose="020B0609020204030204" charset="0"/>
                  </a:rPr>
                  <a:t>and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C695C6"/>
                    </a:solidFill>
                    <a:effectLst/>
                    <a:latin typeface="Consolas" panose="020B0609020204030204" charset="0"/>
                  </a:rPr>
                  <a:t/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nsolas" panose="020B0609020204030204" charset="0"/>
                  </a:rPr>
                  <a:t>root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F97A57"/>
                    </a:solidFill>
                    <a:effectLst/>
                    <a:latin typeface="Consolas" panose="020B0609020204030204" charset="0"/>
                  </a:rPr>
                  <a:t>.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nsolas" panose="020B0609020204030204" charset="0"/>
                  </a:rPr>
                  <a:t>left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F97A57"/>
                    </a:solidFill>
                    <a:effectLst/>
                    <a:latin typeface="Consolas" panose="020B0609020204030204" charset="0"/>
                  </a:rPr>
                  <a:t>.</a:t>
                </a:r>
                <a:r>
                  <a:rPr kumimoji="0" lang="en-US" altLang="en-US" sz="3200" b="0" i="1" u="none" strike="noStrike" cap="none" normalizeH="0" baseline="0" dirty="0" err="1">
                    <a:ln>
                      <a:noFill/>
                    </a:ln>
                    <a:solidFill>
                      <a:srgbClr val="5EB4B4"/>
                    </a:solidFill>
                    <a:effectLst/>
                    <a:latin typeface="Consolas" panose="020B0609020204030204" charset="0"/>
                  </a:rPr>
                  <a:t>is_balanced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onsolas" panose="020B0609020204030204" charset="0"/>
                  </a:rPr>
                  <a:t>()</a:t>
                </a:r>
                <a:b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onsolas" panose="020B0609020204030204" charset="0"/>
                  </a:rPr>
                </a:b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97B57"/>
                    </a:solidFill>
                    <a:effectLst/>
                    <a:latin typeface="Consolas" panose="020B0609020204030204" charset="0"/>
                  </a:rPr>
                  <a:t>and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C695C6"/>
                    </a:solidFill>
                    <a:effectLst/>
                    <a:latin typeface="Consolas" panose="020B0609020204030204" charset="0"/>
                  </a:rPr>
                  <a:t/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nsolas" panose="020B0609020204030204" charset="0"/>
                  </a:rPr>
                  <a:t>root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F97A57"/>
                    </a:solidFill>
                    <a:effectLst/>
                    <a:latin typeface="Consolas" panose="020B0609020204030204" charset="0"/>
                  </a:rPr>
                  <a:t>.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A9B7C6"/>
                    </a:solidFill>
                    <a:effectLst/>
                    <a:latin typeface="Consolas" panose="020B0609020204030204" charset="0"/>
                  </a:rPr>
                  <a:t>right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rgbClr val="F97A57"/>
                    </a:solidFill>
                    <a:effectLst/>
                    <a:latin typeface="Consolas" panose="020B0609020204030204" charset="0"/>
                  </a:rPr>
                  <a:t>.</a:t>
                </a:r>
                <a:r>
                  <a:rPr kumimoji="0" lang="en-US" altLang="en-US" sz="3200" b="0" i="1" u="none" strike="noStrike" cap="none" normalizeH="0" baseline="0" dirty="0" err="1">
                    <a:ln>
                      <a:noFill/>
                    </a:ln>
                    <a:solidFill>
                      <a:srgbClr val="5EB4B4"/>
                    </a:solidFill>
                    <a:effectLst/>
                    <a:latin typeface="Consolas" panose="020B0609020204030204" charset="0"/>
                  </a:rPr>
                  <a:t>is_balanced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onsolas" panose="020B0609020204030204" charset="0"/>
                  </a:rPr>
                  <a:t>()</a:t>
                </a: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399" y="2761342"/>
                <a:ext cx="10807767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6" t="-23" r="-857" b="1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100953" y="985338"/>
            <a:ext cx="273504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100953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1661090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9" idx="5"/>
            <a:endCxn id="28" idx="0"/>
          </p:cNvCxnSpPr>
          <p:nvPr/>
        </p:nvCxnSpPr>
        <p:spPr>
          <a:xfrm>
            <a:off x="4540815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3563415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683689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20695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760558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5" name="Ellipse 24"/>
          <p:cNvSpPr/>
          <p:nvPr/>
        </p:nvSpPr>
        <p:spPr>
          <a:xfrm>
            <a:off x="1041420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200421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8" name="Ellipse 27"/>
          <p:cNvSpPr/>
          <p:nvPr/>
        </p:nvSpPr>
        <p:spPr>
          <a:xfrm>
            <a:off x="4640284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13</a:t>
            </a:r>
          </a:p>
        </p:txBody>
      </p:sp>
      <p:sp>
        <p:nvSpPr>
          <p:cNvPr id="29" name="Ellipse 28"/>
          <p:cNvSpPr/>
          <p:nvPr/>
        </p:nvSpPr>
        <p:spPr>
          <a:xfrm>
            <a:off x="3921145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2481283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5729676" y="36567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1661090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581128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141265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51" idx="5"/>
            <a:endCxn id="50" idx="0"/>
          </p:cNvCxnSpPr>
          <p:nvPr/>
        </p:nvCxnSpPr>
        <p:spPr>
          <a:xfrm>
            <a:off x="11020990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043590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163864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800870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240733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521595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9680596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0" name="Ellipse 49"/>
          <p:cNvSpPr/>
          <p:nvPr/>
        </p:nvSpPr>
        <p:spPr>
          <a:xfrm>
            <a:off x="11120459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48</a:t>
            </a:r>
          </a:p>
        </p:txBody>
      </p:sp>
      <p:sp>
        <p:nvSpPr>
          <p:cNvPr id="51" name="Ellipse 50"/>
          <p:cNvSpPr/>
          <p:nvPr/>
        </p:nvSpPr>
        <p:spPr>
          <a:xfrm>
            <a:off x="10401320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8961458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141265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349346" y="985338"/>
            <a:ext cx="2718430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7903210" y="365760"/>
            <a:ext cx="3766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Dengeli </a:t>
            </a:r>
            <a:r>
              <a:rPr lang="tr-TR" altLang="en-US" sz="3600">
                <a:solidFill>
                  <a:srgbClr val="FF0000"/>
                </a:solidFill>
              </a:rPr>
              <a:t>Ağaç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100953" y="985338"/>
            <a:ext cx="273504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100953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1661090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9" idx="5"/>
            <a:endCxn id="28" idx="0"/>
          </p:cNvCxnSpPr>
          <p:nvPr/>
        </p:nvCxnSpPr>
        <p:spPr>
          <a:xfrm>
            <a:off x="4540815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3563415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683689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20695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760558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5" name="Ellipse 24"/>
          <p:cNvSpPr/>
          <p:nvPr/>
        </p:nvSpPr>
        <p:spPr>
          <a:xfrm>
            <a:off x="1041420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200421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8" name="Ellipse 27"/>
          <p:cNvSpPr/>
          <p:nvPr/>
        </p:nvSpPr>
        <p:spPr>
          <a:xfrm>
            <a:off x="4640284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13</a:t>
            </a:r>
          </a:p>
        </p:txBody>
      </p:sp>
      <p:sp>
        <p:nvSpPr>
          <p:cNvPr id="29" name="Ellipse 28"/>
          <p:cNvSpPr/>
          <p:nvPr/>
        </p:nvSpPr>
        <p:spPr>
          <a:xfrm>
            <a:off x="3921145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2481283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5729676" y="36567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1661090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581128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141265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51" idx="5"/>
            <a:endCxn id="50" idx="0"/>
          </p:cNvCxnSpPr>
          <p:nvPr/>
        </p:nvCxnSpPr>
        <p:spPr>
          <a:xfrm>
            <a:off x="11020990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043590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7521595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9680596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0" name="Ellipse 49"/>
          <p:cNvSpPr/>
          <p:nvPr/>
        </p:nvSpPr>
        <p:spPr>
          <a:xfrm>
            <a:off x="11120459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48</a:t>
            </a:r>
          </a:p>
        </p:txBody>
      </p:sp>
      <p:sp>
        <p:nvSpPr>
          <p:cNvPr id="51" name="Ellipse 50"/>
          <p:cNvSpPr/>
          <p:nvPr/>
        </p:nvSpPr>
        <p:spPr>
          <a:xfrm>
            <a:off x="10401320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8961458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349346" y="985338"/>
            <a:ext cx="2718430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7903210" y="365760"/>
            <a:ext cx="3766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Dengeli </a:t>
            </a:r>
            <a:r>
              <a:rPr lang="tr-TR" altLang="en-US" sz="3600">
                <a:solidFill>
                  <a:srgbClr val="FF0000"/>
                </a:solidFill>
              </a:rPr>
              <a:t>Ağaç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100953" y="985338"/>
            <a:ext cx="273504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100953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1661090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9" idx="5"/>
            <a:endCxn id="28" idx="0"/>
          </p:cNvCxnSpPr>
          <p:nvPr/>
        </p:nvCxnSpPr>
        <p:spPr>
          <a:xfrm>
            <a:off x="4540815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3563415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683689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20695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760558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5" name="Ellipse 24"/>
          <p:cNvSpPr/>
          <p:nvPr/>
        </p:nvSpPr>
        <p:spPr>
          <a:xfrm>
            <a:off x="1041420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200421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8" name="Ellipse 27"/>
          <p:cNvSpPr/>
          <p:nvPr/>
        </p:nvSpPr>
        <p:spPr>
          <a:xfrm>
            <a:off x="4640284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13</a:t>
            </a:r>
          </a:p>
        </p:txBody>
      </p:sp>
      <p:sp>
        <p:nvSpPr>
          <p:cNvPr id="29" name="Ellipse 28"/>
          <p:cNvSpPr/>
          <p:nvPr/>
        </p:nvSpPr>
        <p:spPr>
          <a:xfrm>
            <a:off x="3921145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2481283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5729676" y="36567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1661090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581128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51" idx="5"/>
            <a:endCxn id="50" idx="0"/>
          </p:cNvCxnSpPr>
          <p:nvPr/>
        </p:nvCxnSpPr>
        <p:spPr>
          <a:xfrm>
            <a:off x="11020990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043590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9680596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0" name="Ellipse 49"/>
          <p:cNvSpPr/>
          <p:nvPr/>
        </p:nvSpPr>
        <p:spPr>
          <a:xfrm>
            <a:off x="11120459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48</a:t>
            </a:r>
          </a:p>
        </p:txBody>
      </p:sp>
      <p:sp>
        <p:nvSpPr>
          <p:cNvPr id="51" name="Ellipse 50"/>
          <p:cNvSpPr/>
          <p:nvPr/>
        </p:nvSpPr>
        <p:spPr>
          <a:xfrm>
            <a:off x="10401320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8961458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349346" y="985338"/>
            <a:ext cx="2718430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697345" y="250825"/>
            <a:ext cx="5586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Dengeli</a:t>
            </a:r>
            <a:r>
              <a:rPr lang="tr-TR" altLang="en-US" sz="3600">
                <a:solidFill>
                  <a:srgbClr val="FF0000"/>
                </a:solidFill>
              </a:rPr>
              <a:t> olmayan</a:t>
            </a:r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tr-TR" altLang="en-US" sz="3600">
                <a:solidFill>
                  <a:srgbClr val="FF0000"/>
                </a:solidFill>
              </a:rPr>
              <a:t>Ağaç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100953" y="985338"/>
            <a:ext cx="273504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100953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1661090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9" idx="5"/>
            <a:endCxn id="28" idx="0"/>
          </p:cNvCxnSpPr>
          <p:nvPr/>
        </p:nvCxnSpPr>
        <p:spPr>
          <a:xfrm>
            <a:off x="4540815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3563415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683689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20695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760558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5" name="Ellipse 24"/>
          <p:cNvSpPr/>
          <p:nvPr/>
        </p:nvSpPr>
        <p:spPr>
          <a:xfrm>
            <a:off x="1041420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200421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8" name="Ellipse 27"/>
          <p:cNvSpPr/>
          <p:nvPr/>
        </p:nvSpPr>
        <p:spPr>
          <a:xfrm>
            <a:off x="4640284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13</a:t>
            </a:r>
          </a:p>
        </p:txBody>
      </p:sp>
      <p:sp>
        <p:nvSpPr>
          <p:cNvPr id="29" name="Ellipse 28"/>
          <p:cNvSpPr/>
          <p:nvPr/>
        </p:nvSpPr>
        <p:spPr>
          <a:xfrm>
            <a:off x="3921145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2481283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5729676" y="36567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1661090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581128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141265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51" idx="5"/>
            <a:endCxn id="50" idx="0"/>
          </p:cNvCxnSpPr>
          <p:nvPr/>
        </p:nvCxnSpPr>
        <p:spPr>
          <a:xfrm>
            <a:off x="11020990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043590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163864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800870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240733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521595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9680596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0" name="Ellipse 49"/>
          <p:cNvSpPr/>
          <p:nvPr/>
        </p:nvSpPr>
        <p:spPr>
          <a:xfrm>
            <a:off x="11120459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48</a:t>
            </a:r>
          </a:p>
        </p:txBody>
      </p:sp>
      <p:sp>
        <p:nvSpPr>
          <p:cNvPr id="51" name="Ellipse 50"/>
          <p:cNvSpPr/>
          <p:nvPr/>
        </p:nvSpPr>
        <p:spPr>
          <a:xfrm>
            <a:off x="10401320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8961458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141265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349346" y="985338"/>
            <a:ext cx="2718430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ZoneTexte 31"/>
              <p:cNvSpPr txBox="1"/>
              <p:nvPr/>
            </p:nvSpPr>
            <p:spPr>
              <a:xfrm>
                <a:off x="397974" y="648744"/>
                <a:ext cx="24383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4800" b="0" i="1" smtClean="0">
                              <a:solidFill>
                                <a:srgbClr val="EC5E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sz="48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4800" b="0" i="0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sz="48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fr-FR" sz="4800" b="0" i="1" smtClean="0">
                              <a:solidFill>
                                <a:srgbClr val="EC5E6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4" y="648744"/>
                <a:ext cx="243835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9" t="-49" r="17" b="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 flipH="1">
            <a:off x="133348" y="308520"/>
            <a:ext cx="11350104" cy="11762315"/>
          </a:xfrm>
          <a:prstGeom prst="arc">
            <a:avLst/>
          </a:prstGeom>
          <a:ln w="76200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7903210" y="365760"/>
            <a:ext cx="37661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Dengeli </a:t>
            </a:r>
            <a:r>
              <a:rPr lang="tr-TR" altLang="en-US" sz="3600">
                <a:solidFill>
                  <a:srgbClr val="FF0000"/>
                </a:solidFill>
              </a:rPr>
              <a:t>Ağacın Yüksekliği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ph idx="1"/>
          </p:nvPr>
        </p:nvGraphicFramePr>
        <p:xfrm>
          <a:off x="804545" y="0"/>
          <a:ext cx="10103485" cy="4618990"/>
        </p:xfrm>
        <a:graphic>
          <a:graphicData uri="http://schemas.openxmlformats.org/presentationml/2006/ole">
            <p:oleObj spid="_x0000_s1025" r:id="rId3" imgW="10552381" imgH="6180952" progId="PBrush">
              <p:embed/>
            </p:oleObj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63525" y="4265930"/>
            <a:ext cx="111848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k-ary ağacı, bir düğümün k çocuğa sahip olabileceği bir ağaçtır ve düğümler belirli bir sıra</a:t>
            </a:r>
            <a:r>
              <a:rPr lang="tr-TR" altLang="en-US"/>
              <a:t>ya sahip değillerdir. </a:t>
            </a:r>
            <a:endParaRPr lang="en-US"/>
          </a:p>
          <a:p>
            <a:endParaRPr lang="en-US"/>
          </a:p>
          <a:p>
            <a:r>
              <a:rPr lang="en-US"/>
              <a:t>K-ary ağaçları için göreceğimiz ilk ana işlem belirli bir düğümü</a:t>
            </a:r>
            <a:r>
              <a:rPr lang="tr-TR" altLang="en-US"/>
              <a:t> 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ara</a:t>
            </a:r>
            <a:r>
              <a:rPr lang="tr-TR" altLang="en-US">
                <a:solidFill>
                  <a:srgbClr val="FF0000"/>
                </a:solidFill>
              </a:rPr>
              <a:t>ma </a:t>
            </a:r>
            <a:r>
              <a:rPr lang="tr-TR" altLang="en-US"/>
              <a:t>işlemidir. </a:t>
            </a:r>
          </a:p>
          <a:p>
            <a:r>
              <a:rPr lang="tr-TR" altLang="en-US"/>
              <a:t>Bir k-ary ağacındaki düğümlerin belirli bir sırayı takip etmezler,doğrusal arama dışında bir şansımız yok. Bu durumda tüm düğümleri gezmemiz gerekmektedir, </a:t>
            </a:r>
            <a:r>
              <a:rPr lang="tr-TR" altLang="en-US">
                <a:sym typeface="+mn-ea"/>
              </a:rPr>
              <a:t>n'nin düğüm sayısı olduğu varsayılırsa</a:t>
            </a:r>
            <a:r>
              <a:rPr lang="tr-TR" altLang="en-US"/>
              <a:t> </a:t>
            </a:r>
            <a:r>
              <a:rPr lang="tr-TR" altLang="en-US">
                <a:sym typeface="+mn-ea"/>
              </a:rPr>
              <a:t>en kötü durum için </a:t>
            </a:r>
            <a:r>
              <a:rPr lang="tr-TR" altLang="en-US"/>
              <a:t>aramanın zaman karmaşıklığı O(n)'dir.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53"/>
          <p:cNvCxnSpPr/>
          <p:nvPr/>
        </p:nvCxnSpPr>
        <p:spPr>
          <a:xfrm>
            <a:off x="2353082" y="1295822"/>
            <a:ext cx="7097842" cy="4355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1990088" y="9328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32" name="Ellipse 31"/>
          <p:cNvSpPr/>
          <p:nvPr/>
        </p:nvSpPr>
        <p:spPr>
          <a:xfrm>
            <a:off x="3133893" y="165881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3" name="Ellipse 32"/>
          <p:cNvSpPr/>
          <p:nvPr/>
        </p:nvSpPr>
        <p:spPr>
          <a:xfrm>
            <a:off x="4374474" y="2384801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4" name="Ellipse 33"/>
          <p:cNvSpPr/>
          <p:nvPr/>
        </p:nvSpPr>
        <p:spPr>
          <a:xfrm>
            <a:off x="5532057" y="311078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35" name="Ellipse 34"/>
          <p:cNvSpPr/>
          <p:nvPr/>
        </p:nvSpPr>
        <p:spPr>
          <a:xfrm>
            <a:off x="6711436" y="3836773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6" name="Ellipse 35"/>
          <p:cNvSpPr/>
          <p:nvPr/>
        </p:nvSpPr>
        <p:spPr>
          <a:xfrm>
            <a:off x="7857414" y="45627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sp>
        <p:nvSpPr>
          <p:cNvPr id="39" name="Ellipse 38"/>
          <p:cNvSpPr/>
          <p:nvPr/>
        </p:nvSpPr>
        <p:spPr>
          <a:xfrm>
            <a:off x="9087930" y="528874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741076" y="751333"/>
            <a:ext cx="7097842" cy="4355916"/>
          </a:xfrm>
          <a:prstGeom prst="line">
            <a:avLst/>
          </a:prstGeom>
          <a:ln w="76200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ZoneTexte 55"/>
              <p:cNvSpPr txBox="1"/>
              <p:nvPr/>
            </p:nvSpPr>
            <p:spPr>
              <a:xfrm>
                <a:off x="5579573" y="2190230"/>
                <a:ext cx="24383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573" y="2190230"/>
                <a:ext cx="243835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9" t="-14" r="17" b="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3133725" y="287655"/>
            <a:ext cx="9864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Dengeli </a:t>
            </a:r>
            <a:r>
              <a:rPr lang="tr-TR" altLang="en-US" sz="3600">
                <a:solidFill>
                  <a:srgbClr val="FF0000"/>
                </a:solidFill>
              </a:rPr>
              <a:t>olmayan Ağacın Yüksekliği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au 5"/>
          <p:cNvGraphicFramePr>
            <a:graphicFrameLocks noGrp="1"/>
          </p:cNvGraphicFramePr>
          <p:nvPr/>
        </p:nvGraphicFramePr>
        <p:xfrm>
          <a:off x="199678" y="2819243"/>
          <a:ext cx="11792645" cy="1174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  <a:gridCol w="693685"/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13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14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18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39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44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9AE57"/>
                          </a:solidFill>
                        </a:rPr>
                        <a:t>48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12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13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14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15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C695C6"/>
                          </a:solidFill>
                        </a:rPr>
                        <a:t>16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0" y="210623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A6ACB9"/>
                </a:solidFill>
              </a:rPr>
              <a:t>arr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0" y="153956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A6ACB9"/>
                </a:solidFill>
              </a:rPr>
              <a:t>num </a:t>
            </a:r>
            <a:r>
              <a:rPr lang="en-GB" sz="3600" dirty="0">
                <a:solidFill>
                  <a:srgbClr val="F97B57"/>
                </a:solidFill>
              </a:rPr>
              <a:t>=</a:t>
            </a:r>
            <a:r>
              <a:rPr lang="en-GB" sz="3600" dirty="0">
                <a:solidFill>
                  <a:srgbClr val="A6ACB9"/>
                </a:solidFill>
              </a:rPr>
              <a:t> </a:t>
            </a:r>
            <a:r>
              <a:rPr lang="en-GB" sz="3600" dirty="0">
                <a:solidFill>
                  <a:srgbClr val="F9AE57"/>
                </a:solidFill>
              </a:rPr>
              <a:t>29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295275" y="3971157"/>
            <a:ext cx="523875" cy="530417"/>
            <a:chOff x="295275" y="3406466"/>
            <a:chExt cx="523875" cy="530417"/>
          </a:xfrm>
        </p:grpSpPr>
        <p:sp>
          <p:nvSpPr>
            <p:cNvPr id="39" name="Triangle isocèle 38"/>
            <p:cNvSpPr/>
            <p:nvPr/>
          </p:nvSpPr>
          <p:spPr>
            <a:xfrm>
              <a:off x="295275" y="3406466"/>
              <a:ext cx="523875" cy="268807"/>
            </a:xfrm>
            <a:prstGeom prst="triangle">
              <a:avLst/>
            </a:prstGeom>
            <a:solidFill>
              <a:srgbClr val="00E9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95275" y="3675273"/>
              <a:ext cx="523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A6ACB9"/>
                  </a:solidFill>
                </a:rPr>
                <a:t>left</a:t>
              </a: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11373543" y="3971157"/>
            <a:ext cx="575570" cy="530417"/>
            <a:chOff x="269427" y="3406466"/>
            <a:chExt cx="575570" cy="530417"/>
          </a:xfrm>
        </p:grpSpPr>
        <p:sp>
          <p:nvSpPr>
            <p:cNvPr id="45" name="Triangle isocèle 44"/>
            <p:cNvSpPr/>
            <p:nvPr/>
          </p:nvSpPr>
          <p:spPr>
            <a:xfrm>
              <a:off x="295275" y="3406466"/>
              <a:ext cx="523875" cy="268807"/>
            </a:xfrm>
            <a:prstGeom prst="triangle">
              <a:avLst/>
            </a:prstGeom>
            <a:solidFill>
              <a:srgbClr val="EC5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69427" y="3675273"/>
              <a:ext cx="5755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A6ACB9"/>
                  </a:solidFill>
                </a:rPr>
                <a:t>right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5834062" y="3971157"/>
            <a:ext cx="523875" cy="530417"/>
            <a:chOff x="295275" y="3406466"/>
            <a:chExt cx="523875" cy="530417"/>
          </a:xfrm>
        </p:grpSpPr>
        <p:sp>
          <p:nvSpPr>
            <p:cNvPr id="15" name="Triangle isocèle 14"/>
            <p:cNvSpPr/>
            <p:nvPr/>
          </p:nvSpPr>
          <p:spPr>
            <a:xfrm>
              <a:off x="295275" y="3406466"/>
              <a:ext cx="523875" cy="268807"/>
            </a:xfrm>
            <a:prstGeom prst="triangle">
              <a:avLst/>
            </a:prstGeom>
            <a:solidFill>
              <a:srgbClr val="5E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95275" y="3675273"/>
              <a:ext cx="523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A6ACB9"/>
                  </a:solidFill>
                </a:rPr>
                <a:t>mid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458700" y="2187877"/>
            <a:ext cx="333375" cy="1218590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-551270" y="2187877"/>
            <a:ext cx="333375" cy="1218590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ZoneTexte 1"/>
              <p:cNvSpPr txBox="1"/>
              <p:nvPr/>
            </p:nvSpPr>
            <p:spPr>
              <a:xfrm>
                <a:off x="2004393" y="5114879"/>
                <a:ext cx="818321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fr-F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arr</m:t>
                    </m:r>
                    <m:d>
                      <m:dPr>
                        <m:begChr m:val="["/>
                        <m:endChr m:val="]"/>
                        <m:ctrlP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fr-F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arr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3600" dirty="0"/>
                  <a:t/>
                </a:r>
                <a:endParaRPr lang="en-GB" sz="36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93" y="5114879"/>
                <a:ext cx="8183214" cy="553998"/>
              </a:xfrm>
              <a:prstGeom prst="rect">
                <a:avLst/>
              </a:prstGeom>
              <a:blipFill rotWithShape="1">
                <a:blip r:embed="rId2"/>
                <a:stretch>
                  <a:fillRect l="-4" t="-106" r="4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ZoneTexte 19"/>
              <p:cNvSpPr txBox="1"/>
              <p:nvPr/>
            </p:nvSpPr>
            <p:spPr>
              <a:xfrm>
                <a:off x="2004393" y="5746204"/>
                <a:ext cx="818321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fr-F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arr</m:t>
                    </m:r>
                    <m:d>
                      <m:dPr>
                        <m:begChr m:val="["/>
                        <m:endChr m:val="]"/>
                        <m:ctrlP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fr-F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arr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3600" dirty="0"/>
                  <a:t/>
                </a:r>
                <a:endParaRPr lang="en-GB" sz="36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93" y="5746204"/>
                <a:ext cx="8183214" cy="553998"/>
              </a:xfrm>
              <a:prstGeom prst="rect">
                <a:avLst/>
              </a:prstGeom>
              <a:blipFill rotWithShape="1">
                <a:blip r:embed="rId3"/>
                <a:stretch>
                  <a:fillRect l="-4" t="-16" r="4" b="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3133725" y="287655"/>
            <a:ext cx="9864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tr-TR" altLang="en-US" sz="3600">
                <a:solidFill>
                  <a:srgbClr val="FF0000"/>
                </a:solidFill>
              </a:rPr>
              <a:t>Arama İşlemi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/>
          <p:cNvCxnSpPr/>
          <p:nvPr/>
        </p:nvCxnSpPr>
        <p:spPr>
          <a:xfrm flipV="1">
            <a:off x="8246076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9856942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 flipV="1">
            <a:off x="10375397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 flipV="1">
            <a:off x="2641660" y="4970776"/>
            <a:ext cx="362994" cy="1285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714337" y="857982"/>
            <a:ext cx="253257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714337" y="2513745"/>
            <a:ext cx="1002010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2179198" y="2513745"/>
            <a:ext cx="1021787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4252299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1201797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38803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2278666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25" name="Ellipse 24"/>
          <p:cNvSpPr/>
          <p:nvPr/>
        </p:nvSpPr>
        <p:spPr>
          <a:xfrm>
            <a:off x="1559528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9305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9" name="Ellipse 28"/>
          <p:cNvSpPr/>
          <p:nvPr/>
        </p:nvSpPr>
        <p:spPr>
          <a:xfrm>
            <a:off x="4610029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3094667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6140590" y="238314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2179198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812843" y="2513745"/>
            <a:ext cx="1023373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247662" y="2513745"/>
            <a:ext cx="1051829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372168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270261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07267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347130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627992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10009174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1" name="Ellipse 50"/>
          <p:cNvSpPr/>
          <p:nvPr/>
        </p:nvSpPr>
        <p:spPr>
          <a:xfrm>
            <a:off x="10729898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9193173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247662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760260" y="857982"/>
            <a:ext cx="253923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788466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66" name="Ellipse 65"/>
          <p:cNvSpPr/>
          <p:nvPr/>
        </p:nvSpPr>
        <p:spPr>
          <a:xfrm>
            <a:off x="10473222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67" name="Ellipse 66"/>
          <p:cNvSpPr/>
          <p:nvPr/>
        </p:nvSpPr>
        <p:spPr>
          <a:xfrm>
            <a:off x="951998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68" name="Ellipse 67"/>
          <p:cNvSpPr/>
          <p:nvPr/>
        </p:nvSpPr>
        <p:spPr>
          <a:xfrm>
            <a:off x="2641660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8021" y="225989"/>
            <a:ext cx="232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A6ACB9"/>
                </a:solidFill>
              </a:rPr>
              <a:t>num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7B57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AE57"/>
                </a:solidFill>
              </a:rPr>
              <a:t>10</a:t>
            </a: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/>
          <p:cNvCxnSpPr/>
          <p:nvPr/>
        </p:nvCxnSpPr>
        <p:spPr>
          <a:xfrm flipV="1">
            <a:off x="8246076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9856942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 flipV="1">
            <a:off x="10375397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 flipV="1">
            <a:off x="2641660" y="4970776"/>
            <a:ext cx="362994" cy="1285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714337" y="857982"/>
            <a:ext cx="253257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714337" y="2513745"/>
            <a:ext cx="1002010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2179198" y="2513745"/>
            <a:ext cx="1021787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4252299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1201797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38803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2278666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25" name="Ellipse 24"/>
          <p:cNvSpPr/>
          <p:nvPr/>
        </p:nvSpPr>
        <p:spPr>
          <a:xfrm>
            <a:off x="1559528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9305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9" name="Ellipse 28"/>
          <p:cNvSpPr/>
          <p:nvPr/>
        </p:nvSpPr>
        <p:spPr>
          <a:xfrm>
            <a:off x="4610029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3094667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6140590" y="238314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2179198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812843" y="2513745"/>
            <a:ext cx="1023373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247662" y="2513745"/>
            <a:ext cx="1051829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372168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270261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07267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347130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627992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10009174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1" name="Ellipse 50"/>
          <p:cNvSpPr/>
          <p:nvPr/>
        </p:nvSpPr>
        <p:spPr>
          <a:xfrm>
            <a:off x="10729898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9193173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247662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760260" y="857982"/>
            <a:ext cx="253923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788466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66" name="Ellipse 65"/>
          <p:cNvSpPr/>
          <p:nvPr/>
        </p:nvSpPr>
        <p:spPr>
          <a:xfrm>
            <a:off x="10473222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67" name="Ellipse 66"/>
          <p:cNvSpPr/>
          <p:nvPr/>
        </p:nvSpPr>
        <p:spPr>
          <a:xfrm>
            <a:off x="951998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68" name="Ellipse 67"/>
          <p:cNvSpPr/>
          <p:nvPr/>
        </p:nvSpPr>
        <p:spPr>
          <a:xfrm>
            <a:off x="2641660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8021" y="225989"/>
            <a:ext cx="232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A6ACB9"/>
                </a:solidFill>
              </a:rPr>
              <a:t>num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7B57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AE57"/>
                </a:solidFill>
              </a:rPr>
              <a:t>10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/>
          <p:cNvCxnSpPr/>
          <p:nvPr/>
        </p:nvCxnSpPr>
        <p:spPr>
          <a:xfrm flipV="1">
            <a:off x="8246076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9856942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 flipV="1">
            <a:off x="10375397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 flipV="1">
            <a:off x="2641660" y="4970776"/>
            <a:ext cx="362994" cy="1285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714337" y="857982"/>
            <a:ext cx="2532571" cy="1142413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714337" y="2513745"/>
            <a:ext cx="1002010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2179198" y="2513745"/>
            <a:ext cx="1021787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4252299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1201797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38803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2278666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25" name="Ellipse 24"/>
          <p:cNvSpPr/>
          <p:nvPr/>
        </p:nvSpPr>
        <p:spPr>
          <a:xfrm>
            <a:off x="1559528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9305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9" name="Ellipse 28"/>
          <p:cNvSpPr/>
          <p:nvPr/>
        </p:nvSpPr>
        <p:spPr>
          <a:xfrm>
            <a:off x="4610029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3094667" y="1894077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6140590" y="238314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2179198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812843" y="2513745"/>
            <a:ext cx="1023373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247662" y="2513745"/>
            <a:ext cx="1051829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372168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270261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07267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347130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627992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10009174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1" name="Ellipse 50"/>
          <p:cNvSpPr/>
          <p:nvPr/>
        </p:nvSpPr>
        <p:spPr>
          <a:xfrm>
            <a:off x="10729898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9193173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247662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760260" y="857982"/>
            <a:ext cx="253923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788466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66" name="Ellipse 65"/>
          <p:cNvSpPr/>
          <p:nvPr/>
        </p:nvSpPr>
        <p:spPr>
          <a:xfrm>
            <a:off x="10473222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67" name="Ellipse 66"/>
          <p:cNvSpPr/>
          <p:nvPr/>
        </p:nvSpPr>
        <p:spPr>
          <a:xfrm>
            <a:off x="951998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68" name="Ellipse 67"/>
          <p:cNvSpPr/>
          <p:nvPr/>
        </p:nvSpPr>
        <p:spPr>
          <a:xfrm>
            <a:off x="2641660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8021" y="225989"/>
            <a:ext cx="232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A6ACB9"/>
                </a:solidFill>
              </a:rPr>
              <a:t>num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7B57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AE57"/>
                </a:solidFill>
              </a:rPr>
              <a:t>10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/>
          <p:cNvCxnSpPr/>
          <p:nvPr/>
        </p:nvCxnSpPr>
        <p:spPr>
          <a:xfrm flipV="1">
            <a:off x="8246076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9856942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 flipV="1">
            <a:off x="10375397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 flipV="1">
            <a:off x="2641660" y="4970776"/>
            <a:ext cx="362994" cy="1285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714337" y="857982"/>
            <a:ext cx="2532571" cy="1142413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714337" y="2513745"/>
            <a:ext cx="1002010" cy="754049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2179198" y="2513745"/>
            <a:ext cx="1021787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4252299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1201797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38803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2278666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25" name="Ellipse 24"/>
          <p:cNvSpPr/>
          <p:nvPr/>
        </p:nvSpPr>
        <p:spPr>
          <a:xfrm>
            <a:off x="1559528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9305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9" name="Ellipse 28"/>
          <p:cNvSpPr/>
          <p:nvPr/>
        </p:nvSpPr>
        <p:spPr>
          <a:xfrm>
            <a:off x="4610029" y="3161476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3094667" y="1894077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6140590" y="238314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2179198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812843" y="2513745"/>
            <a:ext cx="1023373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247662" y="2513745"/>
            <a:ext cx="1051829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372168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270261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07267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347130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627992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10009174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1" name="Ellipse 50"/>
          <p:cNvSpPr/>
          <p:nvPr/>
        </p:nvSpPr>
        <p:spPr>
          <a:xfrm>
            <a:off x="10729898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9193173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247662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760260" y="857982"/>
            <a:ext cx="253923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788466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66" name="Ellipse 65"/>
          <p:cNvSpPr/>
          <p:nvPr/>
        </p:nvSpPr>
        <p:spPr>
          <a:xfrm>
            <a:off x="10473222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67" name="Ellipse 66"/>
          <p:cNvSpPr/>
          <p:nvPr/>
        </p:nvSpPr>
        <p:spPr>
          <a:xfrm>
            <a:off x="951998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68" name="Ellipse 67"/>
          <p:cNvSpPr/>
          <p:nvPr/>
        </p:nvSpPr>
        <p:spPr>
          <a:xfrm>
            <a:off x="2641660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8021" y="225989"/>
            <a:ext cx="232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A6ACB9"/>
                </a:solidFill>
              </a:rPr>
              <a:t>num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7B57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AE57"/>
                </a:solidFill>
              </a:rPr>
              <a:t>10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/>
          <p:cNvCxnSpPr/>
          <p:nvPr/>
        </p:nvCxnSpPr>
        <p:spPr>
          <a:xfrm flipV="1">
            <a:off x="8246076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9856942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 flipV="1">
            <a:off x="10375397" y="4970775"/>
            <a:ext cx="459234" cy="1285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 flipV="1">
            <a:off x="2641660" y="4970776"/>
            <a:ext cx="362994" cy="1285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714337" y="857982"/>
            <a:ext cx="2532571" cy="1142413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714337" y="2513745"/>
            <a:ext cx="1002010" cy="754049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2179198" y="2513745"/>
            <a:ext cx="1021787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4252299" y="3781144"/>
            <a:ext cx="464048" cy="817533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1201797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38803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2278666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25" name="Ellipse 24"/>
          <p:cNvSpPr/>
          <p:nvPr/>
        </p:nvSpPr>
        <p:spPr>
          <a:xfrm>
            <a:off x="1559528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889305" y="4598677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10</a:t>
            </a:r>
          </a:p>
        </p:txBody>
      </p:sp>
      <p:sp>
        <p:nvSpPr>
          <p:cNvPr id="29" name="Ellipse 28"/>
          <p:cNvSpPr/>
          <p:nvPr/>
        </p:nvSpPr>
        <p:spPr>
          <a:xfrm>
            <a:off x="4610029" y="3161476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3094667" y="1894077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6140590" y="238314"/>
            <a:ext cx="725988" cy="725986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2179198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812843" y="2513745"/>
            <a:ext cx="1023373" cy="754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247662" y="2513745"/>
            <a:ext cx="1051829" cy="754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372168" y="3781144"/>
            <a:ext cx="464048" cy="81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270261" y="3781145"/>
            <a:ext cx="464049" cy="81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07267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347130" y="458074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627992" y="31614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10009174" y="45986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1" name="Ellipse 50"/>
          <p:cNvSpPr/>
          <p:nvPr/>
        </p:nvSpPr>
        <p:spPr>
          <a:xfrm>
            <a:off x="10729898" y="3161476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9193173" y="189407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247662" y="3781145"/>
            <a:ext cx="462462" cy="7996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760260" y="857982"/>
            <a:ext cx="2539231" cy="1142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788466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66" name="Ellipse 65"/>
          <p:cNvSpPr/>
          <p:nvPr/>
        </p:nvSpPr>
        <p:spPr>
          <a:xfrm>
            <a:off x="10473222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67" name="Ellipse 66"/>
          <p:cNvSpPr/>
          <p:nvPr/>
        </p:nvSpPr>
        <p:spPr>
          <a:xfrm>
            <a:off x="9519988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68" name="Ellipse 67"/>
          <p:cNvSpPr/>
          <p:nvPr/>
        </p:nvSpPr>
        <p:spPr>
          <a:xfrm>
            <a:off x="2641660" y="589369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8021" y="225989"/>
            <a:ext cx="232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A6ACB9"/>
                </a:solidFill>
              </a:rPr>
              <a:t>num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7B57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9AE57"/>
                </a:solidFill>
              </a:rPr>
              <a:t>10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68326" y="117566"/>
            <a:ext cx="785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binary search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1900767"/>
                    <a:gridCol w="1900768"/>
                    <a:gridCol w="1900767"/>
                  </a:tblGrid>
                  <a:tr h="12223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1900767"/>
                    <a:gridCol w="1900768"/>
                    <a:gridCol w="1900767"/>
                  </a:tblGrid>
                  <a:tr h="12223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317625"/>
            <a:ext cx="11042650" cy="4351655"/>
          </a:xfrm>
        </p:spPr>
        <p:txBody>
          <a:bodyPr/>
          <a:lstStyle/>
          <a:p>
            <a:pPr algn="just"/>
            <a:r>
              <a:rPr lang="en-US"/>
              <a:t>Basit bir ikili ağacın aksine, ikili arama ağacında herhangi bir yere düğüm ekleyemeyiz</a:t>
            </a:r>
            <a:r>
              <a:rPr lang="tr-TR" altLang="en-US"/>
              <a:t>.</a:t>
            </a:r>
            <a:r>
              <a:rPr lang="en-US"/>
              <a:t> İkili arama ağacına bir öğe eklemek için önce onu nereye ekleyebileceğimizi bulmamız gerekir.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69265" y="309880"/>
            <a:ext cx="9864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tr-TR" altLang="en-US" sz="3600">
                <a:solidFill>
                  <a:srgbClr val="FF0000"/>
                </a:solidFill>
              </a:rPr>
              <a:t>Ekleme İşlemi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62857" y="1007974"/>
            <a:ext cx="114662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695C6"/>
                </a:solidFill>
              </a:rPr>
              <a:t>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==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:</a:t>
            </a:r>
          </a:p>
          <a:p>
            <a:r>
              <a:rPr lang="en-GB" sz="2400" dirty="0"/>
              <a:t>  increment occurrences or insert in an inner collection or insert  </a:t>
            </a:r>
          </a:p>
          <a:p>
            <a:r>
              <a:rPr lang="en-GB" sz="2400" dirty="0"/>
              <a:t>  as left child or insert as right child, depends on implementation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right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right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right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right</a:t>
            </a:r>
            <a:endParaRPr lang="en-GB" sz="2400" dirty="0">
              <a:solidFill>
                <a:srgbClr val="A6ACB9"/>
              </a:solidFill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left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left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left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left</a:t>
            </a:r>
            <a:endParaRPr lang="en-GB" sz="2400" dirty="0">
              <a:solidFill>
                <a:srgbClr val="A6ACB9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0629" y="116114"/>
            <a:ext cx="7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E9B1"/>
                </a:solidFill>
              </a:rPr>
              <a:t>Pseudocode: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229" y="700889"/>
            <a:ext cx="11814628" cy="307085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2229" y="2162629"/>
            <a:ext cx="11814628" cy="4579257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k-</a:t>
            </a:r>
            <a:r>
              <a:rPr lang="en-GB" sz="3600" b="1" dirty="0" err="1">
                <a:solidFill>
                  <a:srgbClr val="00E9B1"/>
                </a:solidFill>
              </a:rPr>
              <a:t>ary</a:t>
            </a:r>
            <a:r>
              <a:rPr lang="en-GB" sz="3600" b="1" dirty="0">
                <a:solidFill>
                  <a:srgbClr val="00E9B1"/>
                </a:solidFill>
              </a:rPr>
              <a:t>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2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1900767"/>
                    <a:gridCol w="1900767"/>
                    <a:gridCol w="1900767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2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1900767"/>
                    <a:gridCol w="1900767"/>
                    <a:gridCol w="1900767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62857" y="1007974"/>
            <a:ext cx="114662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695C6"/>
                </a:solidFill>
              </a:rPr>
              <a:t>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==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:</a:t>
            </a:r>
          </a:p>
          <a:p>
            <a:r>
              <a:rPr lang="en-GB" sz="2400" dirty="0"/>
              <a:t>  increment occurrences or insert in an inner collection or insert  </a:t>
            </a:r>
          </a:p>
          <a:p>
            <a:r>
              <a:rPr lang="en-GB" sz="2400" dirty="0"/>
              <a:t>  as left child or insert as right child, depends on implementation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right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right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right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right</a:t>
            </a:r>
            <a:endParaRPr lang="en-GB" sz="2400" dirty="0">
              <a:solidFill>
                <a:srgbClr val="A6ACB9"/>
              </a:solidFill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left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left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left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left</a:t>
            </a:r>
            <a:endParaRPr lang="en-GB" sz="2400" dirty="0">
              <a:solidFill>
                <a:srgbClr val="A6ACB9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0629" y="116114"/>
            <a:ext cx="7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E9B1"/>
                </a:solidFill>
              </a:rPr>
              <a:t>Pseudocode: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229" y="700890"/>
            <a:ext cx="11814628" cy="1693968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2229" y="3541486"/>
            <a:ext cx="11814628" cy="3200400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62857" y="1007974"/>
            <a:ext cx="114662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695C6"/>
                </a:solidFill>
              </a:rPr>
              <a:t>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==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:</a:t>
            </a:r>
          </a:p>
          <a:p>
            <a:r>
              <a:rPr lang="en-GB" sz="2400" dirty="0"/>
              <a:t>  increment occurrences or insert in an inner collection or insert  </a:t>
            </a:r>
          </a:p>
          <a:p>
            <a:r>
              <a:rPr lang="en-GB" sz="2400" dirty="0"/>
              <a:t>  as left child or insert as right child, depends on implementation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right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right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right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right</a:t>
            </a:r>
            <a:endParaRPr lang="en-GB" sz="2400" dirty="0">
              <a:solidFill>
                <a:srgbClr val="A6ACB9"/>
              </a:solidFill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left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left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left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left</a:t>
            </a:r>
            <a:endParaRPr lang="en-GB" sz="2400" dirty="0">
              <a:solidFill>
                <a:srgbClr val="A6ACB9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0629" y="116114"/>
            <a:ext cx="7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E9B1"/>
                </a:solidFill>
              </a:rPr>
              <a:t>Pseudocode: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229" y="700890"/>
            <a:ext cx="11814628" cy="2728110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2229" y="4463142"/>
            <a:ext cx="11814628" cy="2278743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62857" y="1007974"/>
            <a:ext cx="114662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695C6"/>
                </a:solidFill>
              </a:rPr>
              <a:t>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==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:</a:t>
            </a:r>
          </a:p>
          <a:p>
            <a:r>
              <a:rPr lang="en-GB" sz="2400" dirty="0"/>
              <a:t>  increment occurrences or insert in an inner collection or insert  </a:t>
            </a:r>
          </a:p>
          <a:p>
            <a:r>
              <a:rPr lang="en-GB" sz="2400" dirty="0"/>
              <a:t>  as left child or insert as right child, depends on implementation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right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right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right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right</a:t>
            </a:r>
            <a:endParaRPr lang="en-GB" sz="2400" dirty="0">
              <a:solidFill>
                <a:srgbClr val="A6ACB9"/>
              </a:solidFill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left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left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left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left</a:t>
            </a:r>
            <a:endParaRPr lang="en-GB" sz="2400" dirty="0">
              <a:solidFill>
                <a:srgbClr val="A6ACB9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0629" y="116114"/>
            <a:ext cx="7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E9B1"/>
                </a:solidFill>
              </a:rPr>
              <a:t>Pseudocode: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229" y="700889"/>
            <a:ext cx="11814628" cy="3827567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2229" y="5573486"/>
            <a:ext cx="11814628" cy="1168399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62857" y="1007974"/>
            <a:ext cx="114662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695C6"/>
                </a:solidFill>
              </a:rPr>
              <a:t>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==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:</a:t>
            </a:r>
          </a:p>
          <a:p>
            <a:r>
              <a:rPr lang="en-GB" sz="2400" dirty="0"/>
              <a:t>  increment occurrences or insert in an inner collection or insert  </a:t>
            </a:r>
          </a:p>
          <a:p>
            <a:r>
              <a:rPr lang="en-GB" sz="2400" dirty="0"/>
              <a:t>  as left child or insert as right child, depends on implementation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right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right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&lt;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right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right</a:t>
            </a:r>
            <a:endParaRPr lang="en-GB" sz="2400" dirty="0">
              <a:solidFill>
                <a:srgbClr val="A6ACB9"/>
              </a:solidFill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no left child:</a:t>
            </a:r>
          </a:p>
          <a:p>
            <a:r>
              <a:rPr lang="en-GB" sz="2400" dirty="0"/>
              <a:t>  insert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as left child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C695C6"/>
                </a:solidFill>
              </a:rPr>
              <a:t>elif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val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num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97B57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6ACB9"/>
                </a:solidFill>
              </a:rPr>
              <a:t>root</a:t>
            </a:r>
            <a:r>
              <a:rPr lang="en-GB" sz="2400" dirty="0"/>
              <a:t> has a left child:</a:t>
            </a:r>
          </a:p>
          <a:p>
            <a:r>
              <a:rPr lang="en-GB" sz="2400" dirty="0"/>
              <a:t>  recursively call the function on </a:t>
            </a:r>
            <a:r>
              <a:rPr lang="en-GB" sz="2400" dirty="0" err="1">
                <a:solidFill>
                  <a:srgbClr val="A6ACB9"/>
                </a:solidFill>
              </a:rPr>
              <a:t>root</a:t>
            </a:r>
            <a:r>
              <a:rPr lang="en-GB" sz="2400" dirty="0" err="1">
                <a:solidFill>
                  <a:srgbClr val="F97B57"/>
                </a:solidFill>
              </a:rPr>
              <a:t>.</a:t>
            </a:r>
            <a:r>
              <a:rPr lang="en-GB" sz="2400" dirty="0" err="1">
                <a:solidFill>
                  <a:srgbClr val="A6ACB9"/>
                </a:solidFill>
              </a:rPr>
              <a:t>left</a:t>
            </a:r>
            <a:endParaRPr lang="en-GB" sz="2400" dirty="0">
              <a:solidFill>
                <a:srgbClr val="A6ACB9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0629" y="116114"/>
            <a:ext cx="7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E9B1"/>
                </a:solidFill>
              </a:rPr>
              <a:t>Pseudocode: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229" y="700889"/>
            <a:ext cx="11814628" cy="4872597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2229" y="6640285"/>
            <a:ext cx="11814628" cy="101600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55" y="2026920"/>
            <a:ext cx="10515600" cy="2923540"/>
          </a:xfrm>
        </p:spPr>
        <p:txBody>
          <a:bodyPr/>
          <a:lstStyle/>
          <a:p>
            <a:pPr algn="just"/>
            <a:r>
              <a:rPr lang="en-US"/>
              <a:t>En kötü durumda, ekleyecek bir yer bulabilmek için ağacın dibine ulaşmamız gerekir, bu nedenle, her yinelemede 1 olmak üzere ağacın tüm seviyelerini geçmemiz gerekir. Ağaç dengeliyse,</a:t>
            </a:r>
            <a:r>
              <a:rPr lang="tr-TR" altLang="en-US"/>
              <a:t> z</a:t>
            </a:r>
            <a:r>
              <a:rPr lang="en-US"/>
              <a:t>aman</a:t>
            </a:r>
            <a:r>
              <a:rPr lang="tr-TR" altLang="en-US"/>
              <a:t> k</a:t>
            </a:r>
            <a:r>
              <a:rPr lang="en-US"/>
              <a:t>armaşıklığı O(logn)'dur.</a:t>
            </a:r>
            <a:r>
              <a:rPr lang="en-US">
                <a:sym typeface="+mn-ea"/>
              </a:rPr>
              <a:t> Ağaç dengeli</a:t>
            </a:r>
            <a:r>
              <a:rPr lang="tr-TR" altLang="en-US">
                <a:sym typeface="+mn-ea"/>
              </a:rPr>
              <a:t> değil</a:t>
            </a:r>
            <a:r>
              <a:rPr lang="en-US">
                <a:sym typeface="+mn-ea"/>
              </a:rPr>
              <a:t>se,</a:t>
            </a:r>
            <a:r>
              <a:rPr lang="tr-TR" altLang="en-US">
                <a:sym typeface="+mn-ea"/>
              </a:rPr>
              <a:t> z</a:t>
            </a:r>
            <a:r>
              <a:rPr lang="en-US">
                <a:sym typeface="+mn-ea"/>
              </a:rPr>
              <a:t>aman</a:t>
            </a:r>
            <a:r>
              <a:rPr lang="tr-TR" altLang="en-US">
                <a:sym typeface="+mn-ea"/>
              </a:rPr>
              <a:t> k</a:t>
            </a:r>
            <a:r>
              <a:rPr lang="en-US">
                <a:sym typeface="+mn-ea"/>
              </a:rPr>
              <a:t>armaşıklığı O(</a:t>
            </a:r>
            <a:r>
              <a:rPr lang="tr-TR" altLang="en-US">
                <a:sym typeface="+mn-ea"/>
              </a:rPr>
              <a:t>n</a:t>
            </a:r>
            <a:r>
              <a:rPr lang="en-US">
                <a:sym typeface="+mn-ea"/>
              </a:rPr>
              <a:t>)'dur.</a:t>
            </a:r>
            <a:endParaRPr lang="en-US"/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40"/>
          <p:cNvCxnSpPr/>
          <p:nvPr/>
        </p:nvCxnSpPr>
        <p:spPr>
          <a:xfrm flipV="1">
            <a:off x="8246076" y="4259491"/>
            <a:ext cx="459234" cy="1092645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9856942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 flipV="1">
            <a:off x="10375397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 flipV="1">
            <a:off x="2641660" y="4259491"/>
            <a:ext cx="362994" cy="1092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56" idx="3"/>
            <a:endCxn id="55" idx="7"/>
          </p:cNvCxnSpPr>
          <p:nvPr/>
        </p:nvCxnSpPr>
        <p:spPr>
          <a:xfrm flipH="1">
            <a:off x="3620114" y="764846"/>
            <a:ext cx="2610629" cy="970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54" idx="1"/>
            <a:endCxn id="55" idx="5"/>
          </p:cNvCxnSpPr>
          <p:nvPr/>
        </p:nvCxnSpPr>
        <p:spPr>
          <a:xfrm flipH="1" flipV="1">
            <a:off x="3620114" y="2171749"/>
            <a:ext cx="1080068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5" idx="3"/>
            <a:endCxn id="52" idx="7"/>
          </p:cNvCxnSpPr>
          <p:nvPr/>
        </p:nvCxnSpPr>
        <p:spPr>
          <a:xfrm flipH="1">
            <a:off x="2084975" y="2171749"/>
            <a:ext cx="1099845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54" idx="3"/>
            <a:endCxn id="53" idx="0"/>
          </p:cNvCxnSpPr>
          <p:nvPr/>
        </p:nvCxnSpPr>
        <p:spPr>
          <a:xfrm flipH="1">
            <a:off x="4197105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50" idx="0"/>
            <a:endCxn id="52" idx="3"/>
          </p:cNvCxnSpPr>
          <p:nvPr/>
        </p:nvCxnSpPr>
        <p:spPr>
          <a:xfrm flipV="1">
            <a:off x="1146603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838803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51" name="Ellipse 50"/>
          <p:cNvSpPr/>
          <p:nvPr/>
        </p:nvSpPr>
        <p:spPr>
          <a:xfrm>
            <a:off x="2278666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52" name="Ellipse 51"/>
          <p:cNvSpPr/>
          <p:nvPr/>
        </p:nvSpPr>
        <p:spPr>
          <a:xfrm>
            <a:off x="155952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53" name="Ellipse 52"/>
          <p:cNvSpPr/>
          <p:nvPr/>
        </p:nvSpPr>
        <p:spPr>
          <a:xfrm>
            <a:off x="3889305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54" name="Ellipse 53"/>
          <p:cNvSpPr/>
          <p:nvPr/>
        </p:nvSpPr>
        <p:spPr>
          <a:xfrm>
            <a:off x="4610029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55" name="Ellipse 54"/>
          <p:cNvSpPr/>
          <p:nvPr/>
        </p:nvSpPr>
        <p:spPr>
          <a:xfrm>
            <a:off x="3094667" y="1645217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56" name="Ellipse 55"/>
          <p:cNvSpPr/>
          <p:nvPr/>
        </p:nvSpPr>
        <p:spPr>
          <a:xfrm>
            <a:off x="6140590" y="238314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15</a:t>
            </a:r>
          </a:p>
        </p:txBody>
      </p:sp>
      <p:cxnSp>
        <p:nvCxnSpPr>
          <p:cNvPr id="57" name="Connecteur droit 56"/>
          <p:cNvCxnSpPr>
            <a:stCxn id="52" idx="5"/>
            <a:endCxn id="51" idx="0"/>
          </p:cNvCxnSpPr>
          <p:nvPr/>
        </p:nvCxnSpPr>
        <p:spPr>
          <a:xfrm>
            <a:off x="2084975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66" idx="1"/>
            <a:endCxn id="67" idx="5"/>
          </p:cNvCxnSpPr>
          <p:nvPr/>
        </p:nvCxnSpPr>
        <p:spPr>
          <a:xfrm flipH="1" flipV="1">
            <a:off x="9718620" y="2171749"/>
            <a:ext cx="1101431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67" idx="3"/>
            <a:endCxn id="64" idx="7"/>
          </p:cNvCxnSpPr>
          <p:nvPr/>
        </p:nvCxnSpPr>
        <p:spPr>
          <a:xfrm flipH="1">
            <a:off x="8153439" y="2171749"/>
            <a:ext cx="1129887" cy="640718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66" idx="3"/>
            <a:endCxn id="65" idx="0"/>
          </p:cNvCxnSpPr>
          <p:nvPr/>
        </p:nvCxnSpPr>
        <p:spPr>
          <a:xfrm flipH="1">
            <a:off x="10316974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62" idx="0"/>
            <a:endCxn id="64" idx="3"/>
          </p:cNvCxnSpPr>
          <p:nvPr/>
        </p:nvCxnSpPr>
        <p:spPr>
          <a:xfrm flipV="1">
            <a:off x="7215067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6907267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63" name="Ellipse 62"/>
          <p:cNvSpPr/>
          <p:nvPr/>
        </p:nvSpPr>
        <p:spPr>
          <a:xfrm>
            <a:off x="8347130" y="3928083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23</a:t>
            </a:r>
          </a:p>
        </p:txBody>
      </p:sp>
      <p:sp>
        <p:nvSpPr>
          <p:cNvPr id="64" name="Ellipse 63"/>
          <p:cNvSpPr/>
          <p:nvPr/>
        </p:nvSpPr>
        <p:spPr>
          <a:xfrm>
            <a:off x="7627992" y="2722128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19</a:t>
            </a:r>
          </a:p>
        </p:txBody>
      </p:sp>
      <p:sp>
        <p:nvSpPr>
          <p:cNvPr id="65" name="Ellipse 64"/>
          <p:cNvSpPr/>
          <p:nvPr/>
        </p:nvSpPr>
        <p:spPr>
          <a:xfrm>
            <a:off x="10009174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66" name="Ellipse 65"/>
          <p:cNvSpPr/>
          <p:nvPr/>
        </p:nvSpPr>
        <p:spPr>
          <a:xfrm>
            <a:off x="1072989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67" name="Ellipse 66"/>
          <p:cNvSpPr/>
          <p:nvPr/>
        </p:nvSpPr>
        <p:spPr>
          <a:xfrm>
            <a:off x="9193173" y="1645217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26</a:t>
            </a:r>
          </a:p>
        </p:txBody>
      </p:sp>
      <p:cxnSp>
        <p:nvCxnSpPr>
          <p:cNvPr id="68" name="Connecteur droit 67"/>
          <p:cNvCxnSpPr>
            <a:stCxn id="64" idx="5"/>
            <a:endCxn id="63" idx="0"/>
          </p:cNvCxnSpPr>
          <p:nvPr/>
        </p:nvCxnSpPr>
        <p:spPr>
          <a:xfrm>
            <a:off x="8153439" y="3248660"/>
            <a:ext cx="501491" cy="679423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56" idx="5"/>
            <a:endCxn id="67" idx="1"/>
          </p:cNvCxnSpPr>
          <p:nvPr/>
        </p:nvCxnSpPr>
        <p:spPr>
          <a:xfrm>
            <a:off x="6666037" y="764846"/>
            <a:ext cx="2617289" cy="970710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7884668" y="5043700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21</a:t>
            </a:r>
          </a:p>
        </p:txBody>
      </p:sp>
      <p:sp>
        <p:nvSpPr>
          <p:cNvPr id="71" name="Ellipse 70"/>
          <p:cNvSpPr/>
          <p:nvPr/>
        </p:nvSpPr>
        <p:spPr>
          <a:xfrm>
            <a:off x="10473222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72" name="Ellipse 71"/>
          <p:cNvSpPr/>
          <p:nvPr/>
        </p:nvSpPr>
        <p:spPr>
          <a:xfrm>
            <a:off x="9519988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73" name="Ellipse 72"/>
          <p:cNvSpPr/>
          <p:nvPr/>
        </p:nvSpPr>
        <p:spPr>
          <a:xfrm>
            <a:off x="2641660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V="1">
            <a:off x="7974681" y="5352136"/>
            <a:ext cx="217787" cy="1185824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8246076" y="4259491"/>
            <a:ext cx="459234" cy="1092645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9856942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 flipV="1">
            <a:off x="10375397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2641660" y="4259491"/>
            <a:ext cx="362994" cy="1092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84" idx="3"/>
            <a:endCxn id="83" idx="7"/>
          </p:cNvCxnSpPr>
          <p:nvPr/>
        </p:nvCxnSpPr>
        <p:spPr>
          <a:xfrm flipH="1">
            <a:off x="3620114" y="764846"/>
            <a:ext cx="2610629" cy="970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82" idx="1"/>
            <a:endCxn id="83" idx="5"/>
          </p:cNvCxnSpPr>
          <p:nvPr/>
        </p:nvCxnSpPr>
        <p:spPr>
          <a:xfrm flipH="1" flipV="1">
            <a:off x="3620114" y="2171749"/>
            <a:ext cx="1080068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83" idx="3"/>
            <a:endCxn id="80" idx="7"/>
          </p:cNvCxnSpPr>
          <p:nvPr/>
        </p:nvCxnSpPr>
        <p:spPr>
          <a:xfrm flipH="1">
            <a:off x="2084975" y="2171749"/>
            <a:ext cx="1099845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82" idx="3"/>
            <a:endCxn id="81" idx="0"/>
          </p:cNvCxnSpPr>
          <p:nvPr/>
        </p:nvCxnSpPr>
        <p:spPr>
          <a:xfrm flipH="1">
            <a:off x="4197105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78" idx="0"/>
            <a:endCxn id="80" idx="3"/>
          </p:cNvCxnSpPr>
          <p:nvPr/>
        </p:nvCxnSpPr>
        <p:spPr>
          <a:xfrm flipV="1">
            <a:off x="1146603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838803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79" name="Ellipse 78"/>
          <p:cNvSpPr/>
          <p:nvPr/>
        </p:nvSpPr>
        <p:spPr>
          <a:xfrm>
            <a:off x="2278666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80" name="Ellipse 79"/>
          <p:cNvSpPr/>
          <p:nvPr/>
        </p:nvSpPr>
        <p:spPr>
          <a:xfrm>
            <a:off x="155952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81" name="Ellipse 80"/>
          <p:cNvSpPr/>
          <p:nvPr/>
        </p:nvSpPr>
        <p:spPr>
          <a:xfrm>
            <a:off x="3889305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82" name="Ellipse 81"/>
          <p:cNvSpPr/>
          <p:nvPr/>
        </p:nvSpPr>
        <p:spPr>
          <a:xfrm>
            <a:off x="4610029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83" name="Ellipse 82"/>
          <p:cNvSpPr/>
          <p:nvPr/>
        </p:nvSpPr>
        <p:spPr>
          <a:xfrm>
            <a:off x="3094667" y="1645217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84" name="Ellipse 83"/>
          <p:cNvSpPr/>
          <p:nvPr/>
        </p:nvSpPr>
        <p:spPr>
          <a:xfrm>
            <a:off x="6140590" y="238314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15</a:t>
            </a:r>
          </a:p>
        </p:txBody>
      </p:sp>
      <p:cxnSp>
        <p:nvCxnSpPr>
          <p:cNvPr id="85" name="Connecteur droit 84"/>
          <p:cNvCxnSpPr>
            <a:stCxn id="80" idx="5"/>
            <a:endCxn id="79" idx="0"/>
          </p:cNvCxnSpPr>
          <p:nvPr/>
        </p:nvCxnSpPr>
        <p:spPr>
          <a:xfrm>
            <a:off x="2084975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94" idx="1"/>
            <a:endCxn id="95" idx="5"/>
          </p:cNvCxnSpPr>
          <p:nvPr/>
        </p:nvCxnSpPr>
        <p:spPr>
          <a:xfrm flipH="1" flipV="1">
            <a:off x="9718620" y="2171749"/>
            <a:ext cx="1101431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95" idx="3"/>
            <a:endCxn id="92" idx="7"/>
          </p:cNvCxnSpPr>
          <p:nvPr/>
        </p:nvCxnSpPr>
        <p:spPr>
          <a:xfrm flipH="1">
            <a:off x="8153439" y="2171749"/>
            <a:ext cx="1129887" cy="640718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94" idx="3"/>
            <a:endCxn id="93" idx="0"/>
          </p:cNvCxnSpPr>
          <p:nvPr/>
        </p:nvCxnSpPr>
        <p:spPr>
          <a:xfrm flipH="1">
            <a:off x="10316974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90" idx="0"/>
            <a:endCxn id="92" idx="3"/>
          </p:cNvCxnSpPr>
          <p:nvPr/>
        </p:nvCxnSpPr>
        <p:spPr>
          <a:xfrm flipV="1">
            <a:off x="7215067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07267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91" name="Ellipse 90"/>
          <p:cNvSpPr/>
          <p:nvPr/>
        </p:nvSpPr>
        <p:spPr>
          <a:xfrm>
            <a:off x="8347130" y="3928083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23</a:t>
            </a:r>
          </a:p>
        </p:txBody>
      </p:sp>
      <p:sp>
        <p:nvSpPr>
          <p:cNvPr id="92" name="Ellipse 91"/>
          <p:cNvSpPr/>
          <p:nvPr/>
        </p:nvSpPr>
        <p:spPr>
          <a:xfrm>
            <a:off x="7627992" y="2722128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19</a:t>
            </a:r>
          </a:p>
        </p:txBody>
      </p:sp>
      <p:sp>
        <p:nvSpPr>
          <p:cNvPr id="93" name="Ellipse 92"/>
          <p:cNvSpPr/>
          <p:nvPr/>
        </p:nvSpPr>
        <p:spPr>
          <a:xfrm>
            <a:off x="10009174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94" name="Ellipse 93"/>
          <p:cNvSpPr/>
          <p:nvPr/>
        </p:nvSpPr>
        <p:spPr>
          <a:xfrm>
            <a:off x="1072989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95" name="Ellipse 94"/>
          <p:cNvSpPr/>
          <p:nvPr/>
        </p:nvSpPr>
        <p:spPr>
          <a:xfrm>
            <a:off x="9193173" y="1645217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26</a:t>
            </a:r>
          </a:p>
        </p:txBody>
      </p:sp>
      <p:cxnSp>
        <p:nvCxnSpPr>
          <p:cNvPr id="96" name="Connecteur droit 95"/>
          <p:cNvCxnSpPr>
            <a:stCxn id="92" idx="5"/>
            <a:endCxn id="91" idx="0"/>
          </p:cNvCxnSpPr>
          <p:nvPr/>
        </p:nvCxnSpPr>
        <p:spPr>
          <a:xfrm>
            <a:off x="8153439" y="3248660"/>
            <a:ext cx="501491" cy="679423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4" idx="5"/>
            <a:endCxn id="95" idx="1"/>
          </p:cNvCxnSpPr>
          <p:nvPr/>
        </p:nvCxnSpPr>
        <p:spPr>
          <a:xfrm>
            <a:off x="6666037" y="764846"/>
            <a:ext cx="2617289" cy="970710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7884668" y="5043700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21</a:t>
            </a:r>
          </a:p>
        </p:txBody>
      </p:sp>
      <p:sp>
        <p:nvSpPr>
          <p:cNvPr id="99" name="Ellipse 98"/>
          <p:cNvSpPr/>
          <p:nvPr/>
        </p:nvSpPr>
        <p:spPr>
          <a:xfrm>
            <a:off x="10473222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100" name="Ellipse 99"/>
          <p:cNvSpPr/>
          <p:nvPr/>
        </p:nvSpPr>
        <p:spPr>
          <a:xfrm>
            <a:off x="9519988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101" name="Ellipse 100"/>
          <p:cNvSpPr/>
          <p:nvPr/>
        </p:nvSpPr>
        <p:spPr>
          <a:xfrm>
            <a:off x="2641660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102" name="Ellipse 101"/>
          <p:cNvSpPr/>
          <p:nvPr/>
        </p:nvSpPr>
        <p:spPr>
          <a:xfrm>
            <a:off x="7666881" y="6093154"/>
            <a:ext cx="615600" cy="616871"/>
          </a:xfrm>
          <a:prstGeom prst="ellipse">
            <a:avLst/>
          </a:prstGeom>
          <a:solidFill>
            <a:srgbClr val="00E9B1"/>
          </a:solidFill>
          <a:ln w="28575">
            <a:solidFill>
              <a:srgbClr val="00E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20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>
            <a:stCxn id="37" idx="3"/>
            <a:endCxn id="30" idx="7"/>
          </p:cNvCxnSpPr>
          <p:nvPr/>
        </p:nvCxnSpPr>
        <p:spPr>
          <a:xfrm flipH="1">
            <a:off x="3100953" y="985338"/>
            <a:ext cx="273504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29" idx="1"/>
            <a:endCxn id="30" idx="5"/>
          </p:cNvCxnSpPr>
          <p:nvPr/>
        </p:nvCxnSpPr>
        <p:spPr>
          <a:xfrm flipH="1" flipV="1">
            <a:off x="3100953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0" idx="3"/>
            <a:endCxn id="25" idx="7"/>
          </p:cNvCxnSpPr>
          <p:nvPr/>
        </p:nvCxnSpPr>
        <p:spPr>
          <a:xfrm flipH="1">
            <a:off x="1661090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9" idx="5"/>
            <a:endCxn id="28" idx="0"/>
          </p:cNvCxnSpPr>
          <p:nvPr/>
        </p:nvCxnSpPr>
        <p:spPr>
          <a:xfrm>
            <a:off x="4540815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9" idx="3"/>
            <a:endCxn id="26" idx="0"/>
          </p:cNvCxnSpPr>
          <p:nvPr/>
        </p:nvCxnSpPr>
        <p:spPr>
          <a:xfrm flipH="1">
            <a:off x="3563415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3" idx="0"/>
            <a:endCxn id="25" idx="3"/>
          </p:cNvCxnSpPr>
          <p:nvPr/>
        </p:nvCxnSpPr>
        <p:spPr>
          <a:xfrm flipV="1">
            <a:off x="683689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20695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760558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5" name="Ellipse 24"/>
          <p:cNvSpPr/>
          <p:nvPr/>
        </p:nvSpPr>
        <p:spPr>
          <a:xfrm>
            <a:off x="1041420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6" name="Ellipse 25"/>
          <p:cNvSpPr/>
          <p:nvPr/>
        </p:nvSpPr>
        <p:spPr>
          <a:xfrm>
            <a:off x="3200421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8" name="Ellipse 27"/>
          <p:cNvSpPr/>
          <p:nvPr/>
        </p:nvSpPr>
        <p:spPr>
          <a:xfrm>
            <a:off x="4640284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13</a:t>
            </a:r>
          </a:p>
        </p:txBody>
      </p:sp>
      <p:sp>
        <p:nvSpPr>
          <p:cNvPr id="29" name="Ellipse 28"/>
          <p:cNvSpPr/>
          <p:nvPr/>
        </p:nvSpPr>
        <p:spPr>
          <a:xfrm>
            <a:off x="3921145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0" name="Ellipse 29"/>
          <p:cNvSpPr/>
          <p:nvPr/>
        </p:nvSpPr>
        <p:spPr>
          <a:xfrm>
            <a:off x="2481283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7" name="Ellipse 36"/>
          <p:cNvSpPr/>
          <p:nvPr/>
        </p:nvSpPr>
        <p:spPr>
          <a:xfrm>
            <a:off x="5729676" y="36567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38" name="Connecteur droit 37"/>
          <p:cNvCxnSpPr>
            <a:stCxn id="25" idx="5"/>
            <a:endCxn id="24" idx="0"/>
          </p:cNvCxnSpPr>
          <p:nvPr/>
        </p:nvCxnSpPr>
        <p:spPr>
          <a:xfrm>
            <a:off x="1661090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51" idx="1"/>
            <a:endCxn id="52" idx="5"/>
          </p:cNvCxnSpPr>
          <p:nvPr/>
        </p:nvCxnSpPr>
        <p:spPr>
          <a:xfrm flipH="1" flipV="1">
            <a:off x="9581128" y="2785563"/>
            <a:ext cx="926510" cy="128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52" idx="3"/>
            <a:endCxn id="48" idx="7"/>
          </p:cNvCxnSpPr>
          <p:nvPr/>
        </p:nvCxnSpPr>
        <p:spPr>
          <a:xfrm flipH="1">
            <a:off x="8141265" y="2785563"/>
            <a:ext cx="926511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51" idx="5"/>
            <a:endCxn id="50" idx="0"/>
          </p:cNvCxnSpPr>
          <p:nvPr/>
        </p:nvCxnSpPr>
        <p:spPr>
          <a:xfrm>
            <a:off x="11020990" y="4585787"/>
            <a:ext cx="462463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51" idx="3"/>
            <a:endCxn id="49" idx="0"/>
          </p:cNvCxnSpPr>
          <p:nvPr/>
        </p:nvCxnSpPr>
        <p:spPr>
          <a:xfrm flipH="1">
            <a:off x="10043590" y="4585787"/>
            <a:ext cx="464048" cy="1172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6" idx="0"/>
            <a:endCxn id="48" idx="3"/>
          </p:cNvCxnSpPr>
          <p:nvPr/>
        </p:nvCxnSpPr>
        <p:spPr>
          <a:xfrm flipV="1">
            <a:off x="7163864" y="4585788"/>
            <a:ext cx="464049" cy="1172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800870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47" name="Ellipse 46"/>
          <p:cNvSpPr/>
          <p:nvPr/>
        </p:nvSpPr>
        <p:spPr>
          <a:xfrm>
            <a:off x="8240733" y="57404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48" name="Ellipse 47"/>
          <p:cNvSpPr/>
          <p:nvPr/>
        </p:nvSpPr>
        <p:spPr>
          <a:xfrm>
            <a:off x="7521595" y="3966120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49" name="Ellipse 48"/>
          <p:cNvSpPr/>
          <p:nvPr/>
        </p:nvSpPr>
        <p:spPr>
          <a:xfrm>
            <a:off x="9680596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50" name="Ellipse 49"/>
          <p:cNvSpPr/>
          <p:nvPr/>
        </p:nvSpPr>
        <p:spPr>
          <a:xfrm>
            <a:off x="11120459" y="57583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48</a:t>
            </a:r>
          </a:p>
        </p:txBody>
      </p:sp>
      <p:sp>
        <p:nvSpPr>
          <p:cNvPr id="51" name="Ellipse 50"/>
          <p:cNvSpPr/>
          <p:nvPr/>
        </p:nvSpPr>
        <p:spPr>
          <a:xfrm>
            <a:off x="10401320" y="396611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52" name="Ellipse 51"/>
          <p:cNvSpPr/>
          <p:nvPr/>
        </p:nvSpPr>
        <p:spPr>
          <a:xfrm>
            <a:off x="8961458" y="216589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53" name="Connecteur droit 52"/>
          <p:cNvCxnSpPr>
            <a:stCxn id="48" idx="5"/>
            <a:endCxn id="47" idx="0"/>
          </p:cNvCxnSpPr>
          <p:nvPr/>
        </p:nvCxnSpPr>
        <p:spPr>
          <a:xfrm>
            <a:off x="8141265" y="4585788"/>
            <a:ext cx="462462" cy="1154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7" idx="5"/>
            <a:endCxn id="52" idx="1"/>
          </p:cNvCxnSpPr>
          <p:nvPr/>
        </p:nvCxnSpPr>
        <p:spPr>
          <a:xfrm>
            <a:off x="6349346" y="985338"/>
            <a:ext cx="2718430" cy="1286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ZoneTexte 31"/>
              <p:cNvSpPr txBox="1"/>
              <p:nvPr/>
            </p:nvSpPr>
            <p:spPr>
              <a:xfrm>
                <a:off x="397974" y="648744"/>
                <a:ext cx="24383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4800" b="0" i="1" smtClean="0">
                              <a:solidFill>
                                <a:srgbClr val="EC5E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sz="48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4800" b="0" i="0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sz="4800" b="0" i="1" smtClean="0">
                                  <a:solidFill>
                                    <a:srgbClr val="EC5E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fr-FR" sz="4800" b="0" i="1" smtClean="0">
                              <a:solidFill>
                                <a:srgbClr val="EC5E6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4" y="648744"/>
                <a:ext cx="243835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9" t="-49" r="17" b="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 flipH="1">
            <a:off x="133348" y="308520"/>
            <a:ext cx="11350104" cy="11762315"/>
          </a:xfrm>
          <a:prstGeom prst="arc">
            <a:avLst/>
          </a:prstGeom>
          <a:ln w="76200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53"/>
          <p:cNvCxnSpPr/>
          <p:nvPr/>
        </p:nvCxnSpPr>
        <p:spPr>
          <a:xfrm>
            <a:off x="2353082" y="1295822"/>
            <a:ext cx="7097842" cy="4355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1990088" y="93282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32" name="Ellipse 31"/>
          <p:cNvSpPr/>
          <p:nvPr/>
        </p:nvSpPr>
        <p:spPr>
          <a:xfrm>
            <a:off x="3133893" y="165881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3" name="Ellipse 32"/>
          <p:cNvSpPr/>
          <p:nvPr/>
        </p:nvSpPr>
        <p:spPr>
          <a:xfrm>
            <a:off x="4374474" y="2384801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4" name="Ellipse 33"/>
          <p:cNvSpPr/>
          <p:nvPr/>
        </p:nvSpPr>
        <p:spPr>
          <a:xfrm>
            <a:off x="5532057" y="3110787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35" name="Ellipse 34"/>
          <p:cNvSpPr/>
          <p:nvPr/>
        </p:nvSpPr>
        <p:spPr>
          <a:xfrm>
            <a:off x="6711436" y="3836773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6" name="Ellipse 35"/>
          <p:cNvSpPr/>
          <p:nvPr/>
        </p:nvSpPr>
        <p:spPr>
          <a:xfrm>
            <a:off x="7857414" y="4562759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sp>
        <p:nvSpPr>
          <p:cNvPr id="39" name="Ellipse 38"/>
          <p:cNvSpPr/>
          <p:nvPr/>
        </p:nvSpPr>
        <p:spPr>
          <a:xfrm>
            <a:off x="9087930" y="5288745"/>
            <a:ext cx="725988" cy="725986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cxnSp>
        <p:nvCxnSpPr>
          <p:cNvPr id="55" name="Connecteur droit 54"/>
          <p:cNvCxnSpPr/>
          <p:nvPr/>
        </p:nvCxnSpPr>
        <p:spPr>
          <a:xfrm>
            <a:off x="2741076" y="751333"/>
            <a:ext cx="7097842" cy="4355916"/>
          </a:xfrm>
          <a:prstGeom prst="line">
            <a:avLst/>
          </a:prstGeom>
          <a:ln w="76200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ZoneTexte 55"/>
              <p:cNvSpPr txBox="1"/>
              <p:nvPr/>
            </p:nvSpPr>
            <p:spPr>
              <a:xfrm>
                <a:off x="5579573" y="2190230"/>
                <a:ext cx="24383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573" y="2190230"/>
                <a:ext cx="243835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9" t="-14" r="17" b="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68326" y="117566"/>
            <a:ext cx="785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binary search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1900767"/>
                    <a:gridCol w="1900768"/>
                    <a:gridCol w="1900767"/>
                  </a:tblGrid>
                  <a:tr h="12223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1900767"/>
                    <a:gridCol w="1900768"/>
                    <a:gridCol w="1900767"/>
                  </a:tblGrid>
                  <a:tr h="12223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/>
          <p:cNvCxnSpPr>
            <a:stCxn id="24" idx="5"/>
            <a:endCxn id="32" idx="0"/>
          </p:cNvCxnSpPr>
          <p:nvPr/>
        </p:nvCxnSpPr>
        <p:spPr>
          <a:xfrm>
            <a:off x="3637783" y="2774385"/>
            <a:ext cx="242980" cy="609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14" idx="4"/>
            <a:endCxn id="142" idx="0"/>
          </p:cNvCxnSpPr>
          <p:nvPr/>
        </p:nvCxnSpPr>
        <p:spPr>
          <a:xfrm>
            <a:off x="8689673" y="2845212"/>
            <a:ext cx="2365" cy="467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6" idx="5"/>
            <a:endCxn id="121" idx="0"/>
          </p:cNvCxnSpPr>
          <p:nvPr/>
        </p:nvCxnSpPr>
        <p:spPr>
          <a:xfrm>
            <a:off x="4026454" y="1744707"/>
            <a:ext cx="1140832" cy="599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28" idx="1"/>
            <a:endCxn id="29" idx="5"/>
          </p:cNvCxnSpPr>
          <p:nvPr/>
        </p:nvCxnSpPr>
        <p:spPr>
          <a:xfrm flipH="1" flipV="1">
            <a:off x="6516535" y="734043"/>
            <a:ext cx="2002146" cy="668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29" idx="3"/>
            <a:endCxn id="26" idx="7"/>
          </p:cNvCxnSpPr>
          <p:nvPr/>
        </p:nvCxnSpPr>
        <p:spPr>
          <a:xfrm flipH="1">
            <a:off x="4026455" y="734043"/>
            <a:ext cx="2148099" cy="668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1" idx="5"/>
            <a:endCxn id="119" idx="0"/>
          </p:cNvCxnSpPr>
          <p:nvPr/>
        </p:nvCxnSpPr>
        <p:spPr>
          <a:xfrm>
            <a:off x="5338275" y="2757453"/>
            <a:ext cx="438738" cy="625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21" idx="3"/>
            <a:endCxn id="118" idx="0"/>
          </p:cNvCxnSpPr>
          <p:nvPr/>
        </p:nvCxnSpPr>
        <p:spPr>
          <a:xfrm flipH="1">
            <a:off x="4766575" y="2757453"/>
            <a:ext cx="229719" cy="625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24" idx="0"/>
            <a:endCxn id="122" idx="4"/>
          </p:cNvCxnSpPr>
          <p:nvPr/>
        </p:nvCxnSpPr>
        <p:spPr>
          <a:xfrm flipV="1">
            <a:off x="3466793" y="1815534"/>
            <a:ext cx="388671" cy="5460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224975" y="2361578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26" name="Ellipse 25"/>
          <p:cNvSpPr/>
          <p:nvPr/>
        </p:nvSpPr>
        <p:spPr>
          <a:xfrm>
            <a:off x="3613646" y="1331900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8" name="Ellipse 27"/>
          <p:cNvSpPr/>
          <p:nvPr/>
        </p:nvSpPr>
        <p:spPr>
          <a:xfrm>
            <a:off x="8447855" y="1331899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9" name="Ellipse 28"/>
          <p:cNvSpPr/>
          <p:nvPr/>
        </p:nvSpPr>
        <p:spPr>
          <a:xfrm>
            <a:off x="6103726" y="321236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0" name="Ellipse 29"/>
          <p:cNvSpPr/>
          <p:nvPr/>
        </p:nvSpPr>
        <p:spPr>
          <a:xfrm>
            <a:off x="7441712" y="4374627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11</a:t>
            </a:r>
          </a:p>
        </p:txBody>
      </p:sp>
      <p:sp>
        <p:nvSpPr>
          <p:cNvPr id="32" name="Ellipse 31"/>
          <p:cNvSpPr/>
          <p:nvPr/>
        </p:nvSpPr>
        <p:spPr>
          <a:xfrm>
            <a:off x="3638945" y="3383392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14</a:t>
            </a:r>
          </a:p>
        </p:txBody>
      </p:sp>
      <p:sp>
        <p:nvSpPr>
          <p:cNvPr id="118" name="Ellipse 117"/>
          <p:cNvSpPr/>
          <p:nvPr/>
        </p:nvSpPr>
        <p:spPr>
          <a:xfrm>
            <a:off x="4524757" y="3383392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17</a:t>
            </a:r>
          </a:p>
        </p:txBody>
      </p:sp>
      <p:sp>
        <p:nvSpPr>
          <p:cNvPr id="119" name="Ellipse 118"/>
          <p:cNvSpPr/>
          <p:nvPr/>
        </p:nvSpPr>
        <p:spPr>
          <a:xfrm>
            <a:off x="5535196" y="3383392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22</a:t>
            </a:r>
          </a:p>
        </p:txBody>
      </p:sp>
      <p:sp>
        <p:nvSpPr>
          <p:cNvPr id="121" name="Ellipse 120"/>
          <p:cNvSpPr/>
          <p:nvPr/>
        </p:nvSpPr>
        <p:spPr>
          <a:xfrm>
            <a:off x="4925467" y="2344646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15</a:t>
            </a:r>
          </a:p>
        </p:txBody>
      </p:sp>
      <p:sp>
        <p:nvSpPr>
          <p:cNvPr id="122" name="Ellipse 121"/>
          <p:cNvSpPr/>
          <p:nvPr/>
        </p:nvSpPr>
        <p:spPr>
          <a:xfrm>
            <a:off x="3613646" y="1331900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10</a:t>
            </a:r>
          </a:p>
        </p:txBody>
      </p:sp>
      <p:cxnSp>
        <p:nvCxnSpPr>
          <p:cNvPr id="71" name="Connecteur droit 70"/>
          <p:cNvCxnSpPr>
            <a:stCxn id="29" idx="4"/>
            <a:endCxn id="72" idx="0"/>
          </p:cNvCxnSpPr>
          <p:nvPr/>
        </p:nvCxnSpPr>
        <p:spPr>
          <a:xfrm>
            <a:off x="6345544" y="804870"/>
            <a:ext cx="0" cy="5225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6103726" y="1327374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8</a:t>
            </a:r>
          </a:p>
        </p:txBody>
      </p:sp>
      <p:cxnSp>
        <p:nvCxnSpPr>
          <p:cNvPr id="85" name="Connecteur droit 84"/>
          <p:cNvCxnSpPr>
            <a:stCxn id="122" idx="4"/>
            <a:endCxn id="93" idx="0"/>
          </p:cNvCxnSpPr>
          <p:nvPr/>
        </p:nvCxnSpPr>
        <p:spPr>
          <a:xfrm>
            <a:off x="3855464" y="1815534"/>
            <a:ext cx="464377" cy="5257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4078023" y="2341281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2</a:t>
            </a:r>
          </a:p>
        </p:txBody>
      </p:sp>
      <p:cxnSp>
        <p:nvCxnSpPr>
          <p:cNvPr id="94" name="Connecteur droit 93"/>
          <p:cNvCxnSpPr>
            <a:stCxn id="95" idx="0"/>
            <a:endCxn id="122" idx="3"/>
          </p:cNvCxnSpPr>
          <p:nvPr/>
        </p:nvCxnSpPr>
        <p:spPr>
          <a:xfrm flipV="1">
            <a:off x="2589483" y="1744707"/>
            <a:ext cx="1094989" cy="6168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2347665" y="2361578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12</a:t>
            </a:r>
          </a:p>
        </p:txBody>
      </p:sp>
      <p:cxnSp>
        <p:nvCxnSpPr>
          <p:cNvPr id="98" name="Connecteur droit 97"/>
          <p:cNvCxnSpPr>
            <a:stCxn id="24" idx="3"/>
            <a:endCxn id="99" idx="0"/>
          </p:cNvCxnSpPr>
          <p:nvPr/>
        </p:nvCxnSpPr>
        <p:spPr>
          <a:xfrm flipH="1">
            <a:off x="2953060" y="2774385"/>
            <a:ext cx="342742" cy="609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2711242" y="3383392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6</a:t>
            </a:r>
          </a:p>
        </p:txBody>
      </p:sp>
      <p:cxnSp>
        <p:nvCxnSpPr>
          <p:cNvPr id="105" name="Connecteur droit 104"/>
          <p:cNvCxnSpPr>
            <a:stCxn id="99" idx="3"/>
            <a:endCxn id="106" idx="0"/>
          </p:cNvCxnSpPr>
          <p:nvPr/>
        </p:nvCxnSpPr>
        <p:spPr>
          <a:xfrm flipH="1">
            <a:off x="2497530" y="3796199"/>
            <a:ext cx="284539" cy="57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2255712" y="4374627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16</a:t>
            </a:r>
          </a:p>
        </p:txBody>
      </p:sp>
      <p:sp>
        <p:nvSpPr>
          <p:cNvPr id="114" name="Ellipse 113"/>
          <p:cNvSpPr/>
          <p:nvPr/>
        </p:nvSpPr>
        <p:spPr>
          <a:xfrm>
            <a:off x="8447855" y="2361578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9</a:t>
            </a:r>
          </a:p>
        </p:txBody>
      </p:sp>
      <p:sp>
        <p:nvSpPr>
          <p:cNvPr id="115" name="Ellipse 114"/>
          <p:cNvSpPr/>
          <p:nvPr/>
        </p:nvSpPr>
        <p:spPr>
          <a:xfrm>
            <a:off x="7441713" y="2361578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138" name="Ellipse 137"/>
          <p:cNvSpPr/>
          <p:nvPr/>
        </p:nvSpPr>
        <p:spPr>
          <a:xfrm>
            <a:off x="9452654" y="2361578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7</a:t>
            </a:r>
          </a:p>
        </p:txBody>
      </p:sp>
      <p:cxnSp>
        <p:nvCxnSpPr>
          <p:cNvPr id="139" name="Connecteur droit 138"/>
          <p:cNvCxnSpPr>
            <a:stCxn id="28" idx="3"/>
            <a:endCxn id="115" idx="0"/>
          </p:cNvCxnSpPr>
          <p:nvPr/>
        </p:nvCxnSpPr>
        <p:spPr>
          <a:xfrm flipH="1">
            <a:off x="7683531" y="1744706"/>
            <a:ext cx="835151" cy="616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stCxn id="28" idx="4"/>
            <a:endCxn id="114" idx="0"/>
          </p:cNvCxnSpPr>
          <p:nvPr/>
        </p:nvCxnSpPr>
        <p:spPr>
          <a:xfrm>
            <a:off x="8689673" y="1815533"/>
            <a:ext cx="0" cy="5460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28" idx="5"/>
            <a:endCxn id="138" idx="0"/>
          </p:cNvCxnSpPr>
          <p:nvPr/>
        </p:nvCxnSpPr>
        <p:spPr>
          <a:xfrm>
            <a:off x="8860663" y="1744706"/>
            <a:ext cx="833809" cy="616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/>
          <p:cNvSpPr/>
          <p:nvPr/>
        </p:nvSpPr>
        <p:spPr>
          <a:xfrm>
            <a:off x="8450220" y="3312565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143" name="Ellipse 142"/>
          <p:cNvSpPr/>
          <p:nvPr/>
        </p:nvSpPr>
        <p:spPr>
          <a:xfrm>
            <a:off x="8447854" y="4374627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16</a:t>
            </a:r>
          </a:p>
        </p:txBody>
      </p:sp>
      <p:sp>
        <p:nvSpPr>
          <p:cNvPr id="144" name="Ellipse 143"/>
          <p:cNvSpPr/>
          <p:nvPr/>
        </p:nvSpPr>
        <p:spPr>
          <a:xfrm>
            <a:off x="7441712" y="5370895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3</a:t>
            </a:r>
          </a:p>
        </p:txBody>
      </p:sp>
      <p:cxnSp>
        <p:nvCxnSpPr>
          <p:cNvPr id="145" name="Connecteur droit 144"/>
          <p:cNvCxnSpPr>
            <a:stCxn id="99" idx="5"/>
            <a:endCxn id="146" idx="0"/>
          </p:cNvCxnSpPr>
          <p:nvPr/>
        </p:nvCxnSpPr>
        <p:spPr>
          <a:xfrm>
            <a:off x="3124050" y="3796199"/>
            <a:ext cx="271916" cy="57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lipse 145"/>
          <p:cNvSpPr/>
          <p:nvPr/>
        </p:nvSpPr>
        <p:spPr>
          <a:xfrm>
            <a:off x="3154148" y="4374627"/>
            <a:ext cx="483635" cy="483634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dirty="0">
                <a:solidFill>
                  <a:srgbClr val="F9AE57"/>
                </a:solidFill>
              </a:rPr>
              <a:t>13</a:t>
            </a:r>
          </a:p>
        </p:txBody>
      </p:sp>
      <p:cxnSp>
        <p:nvCxnSpPr>
          <p:cNvPr id="155" name="Connecteur droit 154"/>
          <p:cNvCxnSpPr>
            <a:stCxn id="142" idx="4"/>
            <a:endCxn id="143" idx="0"/>
          </p:cNvCxnSpPr>
          <p:nvPr/>
        </p:nvCxnSpPr>
        <p:spPr>
          <a:xfrm flipH="1">
            <a:off x="8689672" y="3796199"/>
            <a:ext cx="2366" cy="57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42" idx="3"/>
            <a:endCxn id="30" idx="0"/>
          </p:cNvCxnSpPr>
          <p:nvPr/>
        </p:nvCxnSpPr>
        <p:spPr>
          <a:xfrm flipH="1">
            <a:off x="7683530" y="3725372"/>
            <a:ext cx="837517" cy="649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30" idx="4"/>
            <a:endCxn id="144" idx="0"/>
          </p:cNvCxnSpPr>
          <p:nvPr/>
        </p:nvCxnSpPr>
        <p:spPr>
          <a:xfrm>
            <a:off x="7683530" y="4858261"/>
            <a:ext cx="0" cy="512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7173731" y="1359171"/>
            <a:ext cx="483635" cy="483634"/>
          </a:xfrm>
          <a:prstGeom prst="ellipse">
            <a:avLst/>
          </a:prstGeom>
          <a:solidFill>
            <a:srgbClr val="00E9B1"/>
          </a:solidFill>
          <a:ln w="28575">
            <a:solidFill>
              <a:srgbClr val="00E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000" b="1" dirty="0">
                <a:solidFill>
                  <a:srgbClr val="343D46"/>
                </a:solidFill>
              </a:rPr>
              <a:t>4</a:t>
            </a:r>
          </a:p>
        </p:txBody>
      </p:sp>
      <p:cxnSp>
        <p:nvCxnSpPr>
          <p:cNvPr id="49" name="Connecteur droit 48"/>
          <p:cNvCxnSpPr>
            <a:stCxn id="48" idx="1"/>
            <a:endCxn id="29" idx="5"/>
          </p:cNvCxnSpPr>
          <p:nvPr/>
        </p:nvCxnSpPr>
        <p:spPr>
          <a:xfrm flipH="1" flipV="1">
            <a:off x="6516534" y="734043"/>
            <a:ext cx="728024" cy="695955"/>
          </a:xfrm>
          <a:prstGeom prst="line">
            <a:avLst/>
          </a:prstGeom>
          <a:ln w="28575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8246076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9856942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0375397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2641660" y="4259491"/>
            <a:ext cx="362994" cy="1092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23" idx="3"/>
            <a:endCxn id="22" idx="7"/>
          </p:cNvCxnSpPr>
          <p:nvPr/>
        </p:nvCxnSpPr>
        <p:spPr>
          <a:xfrm flipH="1">
            <a:off x="3620114" y="764846"/>
            <a:ext cx="2610629" cy="970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1" idx="1"/>
            <a:endCxn id="22" idx="5"/>
          </p:cNvCxnSpPr>
          <p:nvPr/>
        </p:nvCxnSpPr>
        <p:spPr>
          <a:xfrm flipH="1" flipV="1">
            <a:off x="3620114" y="2171749"/>
            <a:ext cx="1080068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2" idx="3"/>
            <a:endCxn id="19" idx="7"/>
          </p:cNvCxnSpPr>
          <p:nvPr/>
        </p:nvCxnSpPr>
        <p:spPr>
          <a:xfrm flipH="1">
            <a:off x="2084975" y="2171749"/>
            <a:ext cx="1099845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21" idx="3"/>
            <a:endCxn id="20" idx="0"/>
          </p:cNvCxnSpPr>
          <p:nvPr/>
        </p:nvCxnSpPr>
        <p:spPr>
          <a:xfrm flipH="1">
            <a:off x="4197105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7" idx="0"/>
            <a:endCxn id="19" idx="3"/>
          </p:cNvCxnSpPr>
          <p:nvPr/>
        </p:nvCxnSpPr>
        <p:spPr>
          <a:xfrm flipV="1">
            <a:off x="1146603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838803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2278666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19" name="Ellipse 18"/>
          <p:cNvSpPr/>
          <p:nvPr/>
        </p:nvSpPr>
        <p:spPr>
          <a:xfrm>
            <a:off x="155952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0" name="Ellipse 19"/>
          <p:cNvSpPr/>
          <p:nvPr/>
        </p:nvSpPr>
        <p:spPr>
          <a:xfrm>
            <a:off x="3889305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1" name="Ellipse 20"/>
          <p:cNvSpPr/>
          <p:nvPr/>
        </p:nvSpPr>
        <p:spPr>
          <a:xfrm>
            <a:off x="4610029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22" name="Ellipse 21"/>
          <p:cNvSpPr/>
          <p:nvPr/>
        </p:nvSpPr>
        <p:spPr>
          <a:xfrm>
            <a:off x="3094667" y="1645217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23" name="Ellipse 22"/>
          <p:cNvSpPr/>
          <p:nvPr/>
        </p:nvSpPr>
        <p:spPr>
          <a:xfrm>
            <a:off x="6140590" y="238314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15</a:t>
            </a:r>
          </a:p>
        </p:txBody>
      </p:sp>
      <p:cxnSp>
        <p:nvCxnSpPr>
          <p:cNvPr id="24" name="Connecteur droit 23"/>
          <p:cNvCxnSpPr>
            <a:stCxn id="19" idx="5"/>
            <a:endCxn id="18" idx="0"/>
          </p:cNvCxnSpPr>
          <p:nvPr/>
        </p:nvCxnSpPr>
        <p:spPr>
          <a:xfrm>
            <a:off x="2084975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33" idx="1"/>
            <a:endCxn id="34" idx="5"/>
          </p:cNvCxnSpPr>
          <p:nvPr/>
        </p:nvCxnSpPr>
        <p:spPr>
          <a:xfrm flipH="1" flipV="1">
            <a:off x="9718620" y="2171749"/>
            <a:ext cx="1101431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34" idx="3"/>
            <a:endCxn id="31" idx="7"/>
          </p:cNvCxnSpPr>
          <p:nvPr/>
        </p:nvCxnSpPr>
        <p:spPr>
          <a:xfrm flipH="1">
            <a:off x="8153439" y="2171749"/>
            <a:ext cx="1129887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33" idx="3"/>
            <a:endCxn id="32" idx="0"/>
          </p:cNvCxnSpPr>
          <p:nvPr/>
        </p:nvCxnSpPr>
        <p:spPr>
          <a:xfrm flipH="1">
            <a:off x="10316974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9" idx="0"/>
            <a:endCxn id="31" idx="3"/>
          </p:cNvCxnSpPr>
          <p:nvPr/>
        </p:nvCxnSpPr>
        <p:spPr>
          <a:xfrm flipV="1">
            <a:off x="7215067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6907267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30" name="Ellipse 29"/>
          <p:cNvSpPr/>
          <p:nvPr/>
        </p:nvSpPr>
        <p:spPr>
          <a:xfrm>
            <a:off x="8347130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31" name="Ellipse 30"/>
          <p:cNvSpPr/>
          <p:nvPr/>
        </p:nvSpPr>
        <p:spPr>
          <a:xfrm>
            <a:off x="7627992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32" name="Ellipse 31"/>
          <p:cNvSpPr/>
          <p:nvPr/>
        </p:nvSpPr>
        <p:spPr>
          <a:xfrm>
            <a:off x="10009174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33" name="Ellipse 32"/>
          <p:cNvSpPr/>
          <p:nvPr/>
        </p:nvSpPr>
        <p:spPr>
          <a:xfrm>
            <a:off x="1072989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34" name="Ellipse 33"/>
          <p:cNvSpPr/>
          <p:nvPr/>
        </p:nvSpPr>
        <p:spPr>
          <a:xfrm>
            <a:off x="9193173" y="1645217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26</a:t>
            </a:r>
          </a:p>
        </p:txBody>
      </p:sp>
      <p:cxnSp>
        <p:nvCxnSpPr>
          <p:cNvPr id="35" name="Connecteur droit 34"/>
          <p:cNvCxnSpPr>
            <a:stCxn id="31" idx="5"/>
            <a:endCxn id="30" idx="0"/>
          </p:cNvCxnSpPr>
          <p:nvPr/>
        </p:nvCxnSpPr>
        <p:spPr>
          <a:xfrm>
            <a:off x="8153439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3" idx="5"/>
            <a:endCxn id="34" idx="1"/>
          </p:cNvCxnSpPr>
          <p:nvPr/>
        </p:nvCxnSpPr>
        <p:spPr>
          <a:xfrm>
            <a:off x="6666037" y="764846"/>
            <a:ext cx="2617289" cy="970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7884668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38" name="Ellipse 37"/>
          <p:cNvSpPr/>
          <p:nvPr/>
        </p:nvSpPr>
        <p:spPr>
          <a:xfrm>
            <a:off x="10473222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39" name="Ellipse 38"/>
          <p:cNvSpPr/>
          <p:nvPr/>
        </p:nvSpPr>
        <p:spPr>
          <a:xfrm>
            <a:off x="9519988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40" name="Ellipse 39"/>
          <p:cNvSpPr/>
          <p:nvPr/>
        </p:nvSpPr>
        <p:spPr>
          <a:xfrm>
            <a:off x="2641660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7036" y="147196"/>
            <a:ext cx="419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want to delete </a:t>
            </a:r>
            <a:r>
              <a:rPr lang="en-GB" sz="2800" dirty="0">
                <a:solidFill>
                  <a:srgbClr val="F9AE57"/>
                </a:solidFill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820" y="522605"/>
            <a:ext cx="10515600" cy="4351338"/>
          </a:xfrm>
        </p:spPr>
        <p:txBody>
          <a:bodyPr>
            <a:normAutofit fontScale="90000"/>
          </a:bodyPr>
          <a:lstStyle/>
          <a:p>
            <a:pPr algn="just"/>
            <a:r>
              <a:rPr lang="en-US"/>
              <a:t>İkili arama ağacındaki bir düğümü silmek için, silmek istediğimiz düğümü aramamız</a:t>
            </a:r>
            <a:r>
              <a:rPr lang="tr-TR" altLang="en-US"/>
              <a:t> gerekmektedir.  </a:t>
            </a:r>
            <a:endParaRPr lang="en-US"/>
          </a:p>
          <a:p>
            <a:pPr algn="just"/>
            <a:r>
              <a:rPr lang="en-US">
                <a:sym typeface="+mn-ea"/>
              </a:rPr>
              <a:t>Ve sürecin ikinci kısmı için, ardıl veya öncül ile değiş tokuş yapıyoruz, çünkü</a:t>
            </a:r>
            <a:r>
              <a:rPr lang="tr-TR" altLang="en-US">
                <a:sym typeface="+mn-ea"/>
              </a:rPr>
              <a:t> </a:t>
            </a:r>
            <a:r>
              <a:rPr lang="en-US">
                <a:sym typeface="+mn-ea"/>
              </a:rPr>
              <a:t>çocukları olan bir düğümü doğrudan silemeyiz, bu yüzden ikili arama ağacında herhangi bir yaprakla yer değiştirmeyiz, o özelliği bozmayan bir yaprak bulmalıyız.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sym typeface="+mn-ea"/>
              </a:rPr>
              <a:t>Bir </a:t>
            </a:r>
            <a:r>
              <a:rPr lang="tr-TR" altLang="en-US">
                <a:sym typeface="+mn-ea"/>
              </a:rPr>
              <a:t>ikili arama ağacından </a:t>
            </a:r>
            <a:r>
              <a:rPr lang="en-US">
                <a:sym typeface="+mn-ea"/>
              </a:rPr>
              <a:t>bir düğümü aramak O(h) zamanıdır</a:t>
            </a:r>
            <a:r>
              <a:rPr lang="tr-TR" altLang="en-US">
                <a:sym typeface="+mn-ea"/>
              </a:rPr>
              <a:t> ve</a:t>
            </a:r>
            <a:r>
              <a:rPr lang="en-US">
                <a:sym typeface="+mn-ea"/>
              </a:rPr>
              <a:t> bu nedenle O(h) zaman karmaşıklığına sahiptir; burada h, ağacın yüksekliğidir.</a:t>
            </a:r>
            <a:endParaRPr lang="en-US"/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8246076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9856942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0375397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2641660" y="4259491"/>
            <a:ext cx="362994" cy="1092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23" idx="3"/>
            <a:endCxn id="22" idx="7"/>
          </p:cNvCxnSpPr>
          <p:nvPr/>
        </p:nvCxnSpPr>
        <p:spPr>
          <a:xfrm flipH="1">
            <a:off x="3620114" y="764846"/>
            <a:ext cx="2610629" cy="970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1" idx="1"/>
            <a:endCxn id="22" idx="5"/>
          </p:cNvCxnSpPr>
          <p:nvPr/>
        </p:nvCxnSpPr>
        <p:spPr>
          <a:xfrm flipH="1" flipV="1">
            <a:off x="3620114" y="2171749"/>
            <a:ext cx="1080068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2" idx="3"/>
            <a:endCxn id="19" idx="7"/>
          </p:cNvCxnSpPr>
          <p:nvPr/>
        </p:nvCxnSpPr>
        <p:spPr>
          <a:xfrm flipH="1">
            <a:off x="2084975" y="2171749"/>
            <a:ext cx="1099845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21" idx="3"/>
            <a:endCxn id="20" idx="0"/>
          </p:cNvCxnSpPr>
          <p:nvPr/>
        </p:nvCxnSpPr>
        <p:spPr>
          <a:xfrm flipH="1">
            <a:off x="4197105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7" idx="0"/>
            <a:endCxn id="19" idx="3"/>
          </p:cNvCxnSpPr>
          <p:nvPr/>
        </p:nvCxnSpPr>
        <p:spPr>
          <a:xfrm flipV="1">
            <a:off x="1146603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838803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2278666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19" name="Ellipse 18"/>
          <p:cNvSpPr/>
          <p:nvPr/>
        </p:nvSpPr>
        <p:spPr>
          <a:xfrm>
            <a:off x="155952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0" name="Ellipse 19"/>
          <p:cNvSpPr/>
          <p:nvPr/>
        </p:nvSpPr>
        <p:spPr>
          <a:xfrm>
            <a:off x="3889305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1" name="Ellipse 20"/>
          <p:cNvSpPr/>
          <p:nvPr/>
        </p:nvSpPr>
        <p:spPr>
          <a:xfrm>
            <a:off x="4610029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22" name="Ellipse 21"/>
          <p:cNvSpPr/>
          <p:nvPr/>
        </p:nvSpPr>
        <p:spPr>
          <a:xfrm>
            <a:off x="3094667" y="1645217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23" name="Ellipse 22"/>
          <p:cNvSpPr/>
          <p:nvPr/>
        </p:nvSpPr>
        <p:spPr>
          <a:xfrm>
            <a:off x="6140590" y="238314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15</a:t>
            </a:r>
          </a:p>
        </p:txBody>
      </p:sp>
      <p:cxnSp>
        <p:nvCxnSpPr>
          <p:cNvPr id="24" name="Connecteur droit 23"/>
          <p:cNvCxnSpPr>
            <a:stCxn id="19" idx="5"/>
            <a:endCxn id="18" idx="0"/>
          </p:cNvCxnSpPr>
          <p:nvPr/>
        </p:nvCxnSpPr>
        <p:spPr>
          <a:xfrm>
            <a:off x="2084975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33" idx="1"/>
            <a:endCxn id="34" idx="5"/>
          </p:cNvCxnSpPr>
          <p:nvPr/>
        </p:nvCxnSpPr>
        <p:spPr>
          <a:xfrm flipH="1" flipV="1">
            <a:off x="9718620" y="2171749"/>
            <a:ext cx="1101431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34" idx="3"/>
            <a:endCxn id="31" idx="7"/>
          </p:cNvCxnSpPr>
          <p:nvPr/>
        </p:nvCxnSpPr>
        <p:spPr>
          <a:xfrm flipH="1">
            <a:off x="8153439" y="2171749"/>
            <a:ext cx="1129887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33" idx="3"/>
            <a:endCxn id="32" idx="0"/>
          </p:cNvCxnSpPr>
          <p:nvPr/>
        </p:nvCxnSpPr>
        <p:spPr>
          <a:xfrm flipH="1">
            <a:off x="10316974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9" idx="0"/>
            <a:endCxn id="31" idx="3"/>
          </p:cNvCxnSpPr>
          <p:nvPr/>
        </p:nvCxnSpPr>
        <p:spPr>
          <a:xfrm flipV="1">
            <a:off x="7215067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6907267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30" name="Ellipse 29"/>
          <p:cNvSpPr/>
          <p:nvPr/>
        </p:nvSpPr>
        <p:spPr>
          <a:xfrm>
            <a:off x="8347130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31" name="Ellipse 30"/>
          <p:cNvSpPr/>
          <p:nvPr/>
        </p:nvSpPr>
        <p:spPr>
          <a:xfrm>
            <a:off x="7627992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32" name="Ellipse 31"/>
          <p:cNvSpPr/>
          <p:nvPr/>
        </p:nvSpPr>
        <p:spPr>
          <a:xfrm>
            <a:off x="10009174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33" name="Ellipse 32"/>
          <p:cNvSpPr/>
          <p:nvPr/>
        </p:nvSpPr>
        <p:spPr>
          <a:xfrm>
            <a:off x="1072989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34" name="Ellipse 33"/>
          <p:cNvSpPr/>
          <p:nvPr/>
        </p:nvSpPr>
        <p:spPr>
          <a:xfrm>
            <a:off x="9193173" y="1645217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26</a:t>
            </a:r>
          </a:p>
        </p:txBody>
      </p:sp>
      <p:cxnSp>
        <p:nvCxnSpPr>
          <p:cNvPr id="35" name="Connecteur droit 34"/>
          <p:cNvCxnSpPr>
            <a:stCxn id="31" idx="5"/>
            <a:endCxn id="30" idx="0"/>
          </p:cNvCxnSpPr>
          <p:nvPr/>
        </p:nvCxnSpPr>
        <p:spPr>
          <a:xfrm>
            <a:off x="8153439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3" idx="5"/>
            <a:endCxn id="34" idx="1"/>
          </p:cNvCxnSpPr>
          <p:nvPr/>
        </p:nvCxnSpPr>
        <p:spPr>
          <a:xfrm>
            <a:off x="6666037" y="764846"/>
            <a:ext cx="2617289" cy="970710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7884668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38" name="Ellipse 37"/>
          <p:cNvSpPr/>
          <p:nvPr/>
        </p:nvSpPr>
        <p:spPr>
          <a:xfrm>
            <a:off x="10473222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39" name="Ellipse 38"/>
          <p:cNvSpPr/>
          <p:nvPr/>
        </p:nvSpPr>
        <p:spPr>
          <a:xfrm>
            <a:off x="9519988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28</a:t>
            </a:r>
          </a:p>
        </p:txBody>
      </p:sp>
      <p:sp>
        <p:nvSpPr>
          <p:cNvPr id="40" name="Ellipse 39"/>
          <p:cNvSpPr/>
          <p:nvPr/>
        </p:nvSpPr>
        <p:spPr>
          <a:xfrm>
            <a:off x="2641660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7036" y="147196"/>
            <a:ext cx="419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want to delete </a:t>
            </a:r>
            <a:r>
              <a:rPr lang="en-GB" sz="2800" dirty="0">
                <a:solidFill>
                  <a:srgbClr val="F9AE57"/>
                </a:solidFill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8246076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9856942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0375397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2641660" y="4259491"/>
            <a:ext cx="362994" cy="1092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23" idx="3"/>
            <a:endCxn id="22" idx="7"/>
          </p:cNvCxnSpPr>
          <p:nvPr/>
        </p:nvCxnSpPr>
        <p:spPr>
          <a:xfrm flipH="1">
            <a:off x="3620114" y="764846"/>
            <a:ext cx="2610629" cy="970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1" idx="1"/>
            <a:endCxn id="22" idx="5"/>
          </p:cNvCxnSpPr>
          <p:nvPr/>
        </p:nvCxnSpPr>
        <p:spPr>
          <a:xfrm flipH="1" flipV="1">
            <a:off x="3620114" y="2171749"/>
            <a:ext cx="1080068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2" idx="3"/>
            <a:endCxn id="19" idx="7"/>
          </p:cNvCxnSpPr>
          <p:nvPr/>
        </p:nvCxnSpPr>
        <p:spPr>
          <a:xfrm flipH="1">
            <a:off x="2084975" y="2171749"/>
            <a:ext cx="1099845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21" idx="3"/>
            <a:endCxn id="20" idx="0"/>
          </p:cNvCxnSpPr>
          <p:nvPr/>
        </p:nvCxnSpPr>
        <p:spPr>
          <a:xfrm flipH="1">
            <a:off x="4197105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7" idx="0"/>
            <a:endCxn id="19" idx="3"/>
          </p:cNvCxnSpPr>
          <p:nvPr/>
        </p:nvCxnSpPr>
        <p:spPr>
          <a:xfrm flipV="1">
            <a:off x="1146603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838803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2278666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19" name="Ellipse 18"/>
          <p:cNvSpPr/>
          <p:nvPr/>
        </p:nvSpPr>
        <p:spPr>
          <a:xfrm>
            <a:off x="155952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0" name="Ellipse 19"/>
          <p:cNvSpPr/>
          <p:nvPr/>
        </p:nvSpPr>
        <p:spPr>
          <a:xfrm>
            <a:off x="3889305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1" name="Ellipse 20"/>
          <p:cNvSpPr/>
          <p:nvPr/>
        </p:nvSpPr>
        <p:spPr>
          <a:xfrm>
            <a:off x="4610029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22" name="Ellipse 21"/>
          <p:cNvSpPr/>
          <p:nvPr/>
        </p:nvSpPr>
        <p:spPr>
          <a:xfrm>
            <a:off x="3094667" y="1645217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23" name="Ellipse 22"/>
          <p:cNvSpPr/>
          <p:nvPr/>
        </p:nvSpPr>
        <p:spPr>
          <a:xfrm>
            <a:off x="6140590" y="238314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15</a:t>
            </a:r>
          </a:p>
        </p:txBody>
      </p:sp>
      <p:cxnSp>
        <p:nvCxnSpPr>
          <p:cNvPr id="24" name="Connecteur droit 23"/>
          <p:cNvCxnSpPr>
            <a:stCxn id="19" idx="5"/>
            <a:endCxn id="18" idx="0"/>
          </p:cNvCxnSpPr>
          <p:nvPr/>
        </p:nvCxnSpPr>
        <p:spPr>
          <a:xfrm>
            <a:off x="2084975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33" idx="1"/>
            <a:endCxn id="34" idx="5"/>
          </p:cNvCxnSpPr>
          <p:nvPr/>
        </p:nvCxnSpPr>
        <p:spPr>
          <a:xfrm flipH="1" flipV="1">
            <a:off x="9718620" y="2171749"/>
            <a:ext cx="1101431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34" idx="3"/>
            <a:endCxn id="31" idx="7"/>
          </p:cNvCxnSpPr>
          <p:nvPr/>
        </p:nvCxnSpPr>
        <p:spPr>
          <a:xfrm flipH="1">
            <a:off x="8153439" y="2171749"/>
            <a:ext cx="1129887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33" idx="3"/>
            <a:endCxn id="32" idx="0"/>
          </p:cNvCxnSpPr>
          <p:nvPr/>
        </p:nvCxnSpPr>
        <p:spPr>
          <a:xfrm flipH="1">
            <a:off x="10316974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9" idx="0"/>
            <a:endCxn id="31" idx="3"/>
          </p:cNvCxnSpPr>
          <p:nvPr/>
        </p:nvCxnSpPr>
        <p:spPr>
          <a:xfrm flipV="1">
            <a:off x="7215067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6907267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30" name="Ellipse 29"/>
          <p:cNvSpPr/>
          <p:nvPr/>
        </p:nvSpPr>
        <p:spPr>
          <a:xfrm>
            <a:off x="8347130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31" name="Ellipse 30"/>
          <p:cNvSpPr/>
          <p:nvPr/>
        </p:nvSpPr>
        <p:spPr>
          <a:xfrm>
            <a:off x="7627992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32" name="Ellipse 31"/>
          <p:cNvSpPr/>
          <p:nvPr/>
        </p:nvSpPr>
        <p:spPr>
          <a:xfrm>
            <a:off x="10009174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33" name="Ellipse 32"/>
          <p:cNvSpPr/>
          <p:nvPr/>
        </p:nvSpPr>
        <p:spPr>
          <a:xfrm>
            <a:off x="1072989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34" name="Ellipse 33"/>
          <p:cNvSpPr/>
          <p:nvPr/>
        </p:nvSpPr>
        <p:spPr>
          <a:xfrm>
            <a:off x="9193173" y="1645217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28</a:t>
            </a:r>
          </a:p>
        </p:txBody>
      </p:sp>
      <p:cxnSp>
        <p:nvCxnSpPr>
          <p:cNvPr id="35" name="Connecteur droit 34"/>
          <p:cNvCxnSpPr>
            <a:stCxn id="31" idx="5"/>
            <a:endCxn id="30" idx="0"/>
          </p:cNvCxnSpPr>
          <p:nvPr/>
        </p:nvCxnSpPr>
        <p:spPr>
          <a:xfrm>
            <a:off x="8153439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3" idx="5"/>
            <a:endCxn id="34" idx="1"/>
          </p:cNvCxnSpPr>
          <p:nvPr/>
        </p:nvCxnSpPr>
        <p:spPr>
          <a:xfrm>
            <a:off x="6666037" y="764846"/>
            <a:ext cx="2617289" cy="970710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7884668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38" name="Ellipse 37"/>
          <p:cNvSpPr/>
          <p:nvPr/>
        </p:nvSpPr>
        <p:spPr>
          <a:xfrm>
            <a:off x="10473222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39" name="Ellipse 38"/>
          <p:cNvSpPr/>
          <p:nvPr/>
        </p:nvSpPr>
        <p:spPr>
          <a:xfrm>
            <a:off x="9519988" y="5043700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26</a:t>
            </a:r>
          </a:p>
        </p:txBody>
      </p:sp>
      <p:sp>
        <p:nvSpPr>
          <p:cNvPr id="40" name="Ellipse 39"/>
          <p:cNvSpPr/>
          <p:nvPr/>
        </p:nvSpPr>
        <p:spPr>
          <a:xfrm>
            <a:off x="2641660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7036" y="147196"/>
            <a:ext cx="419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want to delete </a:t>
            </a:r>
            <a:r>
              <a:rPr lang="en-GB" sz="2800" dirty="0">
                <a:solidFill>
                  <a:srgbClr val="F9AE57"/>
                </a:solidFill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V="1">
            <a:off x="8246076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0375397" y="4259491"/>
            <a:ext cx="459234" cy="1092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2641660" y="4259491"/>
            <a:ext cx="362994" cy="1092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23" idx="3"/>
            <a:endCxn id="22" idx="7"/>
          </p:cNvCxnSpPr>
          <p:nvPr/>
        </p:nvCxnSpPr>
        <p:spPr>
          <a:xfrm flipH="1">
            <a:off x="3620114" y="764846"/>
            <a:ext cx="2610629" cy="970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1" idx="1"/>
            <a:endCxn id="22" idx="5"/>
          </p:cNvCxnSpPr>
          <p:nvPr/>
        </p:nvCxnSpPr>
        <p:spPr>
          <a:xfrm flipH="1" flipV="1">
            <a:off x="3620114" y="2171749"/>
            <a:ext cx="1080068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22" idx="3"/>
            <a:endCxn id="19" idx="7"/>
          </p:cNvCxnSpPr>
          <p:nvPr/>
        </p:nvCxnSpPr>
        <p:spPr>
          <a:xfrm flipH="1">
            <a:off x="2084975" y="2171749"/>
            <a:ext cx="1099845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21" idx="3"/>
            <a:endCxn id="20" idx="0"/>
          </p:cNvCxnSpPr>
          <p:nvPr/>
        </p:nvCxnSpPr>
        <p:spPr>
          <a:xfrm flipH="1">
            <a:off x="4197105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7" idx="0"/>
            <a:endCxn id="19" idx="3"/>
          </p:cNvCxnSpPr>
          <p:nvPr/>
        </p:nvCxnSpPr>
        <p:spPr>
          <a:xfrm flipV="1">
            <a:off x="1146603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838803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2278666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4</a:t>
            </a:r>
          </a:p>
        </p:txBody>
      </p:sp>
      <p:sp>
        <p:nvSpPr>
          <p:cNvPr id="19" name="Ellipse 18"/>
          <p:cNvSpPr/>
          <p:nvPr/>
        </p:nvSpPr>
        <p:spPr>
          <a:xfrm>
            <a:off x="155952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20" name="Ellipse 19"/>
          <p:cNvSpPr/>
          <p:nvPr/>
        </p:nvSpPr>
        <p:spPr>
          <a:xfrm>
            <a:off x="3889305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21" name="Ellipse 20"/>
          <p:cNvSpPr/>
          <p:nvPr/>
        </p:nvSpPr>
        <p:spPr>
          <a:xfrm>
            <a:off x="4610029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22" name="Ellipse 21"/>
          <p:cNvSpPr/>
          <p:nvPr/>
        </p:nvSpPr>
        <p:spPr>
          <a:xfrm>
            <a:off x="3094667" y="1645217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23" name="Ellipse 22"/>
          <p:cNvSpPr/>
          <p:nvPr/>
        </p:nvSpPr>
        <p:spPr>
          <a:xfrm>
            <a:off x="6140590" y="238314"/>
            <a:ext cx="615600" cy="616871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343D46"/>
                </a:solidFill>
              </a:rPr>
              <a:t>15</a:t>
            </a:r>
          </a:p>
        </p:txBody>
      </p:sp>
      <p:cxnSp>
        <p:nvCxnSpPr>
          <p:cNvPr id="24" name="Connecteur droit 23"/>
          <p:cNvCxnSpPr>
            <a:stCxn id="19" idx="5"/>
            <a:endCxn id="18" idx="0"/>
          </p:cNvCxnSpPr>
          <p:nvPr/>
        </p:nvCxnSpPr>
        <p:spPr>
          <a:xfrm>
            <a:off x="2084975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33" idx="1"/>
            <a:endCxn id="34" idx="5"/>
          </p:cNvCxnSpPr>
          <p:nvPr/>
        </p:nvCxnSpPr>
        <p:spPr>
          <a:xfrm flipH="1" flipV="1">
            <a:off x="9718620" y="2171749"/>
            <a:ext cx="1101431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34" idx="3"/>
            <a:endCxn id="31" idx="7"/>
          </p:cNvCxnSpPr>
          <p:nvPr/>
        </p:nvCxnSpPr>
        <p:spPr>
          <a:xfrm flipH="1">
            <a:off x="8153439" y="2171749"/>
            <a:ext cx="1129887" cy="64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33" idx="3"/>
            <a:endCxn id="32" idx="0"/>
          </p:cNvCxnSpPr>
          <p:nvPr/>
        </p:nvCxnSpPr>
        <p:spPr>
          <a:xfrm flipH="1">
            <a:off x="10316974" y="3248660"/>
            <a:ext cx="503077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9" idx="0"/>
            <a:endCxn id="31" idx="3"/>
          </p:cNvCxnSpPr>
          <p:nvPr/>
        </p:nvCxnSpPr>
        <p:spPr>
          <a:xfrm flipV="1">
            <a:off x="7215067" y="3248660"/>
            <a:ext cx="503078" cy="694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6907267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18</a:t>
            </a:r>
          </a:p>
        </p:txBody>
      </p:sp>
      <p:sp>
        <p:nvSpPr>
          <p:cNvPr id="30" name="Ellipse 29"/>
          <p:cNvSpPr/>
          <p:nvPr/>
        </p:nvSpPr>
        <p:spPr>
          <a:xfrm>
            <a:off x="8347130" y="3928083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23</a:t>
            </a:r>
          </a:p>
        </p:txBody>
      </p:sp>
      <p:sp>
        <p:nvSpPr>
          <p:cNvPr id="31" name="Ellipse 30"/>
          <p:cNvSpPr/>
          <p:nvPr/>
        </p:nvSpPr>
        <p:spPr>
          <a:xfrm>
            <a:off x="7627992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19</a:t>
            </a:r>
          </a:p>
        </p:txBody>
      </p:sp>
      <p:sp>
        <p:nvSpPr>
          <p:cNvPr id="32" name="Ellipse 31"/>
          <p:cNvSpPr/>
          <p:nvPr/>
        </p:nvSpPr>
        <p:spPr>
          <a:xfrm>
            <a:off x="10009174" y="3943319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31</a:t>
            </a:r>
          </a:p>
        </p:txBody>
      </p:sp>
      <p:sp>
        <p:nvSpPr>
          <p:cNvPr id="33" name="Ellipse 32"/>
          <p:cNvSpPr/>
          <p:nvPr/>
        </p:nvSpPr>
        <p:spPr>
          <a:xfrm>
            <a:off x="10729898" y="2722128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33</a:t>
            </a:r>
          </a:p>
        </p:txBody>
      </p:sp>
      <p:sp>
        <p:nvSpPr>
          <p:cNvPr id="34" name="Ellipse 33"/>
          <p:cNvSpPr/>
          <p:nvPr/>
        </p:nvSpPr>
        <p:spPr>
          <a:xfrm>
            <a:off x="9193173" y="1645217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28</a:t>
            </a:r>
          </a:p>
        </p:txBody>
      </p:sp>
      <p:cxnSp>
        <p:nvCxnSpPr>
          <p:cNvPr id="35" name="Connecteur droit 34"/>
          <p:cNvCxnSpPr>
            <a:stCxn id="31" idx="5"/>
            <a:endCxn id="30" idx="0"/>
          </p:cNvCxnSpPr>
          <p:nvPr/>
        </p:nvCxnSpPr>
        <p:spPr>
          <a:xfrm>
            <a:off x="8153439" y="3248660"/>
            <a:ext cx="501491" cy="67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3" idx="5"/>
            <a:endCxn id="34" idx="1"/>
          </p:cNvCxnSpPr>
          <p:nvPr/>
        </p:nvCxnSpPr>
        <p:spPr>
          <a:xfrm>
            <a:off x="6666037" y="764846"/>
            <a:ext cx="2617289" cy="970710"/>
          </a:xfrm>
          <a:prstGeom prst="line">
            <a:avLst/>
          </a:prstGeom>
          <a:ln w="28575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7884668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21</a:t>
            </a:r>
          </a:p>
        </p:txBody>
      </p:sp>
      <p:sp>
        <p:nvSpPr>
          <p:cNvPr id="38" name="Ellipse 37"/>
          <p:cNvSpPr/>
          <p:nvPr/>
        </p:nvSpPr>
        <p:spPr>
          <a:xfrm>
            <a:off x="10473222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32</a:t>
            </a:r>
          </a:p>
        </p:txBody>
      </p:sp>
      <p:sp>
        <p:nvSpPr>
          <p:cNvPr id="40" name="Ellipse 39"/>
          <p:cNvSpPr/>
          <p:nvPr/>
        </p:nvSpPr>
        <p:spPr>
          <a:xfrm>
            <a:off x="2641660" y="5043700"/>
            <a:ext cx="615600" cy="616871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7036" y="147196"/>
            <a:ext cx="419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want to delete </a:t>
            </a:r>
            <a:r>
              <a:rPr lang="en-GB" sz="2800" dirty="0">
                <a:solidFill>
                  <a:srgbClr val="F9AE57"/>
                </a:solidFill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68326" y="117566"/>
            <a:ext cx="785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binary search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1900767"/>
                    <a:gridCol w="1900768"/>
                    <a:gridCol w="1900767"/>
                  </a:tblGrid>
                  <a:tr h="12223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1900767"/>
                    <a:gridCol w="1900768"/>
                    <a:gridCol w="1900767"/>
                  </a:tblGrid>
                  <a:tr h="12223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799772" y="591998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/>
                <a:gridCol w="1074057"/>
                <a:gridCol w="1074057"/>
                <a:gridCol w="1074057"/>
                <a:gridCol w="1074057"/>
                <a:gridCol w="1074057"/>
                <a:gridCol w="1074057"/>
                <a:gridCol w="1074057"/>
              </a:tblGrid>
              <a:tr h="717248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240" y="3004965"/>
            <a:ext cx="3474720" cy="34747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5721752" y="1843818"/>
            <a:ext cx="748496" cy="74849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43510" y="2319020"/>
            <a:ext cx="5759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Bir dizi</a:t>
            </a:r>
            <a:r>
              <a:rPr lang="tr-TR" altLang="en-US"/>
              <a:t>miz </a:t>
            </a:r>
            <a:r>
              <a:rPr lang="en-US"/>
              <a:t>olduğunu ve bun</a:t>
            </a:r>
            <a:r>
              <a:rPr lang="tr-TR" altLang="en-US"/>
              <a:t>unla</a:t>
            </a:r>
            <a:r>
              <a:rPr lang="en-US"/>
              <a:t> bir ikili arama ağacı oluşturmak </a:t>
            </a:r>
            <a:r>
              <a:rPr lang="tr-TR" altLang="en-US"/>
              <a:t>i</a:t>
            </a:r>
            <a:r>
              <a:rPr lang="en-US"/>
              <a:t>stediğimizi varsayalım.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53"/>
          <p:cNvCxnSpPr/>
          <p:nvPr/>
        </p:nvCxnSpPr>
        <p:spPr>
          <a:xfrm>
            <a:off x="2353082" y="2969244"/>
            <a:ext cx="7097842" cy="3185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1990088" y="2608563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32" name="Ellipse 31"/>
          <p:cNvSpPr/>
          <p:nvPr/>
        </p:nvSpPr>
        <p:spPr>
          <a:xfrm>
            <a:off x="3133893" y="3139425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3" name="Ellipse 32"/>
          <p:cNvSpPr/>
          <p:nvPr/>
        </p:nvSpPr>
        <p:spPr>
          <a:xfrm>
            <a:off x="4374474" y="3670286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34" name="Ellipse 33"/>
          <p:cNvSpPr/>
          <p:nvPr/>
        </p:nvSpPr>
        <p:spPr>
          <a:xfrm>
            <a:off x="5532057" y="4201148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10</a:t>
            </a:r>
          </a:p>
        </p:txBody>
      </p:sp>
      <p:sp>
        <p:nvSpPr>
          <p:cNvPr id="35" name="Ellipse 34"/>
          <p:cNvSpPr/>
          <p:nvPr/>
        </p:nvSpPr>
        <p:spPr>
          <a:xfrm>
            <a:off x="6711436" y="4732009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6" name="Ellipse 35"/>
          <p:cNvSpPr/>
          <p:nvPr/>
        </p:nvSpPr>
        <p:spPr>
          <a:xfrm>
            <a:off x="7857414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sp>
        <p:nvSpPr>
          <p:cNvPr id="39" name="Ellipse 38"/>
          <p:cNvSpPr/>
          <p:nvPr/>
        </p:nvSpPr>
        <p:spPr>
          <a:xfrm>
            <a:off x="9087930" y="5793732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2336801" y="591998"/>
          <a:ext cx="7518399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/>
                <a:gridCol w="1074057"/>
                <a:gridCol w="1074057"/>
                <a:gridCol w="1074057"/>
                <a:gridCol w="1074057"/>
                <a:gridCol w="1074057"/>
                <a:gridCol w="1074057"/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5721752" y="1843818"/>
            <a:ext cx="748496" cy="74849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48935" y="2747645"/>
            <a:ext cx="64592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Bunu yapmanın </a:t>
            </a:r>
            <a:r>
              <a:rPr lang="tr-TR" altLang="en-US"/>
              <a:t>ilk </a:t>
            </a:r>
            <a:r>
              <a:rPr lang="en-US"/>
              <a:t>yolu, ilk elemandan başla</a:t>
            </a:r>
            <a:r>
              <a:rPr lang="tr-TR" altLang="en-US"/>
              <a:t>yarak</a:t>
            </a:r>
            <a:r>
              <a:rPr lang="en-US"/>
              <a:t> </a:t>
            </a:r>
            <a:r>
              <a:rPr lang="en-US">
                <a:sym typeface="+mn-ea"/>
              </a:rPr>
              <a:t> tamamen dengesiz bir ikili arama ağacını elde e</a:t>
            </a:r>
            <a:r>
              <a:rPr lang="tr-TR" altLang="en-US">
                <a:sym typeface="+mn-ea"/>
              </a:rPr>
              <a:t>tmektir</a:t>
            </a:r>
            <a:r>
              <a:rPr lang="en-US">
                <a:sym typeface="+mn-ea"/>
              </a:rPr>
              <a:t>.</a:t>
            </a:r>
            <a:endParaRPr lang="tr-T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ZoneTexte 1"/>
              <p:cNvSpPr txBox="1"/>
              <p:nvPr/>
            </p:nvSpPr>
            <p:spPr>
              <a:xfrm>
                <a:off x="829519" y="2190969"/>
                <a:ext cx="10532962" cy="2476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19" y="2190969"/>
                <a:ext cx="10532962" cy="2476062"/>
              </a:xfrm>
              <a:prstGeom prst="rect">
                <a:avLst/>
              </a:prstGeom>
              <a:blipFill rotWithShape="1">
                <a:blip r:embed="rId2"/>
                <a:stretch>
                  <a:fillRect l="-2" t="-9" r="4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445770" y="677545"/>
            <a:ext cx="107727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İlk </a:t>
            </a:r>
            <a:r>
              <a:rPr lang="tr-TR" altLang="en-US"/>
              <a:t>elemanın </a:t>
            </a:r>
            <a:r>
              <a:rPr lang="en-US"/>
              <a:t>eklenmesi 1 işleme, ikinci </a:t>
            </a:r>
            <a:r>
              <a:rPr lang="tr-TR" altLang="en-US"/>
              <a:t>elemanın eklenmesi </a:t>
            </a:r>
            <a:r>
              <a:rPr lang="en-US"/>
              <a:t>2 işleme, üçüncü </a:t>
            </a:r>
            <a:r>
              <a:rPr lang="tr-TR" altLang="en-US">
                <a:sym typeface="+mn-ea"/>
              </a:rPr>
              <a:t>elemanın eklenmesi </a:t>
            </a:r>
            <a:r>
              <a:rPr lang="en-US"/>
              <a:t>3 işleme vb. Yani n eleman eklemek Gauss toplamı olan 1+2+3+...+n'ye mal olur, bu bize bir O(n²) zaman karmaşıklığı verir.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/>
          <p:nvPr/>
        </p:nvSpPr>
        <p:spPr>
          <a:xfrm>
            <a:off x="5733006" y="2824289"/>
            <a:ext cx="725988" cy="727200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10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2336801" y="591998"/>
          <a:ext cx="7518399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/>
                <a:gridCol w="1074057"/>
                <a:gridCol w="1074057"/>
                <a:gridCol w="1074057"/>
                <a:gridCol w="1074057"/>
                <a:gridCol w="1074057"/>
                <a:gridCol w="1074057"/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343D46"/>
                          </a:solidFill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k-</a:t>
            </a:r>
            <a:r>
              <a:rPr lang="en-GB" sz="3600" b="1" dirty="0" err="1">
                <a:solidFill>
                  <a:srgbClr val="00E9B1"/>
                </a:solidFill>
              </a:rPr>
              <a:t>ary</a:t>
            </a:r>
            <a:r>
              <a:rPr lang="en-GB" sz="3600" b="1" dirty="0">
                <a:solidFill>
                  <a:srgbClr val="00E9B1"/>
                </a:solidFill>
              </a:rPr>
              <a:t>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28"/>
          <p:cNvCxnSpPr/>
          <p:nvPr/>
        </p:nvCxnSpPr>
        <p:spPr>
          <a:xfrm>
            <a:off x="3931416" y="4230225"/>
            <a:ext cx="929152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3042438" y="4230225"/>
            <a:ext cx="888980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931414" y="3187889"/>
            <a:ext cx="2164585" cy="10374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733006" y="2824289"/>
            <a:ext cx="725988" cy="727200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10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2336801" y="591998"/>
          <a:ext cx="7518399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/>
                <a:gridCol w="1074057"/>
                <a:gridCol w="1074057"/>
                <a:gridCol w="1074057"/>
                <a:gridCol w="1074057"/>
                <a:gridCol w="1074057"/>
                <a:gridCol w="1074057"/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343D46"/>
                          </a:solidFill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3608599" y="3866625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15" name="Ellipse 14"/>
          <p:cNvSpPr/>
          <p:nvPr/>
        </p:nvSpPr>
        <p:spPr>
          <a:xfrm>
            <a:off x="2679446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4497578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9059" y="3657600"/>
            <a:ext cx="2872739" cy="2608402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205038" y="447675"/>
            <a:ext cx="3452752" cy="975486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53"/>
          <p:cNvCxnSpPr/>
          <p:nvPr/>
        </p:nvCxnSpPr>
        <p:spPr>
          <a:xfrm>
            <a:off x="6096000" y="3163718"/>
            <a:ext cx="2124408" cy="1061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220408" y="4230225"/>
            <a:ext cx="929152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7331430" y="4230225"/>
            <a:ext cx="888980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31416" y="4230225"/>
            <a:ext cx="929152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3042438" y="4230225"/>
            <a:ext cx="888980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931414" y="3187889"/>
            <a:ext cx="2164585" cy="10374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733006" y="2824289"/>
            <a:ext cx="725988" cy="727200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10</a:t>
            </a:r>
          </a:p>
        </p:txBody>
      </p:sp>
      <p:sp>
        <p:nvSpPr>
          <p:cNvPr id="35" name="Ellipse 34"/>
          <p:cNvSpPr/>
          <p:nvPr/>
        </p:nvSpPr>
        <p:spPr>
          <a:xfrm>
            <a:off x="7857414" y="3866625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sp>
        <p:nvSpPr>
          <p:cNvPr id="36" name="Ellipse 35"/>
          <p:cNvSpPr/>
          <p:nvPr/>
        </p:nvSpPr>
        <p:spPr>
          <a:xfrm>
            <a:off x="6968436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9" name="Ellipse 38"/>
          <p:cNvSpPr/>
          <p:nvPr/>
        </p:nvSpPr>
        <p:spPr>
          <a:xfrm>
            <a:off x="8786568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2336801" y="591998"/>
          <a:ext cx="7518399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/>
                <a:gridCol w="1074057"/>
                <a:gridCol w="1074057"/>
                <a:gridCol w="1074057"/>
                <a:gridCol w="1074057"/>
                <a:gridCol w="1074057"/>
                <a:gridCol w="1074057"/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343D46"/>
                          </a:solidFill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3608599" y="3866625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15" name="Ellipse 14"/>
          <p:cNvSpPr/>
          <p:nvPr/>
        </p:nvSpPr>
        <p:spPr>
          <a:xfrm>
            <a:off x="2679446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4497578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9059" y="3657600"/>
            <a:ext cx="2872739" cy="2608402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804153" y="3657600"/>
            <a:ext cx="2872739" cy="2608402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524625" y="447675"/>
            <a:ext cx="3452752" cy="975486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205038" y="447675"/>
            <a:ext cx="3452752" cy="975486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53"/>
          <p:cNvCxnSpPr/>
          <p:nvPr/>
        </p:nvCxnSpPr>
        <p:spPr>
          <a:xfrm>
            <a:off x="6096000" y="3163718"/>
            <a:ext cx="2124408" cy="1061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220408" y="4230225"/>
            <a:ext cx="929152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7331430" y="4230225"/>
            <a:ext cx="888980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31416" y="4230225"/>
            <a:ext cx="929152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3042438" y="4230225"/>
            <a:ext cx="888980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931414" y="3187889"/>
            <a:ext cx="2164585" cy="10374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733006" y="2824289"/>
            <a:ext cx="725988" cy="727200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10</a:t>
            </a:r>
          </a:p>
        </p:txBody>
      </p:sp>
      <p:sp>
        <p:nvSpPr>
          <p:cNvPr id="35" name="Ellipse 34"/>
          <p:cNvSpPr/>
          <p:nvPr/>
        </p:nvSpPr>
        <p:spPr>
          <a:xfrm>
            <a:off x="7857414" y="3866625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15</a:t>
            </a:r>
          </a:p>
        </p:txBody>
      </p:sp>
      <p:sp>
        <p:nvSpPr>
          <p:cNvPr id="36" name="Ellipse 35"/>
          <p:cNvSpPr/>
          <p:nvPr/>
        </p:nvSpPr>
        <p:spPr>
          <a:xfrm>
            <a:off x="6968436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9" name="Ellipse 38"/>
          <p:cNvSpPr/>
          <p:nvPr/>
        </p:nvSpPr>
        <p:spPr>
          <a:xfrm>
            <a:off x="8786568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2336801" y="591998"/>
          <a:ext cx="7518399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/>
                <a:gridCol w="1074057"/>
                <a:gridCol w="1074057"/>
                <a:gridCol w="1074057"/>
                <a:gridCol w="1074057"/>
                <a:gridCol w="1074057"/>
                <a:gridCol w="1074057"/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343D46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9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343D46"/>
                          </a:solidFill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3608599" y="3866625"/>
            <a:ext cx="725988" cy="727200"/>
          </a:xfrm>
          <a:prstGeom prst="ellipse">
            <a:avLst/>
          </a:prstGeom>
          <a:solidFill>
            <a:srgbClr val="00E9B1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5</a:t>
            </a:r>
          </a:p>
        </p:txBody>
      </p:sp>
      <p:sp>
        <p:nvSpPr>
          <p:cNvPr id="15" name="Ellipse 14"/>
          <p:cNvSpPr/>
          <p:nvPr/>
        </p:nvSpPr>
        <p:spPr>
          <a:xfrm>
            <a:off x="2679446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4497578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04153" y="3657600"/>
            <a:ext cx="2872739" cy="2608402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524625" y="447675"/>
            <a:ext cx="3452752" cy="975486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205038" y="447675"/>
            <a:ext cx="3452752" cy="975486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519059" y="3657600"/>
            <a:ext cx="2872739" cy="2608402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53"/>
          <p:cNvCxnSpPr/>
          <p:nvPr/>
        </p:nvCxnSpPr>
        <p:spPr>
          <a:xfrm>
            <a:off x="6096000" y="3163718"/>
            <a:ext cx="2124408" cy="10616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220408" y="4230225"/>
            <a:ext cx="929152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7331430" y="4230225"/>
            <a:ext cx="888980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31416" y="4230225"/>
            <a:ext cx="929152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3042438" y="4230225"/>
            <a:ext cx="888980" cy="139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931414" y="3187889"/>
            <a:ext cx="2164585" cy="10374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733006" y="2824289"/>
            <a:ext cx="725988" cy="727200"/>
          </a:xfrm>
          <a:prstGeom prst="ellipse">
            <a:avLst/>
          </a:prstGeom>
          <a:solidFill>
            <a:srgbClr val="F9AE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10</a:t>
            </a:r>
          </a:p>
        </p:txBody>
      </p:sp>
      <p:sp>
        <p:nvSpPr>
          <p:cNvPr id="35" name="Ellipse 34"/>
          <p:cNvSpPr/>
          <p:nvPr/>
        </p:nvSpPr>
        <p:spPr>
          <a:xfrm>
            <a:off x="7857414" y="3866625"/>
            <a:ext cx="725988" cy="727200"/>
          </a:xfrm>
          <a:prstGeom prst="ellipse">
            <a:avLst/>
          </a:prstGeom>
          <a:solidFill>
            <a:srgbClr val="00E9B1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15</a:t>
            </a:r>
          </a:p>
        </p:txBody>
      </p:sp>
      <p:sp>
        <p:nvSpPr>
          <p:cNvPr id="36" name="Ellipse 35"/>
          <p:cNvSpPr/>
          <p:nvPr/>
        </p:nvSpPr>
        <p:spPr>
          <a:xfrm>
            <a:off x="6968436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12</a:t>
            </a:r>
          </a:p>
        </p:txBody>
      </p:sp>
      <p:sp>
        <p:nvSpPr>
          <p:cNvPr id="39" name="Ellipse 38"/>
          <p:cNvSpPr/>
          <p:nvPr/>
        </p:nvSpPr>
        <p:spPr>
          <a:xfrm>
            <a:off x="8786568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19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2336801" y="591998"/>
          <a:ext cx="7518399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/>
                <a:gridCol w="1074057"/>
                <a:gridCol w="1074057"/>
                <a:gridCol w="1074057"/>
                <a:gridCol w="1074057"/>
                <a:gridCol w="1074057"/>
                <a:gridCol w="1074057"/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343D46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9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343D46"/>
                          </a:solidFill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343D46"/>
                          </a:solidFill>
                        </a:rPr>
                        <a:t>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9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3608599" y="3866625"/>
            <a:ext cx="725988" cy="727200"/>
          </a:xfrm>
          <a:prstGeom prst="ellipse">
            <a:avLst/>
          </a:prstGeom>
          <a:solidFill>
            <a:srgbClr val="00E9B1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343D46"/>
                </a:solidFill>
              </a:rPr>
              <a:t>5</a:t>
            </a:r>
          </a:p>
        </p:txBody>
      </p:sp>
      <p:sp>
        <p:nvSpPr>
          <p:cNvPr id="15" name="Ellipse 14"/>
          <p:cNvSpPr/>
          <p:nvPr/>
        </p:nvSpPr>
        <p:spPr>
          <a:xfrm>
            <a:off x="2679446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4497578" y="5262871"/>
            <a:ext cx="725988" cy="727200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3600" dirty="0">
                <a:solidFill>
                  <a:srgbClr val="F9AE57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24625" y="447675"/>
            <a:ext cx="3452752" cy="975486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205038" y="447675"/>
            <a:ext cx="3452752" cy="975486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519059" y="3657600"/>
            <a:ext cx="2872739" cy="2608402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804153" y="3657600"/>
            <a:ext cx="2872739" cy="2608402"/>
          </a:xfrm>
          <a:prstGeom prst="rect">
            <a:avLst/>
          </a:prstGeom>
          <a:solidFill>
            <a:srgbClr val="EC5E66">
              <a:alpha val="20000"/>
            </a:srgbClr>
          </a:solidFill>
          <a:ln w="762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68326" y="117566"/>
            <a:ext cx="785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binary search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0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3370580"/>
                    <a:gridCol w="2331722"/>
                  </a:tblGrid>
                  <a:tr h="12223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>
                              <a:solidFill>
                                <a:srgbClr val="A5FDB9"/>
                              </a:solidFill>
                            </a:rPr>
                            <a:t>building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000"/>
                            <a:t>Balanced</a:t>
                          </a:r>
                          <a:endParaRPr lang="tr-TR" alt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1600" b="0" dirty="0">
                              <a:solidFill>
                                <a:schemeClr val="tx1"/>
                              </a:solidFill>
                            </a:rPr>
                            <a:t>UnBalanced</a:t>
                          </a:r>
                          <a:endParaRPr lang="tr-TR" alt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fr-FR" altLang="en-US" sz="3200" i="1" dirty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a:t>   </a:t>
                          </a:r>
                          <a:r>
                            <a:rPr lang="en-GB" altLang="en-US" sz="3200" i="1" dirty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a:t>O(nlogn)</a:t>
                          </a:r>
                          <a:endParaRPr lang="en-GB" altLang="en-US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32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2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32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  <m:r>
                                  <a:rPr lang="en-GB" sz="32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0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3370580"/>
                    <a:gridCol w="2331722"/>
                  </a:tblGrid>
                  <a:tr h="122237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deleting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>
                              <a:solidFill>
                                <a:srgbClr val="A5FDB9"/>
                              </a:solidFill>
                            </a:rPr>
                            <a:t>building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000"/>
                            <a:t>Balanced</a:t>
                          </a:r>
                          <a:endParaRPr lang="tr-TR" altLang="en-GB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1600" b="0" dirty="0">
                              <a:solidFill>
                                <a:schemeClr val="tx1"/>
                              </a:solidFill>
                            </a:rPr>
                            <a:t>UnBalanced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fr-FR" altLang="en-US" sz="3200" i="1" dirty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a:t>   </a:t>
                          </a:r>
                          <a:r>
                            <a:rPr lang="en-GB" altLang="en-US" sz="3200" i="1" dirty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a:t>O(nlogn)</a:t>
                          </a:r>
                          <a:endParaRPr lang="en-GB" altLang="en-US" sz="32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ph idx="1"/>
          </p:nvPr>
        </p:nvGraphicFramePr>
        <p:xfrm>
          <a:off x="1955800" y="0"/>
          <a:ext cx="8779510" cy="4351655"/>
        </p:xfrm>
        <a:graphic>
          <a:graphicData uri="http://schemas.openxmlformats.org/presentationml/2006/ole">
            <p:oleObj spid="_x0000_s17409" r:id="rId3" imgW="10476190" imgH="6257143" progId="PBrush">
              <p:embed/>
            </p:oleObj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26720" y="3909060"/>
            <a:ext cx="115385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tr-TR" altLang="en-US"/>
              <a:t>Ağaca düğüm </a:t>
            </a:r>
            <a:r>
              <a:rPr lang="en-US">
                <a:solidFill>
                  <a:srgbClr val="FF0000"/>
                </a:solidFill>
              </a:rPr>
              <a:t>ekleme</a:t>
            </a:r>
            <a:r>
              <a:rPr lang="tr-TR" altLang="en-US">
                <a:solidFill>
                  <a:srgbClr val="FF0000"/>
                </a:solidFill>
              </a:rPr>
              <a:t> </a:t>
            </a:r>
            <a:r>
              <a:rPr lang="tr-TR" altLang="en-US"/>
              <a:t>işlemi :  </a:t>
            </a:r>
            <a:r>
              <a:rPr lang="en-US"/>
              <a:t>Düğümlerin belirli bir sırayı korumak zorunda olmadığını hatırla</a:t>
            </a:r>
            <a:r>
              <a:rPr lang="tr-TR" altLang="en-US"/>
              <a:t>rsak</a:t>
            </a:r>
            <a:r>
              <a:rPr lang="en-US"/>
              <a:t>,köke</a:t>
            </a:r>
            <a:r>
              <a:rPr lang="tr-TR" altLang="en-US"/>
              <a:t> düğüme</a:t>
            </a:r>
            <a:r>
              <a:rPr lang="en-US"/>
              <a:t> ekle</a:t>
            </a:r>
            <a:r>
              <a:rPr lang="tr-TR" altLang="en-US"/>
              <a:t>me işlemi için O(1) zaman karmaşıklığını elde ederiz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Ancak belirli bir düğüme eklemek istiyorsak, önce eklemek istediğimiz düğümü aramamız gerekir, sonra ekleyebiliriz. Ve bir düğüm aramanın O(n) zaman karmaşıklığına sahip olduğunu söylemiştik, bu yüzden O(n) zaman karmaşıklığı</a:t>
            </a:r>
            <a:r>
              <a:rPr lang="tr-TR" altLang="en-US"/>
              <a:t>nı</a:t>
            </a:r>
            <a:r>
              <a:rPr lang="en-US"/>
              <a:t> elde ed</a:t>
            </a:r>
            <a:r>
              <a:rPr lang="tr-TR" altLang="en-US"/>
              <a:t>eriz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</a:t>
            </a:r>
          </a:p>
          <a:p>
            <a:pPr algn="ctr"/>
            <a:r>
              <a:rPr lang="en-GB" sz="3600" b="1" dirty="0">
                <a:solidFill>
                  <a:srgbClr val="00E9B1"/>
                </a:solidFill>
              </a:rPr>
              <a:t>k-</a:t>
            </a:r>
            <a:r>
              <a:rPr lang="en-GB" sz="3600" b="1" dirty="0" err="1">
                <a:solidFill>
                  <a:srgbClr val="00E9B1"/>
                </a:solidFill>
              </a:rPr>
              <a:t>ary</a:t>
            </a:r>
            <a:r>
              <a:rPr lang="en-GB" sz="3600" b="1" dirty="0">
                <a:solidFill>
                  <a:srgbClr val="00E9B1"/>
                </a:solidFill>
              </a:rPr>
              <a:t> tree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611188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a particular node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5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4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02301"/>
                    <a:gridCol w="2851151"/>
                    <a:gridCol w="2851151"/>
                  </a:tblGrid>
                  <a:tr h="611188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3600" b="0" dirty="0">
                              <a:solidFill>
                                <a:srgbClr val="A5FDB9"/>
                              </a:solidFill>
                            </a:rPr>
                            <a:t>searching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inserting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611188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root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</a:rPr>
                            <a:t>at a particular node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36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  <a:tr h="1222375">
                    <a:tc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endParaRPr lang="en-GB" sz="5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15" y="770890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Bir düğümü silmek için önce onu aramamız gerekiyor,</a:t>
            </a:r>
          </a:p>
          <a:p>
            <a:r>
              <a:rPr lang="en-US"/>
              <a:t>Bir düğümü aramanın bir O(n) zaman karmaşıklığı vardır, dolayısıyla bir ağaçtan bir düğümü silmenin de bir O(n) zaman karmaşıklığı vardır; burada n, düğüm sayısıdır.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PresentationFormat>Özel</PresentationFormat>
  <Paragraphs>734</Paragraphs>
  <Slides>64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64</vt:i4>
      </vt:variant>
    </vt:vector>
  </HeadingPairs>
  <TitlesOfParts>
    <vt:vector size="66" baseType="lpstr">
      <vt:lpstr>Office Theme</vt:lpstr>
      <vt:lpstr>PBrush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  <vt:lpstr>Slayt 35</vt:lpstr>
      <vt:lpstr>Slayt 36</vt:lpstr>
      <vt:lpstr>Slayt 37</vt:lpstr>
      <vt:lpstr>Slayt 38</vt:lpstr>
      <vt:lpstr>Slayt 39</vt:lpstr>
      <vt:lpstr>Slayt 40</vt:lpstr>
      <vt:lpstr>Slayt 41</vt:lpstr>
      <vt:lpstr>Slayt 42</vt:lpstr>
      <vt:lpstr>Slayt 43</vt:lpstr>
      <vt:lpstr>Slayt 44</vt:lpstr>
      <vt:lpstr>Slayt 45</vt:lpstr>
      <vt:lpstr>Slayt 46</vt:lpstr>
      <vt:lpstr>Slayt 47</vt:lpstr>
      <vt:lpstr>Slayt 48</vt:lpstr>
      <vt:lpstr>Slayt 49</vt:lpstr>
      <vt:lpstr>Slayt 50</vt:lpstr>
      <vt:lpstr>Slayt 51</vt:lpstr>
      <vt:lpstr>Slayt 52</vt:lpstr>
      <vt:lpstr>Slayt 53</vt:lpstr>
      <vt:lpstr>Slayt 54</vt:lpstr>
      <vt:lpstr>Slayt 55</vt:lpstr>
      <vt:lpstr>Slayt 56</vt:lpstr>
      <vt:lpstr>Slayt 57</vt:lpstr>
      <vt:lpstr>Slayt 58</vt:lpstr>
      <vt:lpstr>Slayt 59</vt:lpstr>
      <vt:lpstr>Slayt 60</vt:lpstr>
      <vt:lpstr>Slayt 61</vt:lpstr>
      <vt:lpstr>Slayt 62</vt:lpstr>
      <vt:lpstr>Slayt 63</vt:lpstr>
      <vt:lpstr>Slayt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victus</dc:creator>
  <cp:lastModifiedBy>victus</cp:lastModifiedBy>
  <cp:revision>1</cp:revision>
  <dcterms:modified xsi:type="dcterms:W3CDTF">2024-10-07T07:57:40Z</dcterms:modified>
</cp:coreProperties>
</file>