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0" r:id="rId3"/>
    <p:sldId id="281" r:id="rId4"/>
    <p:sldId id="259" r:id="rId5"/>
    <p:sldId id="260" r:id="rId6"/>
    <p:sldId id="261" r:id="rId7"/>
    <p:sldId id="262" r:id="rId8"/>
    <p:sldId id="275" r:id="rId9"/>
    <p:sldId id="276" r:id="rId10"/>
    <p:sldId id="264" r:id="rId11"/>
    <p:sldId id="278" r:id="rId12"/>
    <p:sldId id="279" r:id="rId13"/>
    <p:sldId id="265" r:id="rId14"/>
    <p:sldId id="266" r:id="rId15"/>
    <p:sldId id="268" r:id="rId16"/>
    <p:sldId id="269" r:id="rId17"/>
    <p:sldId id="270" r:id="rId18"/>
    <p:sldId id="271" r:id="rId19"/>
    <p:sldId id="272" r:id="rId20"/>
    <p:sldId id="273" r:id="rId21"/>
    <p:sldId id="274" r:id="rId2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D25FBBC3-D938-4ECD-8302-F8EC87B339FA}" type="datetimeFigureOut">
              <a:rPr lang="tr-TR" smtClean="0"/>
              <a:pPr/>
              <a:t>28.11.2024</a:t>
            </a:fld>
            <a:endParaRPr lang="tr-TR"/>
          </a:p>
        </p:txBody>
      </p:sp>
      <p:sp>
        <p:nvSpPr>
          <p:cNvPr id="19" name="18 Altbilgi Yer Tutucusu"/>
          <p:cNvSpPr>
            <a:spLocks noGrp="1"/>
          </p:cNvSpPr>
          <p:nvPr>
            <p:ph type="ftr" sz="quarter" idx="11"/>
          </p:nvPr>
        </p:nvSpPr>
        <p:spPr/>
        <p:txBody>
          <a:bodyPr/>
          <a:lstStyle/>
          <a:p>
            <a:endParaRPr lang="tr-TR"/>
          </a:p>
        </p:txBody>
      </p:sp>
      <p:sp>
        <p:nvSpPr>
          <p:cNvPr id="27" name="26 Slayt Numarası Yer Tutucusu"/>
          <p:cNvSpPr>
            <a:spLocks noGrp="1"/>
          </p:cNvSpPr>
          <p:nvPr>
            <p:ph type="sldNum" sz="quarter" idx="12"/>
          </p:nvPr>
        </p:nvSpPr>
        <p:spPr/>
        <p:txBody>
          <a:bodyPr/>
          <a:lstStyle/>
          <a:p>
            <a:fld id="{45FBE38B-C121-4EB9-A4A2-0978B3A52D27}"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D25FBBC3-D938-4ECD-8302-F8EC87B339FA}" type="datetimeFigureOut">
              <a:rPr lang="tr-TR" smtClean="0"/>
              <a:pPr/>
              <a:t>28.11.2024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45FBE38B-C121-4EB9-A4A2-0978B3A52D27}"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D25FBBC3-D938-4ECD-8302-F8EC87B339FA}" type="datetimeFigureOut">
              <a:rPr lang="tr-TR" smtClean="0"/>
              <a:pPr/>
              <a:t>28.11.2024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45FBE38B-C121-4EB9-A4A2-0978B3A52D27}"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D25FBBC3-D938-4ECD-8302-F8EC87B339FA}" type="datetimeFigureOut">
              <a:rPr lang="tr-TR" smtClean="0"/>
              <a:pPr/>
              <a:t>28.11.2024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45FBE38B-C121-4EB9-A4A2-0978B3A52D27}"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D25FBBC3-D938-4ECD-8302-F8EC87B339FA}" type="datetimeFigureOut">
              <a:rPr lang="tr-TR" smtClean="0"/>
              <a:pPr/>
              <a:t>28.11.2024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45FBE38B-C121-4EB9-A4A2-0978B3A52D27}"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D25FBBC3-D938-4ECD-8302-F8EC87B339FA}" type="datetimeFigureOut">
              <a:rPr lang="tr-TR" smtClean="0"/>
              <a:pPr/>
              <a:t>28.11.2024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45FBE38B-C121-4EB9-A4A2-0978B3A52D27}"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D25FBBC3-D938-4ECD-8302-F8EC87B339FA}" type="datetimeFigureOut">
              <a:rPr lang="tr-TR" smtClean="0"/>
              <a:pPr/>
              <a:t>28.11.2024</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45FBE38B-C121-4EB9-A4A2-0978B3A52D27}"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D25FBBC3-D938-4ECD-8302-F8EC87B339FA}" type="datetimeFigureOut">
              <a:rPr lang="tr-TR" smtClean="0"/>
              <a:pPr/>
              <a:t>28.11.2024</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45FBE38B-C121-4EB9-A4A2-0978B3A52D27}"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D25FBBC3-D938-4ECD-8302-F8EC87B339FA}" type="datetimeFigureOut">
              <a:rPr lang="tr-TR" smtClean="0"/>
              <a:pPr/>
              <a:t>28.11.2024</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45FBE38B-C121-4EB9-A4A2-0978B3A52D27}"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D25FBBC3-D938-4ECD-8302-F8EC87B339FA}" type="datetimeFigureOut">
              <a:rPr lang="tr-TR" smtClean="0"/>
              <a:pPr/>
              <a:t>28.11.2024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45FBE38B-C121-4EB9-A4A2-0978B3A52D27}"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Tek Köşesi Kesik ve Yuvarlatılmış Dikdörtgen"/>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Dik Üçgen"/>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Başlık"/>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3 Metin Yer Tutucusu"/>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D25FBBC3-D938-4ECD-8302-F8EC87B339FA}" type="datetimeFigureOut">
              <a:rPr lang="tr-TR" smtClean="0"/>
              <a:pPr/>
              <a:t>28.11.2024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a:xfrm>
            <a:off x="8077200" y="6356350"/>
            <a:ext cx="609600" cy="365125"/>
          </a:xfrm>
        </p:spPr>
        <p:txBody>
          <a:bodyPr/>
          <a:lstStyle/>
          <a:p>
            <a:fld id="{45FBE38B-C121-4EB9-A4A2-0978B3A52D27}" type="slidenum">
              <a:rPr lang="tr-TR" smtClean="0"/>
              <a:pPr/>
              <a:t>‹#›</a:t>
            </a:fld>
            <a:endParaRPr lang="tr-T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smtClean="0"/>
              <a:t>Resim eklemek için simgeyi tıklatın</a:t>
            </a:r>
            <a:endParaRPr kumimoji="0" lang="en-US" dirty="0"/>
          </a:p>
        </p:txBody>
      </p:sp>
      <p:sp>
        <p:nvSpPr>
          <p:cNvPr id="10" name="9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Serbest Form"/>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Başlık Yer Tutucusu"/>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25FBBC3-D938-4ECD-8302-F8EC87B339FA}" type="datetimeFigureOut">
              <a:rPr lang="tr-TR" smtClean="0"/>
              <a:pPr/>
              <a:t>28.11.2024</a:t>
            </a:fld>
            <a:endParaRPr lang="tr-TR"/>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5FBE38B-C121-4EB9-A4A2-0978B3A52D27}" type="slidenum">
              <a:rPr lang="tr-TR" smtClean="0"/>
              <a:pPr/>
              <a:t>‹#›</a:t>
            </a:fld>
            <a:endParaRPr lang="tr-TR"/>
          </a:p>
        </p:txBody>
      </p:sp>
      <p:grpSp>
        <p:nvGrpSpPr>
          <p:cNvPr id="2" name="1 Grup"/>
          <p:cNvGrpSpPr/>
          <p:nvPr/>
        </p:nvGrpSpPr>
        <p:grpSpPr>
          <a:xfrm>
            <a:off x="-19017" y="202408"/>
            <a:ext cx="9180548" cy="649224"/>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928662" y="714356"/>
            <a:ext cx="5857916" cy="2071702"/>
          </a:xfrm>
        </p:spPr>
        <p:txBody>
          <a:bodyPr>
            <a:noAutofit/>
          </a:bodyPr>
          <a:lstStyle/>
          <a:p>
            <a:r>
              <a:rPr lang="tr-TR" sz="4000" smtClean="0">
                <a:latin typeface="Tahoma" pitchFamily="34" charset="0"/>
                <a:ea typeface="Tahoma" pitchFamily="34" charset="0"/>
                <a:cs typeface="Tahoma" pitchFamily="34" charset="0"/>
              </a:rPr>
              <a:t/>
            </a:r>
            <a:br>
              <a:rPr lang="tr-TR" sz="4000" smtClean="0">
                <a:latin typeface="Tahoma" pitchFamily="34" charset="0"/>
                <a:ea typeface="Tahoma" pitchFamily="34" charset="0"/>
                <a:cs typeface="Tahoma" pitchFamily="34" charset="0"/>
              </a:rPr>
            </a:br>
            <a:r>
              <a:rPr lang="tr-TR" sz="4000" smtClean="0">
                <a:latin typeface="Tahoma" pitchFamily="34" charset="0"/>
                <a:ea typeface="Tahoma" pitchFamily="34" charset="0"/>
                <a:cs typeface="Tahoma" pitchFamily="34" charset="0"/>
              </a:rPr>
              <a:t/>
            </a:r>
            <a:br>
              <a:rPr lang="tr-TR" sz="4000" smtClean="0">
                <a:latin typeface="Tahoma" pitchFamily="34" charset="0"/>
                <a:ea typeface="Tahoma" pitchFamily="34" charset="0"/>
                <a:cs typeface="Tahoma" pitchFamily="34" charset="0"/>
              </a:rPr>
            </a:br>
            <a:r>
              <a:rPr lang="tr-TR" sz="4000" smtClean="0">
                <a:latin typeface="Tahoma" pitchFamily="34" charset="0"/>
                <a:ea typeface="Tahoma" pitchFamily="34" charset="0"/>
                <a:cs typeface="Tahoma" pitchFamily="34" charset="0"/>
              </a:rPr>
              <a:t/>
            </a:r>
            <a:br>
              <a:rPr lang="tr-TR" sz="4000" smtClean="0">
                <a:latin typeface="Tahoma" pitchFamily="34" charset="0"/>
                <a:ea typeface="Tahoma" pitchFamily="34" charset="0"/>
                <a:cs typeface="Tahoma" pitchFamily="34" charset="0"/>
              </a:rPr>
            </a:br>
            <a:r>
              <a:rPr lang="tr-TR" sz="4000" smtClean="0">
                <a:latin typeface="Tahoma" pitchFamily="34" charset="0"/>
                <a:ea typeface="Tahoma" pitchFamily="34" charset="0"/>
                <a:cs typeface="Tahoma" pitchFamily="34" charset="0"/>
              </a:rPr>
              <a:t/>
            </a:r>
            <a:br>
              <a:rPr lang="tr-TR" sz="4000" smtClean="0">
                <a:latin typeface="Tahoma" pitchFamily="34" charset="0"/>
                <a:ea typeface="Tahoma" pitchFamily="34" charset="0"/>
                <a:cs typeface="Tahoma" pitchFamily="34" charset="0"/>
              </a:rPr>
            </a:br>
            <a:r>
              <a:rPr lang="tr-TR" sz="4000" smtClean="0">
                <a:latin typeface="Tahoma" pitchFamily="34" charset="0"/>
                <a:ea typeface="Tahoma" pitchFamily="34" charset="0"/>
                <a:cs typeface="Tahoma" pitchFamily="34" charset="0"/>
              </a:rPr>
              <a:t/>
            </a:r>
            <a:br>
              <a:rPr lang="tr-TR" sz="4000" smtClean="0">
                <a:latin typeface="Tahoma" pitchFamily="34" charset="0"/>
                <a:ea typeface="Tahoma" pitchFamily="34" charset="0"/>
                <a:cs typeface="Tahoma" pitchFamily="34" charset="0"/>
              </a:rPr>
            </a:br>
            <a:r>
              <a:rPr lang="tr-TR" sz="4000" smtClean="0">
                <a:latin typeface="Tahoma" pitchFamily="34" charset="0"/>
                <a:ea typeface="Tahoma" pitchFamily="34" charset="0"/>
                <a:cs typeface="Tahoma" pitchFamily="34" charset="0"/>
              </a:rPr>
              <a:t/>
            </a:r>
            <a:br>
              <a:rPr lang="tr-TR" sz="4000" smtClean="0">
                <a:latin typeface="Tahoma" pitchFamily="34" charset="0"/>
                <a:ea typeface="Tahoma" pitchFamily="34" charset="0"/>
                <a:cs typeface="Tahoma" pitchFamily="34" charset="0"/>
              </a:rPr>
            </a:br>
            <a:r>
              <a:rPr lang="tr-TR" sz="4000" smtClean="0">
                <a:latin typeface="Tahoma" pitchFamily="34" charset="0"/>
                <a:ea typeface="Tahoma" pitchFamily="34" charset="0"/>
                <a:cs typeface="Tahoma" pitchFamily="34" charset="0"/>
              </a:rPr>
              <a:t/>
            </a:r>
            <a:br>
              <a:rPr lang="tr-TR" sz="4000" smtClean="0">
                <a:latin typeface="Tahoma" pitchFamily="34" charset="0"/>
                <a:ea typeface="Tahoma" pitchFamily="34" charset="0"/>
                <a:cs typeface="Tahoma" pitchFamily="34" charset="0"/>
              </a:rPr>
            </a:br>
            <a:r>
              <a:rPr lang="en-US" sz="3200" smtClean="0">
                <a:latin typeface="Tahoma" pitchFamily="34" charset="0"/>
                <a:ea typeface="Tahoma" pitchFamily="34" charset="0"/>
                <a:cs typeface="Tahoma" pitchFamily="34" charset="0"/>
              </a:rPr>
              <a:t>Selecting critical features for data classifcation based on machine learning methods</a:t>
            </a:r>
            <a:endParaRPr lang="tr-TR" sz="3200">
              <a:latin typeface="Tahoma" pitchFamily="34" charset="0"/>
              <a:ea typeface="Tahoma" pitchFamily="34" charset="0"/>
              <a:cs typeface="Tahoma" pitchFamily="34" charset="0"/>
            </a:endParaRPr>
          </a:p>
        </p:txBody>
      </p:sp>
      <p:sp>
        <p:nvSpPr>
          <p:cNvPr id="3" name="2 Alt Başlık"/>
          <p:cNvSpPr>
            <a:spLocks noGrp="1"/>
          </p:cNvSpPr>
          <p:nvPr>
            <p:ph type="subTitle" idx="1"/>
          </p:nvPr>
        </p:nvSpPr>
        <p:spPr>
          <a:xfrm>
            <a:off x="1371600" y="3286124"/>
            <a:ext cx="6400800" cy="2352676"/>
          </a:xfrm>
        </p:spPr>
        <p:txBody>
          <a:bodyPr>
            <a:noAutofit/>
          </a:bodyPr>
          <a:lstStyle/>
          <a:p>
            <a:r>
              <a:rPr lang="tr-TR" sz="4000" smtClean="0">
                <a:solidFill>
                  <a:schemeClr val="tx1"/>
                </a:solidFill>
                <a:latin typeface="Tahoma" pitchFamily="34" charset="0"/>
                <a:ea typeface="Tahoma" pitchFamily="34" charset="0"/>
                <a:cs typeface="Tahoma" pitchFamily="34" charset="0"/>
              </a:rPr>
              <a:t>Makine </a:t>
            </a:r>
            <a:r>
              <a:rPr lang="tr-TR" sz="4000">
                <a:solidFill>
                  <a:schemeClr val="tx1"/>
                </a:solidFill>
                <a:latin typeface="Tahoma" pitchFamily="34" charset="0"/>
                <a:ea typeface="Tahoma" pitchFamily="34" charset="0"/>
                <a:cs typeface="Tahoma" pitchFamily="34" charset="0"/>
              </a:rPr>
              <a:t>öğrenimi yöntemlerine dayalı veri sınıflandırması için kritik özelliklerin seçilmesi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smtClean="0"/>
              <a:t>Model Performance Evaluation: Ne Yapılmış?</a:t>
            </a:r>
            <a:endParaRPr lang="tr-TR"/>
          </a:p>
        </p:txBody>
      </p:sp>
      <p:sp>
        <p:nvSpPr>
          <p:cNvPr id="3" name="2 İçerik Yer Tutucusu"/>
          <p:cNvSpPr>
            <a:spLocks noGrp="1"/>
          </p:cNvSpPr>
          <p:nvPr>
            <p:ph idx="1"/>
          </p:nvPr>
        </p:nvSpPr>
        <p:spPr/>
        <p:txBody>
          <a:bodyPr/>
          <a:lstStyle/>
          <a:p>
            <a:r>
              <a:rPr lang="tr-TR" b="1" smtClean="0"/>
              <a:t>Doğruluk (Accuracy):</a:t>
            </a:r>
            <a:r>
              <a:rPr lang="tr-TR" smtClean="0"/>
              <a:t> Modellerin genel doğruluğu hesaplanmıştır.</a:t>
            </a:r>
          </a:p>
          <a:p>
            <a:r>
              <a:rPr lang="tr-TR" b="1" smtClean="0"/>
              <a:t>Kesinlik ve Hatırlama:</a:t>
            </a:r>
            <a:r>
              <a:rPr lang="tr-TR" smtClean="0"/>
              <a:t> Pozitif sınıflar için doğruluk oranları ölçülmüştür.</a:t>
            </a:r>
          </a:p>
          <a:p>
            <a:r>
              <a:rPr lang="tr-TR" b="1" smtClean="0"/>
              <a:t>Kappa Katsayısı:</a:t>
            </a:r>
            <a:r>
              <a:rPr lang="tr-TR" smtClean="0"/>
              <a:t> Model tahminlerinin rastgele seçimden daha iyi olup olmadığı ölçülmüştür.</a:t>
            </a:r>
          </a:p>
          <a:p>
            <a:r>
              <a:rPr lang="tr-TR" b="1" smtClean="0"/>
              <a:t>ROC ve AUC Eğrisi:</a:t>
            </a:r>
            <a:r>
              <a:rPr lang="tr-TR" smtClean="0"/>
              <a:t> Modellerin ayırt edici gücü analiz edilmiştir.</a:t>
            </a:r>
          </a:p>
          <a:p>
            <a:r>
              <a:rPr lang="tr-TR" b="1" smtClean="0"/>
              <a:t>Bootstrap Stratejisi:</a:t>
            </a:r>
            <a:r>
              <a:rPr lang="tr-TR" smtClean="0"/>
              <a:t> Model doğruluğunun güvenilirliğini artırmak için kullanılmıştır.</a:t>
            </a:r>
          </a:p>
          <a:p>
            <a:endParaRPr lang="tr-T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28604"/>
            <a:ext cx="8229600" cy="5895996"/>
          </a:xfrm>
        </p:spPr>
        <p:txBody>
          <a:bodyPr/>
          <a:lstStyle/>
          <a:p>
            <a:r>
              <a:rPr lang="tr-TR" b="1" smtClean="0"/>
              <a:t>Doğruluk (Accuracy) Hesaplama:</a:t>
            </a:r>
            <a:endParaRPr lang="tr-TR" smtClean="0"/>
          </a:p>
          <a:p>
            <a:r>
              <a:rPr lang="tr-TR" smtClean="0"/>
              <a:t>Sınıflandırma modellerinin genel doğruluğu, hata matrisi kullanılarak hesaplanmıştır.</a:t>
            </a:r>
          </a:p>
          <a:p>
            <a:r>
              <a:rPr lang="tr-TR" b="1" smtClean="0"/>
              <a:t>Doğruluk Formülü:</a:t>
            </a:r>
            <a:r>
              <a:rPr lang="tr-TR" smtClean="0"/>
              <a:t> Accuracy=TP+TNTP+TN+FP+FN\text{Accuracy} = \frac{TP + TN}{TP + TN + FP + FN}Accuracy=TP+TN+FP+FNTP+TN​</a:t>
            </a:r>
          </a:p>
          <a:p>
            <a:endParaRPr lang="tr-TR" smtClean="0"/>
          </a:p>
          <a:p>
            <a:r>
              <a:rPr lang="tr-TR" b="1" smtClean="0"/>
              <a:t>Kappa Katsayısı:</a:t>
            </a:r>
            <a:endParaRPr lang="tr-TR" smtClean="0"/>
          </a:p>
          <a:p>
            <a:r>
              <a:rPr lang="tr-TR" smtClean="0"/>
              <a:t>Modelin tahminlerinin rastgele bir sınıflandırmadan daha iyi olup olmadığını ölçer.</a:t>
            </a:r>
          </a:p>
          <a:p>
            <a:pPr>
              <a:buNone/>
            </a:pPr>
            <a:endParaRPr lang="tr-TR" smtClean="0"/>
          </a:p>
          <a:p>
            <a:endParaRPr lang="tr-T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571480"/>
            <a:ext cx="8229600" cy="5753120"/>
          </a:xfrm>
        </p:spPr>
        <p:txBody>
          <a:bodyPr>
            <a:normAutofit fontScale="70000" lnSpcReduction="20000"/>
          </a:bodyPr>
          <a:lstStyle/>
          <a:p>
            <a:r>
              <a:rPr lang="tr-TR" b="1" smtClean="0"/>
              <a:t>ROC ve AUC Eğrisi:</a:t>
            </a:r>
            <a:endParaRPr lang="tr-TR" smtClean="0"/>
          </a:p>
          <a:p>
            <a:pPr lvl="1"/>
            <a:r>
              <a:rPr lang="tr-TR" b="1" smtClean="0"/>
              <a:t>ROC Eğrisi (Receiver Operating Characteristic):</a:t>
            </a:r>
            <a:r>
              <a:rPr lang="tr-TR" smtClean="0"/>
              <a:t> Modelin, farklı eşik değerlerinde doğru ve yanlış pozitif oranlarının nasıl değiştiğini gösterir.</a:t>
            </a:r>
          </a:p>
          <a:p>
            <a:pPr lvl="1"/>
            <a:r>
              <a:rPr lang="tr-TR" b="1" smtClean="0"/>
              <a:t>AUC (Area Under the Curve):</a:t>
            </a:r>
            <a:r>
              <a:rPr lang="tr-TR" smtClean="0"/>
              <a:t> ROC eğrisinin altında kalan alan, modelin ayırt edici gücünü temsil eder.</a:t>
            </a:r>
          </a:p>
          <a:p>
            <a:r>
              <a:rPr lang="tr-TR" b="1" smtClean="0"/>
              <a:t>Bootstrap Stratejisi:</a:t>
            </a:r>
            <a:endParaRPr lang="tr-TR" smtClean="0"/>
          </a:p>
          <a:p>
            <a:pPr lvl="1"/>
            <a:r>
              <a:rPr lang="tr-TR" smtClean="0"/>
              <a:t>Doğruluk tahminlerinin güvenilirliğini artırmak için bootstrap yöntemi uygulanmıştır.</a:t>
            </a:r>
          </a:p>
          <a:p>
            <a:pPr lvl="1"/>
            <a:r>
              <a:rPr lang="tr-TR" smtClean="0"/>
              <a:t>Bu yöntem, çapraz doğrulama yerine hataları yeniden örnekleme yoluyla tahmin eder.</a:t>
            </a:r>
          </a:p>
          <a:p>
            <a:r>
              <a:rPr lang="tr-TR" b="1" smtClean="0"/>
              <a:t>Özellik Seçiminin Etkisi:</a:t>
            </a:r>
            <a:endParaRPr lang="tr-TR" smtClean="0"/>
          </a:p>
          <a:p>
            <a:pPr lvl="1"/>
            <a:r>
              <a:rPr lang="tr-TR" smtClean="0"/>
              <a:t>RF, Boruta, ve RFE yöntemleriyle seçilen özelliklerin kullanımı ile tüm özelliklerin kullanımı karşılaştırılmıştır.</a:t>
            </a:r>
          </a:p>
          <a:p>
            <a:pPr lvl="1"/>
            <a:r>
              <a:rPr lang="tr-TR" smtClean="0"/>
              <a:t>Seçilen özellikler ile model performansında önemli bir iyileşme olduğu gösterilmiştir.</a:t>
            </a:r>
          </a:p>
          <a:p>
            <a:r>
              <a:rPr lang="tr-TR" b="1" smtClean="0"/>
              <a:t>Konuyla Bağlantısı:</a:t>
            </a:r>
            <a:endParaRPr lang="tr-TR" smtClean="0"/>
          </a:p>
          <a:p>
            <a:r>
              <a:rPr lang="tr-TR" smtClean="0"/>
              <a:t>Model değerlendirme, </a:t>
            </a:r>
            <a:r>
              <a:rPr lang="tr-TR" b="1" smtClean="0"/>
              <a:t>özellik seçimi yöntemlerinin sınıflandırma doğruluğunu nasıl etkilediğini</a:t>
            </a:r>
            <a:r>
              <a:rPr lang="tr-TR" smtClean="0"/>
              <a:t> anlamada kritik bir aşamadır.</a:t>
            </a:r>
          </a:p>
          <a:p>
            <a:r>
              <a:rPr lang="tr-TR" smtClean="0"/>
              <a:t>Bu kısımda, Random Forest gibi yöntemlerin diğer özellik seçimi tekniklerine göre daha yüksek doğruluk sağladığı vurgulanmıştır.</a:t>
            </a:r>
          </a:p>
          <a:p>
            <a:r>
              <a:rPr lang="tr-TR" smtClean="0"/>
              <a:t>Özellikle, üç farklı veri setiyle yapılan deneylerde, seçilen özelliklerle çalışan modellerin daha hızlı ve yüksek doğrulukla çalıştığı kanıtlanmıştır.</a:t>
            </a:r>
          </a:p>
          <a:p>
            <a:endParaRPr lang="tr-T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30352" y="642918"/>
            <a:ext cx="7772400" cy="1428760"/>
          </a:xfrm>
        </p:spPr>
        <p:txBody>
          <a:bodyPr/>
          <a:lstStyle/>
          <a:p>
            <a:r>
              <a:rPr lang="tr-TR" sz="3600" smtClean="0"/>
              <a:t>Table 3: Veri Setlerinin Özellikleri ve Konuyla Bağlantısı</a:t>
            </a:r>
            <a:endParaRPr lang="tr-TR" sz="3600"/>
          </a:p>
        </p:txBody>
      </p:sp>
      <p:sp>
        <p:nvSpPr>
          <p:cNvPr id="3" name="2 Metin Yer Tutucusu"/>
          <p:cNvSpPr>
            <a:spLocks noGrp="1"/>
          </p:cNvSpPr>
          <p:nvPr>
            <p:ph type="body" idx="1"/>
          </p:nvPr>
        </p:nvSpPr>
        <p:spPr>
          <a:xfrm>
            <a:off x="428596" y="4714884"/>
            <a:ext cx="7874156" cy="1357322"/>
          </a:xfrm>
        </p:spPr>
        <p:txBody>
          <a:bodyPr/>
          <a:lstStyle/>
          <a:p>
            <a:r>
              <a:rPr lang="tr-TR" smtClean="0"/>
              <a:t>Tablo, veri setlerinin boyutunu gösterir. Özellikle yüksek boyutlu veri setlerinde (561 özellik) özellik seçiminin önemini vurgulamak için verilmiştir.</a:t>
            </a:r>
            <a:endParaRPr lang="tr-TR"/>
          </a:p>
        </p:txBody>
      </p:sp>
      <p:pic>
        <p:nvPicPr>
          <p:cNvPr id="4098" name="Picture 2"/>
          <p:cNvPicPr>
            <a:picLocks noChangeAspect="1" noChangeArrowheads="1"/>
          </p:cNvPicPr>
          <p:nvPr/>
        </p:nvPicPr>
        <p:blipFill>
          <a:blip r:embed="rId2"/>
          <a:srcRect/>
          <a:stretch>
            <a:fillRect/>
          </a:stretch>
        </p:blipFill>
        <p:spPr bwMode="auto">
          <a:xfrm>
            <a:off x="500034" y="2357430"/>
            <a:ext cx="7929618" cy="214314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30352" y="500042"/>
            <a:ext cx="8113614" cy="1143008"/>
          </a:xfrm>
        </p:spPr>
        <p:txBody>
          <a:bodyPr/>
          <a:lstStyle/>
          <a:p>
            <a:r>
              <a:rPr lang="tr-TR" sz="3600" smtClean="0"/>
              <a:t>Table 4 ve Table 5: Özellik Tanımlamaları</a:t>
            </a:r>
            <a:endParaRPr lang="tr-TR" sz="3600"/>
          </a:p>
        </p:txBody>
      </p:sp>
      <p:sp>
        <p:nvSpPr>
          <p:cNvPr id="3" name="2 Metin Yer Tutucusu"/>
          <p:cNvSpPr>
            <a:spLocks noGrp="1"/>
          </p:cNvSpPr>
          <p:nvPr>
            <p:ph type="body" idx="1"/>
          </p:nvPr>
        </p:nvSpPr>
        <p:spPr>
          <a:xfrm>
            <a:off x="530352" y="2000240"/>
            <a:ext cx="7772400" cy="4429156"/>
          </a:xfrm>
        </p:spPr>
        <p:txBody>
          <a:bodyPr>
            <a:normAutofit lnSpcReduction="10000"/>
          </a:bodyPr>
          <a:lstStyle/>
          <a:p>
            <a:r>
              <a:rPr lang="tr-TR" b="1" smtClean="0"/>
              <a:t>Table 4: Bank Marketing Özellikleri</a:t>
            </a:r>
          </a:p>
          <a:p>
            <a:r>
              <a:rPr lang="tr-TR" b="1" smtClean="0"/>
              <a:t>Örnek:</a:t>
            </a:r>
            <a:endParaRPr lang="tr-TR" smtClean="0"/>
          </a:p>
          <a:p>
            <a:pPr lvl="1"/>
            <a:r>
              <a:rPr lang="tr-TR" b="1" smtClean="0"/>
              <a:t>Age:</a:t>
            </a:r>
            <a:r>
              <a:rPr lang="tr-TR" smtClean="0"/>
              <a:t> Müşterinin yaşı (sayısal).</a:t>
            </a:r>
          </a:p>
          <a:p>
            <a:pPr lvl="1"/>
            <a:r>
              <a:rPr lang="tr-TR" b="1" smtClean="0"/>
              <a:t>Job:</a:t>
            </a:r>
            <a:r>
              <a:rPr lang="tr-TR" smtClean="0"/>
              <a:t> Meslek türü (kategorik).</a:t>
            </a:r>
          </a:p>
          <a:p>
            <a:pPr lvl="1"/>
            <a:endParaRPr lang="tr-TR" smtClean="0"/>
          </a:p>
          <a:p>
            <a:r>
              <a:rPr lang="tr-TR" b="1" smtClean="0"/>
              <a:t>Table 5: Car Evaluation Özellikleri</a:t>
            </a:r>
          </a:p>
          <a:p>
            <a:r>
              <a:rPr lang="tr-TR" b="1" smtClean="0"/>
              <a:t>Örnek:</a:t>
            </a:r>
            <a:endParaRPr lang="tr-TR" smtClean="0"/>
          </a:p>
          <a:p>
            <a:pPr lvl="1"/>
            <a:r>
              <a:rPr lang="tr-TR" b="1" smtClean="0"/>
              <a:t>Buying:</a:t>
            </a:r>
            <a:r>
              <a:rPr lang="tr-TR" smtClean="0"/>
              <a:t> Araba satın alma maliyeti (v-high, high, med, low).</a:t>
            </a:r>
          </a:p>
          <a:p>
            <a:pPr lvl="1"/>
            <a:endParaRPr lang="tr-TR" smtClean="0"/>
          </a:p>
          <a:p>
            <a:pPr lvl="1"/>
            <a:r>
              <a:rPr lang="tr-TR" sz="2400" smtClean="0"/>
              <a:t>Feature ve Value kısımlarından oluşan tablolardahangi değişkenlerin model performansını artırabileceğini belirlemek için kullanılmıştır.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14282" y="214291"/>
            <a:ext cx="2857520" cy="1500197"/>
          </a:xfrm>
        </p:spPr>
        <p:txBody>
          <a:bodyPr>
            <a:normAutofit/>
          </a:bodyPr>
          <a:lstStyle/>
          <a:p>
            <a:r>
              <a:rPr lang="tr-TR" smtClean="0"/>
              <a:t>Figure2:RF kullanılarak Banka Pazarlama Veri Setinin her değişkeni için özellik önem dereceleri</a:t>
            </a:r>
            <a:endParaRPr lang="tr-TR"/>
          </a:p>
        </p:txBody>
      </p:sp>
      <p:sp>
        <p:nvSpPr>
          <p:cNvPr id="3" name="2 Metin Yer Tutucusu"/>
          <p:cNvSpPr>
            <a:spLocks noGrp="1"/>
          </p:cNvSpPr>
          <p:nvPr>
            <p:ph type="body" sz="half" idx="2"/>
          </p:nvPr>
        </p:nvSpPr>
        <p:spPr>
          <a:xfrm>
            <a:off x="285720" y="1785926"/>
            <a:ext cx="2643206" cy="4643470"/>
          </a:xfrm>
        </p:spPr>
        <p:txBody>
          <a:bodyPr>
            <a:normAutofit lnSpcReduction="10000"/>
          </a:bodyPr>
          <a:lstStyle/>
          <a:p>
            <a:r>
              <a:rPr lang="tr-TR" b="1" smtClean="0"/>
              <a:t>En Önemli Özellikler:Duration:</a:t>
            </a:r>
            <a:r>
              <a:rPr lang="tr-TR" smtClean="0"/>
              <a:t> Müşteri ile yapılan son görüşme süresi.</a:t>
            </a:r>
          </a:p>
          <a:p>
            <a:r>
              <a:rPr lang="tr-TR" b="1" smtClean="0"/>
              <a:t>Balance:</a:t>
            </a:r>
            <a:r>
              <a:rPr lang="tr-TR" smtClean="0"/>
              <a:t> Müşterinin ortalama yıllık bakiyesi.</a:t>
            </a:r>
          </a:p>
          <a:p>
            <a:r>
              <a:rPr lang="tr-TR" b="1" smtClean="0"/>
              <a:t>Age:</a:t>
            </a:r>
            <a:r>
              <a:rPr lang="tr-TR" smtClean="0"/>
              <a:t> Müşterinin yaşı.</a:t>
            </a:r>
          </a:p>
          <a:p>
            <a:r>
              <a:rPr lang="tr-TR" b="1" smtClean="0"/>
              <a:t>Pdays:</a:t>
            </a:r>
            <a:r>
              <a:rPr lang="tr-TR" smtClean="0"/>
              <a:t> Son kampanyadan bu yana geçen gün sayısı.</a:t>
            </a:r>
          </a:p>
          <a:p>
            <a:r>
              <a:rPr lang="tr-TR" b="1" smtClean="0"/>
              <a:t>Campaign:</a:t>
            </a:r>
            <a:r>
              <a:rPr lang="tr-TR" smtClean="0"/>
              <a:t> Mevcut kampanya boyunca yapılan görüşme sayısı.</a:t>
            </a:r>
          </a:p>
          <a:p>
            <a:r>
              <a:rPr lang="tr-TR" b="1" smtClean="0"/>
              <a:t>Housing:</a:t>
            </a:r>
            <a:r>
              <a:rPr lang="tr-TR" smtClean="0"/>
              <a:t> Müşterinin konut kredisi olup olmaması.</a:t>
            </a:r>
          </a:p>
          <a:p>
            <a:r>
              <a:rPr lang="tr-TR" b="1" smtClean="0"/>
              <a:t>Özellik seçimi yapılmadan kullanıldığında tüm özelliklerin eşit şekilde etkili olabileceği varsayılır. Ancak bu figür, bazı özelliklerin sınıflandırma doğruluğuna çok daha fazla katkı sağladığını göstermektedir.Örneğin, Duration en önemli özelliklerden biri olarak dikkat çekmiştir.</a:t>
            </a:r>
          </a:p>
          <a:p>
            <a:endParaRPr lang="tr-TR"/>
          </a:p>
        </p:txBody>
      </p:sp>
      <p:pic>
        <p:nvPicPr>
          <p:cNvPr id="6" name="Picture 2"/>
          <p:cNvPicPr>
            <a:picLocks noGrp="1" noChangeAspect="1" noChangeArrowheads="1"/>
          </p:cNvPicPr>
          <p:nvPr>
            <p:ph type="pic" idx="1"/>
          </p:nvPr>
        </p:nvPicPr>
        <p:blipFill>
          <a:blip r:embed="rId2"/>
          <a:srcRect t="10301" b="10301"/>
          <a:stretch>
            <a:fillRect/>
          </a:stretch>
        </p:blipFill>
        <p:spPr bwMode="auto">
          <a:xfrm rot="420000">
            <a:off x="3345718" y="1123369"/>
            <a:ext cx="4882517" cy="4102556"/>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09600" y="571481"/>
            <a:ext cx="2212848" cy="1643074"/>
          </a:xfrm>
        </p:spPr>
        <p:txBody>
          <a:bodyPr/>
          <a:lstStyle/>
          <a:p>
            <a:r>
              <a:rPr lang="tr-TR" smtClean="0"/>
              <a:t>Figure 3:</a:t>
            </a:r>
            <a:br>
              <a:rPr lang="tr-TR" smtClean="0"/>
            </a:br>
            <a:r>
              <a:rPr lang="tr-TR" smtClean="0"/>
              <a:t>Recursive Feature Elimination (RFE) ile Özellik Seçimi</a:t>
            </a:r>
            <a:endParaRPr lang="tr-TR"/>
          </a:p>
        </p:txBody>
      </p:sp>
      <p:sp>
        <p:nvSpPr>
          <p:cNvPr id="3" name="2 Metin Yer Tutucusu"/>
          <p:cNvSpPr>
            <a:spLocks noGrp="1"/>
          </p:cNvSpPr>
          <p:nvPr>
            <p:ph type="body" sz="half" idx="2"/>
          </p:nvPr>
        </p:nvSpPr>
        <p:spPr>
          <a:xfrm>
            <a:off x="357158" y="2500306"/>
            <a:ext cx="2462242" cy="3714776"/>
          </a:xfrm>
        </p:spPr>
        <p:txBody>
          <a:bodyPr>
            <a:normAutofit lnSpcReduction="10000"/>
          </a:bodyPr>
          <a:lstStyle/>
          <a:p>
            <a:r>
              <a:rPr lang="tr-TR" smtClean="0"/>
              <a:t>Bu figür, RFE algoritması kullanılarak elde edilen özelliklerin önem derecelerini göstermektedir.RFE, özellikleri sırasıyla eleyerek yalnızca en önemli olanları seçer.</a:t>
            </a:r>
            <a:r>
              <a:rPr lang="tr-TR" b="1" smtClean="0"/>
              <a:t>Sonuç:</a:t>
            </a:r>
            <a:r>
              <a:rPr lang="tr-TR" smtClean="0"/>
              <a:t> RFE ile seçilen özellikler şunlardır:</a:t>
            </a:r>
            <a:r>
              <a:rPr lang="tr-TR" b="1" smtClean="0"/>
              <a:t>Duration,</a:t>
            </a:r>
            <a:endParaRPr lang="tr-TR" smtClean="0"/>
          </a:p>
          <a:p>
            <a:r>
              <a:rPr lang="tr-TR" b="1" smtClean="0"/>
              <a:t>Balance,</a:t>
            </a:r>
            <a:endParaRPr lang="tr-TR" smtClean="0"/>
          </a:p>
          <a:p>
            <a:r>
              <a:rPr lang="tr-TR" b="1" smtClean="0"/>
              <a:t>Pdays,</a:t>
            </a:r>
            <a:endParaRPr lang="tr-TR" smtClean="0"/>
          </a:p>
          <a:p>
            <a:r>
              <a:rPr lang="tr-TR" b="1" smtClean="0"/>
              <a:t>Age.</a:t>
            </a:r>
            <a:endParaRPr lang="tr-TR" smtClean="0"/>
          </a:p>
          <a:p>
            <a:r>
              <a:rPr lang="tr-TR" smtClean="0"/>
              <a:t>RFE ile seçilen özelliklerin sınıflandırma modeli için anlamlı bir fark yarattığı gözlemlenmiştir.Özellik seçimi, veri boyutunu azaltarak hem işlem süresini kısaltmış hem de sınıflandırma doğruluğunu artırmıştır.</a:t>
            </a:r>
            <a:endParaRPr lang="tr-TR"/>
          </a:p>
        </p:txBody>
      </p:sp>
      <p:pic>
        <p:nvPicPr>
          <p:cNvPr id="6146" name="Picture 2"/>
          <p:cNvPicPr>
            <a:picLocks noGrp="1" noChangeAspect="1" noChangeArrowheads="1"/>
          </p:cNvPicPr>
          <p:nvPr>
            <p:ph type="pic" idx="1"/>
          </p:nvPr>
        </p:nvPicPr>
        <p:blipFill>
          <a:blip r:embed="rId2"/>
          <a:srcRect l="9375" r="9375"/>
          <a:stretch>
            <a:fillRect/>
          </a:stretch>
        </p:blipFill>
        <p:spPr bwMode="auto">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85720" y="214291"/>
            <a:ext cx="2536728" cy="1071569"/>
          </a:xfrm>
        </p:spPr>
        <p:txBody>
          <a:bodyPr/>
          <a:lstStyle/>
          <a:p>
            <a:r>
              <a:rPr lang="tr-TR" smtClean="0"/>
              <a:t>Figure 4: Boruta ile Özellik Seçimi</a:t>
            </a:r>
            <a:endParaRPr lang="tr-TR"/>
          </a:p>
        </p:txBody>
      </p:sp>
      <p:sp>
        <p:nvSpPr>
          <p:cNvPr id="3" name="2 Metin Yer Tutucusu"/>
          <p:cNvSpPr>
            <a:spLocks noGrp="1"/>
          </p:cNvSpPr>
          <p:nvPr>
            <p:ph type="body" sz="half" idx="2"/>
          </p:nvPr>
        </p:nvSpPr>
        <p:spPr>
          <a:xfrm>
            <a:off x="142844" y="1428736"/>
            <a:ext cx="3286148" cy="5000660"/>
          </a:xfrm>
        </p:spPr>
        <p:txBody>
          <a:bodyPr>
            <a:normAutofit/>
          </a:bodyPr>
          <a:lstStyle/>
          <a:p>
            <a:r>
              <a:rPr lang="tr-TR" sz="1400" smtClean="0"/>
              <a:t>Bu figür, Boruta algoritmasıyla elde edilen önemli ve önemsiz özellikleri karşılaştırmaktadır.Boruta, RF'ye dayalı bir algoritma olup, değişkenlerin önemini değerlendirerek şunları belirler:</a:t>
            </a:r>
            <a:r>
              <a:rPr lang="tr-TR" sz="1400" b="1" smtClean="0"/>
              <a:t>Kesinlikle Önemli Özellikler (Confirmed):</a:t>
            </a:r>
            <a:endParaRPr lang="tr-TR" sz="1400" smtClean="0"/>
          </a:p>
          <a:p>
            <a:pPr lvl="1"/>
            <a:r>
              <a:rPr lang="tr-TR" sz="1400" b="1" smtClean="0"/>
              <a:t>Duration, Balance, Age, Pdays.</a:t>
            </a:r>
            <a:endParaRPr lang="tr-TR" sz="1400" smtClean="0"/>
          </a:p>
          <a:p>
            <a:r>
              <a:rPr lang="tr-TR" sz="1400" b="1" smtClean="0"/>
              <a:t>Önemsiz Özellikler (Rejected):</a:t>
            </a:r>
            <a:endParaRPr lang="tr-TR" sz="1400" smtClean="0"/>
          </a:p>
          <a:p>
            <a:pPr lvl="1"/>
            <a:r>
              <a:rPr lang="tr-TR" sz="1400" b="1" smtClean="0"/>
              <a:t>Contact, Day, Month.</a:t>
            </a:r>
            <a:endParaRPr lang="tr-TR" sz="1400" smtClean="0"/>
          </a:p>
          <a:p>
            <a:r>
              <a:rPr lang="tr-TR" sz="1400" b="1" smtClean="0"/>
              <a:t>Belirsiz Özellikler (Tentative):</a:t>
            </a:r>
            <a:endParaRPr lang="tr-TR" sz="1400" smtClean="0"/>
          </a:p>
          <a:p>
            <a:pPr lvl="1"/>
            <a:r>
              <a:rPr lang="tr-TR" sz="1400" smtClean="0"/>
              <a:t>Bazı özellikler hem önemli hem de önemsiz arasında bir değerlendirmede kalmıştır.</a:t>
            </a:r>
          </a:p>
          <a:p>
            <a:r>
              <a:rPr lang="tr-TR" sz="1400" smtClean="0"/>
              <a:t>Boruta, özellik seçimini daha katı bir şekilde gerçekleştirmektedir.</a:t>
            </a:r>
          </a:p>
          <a:p>
            <a:r>
              <a:rPr lang="tr-TR" sz="1400" smtClean="0"/>
              <a:t>Özellikle </a:t>
            </a:r>
            <a:r>
              <a:rPr lang="tr-TR" sz="1400" b="1" smtClean="0"/>
              <a:t>Duration</a:t>
            </a:r>
            <a:r>
              <a:rPr lang="tr-TR" sz="1400" smtClean="0"/>
              <a:t> gibi değişkenlerin kritik olduğu ve bazı özelliklerin sınıflandırma doğruluğuna önemli bir katkı sağlamadığı kanıtlanmıştır (</a:t>
            </a:r>
            <a:r>
              <a:rPr lang="tr-TR" sz="1400" b="1" smtClean="0"/>
              <a:t>Contact, Day, Month gibi</a:t>
            </a:r>
            <a:r>
              <a:rPr lang="tr-TR" sz="1400" smtClean="0"/>
              <a:t>).</a:t>
            </a:r>
          </a:p>
          <a:p>
            <a:endParaRPr lang="tr-TR"/>
          </a:p>
        </p:txBody>
      </p:sp>
      <p:pic>
        <p:nvPicPr>
          <p:cNvPr id="7170" name="Picture 2"/>
          <p:cNvPicPr>
            <a:picLocks noGrp="1" noChangeAspect="1" noChangeArrowheads="1"/>
          </p:cNvPicPr>
          <p:nvPr>
            <p:ph type="pic" idx="1"/>
          </p:nvPr>
        </p:nvPicPr>
        <p:blipFill>
          <a:blip r:embed="rId2"/>
          <a:srcRect l="2042" r="2042"/>
          <a:stretch>
            <a:fillRect/>
          </a:stretch>
        </p:blipFill>
        <p:spPr bwMode="auto">
          <a:xfrm rot="420000">
            <a:off x="3470283" y="1216007"/>
            <a:ext cx="4917342" cy="393192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smtClean="0"/>
              <a:t/>
            </a:r>
            <a:br>
              <a:rPr lang="tr-TR" smtClean="0"/>
            </a:br>
            <a:r>
              <a:rPr lang="tr-TR" smtClean="0"/>
              <a:t/>
            </a:r>
            <a:br>
              <a:rPr lang="tr-TR" smtClean="0"/>
            </a:br>
            <a:r>
              <a:rPr lang="tr-TR" sz="4000" b="1" smtClean="0"/>
              <a:t>Figure 2, 3 ve 4 Arasındaki Karşılaştırma</a:t>
            </a:r>
            <a:r>
              <a:rPr lang="tr-TR" b="1" smtClean="0"/>
              <a:t/>
            </a:r>
            <a:br>
              <a:rPr lang="tr-TR" b="1" smtClean="0"/>
            </a:br>
            <a:endParaRPr lang="tr-TR"/>
          </a:p>
        </p:txBody>
      </p:sp>
      <p:sp>
        <p:nvSpPr>
          <p:cNvPr id="4" name="3 Metin Yer Tutucusu"/>
          <p:cNvSpPr>
            <a:spLocks noGrp="1"/>
          </p:cNvSpPr>
          <p:nvPr>
            <p:ph type="body" sz="half" idx="3"/>
          </p:nvPr>
        </p:nvSpPr>
        <p:spPr>
          <a:xfrm>
            <a:off x="5286380" y="1571613"/>
            <a:ext cx="3400420" cy="571503"/>
          </a:xfrm>
        </p:spPr>
        <p:txBody>
          <a:bodyPr/>
          <a:lstStyle/>
          <a:p>
            <a:r>
              <a:rPr lang="tr-TR" smtClean="0"/>
              <a:t>Sonuç</a:t>
            </a:r>
            <a:endParaRPr lang="tr-TR"/>
          </a:p>
        </p:txBody>
      </p:sp>
      <p:sp>
        <p:nvSpPr>
          <p:cNvPr id="6" name="5 İçerik Yer Tutucusu"/>
          <p:cNvSpPr>
            <a:spLocks noGrp="1"/>
          </p:cNvSpPr>
          <p:nvPr>
            <p:ph sz="quarter" idx="4"/>
          </p:nvPr>
        </p:nvSpPr>
        <p:spPr>
          <a:xfrm>
            <a:off x="5286380" y="2071678"/>
            <a:ext cx="3400420" cy="4288642"/>
          </a:xfrm>
        </p:spPr>
        <p:txBody>
          <a:bodyPr>
            <a:normAutofit fontScale="92500" lnSpcReduction="20000"/>
          </a:bodyPr>
          <a:lstStyle/>
          <a:p>
            <a:r>
              <a:rPr lang="tr-TR" smtClean="0"/>
              <a:t>Tüm yöntemler, </a:t>
            </a:r>
            <a:r>
              <a:rPr lang="tr-TR" b="1" smtClean="0"/>
              <a:t>Duration</a:t>
            </a:r>
            <a:r>
              <a:rPr lang="tr-TR" smtClean="0"/>
              <a:t> ve </a:t>
            </a:r>
            <a:r>
              <a:rPr lang="tr-TR" b="1" smtClean="0"/>
              <a:t>Balance</a:t>
            </a:r>
            <a:r>
              <a:rPr lang="tr-TR" smtClean="0"/>
              <a:t> değişkenlerinin sınıflandırma doğruluğu için en kritik değişkenler olduğunu göstermiştir.</a:t>
            </a:r>
          </a:p>
          <a:p>
            <a:r>
              <a:rPr lang="tr-TR" smtClean="0"/>
              <a:t>Özellikle </a:t>
            </a:r>
            <a:r>
              <a:rPr lang="tr-TR" b="1" smtClean="0"/>
              <a:t>Boruta</a:t>
            </a:r>
            <a:r>
              <a:rPr lang="tr-TR" smtClean="0"/>
              <a:t>, özelliklerin kesin önemini belirlemede daha katı bir yaklaşım sergiler.Bu figürler, farklı yöntemlerin özellik seçimi sürecinde nasıl etkili sonuçlar verdiğini ve model performansını nasıl iyileştirdiğini göstermektedir.</a:t>
            </a:r>
            <a:endParaRPr lang="tr-TR"/>
          </a:p>
        </p:txBody>
      </p:sp>
      <p:pic>
        <p:nvPicPr>
          <p:cNvPr id="8194" name="Picture 2"/>
          <p:cNvPicPr>
            <a:picLocks noGrp="1" noChangeAspect="1" noChangeArrowheads="1"/>
          </p:cNvPicPr>
          <p:nvPr>
            <p:ph sz="quarter" idx="2"/>
          </p:nvPr>
        </p:nvPicPr>
        <p:blipFill>
          <a:blip r:embed="rId2"/>
          <a:srcRect/>
          <a:stretch>
            <a:fillRect/>
          </a:stretch>
        </p:blipFill>
        <p:spPr bwMode="auto">
          <a:xfrm>
            <a:off x="214282" y="1643050"/>
            <a:ext cx="4643470" cy="464347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smtClean="0"/>
              <a:t>Results and Discussion: Ne Yapılmış?</a:t>
            </a:r>
            <a:endParaRPr lang="tr-TR"/>
          </a:p>
        </p:txBody>
      </p:sp>
      <p:sp>
        <p:nvSpPr>
          <p:cNvPr id="3" name="2 İçerik Yer Tutucusu"/>
          <p:cNvSpPr>
            <a:spLocks noGrp="1"/>
          </p:cNvSpPr>
          <p:nvPr>
            <p:ph idx="1"/>
          </p:nvPr>
        </p:nvSpPr>
        <p:spPr/>
        <p:txBody>
          <a:bodyPr/>
          <a:lstStyle/>
          <a:p>
            <a:r>
              <a:rPr lang="tr-TR" b="1" smtClean="0"/>
              <a:t>Genel Değerlendirme:</a:t>
            </a:r>
          </a:p>
          <a:p>
            <a:r>
              <a:rPr lang="tr-TR" smtClean="0"/>
              <a:t>Özellik seçimi, sınıflandırma doğruluğunu artırmıştır.</a:t>
            </a:r>
          </a:p>
          <a:p>
            <a:r>
              <a:rPr lang="tr-TR" smtClean="0"/>
              <a:t>Random Forest, en yüksek doğruluk oranına ulaşmıştır.</a:t>
            </a:r>
          </a:p>
          <a:p>
            <a:r>
              <a:rPr lang="tr-TR" smtClean="0"/>
              <a:t>Özellik seçimi ile işlem süresi kısaltılmış, model karmaşıklığı azalmıştır.</a:t>
            </a:r>
          </a:p>
          <a:p>
            <a:endParaRPr lang="tr-T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Problem</a:t>
            </a:r>
            <a:endParaRPr lang="tr-TR"/>
          </a:p>
        </p:txBody>
      </p:sp>
      <p:sp>
        <p:nvSpPr>
          <p:cNvPr id="3" name="2 İçerik Yer Tutucusu"/>
          <p:cNvSpPr>
            <a:spLocks noGrp="1"/>
          </p:cNvSpPr>
          <p:nvPr>
            <p:ph idx="1"/>
          </p:nvPr>
        </p:nvSpPr>
        <p:spPr/>
        <p:txBody>
          <a:bodyPr/>
          <a:lstStyle/>
          <a:p>
            <a:r>
              <a:rPr lang="tr-TR" smtClean="0"/>
              <a:t>Günümüzde yüksek boyutlu veri setleri, makine öğrenimi modellerinin performansını olumsuz etkileyen en büyük zorluklardan biridir. Özellik sayısının artması, hem modelin genelleme kapasitesini düşürebilir hem de eğitim ve test sürelerini uzatarak işlem maliyetlerini artırabilir. Ayrıca, gereksiz ve önemsiz özellikler modelin doğruluğunu düşürebilir.</a:t>
            </a:r>
            <a:endParaRPr lang="tr-T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500042"/>
            <a:ext cx="8229600" cy="1071570"/>
          </a:xfrm>
        </p:spPr>
        <p:txBody>
          <a:bodyPr>
            <a:normAutofit/>
          </a:bodyPr>
          <a:lstStyle/>
          <a:p>
            <a:r>
              <a:rPr lang="en-US" smtClean="0"/>
              <a:t>Conclusions and Future Work</a:t>
            </a:r>
            <a:endParaRPr lang="tr-TR"/>
          </a:p>
        </p:txBody>
      </p:sp>
      <p:sp>
        <p:nvSpPr>
          <p:cNvPr id="3" name="2 İçerik Yer Tutucusu"/>
          <p:cNvSpPr>
            <a:spLocks noGrp="1"/>
          </p:cNvSpPr>
          <p:nvPr>
            <p:ph idx="1"/>
          </p:nvPr>
        </p:nvSpPr>
        <p:spPr>
          <a:xfrm>
            <a:off x="428596" y="1643050"/>
            <a:ext cx="8258204" cy="4681550"/>
          </a:xfrm>
        </p:spPr>
        <p:txBody>
          <a:bodyPr>
            <a:normAutofit fontScale="92500" lnSpcReduction="20000"/>
          </a:bodyPr>
          <a:lstStyle/>
          <a:p>
            <a:r>
              <a:rPr lang="tr-TR" b="1" smtClean="0"/>
              <a:t>Sonuçlar:</a:t>
            </a:r>
          </a:p>
          <a:p>
            <a:r>
              <a:rPr lang="tr-TR" smtClean="0"/>
              <a:t>RF, sınıflandırma ve özellik seçimi açısından en iyi yöntem olarak belirlenmiştir.</a:t>
            </a:r>
          </a:p>
          <a:p>
            <a:r>
              <a:rPr lang="tr-TR" smtClean="0"/>
              <a:t>Özellik seçimi ile işlem süresi kısaltılmış, model doğruluğu artırılmıştır.</a:t>
            </a:r>
          </a:p>
          <a:p>
            <a:r>
              <a:rPr lang="tr-TR" b="1" smtClean="0"/>
              <a:t>Gelecek Çalışmalar:</a:t>
            </a:r>
          </a:p>
          <a:p>
            <a:r>
              <a:rPr lang="tr-TR" b="1" smtClean="0"/>
              <a:t>QUEST ve Boosting Algoritmalarının Denenmesi:</a:t>
            </a:r>
            <a:r>
              <a:rPr lang="tr-TR" smtClean="0"/>
              <a:t> Gradient Boosting, XGBoost gibi yöntemlerle doğruluğun artırılması.</a:t>
            </a:r>
          </a:p>
          <a:p>
            <a:r>
              <a:rPr lang="tr-TR" b="1" smtClean="0"/>
              <a:t>Derin Öğrenme Entegrasyonu:</a:t>
            </a:r>
            <a:r>
              <a:rPr lang="tr-TR" smtClean="0"/>
              <a:t> Özellik seçimiyle CNN tabanlı modellerin performansının test edilmesi.</a:t>
            </a:r>
          </a:p>
          <a:p>
            <a:r>
              <a:rPr lang="tr-TR" b="1" smtClean="0"/>
              <a:t>Yeni Veri Setleri:</a:t>
            </a:r>
            <a:r>
              <a:rPr lang="tr-TR" smtClean="0"/>
              <a:t> Farklı veri setleriyle metodolojinin genişletilmesi planlanmıştır.</a:t>
            </a:r>
          </a:p>
          <a:p>
            <a:endParaRPr lang="tr-T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lstStyle/>
          <a:p>
            <a:endParaRPr lang="tr-TR" b="1" smtClean="0"/>
          </a:p>
          <a:p>
            <a:endParaRPr lang="tr-TR" b="1" smtClean="0"/>
          </a:p>
          <a:p>
            <a:pPr>
              <a:buNone/>
            </a:pPr>
            <a:r>
              <a:rPr lang="tr-TR" sz="3200" b="1" smtClean="0"/>
              <a:t>TEŞEKKÜRLER</a:t>
            </a:r>
          </a:p>
          <a:p>
            <a:pPr>
              <a:buNone/>
            </a:pPr>
            <a:endParaRPr lang="tr-TR" b="1" smtClean="0"/>
          </a:p>
          <a:p>
            <a:pPr>
              <a:buNone/>
            </a:pPr>
            <a:r>
              <a:rPr lang="tr-TR" smtClean="0"/>
              <a:t>Bu sunumu izlediğiniz ve zaman ayırdığınız için teşekkür ederim.</a:t>
            </a:r>
          </a:p>
          <a:p>
            <a:endParaRPr lang="tr-T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Çözüm</a:t>
            </a:r>
            <a:endParaRPr lang="tr-TR"/>
          </a:p>
        </p:txBody>
      </p:sp>
      <p:sp>
        <p:nvSpPr>
          <p:cNvPr id="3" name="2 İçerik Yer Tutucusu"/>
          <p:cNvSpPr>
            <a:spLocks noGrp="1"/>
          </p:cNvSpPr>
          <p:nvPr>
            <p:ph idx="1"/>
          </p:nvPr>
        </p:nvSpPr>
        <p:spPr/>
        <p:txBody>
          <a:bodyPr>
            <a:normAutofit fontScale="92500" lnSpcReduction="10000"/>
          </a:bodyPr>
          <a:lstStyle/>
          <a:p>
            <a:r>
              <a:rPr lang="tr-TR" smtClean="0"/>
              <a:t>Özellik seçimi (feature selection), sınıflandırma performansını artırmak için kullanılmış.</a:t>
            </a:r>
          </a:p>
          <a:p>
            <a:r>
              <a:rPr lang="tr-TR" smtClean="0"/>
              <a:t>Yüksek boyutlu veri setleri üzerinde deneyler gerçekleştirilmiş:Bank Marketing,Car Evaluation Database,Human Activity Recognition Using Smartphones.</a:t>
            </a:r>
          </a:p>
          <a:p>
            <a:r>
              <a:rPr lang="tr-TR" smtClean="0"/>
              <a:t>Özellik seçimi için kullanılan yöntemler: </a:t>
            </a:r>
            <a:r>
              <a:rPr lang="tr-TR" b="1" smtClean="0"/>
              <a:t>Random Forest (RF)</a:t>
            </a:r>
            <a:r>
              <a:rPr lang="tr-TR" smtClean="0"/>
              <a:t>, </a:t>
            </a:r>
            <a:r>
              <a:rPr lang="tr-TR" b="1" smtClean="0"/>
              <a:t>Boruta</a:t>
            </a:r>
            <a:r>
              <a:rPr lang="tr-TR" smtClean="0"/>
              <a:t> ve </a:t>
            </a:r>
            <a:r>
              <a:rPr lang="tr-TR" b="1" smtClean="0"/>
              <a:t>Recursive Feature Elimination (RFE)</a:t>
            </a:r>
            <a:r>
              <a:rPr lang="tr-TR" smtClean="0"/>
              <a:t>.</a:t>
            </a:r>
          </a:p>
          <a:p>
            <a:r>
              <a:rPr lang="tr-TR" smtClean="0"/>
              <a:t>Sınıflandırıcılar (Random Forest, SVM, KNN, LDA) performans açısından karşılaştırılmış.</a:t>
            </a:r>
          </a:p>
          <a:p>
            <a:r>
              <a:rPr lang="tr-TR" smtClean="0"/>
              <a:t>RF'nin özellik seçimi ve sınıflandırma açısından en iyi sonuçları verdiği gösterilmiş.</a:t>
            </a:r>
          </a:p>
          <a:p>
            <a:endParaRPr lang="tr-T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34" y="500042"/>
            <a:ext cx="8229600" cy="1347046"/>
          </a:xfrm>
        </p:spPr>
        <p:txBody>
          <a:bodyPr/>
          <a:lstStyle/>
          <a:p>
            <a:r>
              <a:rPr lang="tr-TR" smtClean="0"/>
              <a:t>Introduction: Ne Yapılmış?</a:t>
            </a:r>
            <a:endParaRPr lang="tr-TR"/>
          </a:p>
        </p:txBody>
      </p:sp>
      <p:sp>
        <p:nvSpPr>
          <p:cNvPr id="3" name="2 İçerik Yer Tutucusu"/>
          <p:cNvSpPr>
            <a:spLocks noGrp="1"/>
          </p:cNvSpPr>
          <p:nvPr>
            <p:ph idx="1"/>
          </p:nvPr>
        </p:nvSpPr>
        <p:spPr/>
        <p:txBody>
          <a:bodyPr>
            <a:normAutofit/>
          </a:bodyPr>
          <a:lstStyle/>
          <a:p>
            <a:r>
              <a:rPr lang="tr-TR" b="1" smtClean="0"/>
              <a:t>Genel Bilgiler ve Amaçlar:</a:t>
            </a:r>
          </a:p>
          <a:p>
            <a:r>
              <a:rPr lang="tr-TR" b="1" smtClean="0"/>
              <a:t>Yüksek Boyutlu Veri Sorunu:</a:t>
            </a:r>
            <a:r>
              <a:rPr lang="tr-TR" smtClean="0"/>
              <a:t> Özellik sayısının artışı, model performansını olumsuz etkileyebilir.</a:t>
            </a:r>
          </a:p>
          <a:p>
            <a:r>
              <a:rPr lang="tr-TR" b="1" smtClean="0"/>
              <a:t>Özellik Seçiminin Önemi:</a:t>
            </a:r>
            <a:r>
              <a:rPr lang="tr-TR" smtClean="0"/>
              <a:t> Daha az ve anlamlı özellik kullanımı, eğitim süresini kısaltır, doğruluğu artırır.</a:t>
            </a:r>
          </a:p>
          <a:p>
            <a:r>
              <a:rPr lang="tr-TR" b="1" smtClean="0"/>
              <a:t>Amaçlar:</a:t>
            </a:r>
            <a:endParaRPr lang="tr-TR" smtClean="0"/>
          </a:p>
          <a:p>
            <a:pPr lvl="1"/>
            <a:r>
              <a:rPr lang="tr-TR" smtClean="0"/>
              <a:t>Random Forest ve diğer yöntemlerle özellik seçimi yaparak sınıflandırma performansını artırmak.</a:t>
            </a:r>
          </a:p>
          <a:p>
            <a:pPr lvl="1"/>
            <a:r>
              <a:rPr lang="tr-TR" smtClean="0"/>
              <a:t>Bank Marketing, Car Evaluation ve Human Activity Recognition veri setleri üzerinde testler yapmak.</a:t>
            </a:r>
          </a:p>
          <a:p>
            <a:endParaRPr lang="tr-T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596" y="428604"/>
            <a:ext cx="7772400" cy="1357322"/>
          </a:xfrm>
        </p:spPr>
        <p:txBody>
          <a:bodyPr/>
          <a:lstStyle/>
          <a:p>
            <a:r>
              <a:rPr lang="tr-TR" sz="3600" smtClean="0"/>
              <a:t/>
            </a:r>
            <a:br>
              <a:rPr lang="tr-TR" sz="3600" smtClean="0"/>
            </a:br>
            <a:r>
              <a:rPr lang="tr-TR" sz="3600" smtClean="0"/>
              <a:t>Table 1: </a:t>
            </a:r>
            <a:r>
              <a:rPr sz="3600" smtClean="0"/>
              <a:t> Description application of feature selection</a:t>
            </a:r>
            <a:r>
              <a:rPr lang="tr-TR" sz="2800" smtClean="0"/>
              <a:t/>
            </a:r>
            <a:br>
              <a:rPr lang="tr-TR" sz="2800" smtClean="0"/>
            </a:br>
            <a:endParaRPr lang="tr-TR" sz="2800"/>
          </a:p>
        </p:txBody>
      </p:sp>
      <p:sp>
        <p:nvSpPr>
          <p:cNvPr id="3" name="2 Metin Yer Tutucusu"/>
          <p:cNvSpPr>
            <a:spLocks noGrp="1"/>
          </p:cNvSpPr>
          <p:nvPr>
            <p:ph type="body" idx="1"/>
          </p:nvPr>
        </p:nvSpPr>
        <p:spPr>
          <a:xfrm>
            <a:off x="530352" y="5214950"/>
            <a:ext cx="7772400" cy="857256"/>
          </a:xfrm>
        </p:spPr>
        <p:txBody>
          <a:bodyPr>
            <a:normAutofit/>
          </a:bodyPr>
          <a:lstStyle/>
          <a:p>
            <a:r>
              <a:rPr lang="tr-TR" smtClean="0"/>
              <a:t>Özellik seçiminin, farklı disiplinlerde büyük veri analizi için kritik bir araç olduğu vurgulanmış.</a:t>
            </a:r>
          </a:p>
          <a:p>
            <a:endParaRPr lang="tr-TR"/>
          </a:p>
        </p:txBody>
      </p:sp>
      <p:pic>
        <p:nvPicPr>
          <p:cNvPr id="1026" name="Picture 2"/>
          <p:cNvPicPr>
            <a:picLocks noChangeAspect="1" noChangeArrowheads="1"/>
          </p:cNvPicPr>
          <p:nvPr/>
        </p:nvPicPr>
        <p:blipFill>
          <a:blip r:embed="rId2"/>
          <a:srcRect/>
          <a:stretch>
            <a:fillRect/>
          </a:stretch>
        </p:blipFill>
        <p:spPr bwMode="auto">
          <a:xfrm>
            <a:off x="357159" y="2143116"/>
            <a:ext cx="7500990" cy="2160759"/>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85720" y="357166"/>
            <a:ext cx="8401080" cy="1489922"/>
          </a:xfrm>
        </p:spPr>
        <p:txBody>
          <a:bodyPr>
            <a:normAutofit/>
          </a:bodyPr>
          <a:lstStyle/>
          <a:p>
            <a:r>
              <a:rPr lang="en-US" smtClean="0"/>
              <a:t>Material and Method</a:t>
            </a:r>
            <a:endParaRPr lang="tr-TR"/>
          </a:p>
        </p:txBody>
      </p:sp>
      <p:sp>
        <p:nvSpPr>
          <p:cNvPr id="3" name="2 İçerik Yer Tutucusu"/>
          <p:cNvSpPr>
            <a:spLocks noGrp="1"/>
          </p:cNvSpPr>
          <p:nvPr>
            <p:ph idx="1"/>
          </p:nvPr>
        </p:nvSpPr>
        <p:spPr/>
        <p:txBody>
          <a:bodyPr>
            <a:normAutofit fontScale="92500"/>
          </a:bodyPr>
          <a:lstStyle/>
          <a:p>
            <a:r>
              <a:rPr lang="tr-TR" b="1" smtClean="0"/>
              <a:t>Özellik Seçimi Yöntemleri:</a:t>
            </a:r>
          </a:p>
          <a:p>
            <a:r>
              <a:rPr lang="tr-TR" b="1" smtClean="0"/>
              <a:t>Random Forest (RF):</a:t>
            </a:r>
            <a:r>
              <a:rPr lang="tr-TR" smtClean="0"/>
              <a:t> Özelliklerin önem sırasını belirler.</a:t>
            </a:r>
          </a:p>
          <a:p>
            <a:r>
              <a:rPr lang="tr-TR" b="1" smtClean="0"/>
              <a:t>Recursive Feature Elimination (RFE):</a:t>
            </a:r>
            <a:r>
              <a:rPr lang="tr-TR" smtClean="0"/>
              <a:t> Önemsiz özellikleri sırasıyla eleyerek model oluşturur.</a:t>
            </a:r>
          </a:p>
          <a:p>
            <a:r>
              <a:rPr lang="tr-TR" b="1" smtClean="0"/>
              <a:t>Boruta:</a:t>
            </a:r>
            <a:r>
              <a:rPr lang="tr-TR" smtClean="0"/>
              <a:t> RF tabanlı özellik seçim algoritması, önemli ve önemsiz özellikleri belirler.</a:t>
            </a:r>
          </a:p>
          <a:p>
            <a:r>
              <a:rPr lang="tr-TR" b="1" smtClean="0"/>
              <a:t>Veri Setleri:</a:t>
            </a:r>
          </a:p>
          <a:p>
            <a:r>
              <a:rPr lang="tr-TR" smtClean="0"/>
              <a:t>Bank Marketing,</a:t>
            </a:r>
          </a:p>
          <a:p>
            <a:r>
              <a:rPr lang="tr-TR" smtClean="0"/>
              <a:t>Car Evaluation Database,</a:t>
            </a:r>
          </a:p>
          <a:p>
            <a:r>
              <a:rPr lang="tr-TR" smtClean="0"/>
              <a:t>Human Activity Recognition Using Smartphones.</a:t>
            </a:r>
          </a:p>
          <a:p>
            <a:endParaRPr lang="tr-T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596" y="642918"/>
            <a:ext cx="7874156" cy="1143008"/>
          </a:xfrm>
        </p:spPr>
        <p:txBody>
          <a:bodyPr/>
          <a:lstStyle/>
          <a:p>
            <a:r>
              <a:rPr lang="tr-TR" sz="3600" smtClean="0"/>
              <a:t>Table2: Confusion Matrix</a:t>
            </a:r>
            <a:endParaRPr lang="tr-TR" sz="3600"/>
          </a:p>
        </p:txBody>
      </p:sp>
      <p:sp>
        <p:nvSpPr>
          <p:cNvPr id="3" name="2 Metin Yer Tutucusu"/>
          <p:cNvSpPr>
            <a:spLocks noGrp="1"/>
          </p:cNvSpPr>
          <p:nvPr>
            <p:ph type="body" idx="1"/>
          </p:nvPr>
        </p:nvSpPr>
        <p:spPr>
          <a:xfrm>
            <a:off x="642910" y="5072074"/>
            <a:ext cx="7659842" cy="1214446"/>
          </a:xfrm>
        </p:spPr>
        <p:txBody>
          <a:bodyPr/>
          <a:lstStyle/>
          <a:p>
            <a:r>
              <a:rPr lang="tr-TR" smtClean="0"/>
              <a:t>Hata matrisi, sınıflandırma modellerinin başarı oranlarını değerlendirmek için kullanılmış. Özellik seçiminin sınıflandırma doğruluğuna etkisi test edilmiş.</a:t>
            </a:r>
          </a:p>
          <a:p>
            <a:endParaRPr lang="tr-TR"/>
          </a:p>
        </p:txBody>
      </p:sp>
      <p:pic>
        <p:nvPicPr>
          <p:cNvPr id="3074" name="Picture 2"/>
          <p:cNvPicPr>
            <a:picLocks noChangeAspect="1" noChangeArrowheads="1"/>
          </p:cNvPicPr>
          <p:nvPr/>
        </p:nvPicPr>
        <p:blipFill>
          <a:blip r:embed="rId2"/>
          <a:srcRect/>
          <a:stretch>
            <a:fillRect/>
          </a:stretch>
        </p:blipFill>
        <p:spPr bwMode="auto">
          <a:xfrm>
            <a:off x="500034" y="2143116"/>
            <a:ext cx="8072494" cy="2643206"/>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57158" y="142852"/>
            <a:ext cx="8329642" cy="1704236"/>
          </a:xfrm>
        </p:spPr>
        <p:txBody>
          <a:bodyPr>
            <a:noAutofit/>
          </a:bodyPr>
          <a:lstStyle/>
          <a:p>
            <a:r>
              <a:rPr lang="tr-TR" sz="3600" b="1" smtClean="0"/>
              <a:t>Classifiers Method Kısmında Neler Yapılmış?</a:t>
            </a:r>
            <a:br>
              <a:rPr lang="tr-TR" sz="3600" b="1" smtClean="0"/>
            </a:br>
            <a:endParaRPr lang="tr-TR" sz="3600"/>
          </a:p>
        </p:txBody>
      </p:sp>
      <p:sp>
        <p:nvSpPr>
          <p:cNvPr id="3" name="2 İçerik Yer Tutucusu"/>
          <p:cNvSpPr>
            <a:spLocks noGrp="1"/>
          </p:cNvSpPr>
          <p:nvPr>
            <p:ph idx="1"/>
          </p:nvPr>
        </p:nvSpPr>
        <p:spPr>
          <a:xfrm>
            <a:off x="457200" y="1428736"/>
            <a:ext cx="8229600" cy="4895864"/>
          </a:xfrm>
        </p:spPr>
        <p:txBody>
          <a:bodyPr/>
          <a:lstStyle/>
          <a:p>
            <a:r>
              <a:rPr lang="tr-TR" sz="2000" b="1" smtClean="0"/>
              <a:t>Rastgele Orman (Random Forest)</a:t>
            </a:r>
            <a:r>
              <a:rPr lang="tr-TR" sz="2000" smtClean="0"/>
              <a:t>: Karar ağaçlarını birleştirerek sınıflandırma doğruluğunu artırır.</a:t>
            </a:r>
          </a:p>
          <a:p>
            <a:endParaRPr lang="tr-TR" sz="2000" smtClean="0"/>
          </a:p>
          <a:p>
            <a:r>
              <a:rPr lang="tr-TR" sz="2000" b="1" smtClean="0"/>
              <a:t>KNN (K-En Yakın Komşu)</a:t>
            </a:r>
            <a:r>
              <a:rPr lang="tr-TR" sz="2000" smtClean="0"/>
              <a:t>: Komşu noktalar arasında mesafe ölçümü yaparak sınıflandırma.</a:t>
            </a:r>
          </a:p>
          <a:p>
            <a:endParaRPr lang="tr-TR" sz="2000" smtClean="0"/>
          </a:p>
          <a:p>
            <a:r>
              <a:rPr lang="tr-TR" sz="2000" b="1" smtClean="0"/>
              <a:t>LDA (Doğrusal Ayrım Analizi)</a:t>
            </a:r>
            <a:r>
              <a:rPr lang="tr-TR" sz="2000" smtClean="0"/>
              <a:t>: Alt boyutlarda sınıflar arası ayrımı en üst düzeye çıkarır.</a:t>
            </a:r>
          </a:p>
          <a:p>
            <a:endParaRPr lang="tr-TR" sz="2000" smtClean="0"/>
          </a:p>
          <a:p>
            <a:r>
              <a:rPr lang="tr-TR" sz="2000" b="1" smtClean="0"/>
              <a:t>SVM (Destek Vektör Makineleri)</a:t>
            </a:r>
            <a:r>
              <a:rPr lang="tr-TR" sz="2000" smtClean="0"/>
              <a:t>: İki sınıfı ayıran en iyi hiper düzlemi bulur.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85728"/>
            <a:ext cx="8229600" cy="1071570"/>
          </a:xfrm>
        </p:spPr>
        <p:txBody>
          <a:bodyPr/>
          <a:lstStyle/>
          <a:p>
            <a:r>
              <a:rPr lang="tr-TR" smtClean="0"/>
              <a:t>Formüller</a:t>
            </a:r>
            <a:endParaRPr lang="tr-TR"/>
          </a:p>
        </p:txBody>
      </p:sp>
      <p:pic>
        <p:nvPicPr>
          <p:cNvPr id="2050" name="Picture 2"/>
          <p:cNvPicPr>
            <a:picLocks noGrp="1" noChangeAspect="1" noChangeArrowheads="1"/>
          </p:cNvPicPr>
          <p:nvPr>
            <p:ph idx="1"/>
          </p:nvPr>
        </p:nvPicPr>
        <p:blipFill>
          <a:blip r:embed="rId2"/>
          <a:srcRect/>
          <a:stretch>
            <a:fillRect/>
          </a:stretch>
        </p:blipFill>
        <p:spPr bwMode="auto">
          <a:xfrm>
            <a:off x="109476" y="1643051"/>
            <a:ext cx="2982392" cy="2071702"/>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500430" y="1571612"/>
            <a:ext cx="4143404" cy="2428892"/>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500034" y="4071942"/>
            <a:ext cx="2833689" cy="1928826"/>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3929058" y="4429132"/>
            <a:ext cx="3857652" cy="1643074"/>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is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Güven">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175</TotalTime>
  <Words>1170</Words>
  <Application>Microsoft Office PowerPoint</Application>
  <PresentationFormat>Ekran Gösterisi (4:3)</PresentationFormat>
  <Paragraphs>122</Paragraphs>
  <Slides>21</Slides>
  <Notes>0</Notes>
  <HiddenSlides>0</HiddenSlides>
  <MMClips>0</MMClips>
  <ScaleCrop>false</ScaleCrop>
  <HeadingPairs>
    <vt:vector size="4" baseType="variant">
      <vt:variant>
        <vt:lpstr>Tema</vt:lpstr>
      </vt:variant>
      <vt:variant>
        <vt:i4>1</vt:i4>
      </vt:variant>
      <vt:variant>
        <vt:lpstr>Slayt Başlıkları</vt:lpstr>
      </vt:variant>
      <vt:variant>
        <vt:i4>21</vt:i4>
      </vt:variant>
    </vt:vector>
  </HeadingPairs>
  <TitlesOfParts>
    <vt:vector size="22" baseType="lpstr">
      <vt:lpstr>Akış</vt:lpstr>
      <vt:lpstr>       Selecting critical features for data classifcation based on machine learning methods</vt:lpstr>
      <vt:lpstr>Problem</vt:lpstr>
      <vt:lpstr>Çözüm</vt:lpstr>
      <vt:lpstr>Introduction: Ne Yapılmış?</vt:lpstr>
      <vt:lpstr> Table 1:  Description application of feature selection </vt:lpstr>
      <vt:lpstr>Material and Method</vt:lpstr>
      <vt:lpstr>Table2: Confusion Matrix</vt:lpstr>
      <vt:lpstr>Classifiers Method Kısmında Neler Yapılmış? </vt:lpstr>
      <vt:lpstr>Formüller</vt:lpstr>
      <vt:lpstr>Model Performance Evaluation: Ne Yapılmış?</vt:lpstr>
      <vt:lpstr>Slayt 11</vt:lpstr>
      <vt:lpstr>Slayt 12</vt:lpstr>
      <vt:lpstr>Table 3: Veri Setlerinin Özellikleri ve Konuyla Bağlantısı</vt:lpstr>
      <vt:lpstr>Table 4 ve Table 5: Özellik Tanımlamaları</vt:lpstr>
      <vt:lpstr>Figure2:RF kullanılarak Banka Pazarlama Veri Setinin her değişkeni için özellik önem dereceleri</vt:lpstr>
      <vt:lpstr>Figure 3: Recursive Feature Elimination (RFE) ile Özellik Seçimi</vt:lpstr>
      <vt:lpstr>Figure 4: Boruta ile Özellik Seçimi</vt:lpstr>
      <vt:lpstr>  Figure 2, 3 ve 4 Arasındaki Karşılaştırma </vt:lpstr>
      <vt:lpstr>Results and Discussion: Ne Yapılmış?</vt:lpstr>
      <vt:lpstr>Conclusions and Future Work</vt:lpstr>
      <vt:lpstr>Slayt 21</vt:lpstr>
    </vt:vector>
  </TitlesOfParts>
  <Company>NouS TncTR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Selecting critical features for data classifcation based on machine learning methods</dc:title>
  <dc:creator>victus</dc:creator>
  <cp:lastModifiedBy>victus</cp:lastModifiedBy>
  <cp:revision>14</cp:revision>
  <dcterms:created xsi:type="dcterms:W3CDTF">2024-11-19T06:39:43Z</dcterms:created>
  <dcterms:modified xsi:type="dcterms:W3CDTF">2024-11-28T17:51:24Z</dcterms:modified>
</cp:coreProperties>
</file>