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6" r:id="rId3"/>
    <p:sldId id="258" r:id="rId4"/>
    <p:sldId id="259" r:id="rId5"/>
    <p:sldId id="260" r:id="rId6"/>
    <p:sldId id="262" r:id="rId7"/>
    <p:sldId id="263" r:id="rId8"/>
    <p:sldId id="264" r:id="rId9"/>
    <p:sldId id="265" r:id="rId10"/>
    <p:sldId id="266" r:id="rId11"/>
    <p:sldId id="267" r:id="rId12"/>
    <p:sldId id="268" r:id="rId13"/>
    <p:sldId id="269" r:id="rId14"/>
    <p:sldId id="271" r:id="rId15"/>
    <p:sldId id="272" r:id="rId16"/>
    <p:sldId id="273" r:id="rId17"/>
    <p:sldId id="275"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F5ABE6F-3457-4729-9F92-70F5AB427041}" type="datetimeFigureOut">
              <a:rPr lang="tr-TR" smtClean="0"/>
              <a:pPr/>
              <a:t>28.11.2024</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D444C5E2-7C56-4F7D-B497-B083FE58C0A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44C5E2-7C56-4F7D-B497-B083FE58C0A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BF5ABE6F-3457-4729-9F92-70F5AB427041}" type="datetimeFigureOut">
              <a:rPr lang="tr-TR" smtClean="0"/>
              <a:pPr/>
              <a:t>28.11.2024</a:t>
            </a:fld>
            <a:endParaRPr lang="tr-TR"/>
          </a:p>
        </p:txBody>
      </p:sp>
      <p:sp>
        <p:nvSpPr>
          <p:cNvPr id="5" name="4 Altbilgi Yer Tutucusu"/>
          <p:cNvSpPr>
            <a:spLocks noGrp="1"/>
          </p:cNvSpPr>
          <p:nvPr>
            <p:ph type="ftr" sz="quarter" idx="11"/>
          </p:nvPr>
        </p:nvSpPr>
        <p:spPr>
          <a:xfrm>
            <a:off x="457201" y="6248207"/>
            <a:ext cx="5573483" cy="365125"/>
          </a:xfrm>
        </p:spPr>
        <p:txBody>
          <a:bodyPr/>
          <a:lstStyle/>
          <a:p>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D444C5E2-7C56-4F7D-B497-B083FE58C0A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D444C5E2-7C56-4F7D-B497-B083FE58C0A0}"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444C5E2-7C56-4F7D-B497-B083FE58C0A0}" type="slidenum">
              <a:rPr lang="tr-TR" smtClean="0"/>
              <a:pPr/>
              <a:t>‹#›</a:t>
            </a:fld>
            <a:endParaRPr lang="tr-TR"/>
          </a:p>
        </p:txBody>
      </p:sp>
      <p:sp>
        <p:nvSpPr>
          <p:cNvPr id="14" name="13 Altbilgi Yer Tutucusu"/>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F5ABE6F-3457-4729-9F92-70F5AB427041}" type="datetimeFigureOut">
              <a:rPr lang="tr-TR" smtClean="0"/>
              <a:pPr/>
              <a:t>28.11.2024</a:t>
            </a:fld>
            <a:endParaRPr lang="tr-TR"/>
          </a:p>
        </p:txBody>
      </p:sp>
      <p:sp>
        <p:nvSpPr>
          <p:cNvPr id="10" name="9 Slayt Numarası Yer Tutucusu"/>
          <p:cNvSpPr>
            <a:spLocks noGrp="1"/>
          </p:cNvSpPr>
          <p:nvPr>
            <p:ph type="sldNum" sz="quarter" idx="16"/>
          </p:nvPr>
        </p:nvSpPr>
        <p:spPr/>
        <p:txBody>
          <a:bodyPr rtlCol="0"/>
          <a:lstStyle/>
          <a:p>
            <a:fld id="{D444C5E2-7C56-4F7D-B497-B083FE58C0A0}" type="slidenum">
              <a:rPr lang="tr-TR" smtClean="0"/>
              <a:pPr/>
              <a:t>‹#›</a:t>
            </a:fld>
            <a:endParaRPr lang="tr-TR"/>
          </a:p>
        </p:txBody>
      </p:sp>
      <p:sp>
        <p:nvSpPr>
          <p:cNvPr id="12" name="11 Altbilgi Yer Tutucusu"/>
          <p:cNvSpPr>
            <a:spLocks noGrp="1"/>
          </p:cNvSpPr>
          <p:nvPr>
            <p:ph type="ftr" sz="quarter" idx="17"/>
          </p:nvPr>
        </p:nvSpPr>
        <p:spPr/>
        <p:txBody>
          <a:bodyPr rtlCol="0"/>
          <a:lstStyle/>
          <a:p>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BF5ABE6F-3457-4729-9F92-70F5AB427041}" type="datetimeFigureOut">
              <a:rPr lang="tr-TR" smtClean="0"/>
              <a:pPr/>
              <a:t>28.11.2024</a:t>
            </a:fld>
            <a:endParaRPr lang="tr-TR"/>
          </a:p>
        </p:txBody>
      </p:sp>
      <p:sp>
        <p:nvSpPr>
          <p:cNvPr id="12" name="11 Slayt Numarası Yer Tutucusu"/>
          <p:cNvSpPr>
            <a:spLocks noGrp="1"/>
          </p:cNvSpPr>
          <p:nvPr>
            <p:ph type="sldNum" sz="quarter" idx="16"/>
          </p:nvPr>
        </p:nvSpPr>
        <p:spPr/>
        <p:txBody>
          <a:bodyPr rtlCol="0"/>
          <a:lstStyle/>
          <a:p>
            <a:fld id="{D444C5E2-7C56-4F7D-B497-B083FE58C0A0}" type="slidenum">
              <a:rPr lang="tr-TR" smtClean="0"/>
              <a:pPr/>
              <a:t>‹#›</a:t>
            </a:fld>
            <a:endParaRPr lang="tr-TR"/>
          </a:p>
        </p:txBody>
      </p:sp>
      <p:sp>
        <p:nvSpPr>
          <p:cNvPr id="14" name="13 Altbilgi Yer Tutucusu"/>
          <p:cNvSpPr>
            <a:spLocks noGrp="1"/>
          </p:cNvSpPr>
          <p:nvPr>
            <p:ph type="ftr" sz="quarter" idx="17"/>
          </p:nvPr>
        </p:nvSpPr>
        <p:spPr/>
        <p:txBody>
          <a:bodyPr rtlCol="0"/>
          <a:lstStyle/>
          <a:p>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D444C5E2-7C56-4F7D-B497-B083FE58C0A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D444C5E2-7C56-4F7D-B497-B083FE58C0A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BF5ABE6F-3457-4729-9F92-70F5AB427041}" type="datetimeFigureOut">
              <a:rPr lang="tr-TR" smtClean="0"/>
              <a:pPr/>
              <a:t>28.11.2024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D444C5E2-7C56-4F7D-B497-B083FE58C0A0}"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BF5ABE6F-3457-4729-9F92-70F5AB427041}" type="datetimeFigureOut">
              <a:rPr lang="tr-TR" smtClean="0"/>
              <a:pPr/>
              <a:t>28.11.2024</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D444C5E2-7C56-4F7D-B497-B083FE58C0A0}"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F5ABE6F-3457-4729-9F92-70F5AB427041}" type="datetimeFigureOut">
              <a:rPr lang="tr-TR" smtClean="0"/>
              <a:pPr/>
              <a:t>28.11.2024</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444C5E2-7C56-4F7D-B497-B083FE58C0A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785795"/>
            <a:ext cx="7772400" cy="1500197"/>
          </a:xfrm>
        </p:spPr>
        <p:txBody>
          <a:bodyPr>
            <a:normAutofit fontScale="90000"/>
          </a:bodyPr>
          <a:lstStyle/>
          <a:p>
            <a:r>
              <a:rPr lang="en-US" smtClean="0"/>
              <a:t>Evaluation of a decided sample size in machine learning applications</a:t>
            </a:r>
            <a:endParaRPr lang="tr-TR"/>
          </a:p>
        </p:txBody>
      </p:sp>
      <p:sp>
        <p:nvSpPr>
          <p:cNvPr id="3" name="2 Alt Başlık"/>
          <p:cNvSpPr>
            <a:spLocks noGrp="1"/>
          </p:cNvSpPr>
          <p:nvPr>
            <p:ph type="subTitle" idx="1"/>
          </p:nvPr>
        </p:nvSpPr>
        <p:spPr>
          <a:xfrm>
            <a:off x="785786" y="2714620"/>
            <a:ext cx="7429552" cy="2928959"/>
          </a:xfrm>
        </p:spPr>
        <p:txBody>
          <a:bodyPr>
            <a:normAutofit/>
          </a:bodyPr>
          <a:lstStyle/>
          <a:p>
            <a:r>
              <a:rPr lang="tr-TR" sz="3600" smtClean="0"/>
              <a:t>Örneklem Büyüklüğünün Makine Öğrenimi Performansı Üzerindeki Etkisi</a:t>
            </a:r>
            <a:endParaRPr lang="tr-T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Discussion Kısmında Neler Yapılmış?</a:t>
            </a:r>
            <a:endParaRPr lang="tr-TR">
              <a:solidFill>
                <a:schemeClr val="tx1"/>
              </a:solidFill>
            </a:endParaRPr>
          </a:p>
        </p:txBody>
      </p:sp>
      <p:sp>
        <p:nvSpPr>
          <p:cNvPr id="3" name="2 İçerik Yer Tutucusu"/>
          <p:cNvSpPr>
            <a:spLocks noGrp="1"/>
          </p:cNvSpPr>
          <p:nvPr>
            <p:ph sz="quarter" idx="1"/>
          </p:nvPr>
        </p:nvSpPr>
        <p:spPr/>
        <p:txBody>
          <a:bodyPr/>
          <a:lstStyle/>
          <a:p>
            <a:r>
              <a:rPr lang="tr-TR" smtClean="0"/>
              <a:t>İyi veri setleri daha yüksek doğruluk ve etki büyüklüğü göstermiştir.</a:t>
            </a:r>
          </a:p>
          <a:p>
            <a:r>
              <a:rPr lang="tr-TR" smtClean="0"/>
              <a:t>Kötü veri setlerinde doğruluk ve etki büyüklüğü düşük kalmıştır.</a:t>
            </a:r>
          </a:p>
          <a:p>
            <a:r>
              <a:rPr lang="tr-TR" smtClean="0"/>
              <a:t>Veri kalitesinin artırılması performansı iyileştirmiştir.</a:t>
            </a:r>
          </a:p>
          <a:p>
            <a:pPr>
              <a:buNone/>
            </a:pPr>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4282" y="214290"/>
            <a:ext cx="8551766" cy="1004910"/>
          </a:xfrm>
        </p:spPr>
        <p:txBody>
          <a:bodyPr>
            <a:normAutofit fontScale="90000"/>
          </a:bodyPr>
          <a:lstStyle/>
          <a:p>
            <a:r>
              <a:rPr lang="tr-TR" sz="4000" b="1" smtClean="0"/>
              <a:t/>
            </a:r>
            <a:br>
              <a:rPr lang="tr-TR" sz="4000" b="1" smtClean="0"/>
            </a:br>
            <a:r>
              <a:rPr lang="tr-TR" sz="4000" b="1" smtClean="0"/>
              <a:t/>
            </a:r>
            <a:br>
              <a:rPr lang="tr-TR" sz="4000" b="1" smtClean="0"/>
            </a:br>
            <a:r>
              <a:rPr lang="tr-TR" sz="4000" b="1" smtClean="0"/>
              <a:t/>
            </a:r>
            <a:br>
              <a:rPr lang="tr-TR" sz="4000" b="1" smtClean="0"/>
            </a:br>
            <a:r>
              <a:rPr lang="tr-TR" sz="3600" b="1" smtClean="0">
                <a:solidFill>
                  <a:schemeClr val="tx1"/>
                </a:solidFill>
              </a:rPr>
              <a:t>Relationship Between Effect Sizes and ML Performance</a:t>
            </a:r>
            <a:r>
              <a:rPr lang="tr-TR" sz="4000" b="1" smtClean="0"/>
              <a:t/>
            </a:r>
            <a:br>
              <a:rPr lang="tr-TR" sz="4000" b="1" smtClean="0"/>
            </a:br>
            <a:r>
              <a:rPr lang="tr-TR" sz="4000" b="1" smtClean="0"/>
              <a:t/>
            </a:r>
            <a:br>
              <a:rPr lang="tr-TR" sz="4000" b="1" smtClean="0"/>
            </a:br>
            <a:r>
              <a:rPr lang="tr-TR" b="1" smtClean="0"/>
              <a:t/>
            </a:r>
            <a:br>
              <a:rPr lang="tr-TR" b="1" smtClean="0"/>
            </a:br>
            <a:endParaRPr lang="tr-TR"/>
          </a:p>
        </p:txBody>
      </p:sp>
      <p:sp>
        <p:nvSpPr>
          <p:cNvPr id="3" name="2 İçerik Yer Tutucusu"/>
          <p:cNvSpPr>
            <a:spLocks noGrp="1"/>
          </p:cNvSpPr>
          <p:nvPr>
            <p:ph sz="quarter" idx="1"/>
          </p:nvPr>
        </p:nvSpPr>
        <p:spPr/>
        <p:txBody>
          <a:bodyPr/>
          <a:lstStyle/>
          <a:p>
            <a:r>
              <a:rPr lang="tr-TR" smtClean="0"/>
              <a:t>İyi etki büyüklüğüne sahip (≥ 0.8) veri setleri yüksek doğruluk oranı göstermiştir.</a:t>
            </a:r>
          </a:p>
          <a:p>
            <a:r>
              <a:rPr lang="tr-TR" smtClean="0"/>
              <a:t>Etki büyüklüğü düşük veri setlerinde doğruluk oranı genellikle %80’in altındadır.</a:t>
            </a:r>
          </a:p>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0"/>
            <a:ext cx="8266014" cy="1219200"/>
          </a:xfrm>
        </p:spPr>
        <p:txBody>
          <a:bodyPr>
            <a:noAutofit/>
          </a:bodyPr>
          <a:lstStyle/>
          <a:p>
            <a:r>
              <a:rPr lang="tr-TR" sz="3200" b="1" smtClean="0"/>
              <a:t/>
            </a:r>
            <a:br>
              <a:rPr lang="tr-TR" sz="3200" b="1" smtClean="0"/>
            </a:br>
            <a:r>
              <a:rPr lang="tr-TR" sz="3200" b="1" smtClean="0">
                <a:solidFill>
                  <a:schemeClr val="tx1"/>
                </a:solidFill>
              </a:rPr>
              <a:t>Ortalama ve Genel Etki Büyüklüklerinin Hesaplanması</a:t>
            </a:r>
            <a:r>
              <a:rPr lang="tr-TR" sz="3200" smtClean="0"/>
              <a:t/>
            </a:r>
            <a:br>
              <a:rPr lang="tr-TR" sz="3200" smtClean="0"/>
            </a:br>
            <a:endParaRPr lang="tr-TR" sz="3200"/>
          </a:p>
        </p:txBody>
      </p:sp>
      <p:sp>
        <p:nvSpPr>
          <p:cNvPr id="3" name="2 İçerik Yer Tutucusu"/>
          <p:cNvSpPr>
            <a:spLocks noGrp="1"/>
          </p:cNvSpPr>
          <p:nvPr>
            <p:ph sz="quarter" idx="1"/>
          </p:nvPr>
        </p:nvSpPr>
        <p:spPr/>
        <p:txBody>
          <a:bodyPr/>
          <a:lstStyle/>
          <a:p>
            <a:r>
              <a:rPr lang="tr-TR" b="1" smtClean="0"/>
              <a:t>Etki Büyüklüğünün Tanımı:</a:t>
            </a:r>
            <a:endParaRPr lang="tr-TR" smtClean="0"/>
          </a:p>
          <a:p>
            <a:r>
              <a:rPr lang="tr-TR" smtClean="0"/>
              <a:t>Etki büyüklüğü (ddd), iki grup arasındaki farkın büyüklüğünü ölçer.</a:t>
            </a:r>
          </a:p>
          <a:p>
            <a:r>
              <a:rPr lang="tr-TR" smtClean="0"/>
              <a:t>Örneğin, bir veri setindeki "normal" ve "anormal" sınıflar arasındaki farkın ne kadar güçlü olduğunu değerlendirir.</a:t>
            </a:r>
          </a:p>
          <a:p>
            <a:endParaRPr lang="tr-TR"/>
          </a:p>
        </p:txBody>
      </p:sp>
      <p:pic>
        <p:nvPicPr>
          <p:cNvPr id="3074" name="Picture 2"/>
          <p:cNvPicPr>
            <a:picLocks noChangeAspect="1" noChangeArrowheads="1"/>
          </p:cNvPicPr>
          <p:nvPr/>
        </p:nvPicPr>
        <p:blipFill>
          <a:blip r:embed="rId2"/>
          <a:srcRect/>
          <a:stretch>
            <a:fillRect/>
          </a:stretch>
        </p:blipFill>
        <p:spPr bwMode="auto">
          <a:xfrm>
            <a:off x="2428860" y="4572009"/>
            <a:ext cx="5572164" cy="15001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Formüller ve Açıklamaları</a:t>
            </a:r>
            <a:endParaRPr lang="tr-TR">
              <a:solidFill>
                <a:schemeClr val="tx1"/>
              </a:solidFill>
            </a:endParaRPr>
          </a:p>
        </p:txBody>
      </p:sp>
      <p:pic>
        <p:nvPicPr>
          <p:cNvPr id="4098" name="Picture 2"/>
          <p:cNvPicPr>
            <a:picLocks noGrp="1" noChangeAspect="1" noChangeArrowheads="1"/>
          </p:cNvPicPr>
          <p:nvPr>
            <p:ph sz="quarter" idx="1"/>
          </p:nvPr>
        </p:nvPicPr>
        <p:blipFill>
          <a:blip r:embed="rId2"/>
          <a:srcRect/>
          <a:stretch>
            <a:fillRect/>
          </a:stretch>
        </p:blipFill>
        <p:spPr bwMode="auto">
          <a:xfrm>
            <a:off x="142845" y="1714488"/>
            <a:ext cx="3857652" cy="328614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71934" y="1785927"/>
            <a:ext cx="4500594" cy="285751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mtClean="0">
                <a:solidFill>
                  <a:schemeClr val="tx1"/>
                </a:solidFill>
              </a:rPr>
              <a:t>Örneklem Büyüklüğü Değerlendirmesi ve İki Kriter</a:t>
            </a:r>
            <a:endParaRPr lang="tr-TR">
              <a:solidFill>
                <a:schemeClr val="tx1"/>
              </a:solidFill>
            </a:endParaRPr>
          </a:p>
        </p:txBody>
      </p:sp>
      <p:sp>
        <p:nvSpPr>
          <p:cNvPr id="3" name="2 İçerik Yer Tutucusu"/>
          <p:cNvSpPr>
            <a:spLocks noGrp="1"/>
          </p:cNvSpPr>
          <p:nvPr>
            <p:ph sz="quarter" idx="1"/>
          </p:nvPr>
        </p:nvSpPr>
        <p:spPr/>
        <p:txBody>
          <a:bodyPr>
            <a:normAutofit fontScale="77500" lnSpcReduction="20000"/>
          </a:bodyPr>
          <a:lstStyle/>
          <a:p>
            <a:r>
              <a:rPr lang="tr-TR" b="1" smtClean="0"/>
              <a:t>Kriter 1: Etki Büyüklüğü ≥ 0.5 Olmalı</a:t>
            </a:r>
            <a:endParaRPr lang="tr-TR" smtClean="0"/>
          </a:p>
          <a:p>
            <a:r>
              <a:rPr lang="tr-TR" smtClean="0"/>
              <a:t>Cohen’in ölçütlerine göre, etki büyüklüğü </a:t>
            </a:r>
            <a:r>
              <a:rPr lang="tr-TR" b="1" smtClean="0"/>
              <a:t>0.2 (küçük)</a:t>
            </a:r>
            <a:r>
              <a:rPr lang="tr-TR" smtClean="0"/>
              <a:t>, </a:t>
            </a:r>
            <a:r>
              <a:rPr lang="tr-TR" b="1" smtClean="0"/>
              <a:t>0.5 (orta)</a:t>
            </a:r>
            <a:r>
              <a:rPr lang="tr-TR" smtClean="0"/>
              <a:t> ve </a:t>
            </a:r>
            <a:r>
              <a:rPr lang="tr-TR" b="1" smtClean="0"/>
              <a:t>0.8 (büyük)</a:t>
            </a:r>
            <a:r>
              <a:rPr lang="tr-TR" smtClean="0"/>
              <a:t> olarak değerlendirilir.</a:t>
            </a:r>
          </a:p>
          <a:p>
            <a:r>
              <a:rPr lang="tr-TR" smtClean="0"/>
              <a:t>Örneklem büyüklüğü yeterli olduğunda, etki büyüklüğü genellikle </a:t>
            </a:r>
            <a:r>
              <a:rPr lang="tr-TR" b="1" smtClean="0"/>
              <a:t>0.5</a:t>
            </a:r>
            <a:r>
              <a:rPr lang="tr-TR" smtClean="0"/>
              <a:t> veya daha yüksek olur.</a:t>
            </a:r>
          </a:p>
          <a:p>
            <a:r>
              <a:rPr lang="tr-TR" b="1" smtClean="0"/>
              <a:t>Kriter 2: ML Doğruluğu ≥ %80 Olmalı</a:t>
            </a:r>
            <a:endParaRPr lang="tr-TR" smtClean="0"/>
          </a:p>
          <a:p>
            <a:r>
              <a:rPr lang="tr-TR" smtClean="0"/>
              <a:t>Örneklem büyüklüğü, makine öğrenimi modellerinin doğruluğunun </a:t>
            </a:r>
            <a:r>
              <a:rPr lang="tr-TR" b="1" smtClean="0"/>
              <a:t>%80</a:t>
            </a:r>
            <a:r>
              <a:rPr lang="tr-TR" smtClean="0"/>
              <a:t> veya daha yüksek bir seviyeye ulaşmasını sağlamalıdır.</a:t>
            </a:r>
          </a:p>
          <a:p>
            <a:r>
              <a:rPr lang="tr-TR" b="1" smtClean="0"/>
              <a:t>Sonuçlar:</a:t>
            </a:r>
            <a:endParaRPr lang="tr-TR" smtClean="0"/>
          </a:p>
          <a:p>
            <a:r>
              <a:rPr lang="tr-TR" smtClean="0"/>
              <a:t>Küçük örneklemlerde doğruluk ve etki büyüklüğü oldukça değişkendir.</a:t>
            </a:r>
          </a:p>
          <a:p>
            <a:r>
              <a:rPr lang="tr-TR" smtClean="0"/>
              <a:t>Örneklem büyüklüğü arttıkça, hem doğruluk hem de etki büyüklüğü stabilize olur.</a:t>
            </a:r>
          </a:p>
          <a:p>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mtClean="0">
                <a:solidFill>
                  <a:schemeClr val="tx1"/>
                </a:solidFill>
              </a:rPr>
              <a:t>Rehberin Genelleştirilmesi ve En İyi Sınıflandırıcılar</a:t>
            </a:r>
            <a:endParaRPr lang="tr-TR">
              <a:solidFill>
                <a:schemeClr val="tx1"/>
              </a:solidFill>
            </a:endParaRPr>
          </a:p>
        </p:txBody>
      </p:sp>
      <p:sp>
        <p:nvSpPr>
          <p:cNvPr id="3" name="2 İçerik Yer Tutucusu"/>
          <p:cNvSpPr>
            <a:spLocks noGrp="1"/>
          </p:cNvSpPr>
          <p:nvPr>
            <p:ph sz="quarter" idx="1"/>
          </p:nvPr>
        </p:nvSpPr>
        <p:spPr/>
        <p:txBody>
          <a:bodyPr>
            <a:normAutofit fontScale="77500" lnSpcReduction="20000"/>
          </a:bodyPr>
          <a:lstStyle/>
          <a:p>
            <a:r>
              <a:rPr lang="tr-TR" b="1" smtClean="0"/>
              <a:t>Rehberin Genelleştirilmesi:</a:t>
            </a:r>
            <a:endParaRPr lang="tr-TR" smtClean="0"/>
          </a:p>
          <a:p>
            <a:r>
              <a:rPr lang="tr-TR" smtClean="0"/>
              <a:t>Bu çalışmada geliştirilen kriterler (etki büyüklüğü ≥ 0.5, doğruluk ≥ %80), genelleştirilebilirliği tartışılmıştır.</a:t>
            </a:r>
          </a:p>
          <a:p>
            <a:r>
              <a:rPr lang="tr-TR" smtClean="0"/>
              <a:t>Bu kriterlerin biyomedikal veri setleri gibi bazı alanlarda etkili olduğu, ancak her tür veri setinde uygulanamayabileceği belirtilmiştir.</a:t>
            </a:r>
          </a:p>
          <a:p>
            <a:r>
              <a:rPr lang="tr-TR" b="1" smtClean="0"/>
              <a:t>En İyi Sınıflandırıcılar:</a:t>
            </a:r>
            <a:endParaRPr lang="tr-TR" smtClean="0"/>
          </a:p>
          <a:p>
            <a:r>
              <a:rPr lang="tr-TR" smtClean="0"/>
              <a:t>Çeşitli sınıflandırıcılar incelenmiş ve performansları değerlendirilmiştir:</a:t>
            </a:r>
          </a:p>
          <a:p>
            <a:pPr lvl="1"/>
            <a:r>
              <a:rPr lang="tr-TR" b="1" smtClean="0"/>
              <a:t>Neural Network (NN):</a:t>
            </a:r>
            <a:r>
              <a:rPr lang="tr-TR" smtClean="0"/>
              <a:t> Küçük örneklemlerde bile yüksek performans göstermiştir.</a:t>
            </a:r>
          </a:p>
          <a:p>
            <a:pPr lvl="1"/>
            <a:r>
              <a:rPr lang="tr-TR" b="1" smtClean="0"/>
              <a:t>Naive Bayes (NB):</a:t>
            </a:r>
            <a:r>
              <a:rPr lang="tr-TR" smtClean="0"/>
              <a:t> Küçük örneklemlerde düşük doğruluk oranı göstermiştir.</a:t>
            </a:r>
          </a:p>
          <a:p>
            <a:r>
              <a:rPr lang="tr-TR" smtClean="0"/>
              <a:t>Sınıflandırıcı seçimi, veri setinin türüne ve yapısına bağlıdır.</a:t>
            </a:r>
          </a:p>
          <a:p>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Sonuçlar</a:t>
            </a:r>
            <a:endParaRPr lang="tr-TR">
              <a:solidFill>
                <a:schemeClr val="tx1"/>
              </a:solidFill>
            </a:endParaRPr>
          </a:p>
        </p:txBody>
      </p:sp>
      <p:sp>
        <p:nvSpPr>
          <p:cNvPr id="3" name="2 İçerik Yer Tutucusu"/>
          <p:cNvSpPr>
            <a:spLocks noGrp="1"/>
          </p:cNvSpPr>
          <p:nvPr>
            <p:ph sz="quarter" idx="1"/>
          </p:nvPr>
        </p:nvSpPr>
        <p:spPr/>
        <p:txBody>
          <a:bodyPr>
            <a:normAutofit fontScale="70000" lnSpcReduction="20000"/>
          </a:bodyPr>
          <a:lstStyle/>
          <a:p>
            <a:r>
              <a:rPr lang="tr-TR" b="1" smtClean="0"/>
              <a:t>Örneklem Büyüklüğü ve Etki Büyüklüğü:</a:t>
            </a:r>
            <a:endParaRPr lang="tr-TR" smtClean="0"/>
          </a:p>
          <a:p>
            <a:r>
              <a:rPr lang="tr-TR" smtClean="0"/>
              <a:t>Büyük örneklemlerde hem etki büyüklüğü hem de doğruluk stabilize olmuştur.</a:t>
            </a:r>
          </a:p>
          <a:p>
            <a:r>
              <a:rPr lang="tr-TR" smtClean="0"/>
              <a:t>Küçük örneklemler genellikle düşük doğruluk ve yüksek varyansa yol açmıştır.</a:t>
            </a:r>
          </a:p>
          <a:p>
            <a:r>
              <a:rPr lang="tr-TR" b="1" smtClean="0"/>
              <a:t>Veri Kalitesinin Önemi:</a:t>
            </a:r>
            <a:endParaRPr lang="tr-TR" smtClean="0"/>
          </a:p>
          <a:p>
            <a:r>
              <a:rPr lang="tr-TR" smtClean="0"/>
              <a:t>Veri kalitesinin artırılması, özellikle küçük örneklemler için model performansını iyileştirmiştir.</a:t>
            </a:r>
          </a:p>
          <a:p>
            <a:r>
              <a:rPr lang="tr-TR" b="1" smtClean="0"/>
              <a:t>Önerilen Kriterler:</a:t>
            </a:r>
            <a:endParaRPr lang="tr-TR" smtClean="0"/>
          </a:p>
          <a:p>
            <a:r>
              <a:rPr lang="tr-TR" smtClean="0"/>
              <a:t>Etki büyüklüğü </a:t>
            </a:r>
            <a:r>
              <a:rPr lang="tr-TR" b="1" smtClean="0"/>
              <a:t>≥ 0.5</a:t>
            </a:r>
            <a:endParaRPr lang="tr-TR" smtClean="0"/>
          </a:p>
          <a:p>
            <a:r>
              <a:rPr lang="tr-TR" smtClean="0"/>
              <a:t>ML doğruluğu </a:t>
            </a:r>
            <a:r>
              <a:rPr lang="tr-TR" b="1" smtClean="0"/>
              <a:t>≥ %80</a:t>
            </a:r>
            <a:endParaRPr lang="tr-TR" smtClean="0"/>
          </a:p>
          <a:p>
            <a:r>
              <a:rPr lang="tr-TR" b="1" smtClean="0"/>
              <a:t>Genel Değerlendirme:</a:t>
            </a:r>
            <a:endParaRPr lang="tr-TR" smtClean="0"/>
          </a:p>
          <a:p>
            <a:r>
              <a:rPr lang="tr-TR" smtClean="0"/>
              <a:t>Bu kriterler, örneklem büyüklüğünü ve veri kalitesini değerlendirirken pratik bir rehber olarak kullanılabilir.</a:t>
            </a:r>
          </a:p>
          <a:p>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1371600" y="1000108"/>
            <a:ext cx="7772400" cy="2286016"/>
          </a:xfrm>
        </p:spPr>
        <p:txBody>
          <a:bodyPr/>
          <a:lstStyle/>
          <a:p>
            <a:r>
              <a:rPr lang="tr-TR" smtClean="0"/>
              <a:t>TEŞEKKÜRLER …</a:t>
            </a: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Makine Öğrenimi Nedir?</a:t>
            </a:r>
            <a:endParaRPr lang="tr-TR"/>
          </a:p>
        </p:txBody>
      </p:sp>
      <p:sp>
        <p:nvSpPr>
          <p:cNvPr id="3" name="2 İçerik Yer Tutucusu"/>
          <p:cNvSpPr>
            <a:spLocks noGrp="1"/>
          </p:cNvSpPr>
          <p:nvPr>
            <p:ph sz="quarter" idx="1"/>
          </p:nvPr>
        </p:nvSpPr>
        <p:spPr/>
        <p:txBody>
          <a:bodyPr/>
          <a:lstStyle/>
          <a:p>
            <a:r>
              <a:rPr lang="tr-TR" smtClean="0"/>
              <a:t>Makine öğrenimi, bilgisayarların açıkça programlanmadan verilerden öğrenmesini sağlayan bir yapay zeka alt dalıdır. Bu yöntem, algoritmalar kullanarak verilerdeki desenleri bulur, çıkarımlar yapar ve bu çıkarımları gelecekteki tahminler veya kararlar için kullanır.</a:t>
            </a:r>
          </a:p>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Çalışmanın Amacı:</a:t>
            </a:r>
            <a:endParaRPr lang="tr-TR">
              <a:solidFill>
                <a:schemeClr val="tx1"/>
              </a:solidFill>
            </a:endParaRPr>
          </a:p>
        </p:txBody>
      </p:sp>
      <p:sp>
        <p:nvSpPr>
          <p:cNvPr id="3" name="2 İçerik Yer Tutucusu"/>
          <p:cNvSpPr>
            <a:spLocks noGrp="1"/>
          </p:cNvSpPr>
          <p:nvPr>
            <p:ph sz="quarter" idx="1"/>
          </p:nvPr>
        </p:nvSpPr>
        <p:spPr/>
        <p:txBody>
          <a:bodyPr/>
          <a:lstStyle/>
          <a:p>
            <a:r>
              <a:rPr lang="tr-TR" smtClean="0"/>
              <a:t>Örneklem büyüklüğünün, etki büyüklüğü (effect size) ve makine öğrenimi doğruluğu üzerindeki etkisini incelemek.Örneklem büyüklüğünü belirlemek için kriterler geliştirmek:</a:t>
            </a:r>
          </a:p>
          <a:p>
            <a:r>
              <a:rPr lang="tr-TR" smtClean="0"/>
              <a:t>Etki büyüklüğü ≥ 0.5</a:t>
            </a:r>
          </a:p>
          <a:p>
            <a:r>
              <a:rPr lang="tr-TR" smtClean="0"/>
              <a:t>ML doğruluğu ≥ %80</a:t>
            </a:r>
          </a:p>
          <a:p>
            <a:pPr>
              <a:buNone/>
            </a:pP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Hangi Veri Setleri Kullanılmış?</a:t>
            </a:r>
            <a:endParaRPr lang="tr-TR">
              <a:solidFill>
                <a:schemeClr val="tx1"/>
              </a:solidFill>
            </a:endParaRPr>
          </a:p>
        </p:txBody>
      </p:sp>
      <p:sp>
        <p:nvSpPr>
          <p:cNvPr id="3" name="2 İçerik Yer Tutucusu"/>
          <p:cNvSpPr>
            <a:spLocks noGrp="1"/>
          </p:cNvSpPr>
          <p:nvPr>
            <p:ph sz="quarter" idx="1"/>
          </p:nvPr>
        </p:nvSpPr>
        <p:spPr/>
        <p:txBody>
          <a:bodyPr/>
          <a:lstStyle/>
          <a:p>
            <a:r>
              <a:rPr lang="tr-TR" smtClean="0"/>
              <a:t>Simüle edilmiş veri setleri ve üç gerçek veri seti:</a:t>
            </a:r>
          </a:p>
          <a:p>
            <a:r>
              <a:rPr lang="tr-TR" u="sng" smtClean="0"/>
              <a:t>Arrhythmia</a:t>
            </a:r>
          </a:p>
          <a:p>
            <a:r>
              <a:rPr lang="tr-TR" u="sng" smtClean="0"/>
              <a:t>Heart Attack</a:t>
            </a:r>
          </a:p>
          <a:p>
            <a:r>
              <a:rPr lang="tr-TR" u="sng" smtClean="0"/>
              <a:t>Sleep Dataset</a:t>
            </a:r>
          </a:p>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ABSTRACT</a:t>
            </a:r>
            <a:endParaRPr lang="tr-TR">
              <a:solidFill>
                <a:schemeClr val="tx1"/>
              </a:solidFill>
            </a:endParaRPr>
          </a:p>
        </p:txBody>
      </p:sp>
      <p:sp>
        <p:nvSpPr>
          <p:cNvPr id="3" name="2 İçerik Yer Tutucusu"/>
          <p:cNvSpPr>
            <a:spLocks noGrp="1"/>
          </p:cNvSpPr>
          <p:nvPr>
            <p:ph sz="quarter" idx="1"/>
          </p:nvPr>
        </p:nvSpPr>
        <p:spPr/>
        <p:txBody>
          <a:bodyPr/>
          <a:lstStyle/>
          <a:p>
            <a:r>
              <a:rPr lang="tr-TR" smtClean="0"/>
              <a:t>Yeterli örneklem büyüklüğünün ML doğruluğunu artırdığı gözlemlenmiştir.Örneklem büyüklüğünü değerlendirmek için iki kriter önerilmiştir:Etki büyüklüğü (effect size) ≥ 0.5</a:t>
            </a:r>
          </a:p>
          <a:p>
            <a:r>
              <a:rPr lang="tr-TR" smtClean="0"/>
              <a:t>ML doğruluğu ≥ %80</a:t>
            </a:r>
          </a:p>
          <a:p>
            <a:r>
              <a:rPr lang="tr-TR" smtClean="0"/>
              <a:t>Simüle edilmiş ve gerçek veri setleri üzerinde testler yapılmıştır.Verilerin ayırt edici gücü (discriminative power) yüksek olduğunda hem doğruluk hem de etki büyüklüğü artmıştır.</a:t>
            </a:r>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BACKGROUND</a:t>
            </a:r>
            <a:endParaRPr lang="tr-TR">
              <a:solidFill>
                <a:schemeClr val="tx1"/>
              </a:solidFill>
            </a:endParaRPr>
          </a:p>
        </p:txBody>
      </p:sp>
      <p:sp>
        <p:nvSpPr>
          <p:cNvPr id="3" name="2 İçerik Yer Tutucusu"/>
          <p:cNvSpPr>
            <a:spLocks noGrp="1"/>
          </p:cNvSpPr>
          <p:nvPr>
            <p:ph sz="quarter" idx="1"/>
          </p:nvPr>
        </p:nvSpPr>
        <p:spPr/>
        <p:txBody>
          <a:bodyPr/>
          <a:lstStyle/>
          <a:p>
            <a:r>
              <a:rPr lang="tr-TR" b="1" smtClean="0"/>
              <a:t>Örneklem Büyüklüğünün Önemi:</a:t>
            </a:r>
            <a:endParaRPr lang="tr-TR" smtClean="0"/>
          </a:p>
          <a:p>
            <a:pPr lvl="1"/>
            <a:r>
              <a:rPr lang="tr-TR" smtClean="0"/>
              <a:t>Küçük örneklemler, yanlış sonuçlar ve düşük doğruluğa yol açabilir.</a:t>
            </a:r>
          </a:p>
          <a:p>
            <a:r>
              <a:rPr lang="tr-TR" b="1" smtClean="0"/>
              <a:t>Etki Büyüklüğünün Rolü:</a:t>
            </a:r>
            <a:endParaRPr lang="tr-TR" smtClean="0"/>
          </a:p>
          <a:p>
            <a:pPr lvl="1"/>
            <a:r>
              <a:rPr lang="tr-TR" smtClean="0"/>
              <a:t>Gruplar arasındaki farkın büyüklüğünü ölçerek model başarısını değerlendirmek için kullanılmıştır.</a:t>
            </a:r>
          </a:p>
          <a:p>
            <a:r>
              <a:rPr lang="tr-TR" b="1" smtClean="0"/>
              <a:t>Çalışmanın Hedefi:</a:t>
            </a:r>
            <a:endParaRPr lang="tr-TR" smtClean="0"/>
          </a:p>
          <a:p>
            <a:pPr lvl="1"/>
            <a:r>
              <a:rPr lang="tr-TR" smtClean="0"/>
              <a:t>ML doğruluğu ve etki büyüklüğüne dayalı bir yöntem geliştirmek.</a:t>
            </a:r>
          </a:p>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RESULTS</a:t>
            </a:r>
            <a:r>
              <a:rPr lang="tr-TR" smtClean="0"/>
              <a:t> </a:t>
            </a:r>
            <a:endParaRPr lang="tr-TR"/>
          </a:p>
        </p:txBody>
      </p:sp>
      <p:sp>
        <p:nvSpPr>
          <p:cNvPr id="3" name="2 Metin Yer Tutucusu"/>
          <p:cNvSpPr>
            <a:spLocks noGrp="1"/>
          </p:cNvSpPr>
          <p:nvPr>
            <p:ph type="body" idx="2"/>
          </p:nvPr>
        </p:nvSpPr>
        <p:spPr>
          <a:xfrm>
            <a:off x="142844" y="1752600"/>
            <a:ext cx="4643470" cy="4462482"/>
          </a:xfrm>
        </p:spPr>
        <p:txBody>
          <a:bodyPr>
            <a:normAutofit fontScale="55000" lnSpcReduction="20000"/>
          </a:bodyPr>
          <a:lstStyle/>
          <a:p>
            <a:r>
              <a:rPr lang="tr-TR" b="1" smtClean="0"/>
              <a:t>Grafik 1: İyi Verilerde ML Performansı ve Etki Büyüklüğü</a:t>
            </a:r>
          </a:p>
          <a:p>
            <a:r>
              <a:rPr lang="tr-TR" smtClean="0"/>
              <a:t>Etki büyüklüğü </a:t>
            </a:r>
            <a:r>
              <a:rPr lang="tr-TR" b="1" smtClean="0"/>
              <a:t>≥ 0.9</a:t>
            </a:r>
            <a:r>
              <a:rPr lang="tr-TR" smtClean="0"/>
              <a:t> olduğunda, doğruluk oranı </a:t>
            </a:r>
            <a:r>
              <a:rPr lang="tr-TR" b="1" smtClean="0"/>
              <a:t>%95’in üzerinde</a:t>
            </a:r>
            <a:r>
              <a:rPr lang="tr-TR" smtClean="0"/>
              <a:t> olmuştur.</a:t>
            </a:r>
          </a:p>
          <a:p>
            <a:r>
              <a:rPr lang="tr-TR" smtClean="0"/>
              <a:t>Küçük örneklemlerde doğruluk ve etki büyüklüğü varyansı yüksektir.</a:t>
            </a:r>
          </a:p>
          <a:p>
            <a:r>
              <a:rPr lang="tr-TR" b="1" smtClean="0"/>
              <a:t>b. Grafik 2: Kötü Verilerde ML Performansı ve Etki Büyüklüğü</a:t>
            </a:r>
          </a:p>
          <a:p>
            <a:r>
              <a:rPr lang="tr-TR" smtClean="0"/>
              <a:t>Etki büyüklüğü </a:t>
            </a:r>
            <a:r>
              <a:rPr lang="tr-TR" b="1" smtClean="0"/>
              <a:t>≤ 0.2</a:t>
            </a:r>
            <a:r>
              <a:rPr lang="tr-TR" smtClean="0"/>
              <a:t> olan veri setlerinde doğruluk oranı düşüktür (</a:t>
            </a:r>
            <a:r>
              <a:rPr lang="tr-TR" b="1" smtClean="0"/>
              <a:t>%80’in altında</a:t>
            </a:r>
            <a:r>
              <a:rPr lang="tr-TR" smtClean="0"/>
              <a:t>).</a:t>
            </a:r>
          </a:p>
          <a:p>
            <a:r>
              <a:rPr lang="tr-TR" smtClean="0"/>
              <a:t>Veri kalitesinin düşük olduğu veri setlerinde örneklem büyüklüğünün artırılması performansı iyileştirmemiştir.</a:t>
            </a:r>
          </a:p>
          <a:p>
            <a:r>
              <a:rPr lang="tr-TR" b="1" smtClean="0"/>
              <a:t>c. Grafik 3: Veri Kalitesinin Manipülasyonu</a:t>
            </a:r>
          </a:p>
          <a:p>
            <a:r>
              <a:rPr lang="tr-TR" smtClean="0"/>
              <a:t>Veri kalitesi artırıldığında doğruluk oranı ve etki büyüklüğü artmıştır (</a:t>
            </a:r>
            <a:r>
              <a:rPr lang="tr-TR" b="1" smtClean="0"/>
              <a:t>%20’den %98’e kadar</a:t>
            </a:r>
            <a:r>
              <a:rPr lang="tr-TR" smtClean="0"/>
              <a:t>).</a:t>
            </a:r>
          </a:p>
          <a:p>
            <a:r>
              <a:rPr lang="tr-TR" b="1" smtClean="0"/>
              <a:t>d. Grafik 4: İyi ve Kötü Verilerin Karşılaştırması</a:t>
            </a:r>
          </a:p>
          <a:p>
            <a:r>
              <a:rPr lang="tr-TR" smtClean="0"/>
              <a:t>İyi verilerde örneklem büyüklüğü arttıkça doğruluk ve etki büyüklüğü hızla iyileşmiştir.</a:t>
            </a:r>
          </a:p>
          <a:p>
            <a:r>
              <a:rPr lang="tr-TR" smtClean="0"/>
              <a:t>Kötü verilerde bu iyileşme gözlemlenmemiştir.</a:t>
            </a:r>
          </a:p>
          <a:p>
            <a:endParaRPr lang="tr-TR"/>
          </a:p>
        </p:txBody>
      </p:sp>
      <p:pic>
        <p:nvPicPr>
          <p:cNvPr id="5" name="Picture 2"/>
          <p:cNvPicPr>
            <a:picLocks noGrp="1" noChangeAspect="1" noChangeArrowheads="1"/>
          </p:cNvPicPr>
          <p:nvPr>
            <p:ph sz="quarter" idx="1"/>
          </p:nvPr>
        </p:nvPicPr>
        <p:blipFill>
          <a:blip r:embed="rId2"/>
          <a:srcRect/>
          <a:stretch>
            <a:fillRect/>
          </a:stretch>
        </p:blipFill>
        <p:spPr bwMode="auto">
          <a:xfrm>
            <a:off x="4643438" y="1714488"/>
            <a:ext cx="4357718" cy="450059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0"/>
            <a:ext cx="8367714" cy="1133452"/>
          </a:xfrm>
        </p:spPr>
        <p:txBody>
          <a:bodyPr>
            <a:normAutofit fontScale="90000"/>
          </a:bodyPr>
          <a:lstStyle/>
          <a:p>
            <a:r>
              <a:rPr lang="tr-TR" b="1" smtClean="0"/>
              <a:t/>
            </a:r>
            <a:br>
              <a:rPr lang="tr-TR" b="1" smtClean="0"/>
            </a:br>
            <a:r>
              <a:rPr lang="en-US" b="1" smtClean="0">
                <a:solidFill>
                  <a:schemeClr val="tx1"/>
                </a:solidFill>
              </a:rPr>
              <a:t>Effect of Manipulation in Data Quality</a:t>
            </a:r>
            <a:r>
              <a:rPr lang="en-US" b="1" smtClean="0"/>
              <a:t/>
            </a:r>
            <a:br>
              <a:rPr lang="en-US" b="1" smtClean="0"/>
            </a:br>
            <a:endParaRPr lang="tr-TR"/>
          </a:p>
        </p:txBody>
      </p:sp>
      <p:sp>
        <p:nvSpPr>
          <p:cNvPr id="3" name="2 İçerik Yer Tutucusu"/>
          <p:cNvSpPr>
            <a:spLocks noGrp="1"/>
          </p:cNvSpPr>
          <p:nvPr>
            <p:ph sz="quarter" idx="1"/>
          </p:nvPr>
        </p:nvSpPr>
        <p:spPr/>
        <p:txBody>
          <a:bodyPr/>
          <a:lstStyle/>
          <a:p>
            <a:r>
              <a:rPr lang="tr-TR" smtClean="0"/>
              <a:t>Veri kalitesi artırıldığında:</a:t>
            </a:r>
          </a:p>
          <a:p>
            <a:pPr lvl="1"/>
            <a:r>
              <a:rPr lang="tr-TR" smtClean="0"/>
              <a:t>ML doğruluğu </a:t>
            </a:r>
            <a:r>
              <a:rPr lang="tr-TR" b="1" smtClean="0"/>
              <a:t>%20’den %98’e</a:t>
            </a:r>
            <a:r>
              <a:rPr lang="tr-TR" smtClean="0"/>
              <a:t> yükselmiştir.</a:t>
            </a:r>
          </a:p>
          <a:p>
            <a:pPr lvl="1"/>
            <a:r>
              <a:rPr lang="tr-TR" smtClean="0"/>
              <a:t>Etki büyüklüğü artmıştır.</a:t>
            </a:r>
          </a:p>
          <a:p>
            <a:r>
              <a:rPr lang="tr-TR" smtClean="0"/>
              <a:t>Veri kalitesinin artırılması, özellikle küçük örneklemlerde bile performansı iyileştirmiştir.</a:t>
            </a: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solidFill>
                  <a:schemeClr val="tx1"/>
                </a:solidFill>
              </a:rPr>
              <a:t>Figure </a:t>
            </a:r>
            <a:endParaRPr lang="tr-TR">
              <a:solidFill>
                <a:schemeClr val="tx1"/>
              </a:solidFill>
            </a:endParaRPr>
          </a:p>
        </p:txBody>
      </p:sp>
      <p:sp>
        <p:nvSpPr>
          <p:cNvPr id="3" name="2 Metin Yer Tutucusu"/>
          <p:cNvSpPr>
            <a:spLocks noGrp="1"/>
          </p:cNvSpPr>
          <p:nvPr>
            <p:ph type="body" idx="2"/>
          </p:nvPr>
        </p:nvSpPr>
        <p:spPr>
          <a:xfrm>
            <a:off x="609600" y="1752600"/>
            <a:ext cx="3462334" cy="4343400"/>
          </a:xfrm>
        </p:spPr>
        <p:txBody>
          <a:bodyPr>
            <a:normAutofit lnSpcReduction="10000"/>
          </a:bodyPr>
          <a:lstStyle/>
          <a:p>
            <a:r>
              <a:rPr lang="tr-TR" b="1" smtClean="0"/>
              <a:t>Grafik 5a:</a:t>
            </a:r>
            <a:r>
              <a:rPr lang="tr-TR" smtClean="0"/>
              <a:t> Küçük örneklemlerde doğruluk varyansı yüksek, büyük örneklemlerde doğruluk stabilize.</a:t>
            </a:r>
          </a:p>
          <a:p>
            <a:r>
              <a:rPr lang="tr-TR" b="1" smtClean="0"/>
              <a:t>Grafik 5b:</a:t>
            </a:r>
            <a:r>
              <a:rPr lang="tr-TR" smtClean="0"/>
              <a:t> Büyük örneklemlerde doğruluk değişimi minimaldir.</a:t>
            </a:r>
          </a:p>
          <a:p>
            <a:r>
              <a:rPr lang="tr-TR" b="1" smtClean="0"/>
              <a:t>Grafik 5c:</a:t>
            </a:r>
            <a:r>
              <a:rPr lang="tr-TR" smtClean="0"/>
              <a:t> Etki büyüklüğü, büyük örneklemlerde stabilize olur ancak düşük seviyededir.</a:t>
            </a:r>
          </a:p>
          <a:p>
            <a:r>
              <a:rPr lang="tr-TR" b="1" smtClean="0"/>
              <a:t>Konuyla Bağlantı:</a:t>
            </a:r>
            <a:endParaRPr lang="tr-TR" smtClean="0"/>
          </a:p>
          <a:p>
            <a:r>
              <a:rPr lang="tr-TR" smtClean="0"/>
              <a:t>Belirsiz veri setlerinde, büyük örneklemlerde bile sınıflandırma başarısı sınırlı kalabilir.</a:t>
            </a:r>
          </a:p>
          <a:p>
            <a:endParaRPr lang="tr-TR"/>
          </a:p>
        </p:txBody>
      </p:sp>
      <p:pic>
        <p:nvPicPr>
          <p:cNvPr id="2050" name="Picture 2"/>
          <p:cNvPicPr>
            <a:picLocks noGrp="1" noChangeAspect="1" noChangeArrowheads="1"/>
          </p:cNvPicPr>
          <p:nvPr>
            <p:ph sz="quarter" idx="1"/>
          </p:nvPr>
        </p:nvPicPr>
        <p:blipFill>
          <a:blip r:embed="rId2"/>
          <a:srcRect/>
          <a:stretch>
            <a:fillRect/>
          </a:stretch>
        </p:blipFill>
        <p:spPr bwMode="auto">
          <a:xfrm>
            <a:off x="4214810" y="1857364"/>
            <a:ext cx="4643470" cy="464346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talam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talam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212</TotalTime>
  <Words>768</Words>
  <Application>Microsoft Office PowerPoint</Application>
  <PresentationFormat>Ekran Gösterisi (4:3)</PresentationFormat>
  <Paragraphs>89</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Ortalama</vt:lpstr>
      <vt:lpstr>Evaluation of a decided sample size in machine learning applications</vt:lpstr>
      <vt:lpstr>Makine Öğrenimi Nedir?</vt:lpstr>
      <vt:lpstr>Çalışmanın Amacı:</vt:lpstr>
      <vt:lpstr>Hangi Veri Setleri Kullanılmış?</vt:lpstr>
      <vt:lpstr>ABSTRACT</vt:lpstr>
      <vt:lpstr>BACKGROUND</vt:lpstr>
      <vt:lpstr>RESULTS </vt:lpstr>
      <vt:lpstr> Effect of Manipulation in Data Quality </vt:lpstr>
      <vt:lpstr>Figure </vt:lpstr>
      <vt:lpstr>Discussion Kısmında Neler Yapılmış?</vt:lpstr>
      <vt:lpstr>   Relationship Between Effect Sizes and ML Performance   </vt:lpstr>
      <vt:lpstr> Ortalama ve Genel Etki Büyüklüklerinin Hesaplanması </vt:lpstr>
      <vt:lpstr>Formüller ve Açıklamaları</vt:lpstr>
      <vt:lpstr>Örneklem Büyüklüğü Değerlendirmesi ve İki Kriter</vt:lpstr>
      <vt:lpstr>Rehberin Genelleştirilmesi ve En İyi Sınıflandırıcılar</vt:lpstr>
      <vt:lpstr>Sonuçlar</vt:lpstr>
      <vt:lpstr>TEŞEKKÜRLER …</vt:lpstr>
    </vt:vector>
  </TitlesOfParts>
  <Company>NouS TncTR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a decided sample size in machine learning applications</dc:title>
  <dc:creator>victus</dc:creator>
  <cp:lastModifiedBy>victus</cp:lastModifiedBy>
  <cp:revision>10</cp:revision>
  <dcterms:created xsi:type="dcterms:W3CDTF">2024-11-19T11:06:03Z</dcterms:created>
  <dcterms:modified xsi:type="dcterms:W3CDTF">2024-11-28T19:20:08Z</dcterms:modified>
</cp:coreProperties>
</file>