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3FBF0CE-84C8-4A3C-9275-8741A6C9611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EB3052-EDC8-434B-83EA-96181CC338B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F0CE-84C8-4A3C-9275-8741A6C9611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3052-EDC8-434B-83EA-96181CC338B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3FBF0CE-84C8-4A3C-9275-8741A6C9611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Dikdörtgen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1EB3052-EDC8-434B-83EA-96181CC338B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F0CE-84C8-4A3C-9275-8741A6C9611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EB3052-EDC8-434B-83EA-96181CC338B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Dikdörtgen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1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F0CE-84C8-4A3C-9275-8741A6C9611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1EB3052-EDC8-434B-83EA-96181CC338B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FBF0CE-84C8-4A3C-9275-8741A6C9611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1EB3052-EDC8-434B-83EA-96181CC338B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FBF0CE-84C8-4A3C-9275-8741A6C9611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12" name="11 Slayt Numarası Yer Tutucusu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1EB3052-EDC8-434B-83EA-96181CC338B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16" name="15 Metin Yer Tutucusu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5" name="14 Metin Yer Tutucusu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F0CE-84C8-4A3C-9275-8741A6C9611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EB3052-EDC8-434B-83EA-96181CC338B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F0CE-84C8-4A3C-9275-8741A6C9611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EB3052-EDC8-434B-83EA-96181CC338B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F0CE-84C8-4A3C-9275-8741A6C9611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EB3052-EDC8-434B-83EA-96181CC338B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ikdörtgen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10 Dikdörtgen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Veri Yer Tutucusu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3FBF0CE-84C8-4A3C-9275-8741A6C9611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1EB3052-EDC8-434B-83EA-96181CC338B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3FBF0CE-84C8-4A3C-9275-8741A6C9611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ikdörtgen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EB3052-EDC8-434B-83EA-96181CC338BD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8339166" cy="4572032"/>
          </a:xfrm>
        </p:spPr>
        <p:txBody>
          <a:bodyPr>
            <a:normAutofit/>
          </a:bodyPr>
          <a:lstStyle/>
          <a:p>
            <a:r>
              <a:rPr lang="en-US" sz="4800" smtClean="0"/>
              <a:t>Improving binary classifcation using fltering based on k‑NN proximity graphs</a:t>
            </a:r>
            <a:endParaRPr lang="tr-TR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Filtreleme Sonrası Gözlemler 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tr-TR" smtClean="0"/>
              <a:t>Basit sınıflandırıcılar (Naïve Bayes, Decision Tree), filtreleme sonrası doğruluklarını belirgin şekilde artırmıştır.</a:t>
            </a:r>
          </a:p>
          <a:p>
            <a:pPr lvl="0"/>
            <a:r>
              <a:rPr lang="tr-TR" smtClean="0"/>
              <a:t>Karmaşık sınıflandırıcılar (SVM, Random Forest), filtrelemeden daha az etkilenmiştir, çünkü zaten gürültüye karşı dayanıklıdırlar.</a:t>
            </a:r>
          </a:p>
          <a:p>
            <a:r>
              <a:rPr lang="tr-TR" smtClean="0"/>
              <a:t>DES-LA, tüm sınıflandırıcıların yerel doğruluğuna dayalı birleştirme yapar ve filtreleme sonrası en yüksek doğruluğa ulaşmıştır.</a:t>
            </a:r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Gerçek Dünya Testi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smtClean="0"/>
              <a:t>Veri Seti Detayları:</a:t>
            </a:r>
            <a:endParaRPr lang="tr-TR" smtClean="0"/>
          </a:p>
          <a:p>
            <a:pPr lvl="1"/>
            <a:r>
              <a:rPr lang="tr-TR" smtClean="0"/>
              <a:t>Giriş: 30.000</a:t>
            </a:r>
          </a:p>
          <a:p>
            <a:pPr lvl="1"/>
            <a:r>
              <a:rPr lang="tr-TR" smtClean="0"/>
              <a:t>Özellik: 23</a:t>
            </a:r>
          </a:p>
          <a:p>
            <a:pPr lvl="1"/>
            <a:r>
              <a:rPr lang="tr-TR" smtClean="0"/>
              <a:t>Pozitif/Negatif Dağılım: %22 / %78</a:t>
            </a:r>
          </a:p>
          <a:p>
            <a:r>
              <a:rPr lang="tr-TR" b="1" smtClean="0"/>
              <a:t>Sonuçlar:</a:t>
            </a:r>
            <a:endParaRPr lang="tr-TR" smtClean="0"/>
          </a:p>
          <a:p>
            <a:pPr lvl="1"/>
            <a:r>
              <a:rPr lang="tr-TR" smtClean="0"/>
              <a:t>KD-tree algoritması ile k-NN hesaplama hızlandırıldı.</a:t>
            </a:r>
          </a:p>
          <a:p>
            <a:pPr lvl="1"/>
            <a:r>
              <a:rPr lang="tr-TR" smtClean="0"/>
              <a:t>Filtreleme sonrası basit sınıflandırıcılar büyük ölçüde iyileştirildi.</a:t>
            </a:r>
          </a:p>
          <a:p>
            <a:pPr lvl="1"/>
            <a:r>
              <a:rPr lang="tr-TR" smtClean="0"/>
              <a:t>DES-LA combiner filtreleme sonrası en iyi doğruluğa ulaştı.</a:t>
            </a:r>
          </a:p>
          <a:p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 KD-Tree Algoritması Örneği</a:t>
            </a:r>
            <a:endParaRPr lang="tr-T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8904" y="2214554"/>
            <a:ext cx="650917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smtClean="0"/>
              <a:t>Sonuçlar ve Gelecek Çalışmalar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smtClean="0"/>
              <a:t>Sonuçlar:</a:t>
            </a:r>
            <a:endParaRPr lang="tr-TR" smtClean="0"/>
          </a:p>
          <a:p>
            <a:pPr lvl="1"/>
            <a:r>
              <a:rPr lang="tr-TR" smtClean="0"/>
              <a:t>Filtreleme, basit sınıflandırıcı performansını artırdı.</a:t>
            </a:r>
          </a:p>
          <a:p>
            <a:pPr lvl="1"/>
            <a:r>
              <a:rPr lang="tr-TR" smtClean="0"/>
              <a:t>DES-LA combiner, filtreleme sonrası en iyi sonuçları verdi.</a:t>
            </a:r>
          </a:p>
          <a:p>
            <a:pPr lvl="1"/>
            <a:r>
              <a:rPr lang="tr-TR" smtClean="0"/>
              <a:t>Gürültünün azaltılması, modellerin genel doğruluğunu iyileştirdi.</a:t>
            </a:r>
          </a:p>
          <a:p>
            <a:r>
              <a:rPr lang="tr-TR" b="1" smtClean="0"/>
              <a:t>Gelecek Çalışmalar:</a:t>
            </a:r>
            <a:endParaRPr lang="tr-TR" smtClean="0"/>
          </a:p>
          <a:p>
            <a:pPr lvl="1"/>
            <a:r>
              <a:rPr lang="tr-TR" smtClean="0"/>
              <a:t>Yöntemin çok sınıflı sınıflandırma problemlerine uygulanması.</a:t>
            </a:r>
          </a:p>
          <a:p>
            <a:pPr lvl="1"/>
            <a:r>
              <a:rPr lang="tr-TR" smtClean="0"/>
              <a:t>Daha fazla veri setiyle test edilmesi.</a:t>
            </a:r>
          </a:p>
          <a:p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7200" smtClean="0"/>
          </a:p>
          <a:p>
            <a:r>
              <a:rPr lang="tr-TR" sz="7200" smtClean="0"/>
              <a:t>Teşekkürler…</a:t>
            </a:r>
            <a:endParaRPr lang="tr-TR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mtClean="0"/>
              <a:t>GİRİŞ (INTRODUCTION)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mtClean="0"/>
              <a:t>Makale, ikili sınıflandırma problemlerindeki doğruluğu artırmayı hedefleyen yenilikçi bir veri filtreleme yöntemini ele alıyor. Filtreleme işlemi, verideki </a:t>
            </a:r>
            <a:r>
              <a:rPr lang="tr-TR" b="1" smtClean="0"/>
              <a:t>gürültü ve aykırı değerlerin</a:t>
            </a:r>
            <a:r>
              <a:rPr lang="tr-TR" smtClean="0"/>
              <a:t> çıkarılmasıyla eğitim setinin kalitesini artırıyor. Önerilen yöntem, </a:t>
            </a:r>
            <a:r>
              <a:rPr lang="tr-TR" b="1" smtClean="0"/>
              <a:t>k-NN (k-en yakın komşu) grafikleri</a:t>
            </a:r>
            <a:r>
              <a:rPr lang="tr-TR" smtClean="0"/>
              <a:t> ile veriler arasındaki mesafeyi analiz ediyor ve parametre optimizasyonu yapıyor.</a:t>
            </a:r>
          </a:p>
          <a:p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smtClean="0"/>
              <a:t/>
            </a:r>
            <a:br>
              <a:rPr lang="tr-TR" b="1" smtClean="0"/>
            </a:br>
            <a:r>
              <a:rPr lang="tr-TR" b="1" smtClean="0"/>
              <a:t>1.Temel Problem:</a:t>
            </a:r>
            <a:r>
              <a:rPr lang="tr-TR" smtClean="0"/>
              <a:t/>
            </a:r>
            <a:br>
              <a:rPr lang="tr-TR" smtClean="0"/>
            </a:b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tr-TR" smtClean="0"/>
              <a:t>Gürültülü ve gereksiz özellikler, basit sınıflandırıcıların performansını olumsuz etkiler.</a:t>
            </a:r>
          </a:p>
          <a:p>
            <a:pPr lvl="0"/>
            <a:r>
              <a:rPr lang="tr-TR" smtClean="0"/>
              <a:t>Örneğin, Decision Tree ve Naïve Bayes gibi basit sınıflandırıcılar, veri setindeki karmaşıklık nedeniyle daha düşük performans gösterir.</a:t>
            </a:r>
          </a:p>
          <a:p>
            <a:pPr lvl="0"/>
            <a:r>
              <a:rPr lang="tr-TR" b="1" smtClean="0"/>
              <a:t>Çözüm:</a:t>
            </a:r>
            <a:r>
              <a:rPr lang="tr-TR" smtClean="0"/>
              <a:t> Veriyi filtreleyerek aykırı örnekleri azaltmak ve sınıflandırıcıların doğruluk oranını artırmak.</a:t>
            </a:r>
          </a:p>
          <a:p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YÖNTEM (METHODS)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mtClean="0"/>
              <a:t>Yöntemde, </a:t>
            </a:r>
            <a:r>
              <a:rPr lang="tr-TR" b="1" smtClean="0"/>
              <a:t>6 sınıflandırıcı (Decision Tree, Logistic Regression, Naive Bayes, SVM, Neural Network, Random Forest)</a:t>
            </a:r>
            <a:r>
              <a:rPr lang="tr-TR" smtClean="0"/>
              <a:t> ve bir heterojen birleştirici (</a:t>
            </a:r>
            <a:r>
              <a:rPr lang="tr-TR" b="1" smtClean="0"/>
              <a:t>DES-LA combiner</a:t>
            </a:r>
            <a:r>
              <a:rPr lang="tr-TR" smtClean="0"/>
              <a:t>) kullanılmıştır. </a:t>
            </a:r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 2.Data Filtering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z="3200" smtClean="0"/>
              <a:t>Veri setine uygulanmadan önce filtreleme yöntemi şu şekilde uygulanmıştır:</a:t>
            </a:r>
          </a:p>
          <a:p>
            <a:r>
              <a:rPr lang="tr-TR" sz="3200" b="1" i="1" smtClean="0"/>
              <a:t>2.1 Veri Filtreleme Süreci (Data Filtering)</a:t>
            </a:r>
          </a:p>
          <a:p>
            <a:pPr lvl="0"/>
            <a:r>
              <a:rPr lang="tr-TR" sz="3200" b="1" smtClean="0"/>
              <a:t>k-NN Grafikleri:</a:t>
            </a:r>
            <a:r>
              <a:rPr lang="tr-TR" sz="3200" smtClean="0"/>
              <a:t> Verideki her noktanın k komşusu ile ilişkisi analiz edilir.</a:t>
            </a:r>
          </a:p>
          <a:p>
            <a:pPr lvl="0"/>
            <a:r>
              <a:rPr lang="tr-TR" sz="3200" b="1" smtClean="0"/>
              <a:t>Aykırı Değerlerin Tespiti:</a:t>
            </a:r>
            <a:r>
              <a:rPr lang="tr-TR" sz="3200" smtClean="0"/>
              <a:t> </a:t>
            </a:r>
          </a:p>
          <a:p>
            <a:pPr lvl="1"/>
            <a:r>
              <a:rPr lang="tr-TR" sz="2800" smtClean="0"/>
              <a:t>Aykırılık, her bir noktanın komşularının ağırlıklı ortalaması ile hesaplanır.</a:t>
            </a:r>
          </a:p>
          <a:p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4282" y="228600"/>
            <a:ext cx="8551766" cy="990600"/>
          </a:xfrm>
        </p:spPr>
        <p:txBody>
          <a:bodyPr>
            <a:normAutofit fontScale="90000"/>
          </a:bodyPr>
          <a:lstStyle/>
          <a:p>
            <a:r>
              <a:rPr lang="tr-TR" i="1" smtClean="0"/>
              <a:t/>
            </a:r>
            <a:br>
              <a:rPr lang="tr-TR" i="1" smtClean="0"/>
            </a:br>
            <a:r>
              <a:rPr lang="tr-TR" i="1" smtClean="0"/>
              <a:t>Görsellerle Yöntemin Açıklaması</a:t>
            </a:r>
            <a:r>
              <a:rPr lang="tr-TR" b="1" i="1" smtClean="0"/>
              <a:t/>
            </a:r>
            <a:br>
              <a:rPr lang="tr-TR" b="1" i="1" smtClean="0"/>
            </a:br>
            <a:endParaRPr lang="tr-T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928802"/>
            <a:ext cx="671517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Figure2</a:t>
            </a:r>
            <a:endParaRPr lang="tr-T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6876" y="2000240"/>
            <a:ext cx="6786957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 Adım Adım Kullanılan Yöntem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mtClean="0"/>
              <a:t>1. k-NN Yakınlık Grafiği:</a:t>
            </a:r>
          </a:p>
          <a:p>
            <a:r>
              <a:rPr lang="tr-TR" smtClean="0"/>
              <a:t>   - Komşuluk ilişkilerine dayalı aykırı değer tespiti</a:t>
            </a:r>
            <a:r>
              <a:rPr lang="tr-TR" smtClean="0"/>
              <a:t>.</a:t>
            </a:r>
            <a:endParaRPr lang="tr-TR" smtClean="0"/>
          </a:p>
          <a:p>
            <a:r>
              <a:rPr lang="tr-TR" smtClean="0"/>
              <a:t>2. Parametre Seçimi:</a:t>
            </a:r>
          </a:p>
          <a:p>
            <a:r>
              <a:rPr lang="tr-TR" smtClean="0"/>
              <a:t>   - Komşu sayısı, eşik değeri ve mesafe gücü optimize edilmiştir.</a:t>
            </a:r>
          </a:p>
          <a:p>
            <a:r>
              <a:rPr lang="tr-TR" smtClean="0"/>
              <a:t>3. Performans Ölçütleri:</a:t>
            </a:r>
          </a:p>
          <a:p>
            <a:r>
              <a:rPr lang="tr-TR" smtClean="0"/>
              <a:t>   - Doğruluk, Duyarlılık, Özgüllük, AUC, Brier Score.</a:t>
            </a:r>
          </a:p>
          <a:p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4282" y="21429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tr-TR" smtClean="0"/>
              <a:t> Datasets and Experimental Process</a:t>
            </a:r>
            <a:r>
              <a:rPr lang="tr-TR" b="1" smtClean="0"/>
              <a:t/>
            </a:r>
            <a:br>
              <a:rPr lang="tr-TR" b="1" smtClean="0"/>
            </a:b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tr-TR" sz="3200" b="1" smtClean="0"/>
              <a:t>Örnek Veri Setleri:</a:t>
            </a:r>
            <a:r>
              <a:rPr lang="tr-TR" sz="3200" smtClean="0"/>
              <a:t> </a:t>
            </a:r>
          </a:p>
          <a:p>
            <a:pPr lvl="1"/>
            <a:r>
              <a:rPr lang="tr-TR" sz="2800" smtClean="0"/>
              <a:t>German Credit Dataset: 1000 giriş, 22 özellik.</a:t>
            </a:r>
          </a:p>
          <a:p>
            <a:pPr lvl="1"/>
            <a:r>
              <a:rPr lang="tr-TR" sz="2800" smtClean="0"/>
              <a:t>Banknote Authentication Dataset: 1372 giriş, 4 özellik.</a:t>
            </a:r>
          </a:p>
          <a:p>
            <a:pPr lvl="1"/>
            <a:r>
              <a:rPr lang="tr-TR" sz="2800" smtClean="0"/>
              <a:t>Seismic Bumps Dataset: 2584 giriş, 18 özellik.</a:t>
            </a:r>
          </a:p>
          <a:p>
            <a:r>
              <a:rPr lang="tr-TR" sz="3200" smtClean="0"/>
              <a:t>Filtreleme, bu veri setlerine uygulanmış ve her sınıflandırıcı filtreleme öncesi ve sonrası test edilmiştir.</a:t>
            </a:r>
          </a:p>
          <a:p>
            <a:endParaRPr lang="tr-T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talama">
  <a:themeElements>
    <a:clrScheme name="Ortalam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talam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talam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116</TotalTime>
  <Words>459</Words>
  <Application>Microsoft Office PowerPoint</Application>
  <PresentationFormat>Ekran Gösterisi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Ortalama</vt:lpstr>
      <vt:lpstr>Improving binary classifcation using fltering based on k‑NN proximity graphs</vt:lpstr>
      <vt:lpstr>GİRİŞ (INTRODUCTION)</vt:lpstr>
      <vt:lpstr> 1.Temel Problem: </vt:lpstr>
      <vt:lpstr>YÖNTEM (METHODS)</vt:lpstr>
      <vt:lpstr> 2.Data Filtering</vt:lpstr>
      <vt:lpstr> Görsellerle Yöntemin Açıklaması </vt:lpstr>
      <vt:lpstr>Figure2</vt:lpstr>
      <vt:lpstr> Adım Adım Kullanılan Yöntem</vt:lpstr>
      <vt:lpstr> Datasets and Experimental Process </vt:lpstr>
      <vt:lpstr>Filtreleme Sonrası Gözlemler </vt:lpstr>
      <vt:lpstr>Gerçek Dünya Testi</vt:lpstr>
      <vt:lpstr> KD-Tree Algoritması Örneği</vt:lpstr>
      <vt:lpstr>Sonuçlar ve Gelecek Çalışmalar</vt:lpstr>
      <vt:lpstr>Slayt 14</vt:lpstr>
    </vt:vector>
  </TitlesOfParts>
  <Company>NouS TncTR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binary classifcation using fltering based on k‑NN proximity graphs</dc:title>
  <dc:creator>victus</dc:creator>
  <cp:lastModifiedBy>victus</cp:lastModifiedBy>
  <cp:revision>10</cp:revision>
  <dcterms:created xsi:type="dcterms:W3CDTF">2024-11-28T14:01:53Z</dcterms:created>
  <dcterms:modified xsi:type="dcterms:W3CDTF">2024-11-28T15:58:40Z</dcterms:modified>
</cp:coreProperties>
</file>