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82" r:id="rId20"/>
    <p:sldId id="283" r:id="rId21"/>
    <p:sldId id="284" r:id="rId22"/>
    <p:sldId id="285" r:id="rId23"/>
    <p:sldId id="286" r:id="rId24"/>
    <p:sldId id="287" r:id="rId25"/>
    <p:sldId id="288" r:id="rId26"/>
    <p:sldId id="289" r:id="rId27"/>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Orta Stil 2 - Vurgu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Orta Stil 2 - Vurgu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2"/>
      </p:bgRef>
    </p:bg>
    <p:spTree>
      <p:nvGrpSpPr>
        <p:cNvPr id="1" name=""/>
        <p:cNvGrpSpPr/>
        <p:nvPr/>
      </p:nvGrpSpPr>
      <p:grpSpPr>
        <a:xfrm>
          <a:off x="0" y="0"/>
          <a:ext cx="0" cy="0"/>
          <a:chOff x="0" y="0"/>
          <a:chExt cx="0" cy="0"/>
        </a:xfrm>
      </p:grpSpPr>
      <p:sp>
        <p:nvSpPr>
          <p:cNvPr id="7" name="6 Dikdörtgen"/>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ikdörtgen"/>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Başlık"/>
          <p:cNvSpPr>
            <a:spLocks noGrp="1"/>
          </p:cNvSpPr>
          <p:nvPr>
            <p:ph type="ctrTitle"/>
          </p:nvPr>
        </p:nvSpPr>
        <p:spPr>
          <a:xfrm>
            <a:off x="2362200" y="4038600"/>
            <a:ext cx="6477000" cy="1828800"/>
          </a:xfrm>
        </p:spPr>
        <p:txBody>
          <a:bodyPr anchor="b"/>
          <a:lstStyle>
            <a:lvl1pPr>
              <a:defRPr cap="all" baseline="0"/>
            </a:lvl1pPr>
          </a:lstStyle>
          <a:p>
            <a:r>
              <a:rPr kumimoji="0" lang="tr-TR" smtClean="0"/>
              <a:t>Asıl başlık stili için tıklatın</a:t>
            </a:r>
            <a:endParaRPr kumimoji="0" lang="en-US"/>
          </a:p>
        </p:txBody>
      </p:sp>
      <p:sp>
        <p:nvSpPr>
          <p:cNvPr id="9" name="8 Alt Başlık"/>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27 Veri Yer Tutucusu"/>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A776D9B2-3350-423D-8224-1A6AE0FD30BE}" type="datetimeFigureOut">
              <a:rPr lang="tr-TR" smtClean="0"/>
              <a:pPr/>
              <a:t>6.12.2024</a:t>
            </a:fld>
            <a:endParaRPr lang="tr-TR"/>
          </a:p>
        </p:txBody>
      </p:sp>
      <p:sp>
        <p:nvSpPr>
          <p:cNvPr id="17" name="16 Altbilgi Yer Tutucusu"/>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tr-TR"/>
          </a:p>
        </p:txBody>
      </p:sp>
      <p:sp>
        <p:nvSpPr>
          <p:cNvPr id="29" name="28 Slayt Numarası Yer Tutucusu"/>
          <p:cNvSpPr>
            <a:spLocks noGrp="1"/>
          </p:cNvSpPr>
          <p:nvPr>
            <p:ph type="sldNum" sz="quarter" idx="12"/>
          </p:nvPr>
        </p:nvSpPr>
        <p:spPr>
          <a:xfrm>
            <a:off x="8001000" y="228600"/>
            <a:ext cx="838200" cy="381000"/>
          </a:xfrm>
        </p:spPr>
        <p:txBody>
          <a:bodyPr/>
          <a:lstStyle>
            <a:lvl1pPr>
              <a:defRPr>
                <a:solidFill>
                  <a:schemeClr val="tx2"/>
                </a:solidFill>
              </a:defRPr>
            </a:lvl1pPr>
          </a:lstStyle>
          <a:p>
            <a:fld id="{72FC2177-28E3-4C02-829F-14287C9328EC}"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A776D9B2-3350-423D-8224-1A6AE0FD30BE}" type="datetimeFigureOut">
              <a:rPr lang="tr-TR" smtClean="0"/>
              <a:pPr/>
              <a:t>6.12.2024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72FC2177-28E3-4C02-829F-14287C9328EC}"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bg>
      <p:bgRef idx="1001">
        <a:schemeClr val="bg1"/>
      </p:bgRef>
    </p:bg>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553200" y="609600"/>
            <a:ext cx="2057400" cy="5516563"/>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609600"/>
            <a:ext cx="5562600" cy="5516564"/>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a:xfrm>
            <a:off x="6553200" y="6248402"/>
            <a:ext cx="2209800" cy="365125"/>
          </a:xfrm>
        </p:spPr>
        <p:txBody>
          <a:bodyPr/>
          <a:lstStyle/>
          <a:p>
            <a:fld id="{A776D9B2-3350-423D-8224-1A6AE0FD30BE}" type="datetimeFigureOut">
              <a:rPr lang="tr-TR" smtClean="0"/>
              <a:pPr/>
              <a:t>6.12.2024</a:t>
            </a:fld>
            <a:endParaRPr lang="tr-TR"/>
          </a:p>
        </p:txBody>
      </p:sp>
      <p:sp>
        <p:nvSpPr>
          <p:cNvPr id="5" name="4 Altbilgi Yer Tutucusu"/>
          <p:cNvSpPr>
            <a:spLocks noGrp="1"/>
          </p:cNvSpPr>
          <p:nvPr>
            <p:ph type="ftr" sz="quarter" idx="11"/>
          </p:nvPr>
        </p:nvSpPr>
        <p:spPr>
          <a:xfrm>
            <a:off x="457201" y="6248207"/>
            <a:ext cx="5573483" cy="365125"/>
          </a:xfrm>
        </p:spPr>
        <p:txBody>
          <a:bodyPr/>
          <a:lstStyle/>
          <a:p>
            <a:endParaRPr lang="tr-TR"/>
          </a:p>
        </p:txBody>
      </p:sp>
      <p:sp>
        <p:nvSpPr>
          <p:cNvPr id="7" name="6 Dikdörtgen"/>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7 Dikdörtgen"/>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8 Dikdörtgen"/>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5 Slayt Numarası Yer Tutucusu"/>
          <p:cNvSpPr>
            <a:spLocks noGrp="1"/>
          </p:cNvSpPr>
          <p:nvPr>
            <p:ph type="sldNum" sz="quarter" idx="12"/>
          </p:nvPr>
        </p:nvSpPr>
        <p:spPr>
          <a:xfrm rot="5400000">
            <a:off x="5989638" y="144462"/>
            <a:ext cx="533400" cy="244476"/>
          </a:xfrm>
        </p:spPr>
        <p:txBody>
          <a:bodyPr/>
          <a:lstStyle/>
          <a:p>
            <a:fld id="{72FC2177-28E3-4C02-829F-14287C9328EC}"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12648" y="228600"/>
            <a:ext cx="8153400" cy="990600"/>
          </a:xfrm>
        </p:spPr>
        <p:txBody>
          <a:bodyPr/>
          <a:lstStyle/>
          <a:p>
            <a:r>
              <a:rPr kumimoji="0" lang="tr-TR" smtClean="0"/>
              <a:t>Asıl başlık stili için tıklatın</a:t>
            </a:r>
            <a:endParaRPr kumimoji="0" lang="en-US"/>
          </a:p>
        </p:txBody>
      </p:sp>
      <p:sp>
        <p:nvSpPr>
          <p:cNvPr id="4" name="3 Veri Yer Tutucusu"/>
          <p:cNvSpPr>
            <a:spLocks noGrp="1"/>
          </p:cNvSpPr>
          <p:nvPr>
            <p:ph type="dt" sz="half" idx="10"/>
          </p:nvPr>
        </p:nvSpPr>
        <p:spPr/>
        <p:txBody>
          <a:bodyPr/>
          <a:lstStyle/>
          <a:p>
            <a:fld id="{A776D9B2-3350-423D-8224-1A6AE0FD30BE}" type="datetimeFigureOut">
              <a:rPr lang="tr-TR" smtClean="0"/>
              <a:pPr/>
              <a:t>6.12.2024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lvl1pPr>
              <a:defRPr>
                <a:solidFill>
                  <a:srgbClr val="FFFFFF"/>
                </a:solidFill>
              </a:defRPr>
            </a:lvl1pPr>
          </a:lstStyle>
          <a:p>
            <a:fld id="{72FC2177-28E3-4C02-829F-14287C9328EC}" type="slidenum">
              <a:rPr lang="tr-TR" smtClean="0"/>
              <a:pPr/>
              <a:t>‹#›</a:t>
            </a:fld>
            <a:endParaRPr lang="tr-TR"/>
          </a:p>
        </p:txBody>
      </p:sp>
      <p:sp>
        <p:nvSpPr>
          <p:cNvPr id="8" name="7 İçerik Yer Tutucusu"/>
          <p:cNvSpPr>
            <a:spLocks noGrp="1"/>
          </p:cNvSpPr>
          <p:nvPr>
            <p:ph sz="quarter" idx="1"/>
          </p:nvPr>
        </p:nvSpPr>
        <p:spPr>
          <a:xfrm>
            <a:off x="612648" y="1600200"/>
            <a:ext cx="8153400" cy="44958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3">
        <a:schemeClr val="bg1"/>
      </p:bgRef>
    </p:bg>
    <p:spTree>
      <p:nvGrpSpPr>
        <p:cNvPr id="1" name=""/>
        <p:cNvGrpSpPr/>
        <p:nvPr/>
      </p:nvGrpSpPr>
      <p:grpSpPr>
        <a:xfrm>
          <a:off x="0" y="0"/>
          <a:ext cx="0" cy="0"/>
          <a:chOff x="0" y="0"/>
          <a:chExt cx="0" cy="0"/>
        </a:xfrm>
      </p:grpSpPr>
      <p:sp>
        <p:nvSpPr>
          <p:cNvPr id="3" name="2 Metin Yer Tutucusu"/>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7" name="6 Dikdörtgen"/>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Dikdörtgen"/>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Dikdörtgen"/>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Başlık"/>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tr-TR" smtClean="0"/>
              <a:t>Asıl başlık stili için tıklatın</a:t>
            </a:r>
            <a:endParaRPr kumimoji="0" lang="en-US"/>
          </a:p>
        </p:txBody>
      </p:sp>
      <p:sp>
        <p:nvSpPr>
          <p:cNvPr id="12" name="11 Veri Yer Tutucusu"/>
          <p:cNvSpPr>
            <a:spLocks noGrp="1"/>
          </p:cNvSpPr>
          <p:nvPr>
            <p:ph type="dt" sz="half" idx="10"/>
          </p:nvPr>
        </p:nvSpPr>
        <p:spPr/>
        <p:txBody>
          <a:bodyPr/>
          <a:lstStyle/>
          <a:p>
            <a:fld id="{A776D9B2-3350-423D-8224-1A6AE0FD30BE}" type="datetimeFigureOut">
              <a:rPr lang="tr-TR" smtClean="0"/>
              <a:pPr/>
              <a:t>6.12.2024</a:t>
            </a:fld>
            <a:endParaRPr lang="tr-TR"/>
          </a:p>
        </p:txBody>
      </p:sp>
      <p:sp>
        <p:nvSpPr>
          <p:cNvPr id="13" name="12 Slayt Numarası Yer Tutucusu"/>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72FC2177-28E3-4C02-829F-14287C9328EC}" type="slidenum">
              <a:rPr lang="tr-TR" smtClean="0"/>
              <a:pPr/>
              <a:t>‹#›</a:t>
            </a:fld>
            <a:endParaRPr lang="tr-TR"/>
          </a:p>
        </p:txBody>
      </p:sp>
      <p:sp>
        <p:nvSpPr>
          <p:cNvPr id="14" name="13 Altbilgi Yer Tutucusu"/>
          <p:cNvSpPr>
            <a:spLocks noGrp="1"/>
          </p:cNvSpPr>
          <p:nvPr>
            <p:ph type="ftr" sz="quarter" idx="12"/>
          </p:nvPr>
        </p:nvSpPr>
        <p:spPr/>
        <p:txBody>
          <a:bodyPr/>
          <a:lstStyle/>
          <a:p>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9" name="8 İçerik Yer Tutucusu"/>
          <p:cNvSpPr>
            <a:spLocks noGrp="1"/>
          </p:cNvSpPr>
          <p:nvPr>
            <p:ph sz="quarter" idx="1"/>
          </p:nvPr>
        </p:nvSpPr>
        <p:spPr>
          <a:xfrm>
            <a:off x="609600"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10 İçerik Yer Tutucusu"/>
          <p:cNvSpPr>
            <a:spLocks noGrp="1"/>
          </p:cNvSpPr>
          <p:nvPr>
            <p:ph sz="quarter" idx="2"/>
          </p:nvPr>
        </p:nvSpPr>
        <p:spPr>
          <a:xfrm>
            <a:off x="4844901"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8" name="7 Veri Yer Tutucusu"/>
          <p:cNvSpPr>
            <a:spLocks noGrp="1"/>
          </p:cNvSpPr>
          <p:nvPr>
            <p:ph type="dt" sz="half" idx="15"/>
          </p:nvPr>
        </p:nvSpPr>
        <p:spPr/>
        <p:txBody>
          <a:bodyPr rtlCol="0"/>
          <a:lstStyle/>
          <a:p>
            <a:fld id="{A776D9B2-3350-423D-8224-1A6AE0FD30BE}" type="datetimeFigureOut">
              <a:rPr lang="tr-TR" smtClean="0"/>
              <a:pPr/>
              <a:t>6.12.2024</a:t>
            </a:fld>
            <a:endParaRPr lang="tr-TR"/>
          </a:p>
        </p:txBody>
      </p:sp>
      <p:sp>
        <p:nvSpPr>
          <p:cNvPr id="10" name="9 Slayt Numarası Yer Tutucusu"/>
          <p:cNvSpPr>
            <a:spLocks noGrp="1"/>
          </p:cNvSpPr>
          <p:nvPr>
            <p:ph type="sldNum" sz="quarter" idx="16"/>
          </p:nvPr>
        </p:nvSpPr>
        <p:spPr/>
        <p:txBody>
          <a:bodyPr rtlCol="0"/>
          <a:lstStyle/>
          <a:p>
            <a:fld id="{72FC2177-28E3-4C02-829F-14287C9328EC}" type="slidenum">
              <a:rPr lang="tr-TR" smtClean="0"/>
              <a:pPr/>
              <a:t>‹#›</a:t>
            </a:fld>
            <a:endParaRPr lang="tr-TR"/>
          </a:p>
        </p:txBody>
      </p:sp>
      <p:sp>
        <p:nvSpPr>
          <p:cNvPr id="12" name="11 Altbilgi Yer Tutucusu"/>
          <p:cNvSpPr>
            <a:spLocks noGrp="1"/>
          </p:cNvSpPr>
          <p:nvPr>
            <p:ph type="ftr" sz="quarter" idx="17"/>
          </p:nvPr>
        </p:nvSpPr>
        <p:spPr/>
        <p:txBody>
          <a:bodyPr rtlCol="0"/>
          <a:lstStyle/>
          <a:p>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533400" y="273050"/>
            <a:ext cx="8153400" cy="869950"/>
          </a:xfrm>
        </p:spPr>
        <p:txBody>
          <a:bodyPr anchor="ctr"/>
          <a:lstStyle>
            <a:lvl1pPr>
              <a:defRPr/>
            </a:lvl1pPr>
          </a:lstStyle>
          <a:p>
            <a:r>
              <a:rPr kumimoji="0" lang="tr-TR" smtClean="0"/>
              <a:t>Asıl başlık stili için tıklatın</a:t>
            </a:r>
            <a:endParaRPr kumimoji="0" lang="en-US"/>
          </a:p>
        </p:txBody>
      </p:sp>
      <p:sp>
        <p:nvSpPr>
          <p:cNvPr id="11" name="10 İçerik Yer Tutucusu"/>
          <p:cNvSpPr>
            <a:spLocks noGrp="1"/>
          </p:cNvSpPr>
          <p:nvPr>
            <p:ph sz="quarter" idx="2"/>
          </p:nvPr>
        </p:nvSpPr>
        <p:spPr>
          <a:xfrm>
            <a:off x="609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12 İçerik Yer Tutucusu"/>
          <p:cNvSpPr>
            <a:spLocks noGrp="1"/>
          </p:cNvSpPr>
          <p:nvPr>
            <p:ph sz="quarter" idx="4"/>
          </p:nvPr>
        </p:nvSpPr>
        <p:spPr>
          <a:xfrm>
            <a:off x="4800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0" name="9 Veri Yer Tutucusu"/>
          <p:cNvSpPr>
            <a:spLocks noGrp="1"/>
          </p:cNvSpPr>
          <p:nvPr>
            <p:ph type="dt" sz="half" idx="15"/>
          </p:nvPr>
        </p:nvSpPr>
        <p:spPr/>
        <p:txBody>
          <a:bodyPr rtlCol="0"/>
          <a:lstStyle/>
          <a:p>
            <a:fld id="{A776D9B2-3350-423D-8224-1A6AE0FD30BE}" type="datetimeFigureOut">
              <a:rPr lang="tr-TR" smtClean="0"/>
              <a:pPr/>
              <a:t>6.12.2024</a:t>
            </a:fld>
            <a:endParaRPr lang="tr-TR"/>
          </a:p>
        </p:txBody>
      </p:sp>
      <p:sp>
        <p:nvSpPr>
          <p:cNvPr id="12" name="11 Slayt Numarası Yer Tutucusu"/>
          <p:cNvSpPr>
            <a:spLocks noGrp="1"/>
          </p:cNvSpPr>
          <p:nvPr>
            <p:ph type="sldNum" sz="quarter" idx="16"/>
          </p:nvPr>
        </p:nvSpPr>
        <p:spPr/>
        <p:txBody>
          <a:bodyPr rtlCol="0"/>
          <a:lstStyle/>
          <a:p>
            <a:fld id="{72FC2177-28E3-4C02-829F-14287C9328EC}" type="slidenum">
              <a:rPr lang="tr-TR" smtClean="0"/>
              <a:pPr/>
              <a:t>‹#›</a:t>
            </a:fld>
            <a:endParaRPr lang="tr-TR"/>
          </a:p>
        </p:txBody>
      </p:sp>
      <p:sp>
        <p:nvSpPr>
          <p:cNvPr id="14" name="13 Altbilgi Yer Tutucusu"/>
          <p:cNvSpPr>
            <a:spLocks noGrp="1"/>
          </p:cNvSpPr>
          <p:nvPr>
            <p:ph type="ftr" sz="quarter" idx="17"/>
          </p:nvPr>
        </p:nvSpPr>
        <p:spPr/>
        <p:txBody>
          <a:bodyPr rtlCol="0"/>
          <a:lstStyle/>
          <a:p>
            <a:endParaRPr lang="tr-TR"/>
          </a:p>
        </p:txBody>
      </p:sp>
      <p:sp>
        <p:nvSpPr>
          <p:cNvPr id="16" name="15 Metin Yer Tutucusu"/>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5" name="14 Metin Yer Tutucusu"/>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A776D9B2-3350-423D-8224-1A6AE0FD30BE}" type="datetimeFigureOut">
              <a:rPr lang="tr-TR" smtClean="0"/>
              <a:pPr/>
              <a:t>6.12.2024</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lvl1pPr>
              <a:defRPr>
                <a:solidFill>
                  <a:srgbClr val="FFFFFF"/>
                </a:solidFill>
              </a:defRPr>
            </a:lvl1pPr>
          </a:lstStyle>
          <a:p>
            <a:fld id="{72FC2177-28E3-4C02-829F-14287C9328EC}"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A776D9B2-3350-423D-8224-1A6AE0FD30BE}" type="datetimeFigureOut">
              <a:rPr lang="tr-TR" smtClean="0"/>
              <a:pPr/>
              <a:t>6.12.2024</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a:xfrm>
            <a:off x="0" y="6248400"/>
            <a:ext cx="533400" cy="381000"/>
          </a:xfrm>
        </p:spPr>
        <p:txBody>
          <a:bodyPr/>
          <a:lstStyle>
            <a:lvl1pPr>
              <a:defRPr>
                <a:solidFill>
                  <a:schemeClr val="tx2"/>
                </a:solidFill>
              </a:defRPr>
            </a:lvl1pPr>
          </a:lstStyle>
          <a:p>
            <a:fld id="{72FC2177-28E3-4C02-829F-14287C9328EC}"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0" y="273050"/>
            <a:ext cx="8077200" cy="869950"/>
          </a:xfrm>
        </p:spPr>
        <p:txBody>
          <a:bodyPr anchor="ctr"/>
          <a:lstStyle>
            <a:lvl1pPr algn="l">
              <a:buNone/>
              <a:defRPr sz="4400" b="0"/>
            </a:lvl1pPr>
          </a:lstStyle>
          <a:p>
            <a:r>
              <a:rPr kumimoji="0" lang="tr-TR" smtClean="0"/>
              <a:t>Asıl başlık stili için tıklatın</a:t>
            </a:r>
            <a:endParaRPr kumimoji="0" lang="en-US"/>
          </a:p>
        </p:txBody>
      </p:sp>
      <p:sp>
        <p:nvSpPr>
          <p:cNvPr id="5" name="4 Veri Yer Tutucusu"/>
          <p:cNvSpPr>
            <a:spLocks noGrp="1"/>
          </p:cNvSpPr>
          <p:nvPr>
            <p:ph type="dt" sz="half" idx="10"/>
          </p:nvPr>
        </p:nvSpPr>
        <p:spPr/>
        <p:txBody>
          <a:bodyPr/>
          <a:lstStyle/>
          <a:p>
            <a:fld id="{A776D9B2-3350-423D-8224-1A6AE0FD30BE}" type="datetimeFigureOut">
              <a:rPr lang="tr-TR" smtClean="0"/>
              <a:pPr/>
              <a:t>6.12.2024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lvl1pPr>
              <a:defRPr>
                <a:solidFill>
                  <a:srgbClr val="FFFFFF"/>
                </a:solidFill>
              </a:defRPr>
            </a:lvl1pPr>
          </a:lstStyle>
          <a:p>
            <a:fld id="{72FC2177-28E3-4C02-829F-14287C9328EC}" type="slidenum">
              <a:rPr lang="tr-TR" smtClean="0"/>
              <a:pPr/>
              <a:t>‹#›</a:t>
            </a:fld>
            <a:endParaRPr lang="tr-TR"/>
          </a:p>
        </p:txBody>
      </p:sp>
      <p:sp>
        <p:nvSpPr>
          <p:cNvPr id="3" name="2 Metin Yer Tutucusu"/>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9" name="8 İçerik Yer Tutucusu"/>
          <p:cNvSpPr>
            <a:spLocks noGrp="1"/>
          </p:cNvSpPr>
          <p:nvPr>
            <p:ph sz="quarter" idx="1"/>
          </p:nvPr>
        </p:nvSpPr>
        <p:spPr>
          <a:xfrm>
            <a:off x="2362200" y="1752600"/>
            <a:ext cx="6400800" cy="44196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3">
        <a:schemeClr val="bg2"/>
      </p:bgRef>
    </p:bg>
    <p:spTree>
      <p:nvGrpSpPr>
        <p:cNvPr id="1" name=""/>
        <p:cNvGrpSpPr/>
        <p:nvPr/>
      </p:nvGrpSpPr>
      <p:grpSpPr>
        <a:xfrm>
          <a:off x="0" y="0"/>
          <a:ext cx="0" cy="0"/>
          <a:chOff x="0" y="0"/>
          <a:chExt cx="0" cy="0"/>
        </a:xfrm>
      </p:grpSpPr>
      <p:sp>
        <p:nvSpPr>
          <p:cNvPr id="4" name="3 Metin Yer Tutucusu"/>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smtClean="0"/>
              <a:t>Asıl metin stillerini düzenlemek için tıklatın</a:t>
            </a:r>
          </a:p>
        </p:txBody>
      </p:sp>
      <p:sp>
        <p:nvSpPr>
          <p:cNvPr id="8" name="7 Dikdörtgen"/>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Dikdörtgen"/>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Başlık"/>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tr-TR" smtClean="0"/>
              <a:t>Asıl başlık stili için tıklatın</a:t>
            </a:r>
            <a:endParaRPr kumimoji="0" lang="en-US"/>
          </a:p>
        </p:txBody>
      </p:sp>
      <p:sp>
        <p:nvSpPr>
          <p:cNvPr id="11" name="10 Dikdörtgen"/>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Veri Yer Tutucusu"/>
          <p:cNvSpPr>
            <a:spLocks noGrp="1"/>
          </p:cNvSpPr>
          <p:nvPr>
            <p:ph type="dt" sz="half" idx="10"/>
          </p:nvPr>
        </p:nvSpPr>
        <p:spPr>
          <a:xfrm>
            <a:off x="6248400" y="6248400"/>
            <a:ext cx="2667000" cy="365125"/>
          </a:xfrm>
        </p:spPr>
        <p:txBody>
          <a:bodyPr rtlCol="0"/>
          <a:lstStyle/>
          <a:p>
            <a:fld id="{A776D9B2-3350-423D-8224-1A6AE0FD30BE}" type="datetimeFigureOut">
              <a:rPr lang="tr-TR" smtClean="0"/>
              <a:pPr/>
              <a:t>6.12.2024</a:t>
            </a:fld>
            <a:endParaRPr lang="tr-TR"/>
          </a:p>
        </p:txBody>
      </p:sp>
      <p:sp>
        <p:nvSpPr>
          <p:cNvPr id="13" name="12 Slayt Numarası Yer Tutucusu"/>
          <p:cNvSpPr>
            <a:spLocks noGrp="1"/>
          </p:cNvSpPr>
          <p:nvPr>
            <p:ph type="sldNum" sz="quarter" idx="11"/>
          </p:nvPr>
        </p:nvSpPr>
        <p:spPr>
          <a:xfrm>
            <a:off x="0" y="4667249"/>
            <a:ext cx="1447800" cy="663578"/>
          </a:xfrm>
        </p:spPr>
        <p:txBody>
          <a:bodyPr rtlCol="0"/>
          <a:lstStyle>
            <a:lvl1pPr>
              <a:defRPr sz="2800"/>
            </a:lvl1pPr>
          </a:lstStyle>
          <a:p>
            <a:fld id="{72FC2177-28E3-4C02-829F-14287C9328EC}" type="slidenum">
              <a:rPr lang="tr-TR" smtClean="0"/>
              <a:pPr/>
              <a:t>‹#›</a:t>
            </a:fld>
            <a:endParaRPr lang="tr-TR"/>
          </a:p>
        </p:txBody>
      </p:sp>
      <p:sp>
        <p:nvSpPr>
          <p:cNvPr id="14" name="13 Altbilgi Yer Tutucusu"/>
          <p:cNvSpPr>
            <a:spLocks noGrp="1"/>
          </p:cNvSpPr>
          <p:nvPr>
            <p:ph type="ftr" sz="quarter" idx="12"/>
          </p:nvPr>
        </p:nvSpPr>
        <p:spPr>
          <a:xfrm>
            <a:off x="1600200" y="6248206"/>
            <a:ext cx="4572000" cy="365125"/>
          </a:xfrm>
        </p:spPr>
        <p:txBody>
          <a:bodyPr rtlCol="0"/>
          <a:lstStyle/>
          <a:p>
            <a:endParaRPr lang="tr-TR"/>
          </a:p>
        </p:txBody>
      </p:sp>
      <p:sp>
        <p:nvSpPr>
          <p:cNvPr id="3" name="2 Resim Yer Tutucusu"/>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tr-TR" smtClean="0"/>
              <a:t>Resim eklemek için simgeyi tıklatın</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Başlık Yer Tutucusu"/>
          <p:cNvSpPr>
            <a:spLocks noGrp="1"/>
          </p:cNvSpPr>
          <p:nvPr>
            <p:ph type="title"/>
          </p:nvPr>
        </p:nvSpPr>
        <p:spPr>
          <a:xfrm>
            <a:off x="609600" y="228600"/>
            <a:ext cx="8153400" cy="990600"/>
          </a:xfrm>
          <a:prstGeom prst="rect">
            <a:avLst/>
          </a:prstGeom>
        </p:spPr>
        <p:txBody>
          <a:bodyPr vert="horz" anchor="ctr">
            <a:normAutofit/>
          </a:body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13 Veri Yer Tutucusu"/>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A776D9B2-3350-423D-8224-1A6AE0FD30BE}" type="datetimeFigureOut">
              <a:rPr lang="tr-TR" smtClean="0"/>
              <a:pPr/>
              <a:t>6.12.2024</a:t>
            </a:fld>
            <a:endParaRPr lang="tr-TR"/>
          </a:p>
        </p:txBody>
      </p:sp>
      <p:sp>
        <p:nvSpPr>
          <p:cNvPr id="3" name="2 Altbilgi Yer Tutucusu"/>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tr-TR"/>
          </a:p>
        </p:txBody>
      </p:sp>
      <p:sp>
        <p:nvSpPr>
          <p:cNvPr id="7" name="6 Dikdörtgen"/>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Dikdörtgen"/>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Dikdörtgen"/>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Slayt Numarası Yer Tutucusu"/>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72FC2177-28E3-4C02-829F-14287C9328EC}"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428596" y="357166"/>
            <a:ext cx="8482042" cy="3500462"/>
          </a:xfrm>
        </p:spPr>
        <p:txBody>
          <a:bodyPr>
            <a:normAutofit/>
          </a:bodyPr>
          <a:lstStyle/>
          <a:p>
            <a:r>
              <a:rPr lang="tr-TR" sz="6000" smtClean="0"/>
              <a:t>VERİ BİLİMİ İÇİN PROGRAMLAMA  -</a:t>
            </a:r>
            <a:br>
              <a:rPr lang="tr-TR" sz="6000" smtClean="0"/>
            </a:br>
            <a:r>
              <a:rPr lang="tr-TR" sz="6000" smtClean="0"/>
              <a:t>DATA PROCESSİNG</a:t>
            </a:r>
            <a:endParaRPr lang="tr-TR" sz="6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sz="3100" b="1" smtClean="0"/>
              <a:t/>
            </a:r>
            <a:br>
              <a:rPr lang="tr-TR" sz="3100" b="1" smtClean="0"/>
            </a:br>
            <a:r>
              <a:rPr lang="tr-TR" sz="3100" b="1" smtClean="0"/>
              <a:t>Aykırı Değer (Outlier):</a:t>
            </a:r>
            <a:r>
              <a:rPr lang="tr-TR" b="1" smtClean="0"/>
              <a:t/>
            </a:r>
            <a:br>
              <a:rPr lang="tr-TR" b="1" smtClean="0"/>
            </a:br>
            <a:endParaRPr lang="tr-TR"/>
          </a:p>
        </p:txBody>
      </p:sp>
      <p:sp>
        <p:nvSpPr>
          <p:cNvPr id="3" name="2 İçerik Yer Tutucusu"/>
          <p:cNvSpPr>
            <a:spLocks noGrp="1"/>
          </p:cNvSpPr>
          <p:nvPr>
            <p:ph sz="quarter" idx="1"/>
          </p:nvPr>
        </p:nvSpPr>
        <p:spPr/>
        <p:txBody>
          <a:bodyPr>
            <a:normAutofit fontScale="70000" lnSpcReduction="20000"/>
          </a:bodyPr>
          <a:lstStyle/>
          <a:p>
            <a:r>
              <a:rPr lang="tr-TR" b="1" smtClean="0"/>
              <a:t>Tanım:</a:t>
            </a:r>
            <a:r>
              <a:rPr lang="tr-TR" smtClean="0"/>
              <a:t> Aykırı değer, bir veri setindeki diğer gözlemlerle anlamlı şekilde farklı olan, genellikle beklenmedik veya ekstrem (aşırı yüksek veya düşük) değerlere sahip olan verilerdir. Bu tür değerler, genellikle veri setindeki çoğunluğa kıyasla çok daha uzak yerlerde bulunur ve analizlerin doğruluğunu bozabilir.</a:t>
            </a:r>
          </a:p>
          <a:p>
            <a:r>
              <a:rPr lang="tr-TR" b="1" smtClean="0"/>
              <a:t>Özellikleri:</a:t>
            </a:r>
            <a:endParaRPr lang="tr-TR" smtClean="0"/>
          </a:p>
          <a:p>
            <a:pPr lvl="1"/>
            <a:r>
              <a:rPr lang="tr-TR" b="1" smtClean="0"/>
              <a:t>Sistematik Olabilir:</a:t>
            </a:r>
            <a:r>
              <a:rPr lang="tr-TR" smtClean="0"/>
              <a:t> Aykırı değerler bazen veri toplama hatalarından veya yanlış anlaşılan deney koşullarından kaynaklanabilir, ancak bazen de gerçek bir durumu yansıtabilir.</a:t>
            </a:r>
          </a:p>
          <a:p>
            <a:pPr lvl="1"/>
            <a:r>
              <a:rPr lang="tr-TR" b="1" smtClean="0"/>
              <a:t>Veri Dağılımının Uzak Noktaları:</a:t>
            </a:r>
            <a:r>
              <a:rPr lang="tr-TR" smtClean="0"/>
              <a:t> Aykırı değerler genellikle verinin genel dağılımının dışındaki bölgelere yerleşir.</a:t>
            </a:r>
          </a:p>
          <a:p>
            <a:pPr lvl="1"/>
            <a:r>
              <a:rPr lang="tr-TR" b="1" smtClean="0"/>
              <a:t>Etkisi:</a:t>
            </a:r>
            <a:r>
              <a:rPr lang="tr-TR" smtClean="0"/>
              <a:t> Aykırı değerler, özellikle ortalama ve standart sapma gibi istatistiksel hesaplamaları önemli ölçüde etkileyebilir.</a:t>
            </a:r>
          </a:p>
          <a:p>
            <a:r>
              <a:rPr lang="tr-TR" b="1" smtClean="0"/>
              <a:t>Örnek:</a:t>
            </a:r>
            <a:r>
              <a:rPr lang="tr-TR" smtClean="0"/>
              <a:t> Bir öğrencinin sınav sonucunda 100 üzerinden 150 puan alması, bu öğrencinin puanı hakkında bir hata olduğunu veya olağanüstü bir durum olduğunu gösterebilir. Buradaki 150, bir aykırı değer olabilir.</a:t>
            </a:r>
          </a:p>
          <a:p>
            <a:endParaRPr lang="tr-T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smtClean="0"/>
              <a:t>1. Veri Temizleme Adımları:</a:t>
            </a:r>
            <a:br>
              <a:rPr lang="tr-TR" b="1" smtClean="0"/>
            </a:br>
            <a:endParaRPr lang="tr-TR"/>
          </a:p>
        </p:txBody>
      </p:sp>
      <p:sp>
        <p:nvSpPr>
          <p:cNvPr id="3" name="2 İçerik Yer Tutucusu"/>
          <p:cNvSpPr>
            <a:spLocks noGrp="1"/>
          </p:cNvSpPr>
          <p:nvPr>
            <p:ph sz="quarter" idx="1"/>
          </p:nvPr>
        </p:nvSpPr>
        <p:spPr/>
        <p:txBody>
          <a:bodyPr>
            <a:normAutofit fontScale="92500" lnSpcReduction="10000"/>
          </a:bodyPr>
          <a:lstStyle/>
          <a:p>
            <a:r>
              <a:rPr lang="tr-TR" b="1" smtClean="0"/>
              <a:t>Adım 1: Veri Setini Anlama ve İnceleme</a:t>
            </a:r>
          </a:p>
          <a:p>
            <a:r>
              <a:rPr lang="tr-TR" smtClean="0"/>
              <a:t>İlk olarak, veri setinin genel yapısını incele</a:t>
            </a:r>
          </a:p>
          <a:p>
            <a:pPr lvl="1"/>
            <a:r>
              <a:rPr lang="tr-TR" b="1" smtClean="0"/>
              <a:t>Değişkenler (özellikler)</a:t>
            </a:r>
            <a:r>
              <a:rPr lang="tr-TR" smtClean="0"/>
              <a:t>: Her bir değişkenin türünü (sayısal, kategorik) belirle.</a:t>
            </a:r>
          </a:p>
          <a:p>
            <a:pPr lvl="1"/>
            <a:r>
              <a:rPr lang="tr-TR" b="1" smtClean="0"/>
              <a:t>Veri Türleri ve Öznitelikler</a:t>
            </a:r>
            <a:r>
              <a:rPr lang="tr-TR" smtClean="0"/>
              <a:t>: Sayısal verilerde, hangi özniteliklerin sürekli, hangi özniteliklerin kategorik olduğunu kontrol et.</a:t>
            </a:r>
          </a:p>
          <a:p>
            <a:pPr lvl="1"/>
            <a:r>
              <a:rPr lang="tr-TR" b="1" smtClean="0"/>
              <a:t>Eksik Veriler</a:t>
            </a:r>
            <a:r>
              <a:rPr lang="tr-TR" smtClean="0"/>
              <a:t>: Veriyi gözden geçirerek eksik verilerin olup olmadığını kontrol edin. Örneğin, veri setindeki boş hücreler (null, NaN) veya geçersiz değerler (örneğin, "-1" veya "999") olabilir.</a:t>
            </a:r>
          </a:p>
          <a:p>
            <a:endParaRPr lang="tr-T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sz="3100" b="1" smtClean="0"/>
              <a:t/>
            </a:r>
            <a:br>
              <a:rPr lang="tr-TR" sz="3100" b="1" smtClean="0"/>
            </a:br>
            <a:r>
              <a:rPr lang="tr-TR" sz="3100" b="1" smtClean="0"/>
              <a:t>Adım 2: Eksik Verileri Temizleme</a:t>
            </a:r>
            <a:r>
              <a:rPr lang="tr-TR" b="1" smtClean="0"/>
              <a:t/>
            </a:r>
            <a:br>
              <a:rPr lang="tr-TR" b="1" smtClean="0"/>
            </a:br>
            <a:endParaRPr lang="tr-TR"/>
          </a:p>
        </p:txBody>
      </p:sp>
      <p:sp>
        <p:nvSpPr>
          <p:cNvPr id="3" name="2 İçerik Yer Tutucusu"/>
          <p:cNvSpPr>
            <a:spLocks noGrp="1"/>
          </p:cNvSpPr>
          <p:nvPr>
            <p:ph sz="quarter" idx="1"/>
          </p:nvPr>
        </p:nvSpPr>
        <p:spPr/>
        <p:txBody>
          <a:bodyPr>
            <a:normAutofit fontScale="85000" lnSpcReduction="20000"/>
          </a:bodyPr>
          <a:lstStyle/>
          <a:p>
            <a:r>
              <a:rPr lang="tr-TR" smtClean="0"/>
              <a:t>Eksik veriler, veri setinde en sık karşılaşılan sorunlardan biridir. Bu eksiklikler, verilerin toplanması sırasında kaybolan veya hatalı olarak kaydedilen değerler nedeniyle oluşur. Eksik verileri temizlemenin birkaç yolu vardır:</a:t>
            </a:r>
          </a:p>
          <a:p>
            <a:r>
              <a:rPr lang="tr-TR" b="1" smtClean="0"/>
              <a:t>a. Eksik Veriyi Silme</a:t>
            </a:r>
          </a:p>
          <a:p>
            <a:r>
              <a:rPr lang="tr-TR" b="1" smtClean="0"/>
              <a:t>Satır veya Sütun Silme</a:t>
            </a:r>
            <a:r>
              <a:rPr lang="tr-TR" smtClean="0"/>
              <a:t>: Eksik verilerin bulunduğu satırları veya sütunları veri setinden çıkarmak, en basit temizleme yöntemidir. Ancak bu yöntem yalnızca eksik veri oranı çok düşükse kullanılmalıdır.</a:t>
            </a:r>
          </a:p>
          <a:p>
            <a:pPr lvl="1"/>
            <a:r>
              <a:rPr lang="tr-TR" b="1" smtClean="0"/>
              <a:t>Satır silme:</a:t>
            </a:r>
            <a:r>
              <a:rPr lang="tr-TR" smtClean="0"/>
              <a:t> Bir satırda çok fazla eksik değer varsa, o satır tamamen çıkarılabilir.</a:t>
            </a:r>
          </a:p>
          <a:p>
            <a:pPr lvl="1"/>
            <a:r>
              <a:rPr lang="tr-TR" b="1" smtClean="0"/>
              <a:t>Sütun silme:</a:t>
            </a:r>
            <a:r>
              <a:rPr lang="tr-TR" smtClean="0"/>
              <a:t> Bir sütun, çok fazla eksik veri içeriyorsa, bu sütun çıkarılabilir.</a:t>
            </a:r>
          </a:p>
          <a:p>
            <a:endParaRPr lang="tr-T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p:txBody>
          <a:bodyPr>
            <a:normAutofit fontScale="92500" lnSpcReduction="20000"/>
          </a:bodyPr>
          <a:lstStyle/>
          <a:p>
            <a:r>
              <a:rPr lang="tr-TR" b="1" smtClean="0"/>
              <a:t>b. Eksik Veriyi Doldurma</a:t>
            </a:r>
          </a:p>
          <a:p>
            <a:r>
              <a:rPr lang="tr-TR" b="1" smtClean="0"/>
              <a:t>Ortalama/Medyan ile Doldurma</a:t>
            </a:r>
            <a:r>
              <a:rPr lang="tr-TR" smtClean="0"/>
              <a:t>: Sayısal verilerde, eksik veriler genellikle ortalama veya medyan değeri ile doldurulabilir. Bu, veri kaybını önlemeye yardımcı olur.</a:t>
            </a:r>
          </a:p>
          <a:p>
            <a:r>
              <a:rPr lang="tr-TR" b="1" smtClean="0"/>
              <a:t>Mod ile Doldurma</a:t>
            </a:r>
            <a:r>
              <a:rPr lang="tr-TR" smtClean="0"/>
              <a:t>: Kategorik verilere (örneğin, renk, cinsiyet) genellikle mod (en sık görülen değer) ile doldurulabilir.</a:t>
            </a:r>
          </a:p>
          <a:p>
            <a:r>
              <a:rPr lang="tr-TR" b="1" smtClean="0"/>
              <a:t>İleriye Dönük ve Geriye Dönük Doldurma (Forward/Backward Fill)</a:t>
            </a:r>
            <a:r>
              <a:rPr lang="tr-TR" smtClean="0"/>
              <a:t>: Zaman serisi verisi kullanıyorsanız, eksik veriler bir önceki (veya sonraki) geçerli veriyle doldurulabilir.</a:t>
            </a:r>
          </a:p>
          <a:p>
            <a:endParaRPr lang="tr-T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sz="quarter" idx="1"/>
          </p:nvPr>
        </p:nvSpPr>
        <p:spPr/>
        <p:txBody>
          <a:bodyPr/>
          <a:lstStyle/>
          <a:p>
            <a:r>
              <a:rPr lang="tr-TR" b="1" smtClean="0"/>
              <a:t>c. Tahmin ile Doldurma</a:t>
            </a:r>
          </a:p>
          <a:p>
            <a:r>
              <a:rPr lang="tr-TR" b="1" smtClean="0"/>
              <a:t>Makine Öğrenmesi Modelleri Kullanma</a:t>
            </a:r>
            <a:r>
              <a:rPr lang="tr-TR" smtClean="0"/>
              <a:t>: Eksik veriyi, diğer verilerden öğrenilen model ile tahmin ederek doldurabilirsiniz. Örneğin, regresyon modelleri veya k-en yakın komşu (KNN) algoritmaları kullanılabilir.</a:t>
            </a:r>
          </a:p>
          <a:p>
            <a:endParaRPr lang="tr-T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sz="3100" b="1" smtClean="0"/>
              <a:t/>
            </a:r>
            <a:br>
              <a:rPr lang="tr-TR" sz="3100" b="1" smtClean="0"/>
            </a:br>
            <a:r>
              <a:rPr lang="tr-TR" sz="3100" b="1" smtClean="0"/>
              <a:t>Adım 3: Gürültülü Veriyi Temizleme</a:t>
            </a:r>
            <a:r>
              <a:rPr lang="tr-TR" b="1" smtClean="0"/>
              <a:t/>
            </a:r>
            <a:br>
              <a:rPr lang="tr-TR" b="1" smtClean="0"/>
            </a:br>
            <a:endParaRPr lang="tr-TR"/>
          </a:p>
        </p:txBody>
      </p:sp>
      <p:sp>
        <p:nvSpPr>
          <p:cNvPr id="3" name="2 İçerik Yer Tutucusu"/>
          <p:cNvSpPr>
            <a:spLocks noGrp="1"/>
          </p:cNvSpPr>
          <p:nvPr>
            <p:ph sz="quarter" idx="1"/>
          </p:nvPr>
        </p:nvSpPr>
        <p:spPr/>
        <p:txBody>
          <a:bodyPr>
            <a:normAutofit fontScale="85000" lnSpcReduction="10000"/>
          </a:bodyPr>
          <a:lstStyle/>
          <a:p>
            <a:r>
              <a:rPr lang="tr-TR" smtClean="0"/>
              <a:t>Gürültü, verideki rastgele ve anlamsız değerleri ifade eder. Bu veriler, veri setinin doğru analiz edilmesini engelleyebilir. Gürültülü verileri temizlemek için kullanılan yöntemler şunlardır:</a:t>
            </a:r>
          </a:p>
          <a:p>
            <a:r>
              <a:rPr lang="tr-TR" b="1" smtClean="0"/>
              <a:t> Aykırı Değerlerin Belirlenmesi ve Temizlenmesi</a:t>
            </a:r>
          </a:p>
          <a:p>
            <a:r>
              <a:rPr lang="tr-TR" b="1" smtClean="0"/>
              <a:t>Aykırı Değerler (Outliers):</a:t>
            </a:r>
            <a:r>
              <a:rPr lang="tr-TR" smtClean="0"/>
              <a:t> Aykırı değerler, veri setindeki çoğu değerden belirgin şekilde farklı olan verilerdir. Bu tür veriler bazen ölçüm hatalarından, bazen de gerçek dünyadaki nadir olaylardan kaynaklanabilir.</a:t>
            </a:r>
          </a:p>
          <a:p>
            <a:pPr lvl="1"/>
            <a:r>
              <a:rPr lang="tr-TR" b="1" smtClean="0"/>
              <a:t>Z-Skoru Yöntemi</a:t>
            </a:r>
            <a:r>
              <a:rPr lang="tr-TR" smtClean="0"/>
              <a:t>: Z-skoru, bir verinin ortalamadan kaç standart sapma uzaklıkta olduğunu gösterir. Z-skoru belirli bir eşik değerinden büyükse, bu değer aykırı olabilir.</a:t>
            </a:r>
          </a:p>
          <a:p>
            <a:endParaRPr lang="tr-T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800" b="1" smtClean="0"/>
              <a:t>Adım 4: Hatalı Verileri Düzeltme</a:t>
            </a:r>
          </a:p>
        </p:txBody>
      </p:sp>
      <p:sp>
        <p:nvSpPr>
          <p:cNvPr id="3" name="2 İçerik Yer Tutucusu"/>
          <p:cNvSpPr>
            <a:spLocks noGrp="1"/>
          </p:cNvSpPr>
          <p:nvPr>
            <p:ph sz="quarter" idx="1"/>
          </p:nvPr>
        </p:nvSpPr>
        <p:spPr/>
        <p:txBody>
          <a:bodyPr>
            <a:normAutofit/>
          </a:bodyPr>
          <a:lstStyle/>
          <a:p>
            <a:r>
              <a:rPr lang="tr-TR" b="1" smtClean="0"/>
              <a:t>Geçersiz Veri Kontrolü</a:t>
            </a:r>
            <a:r>
              <a:rPr lang="tr-TR" smtClean="0"/>
              <a:t>: Verilerin geçerliliğini kontrol edin. Örneğin, negatif yaş değerleri, sıfır olan gelir değerleri veya yanlış birim kullanımı gibi hatalar verinin geçersiz olduğunu gösterebilir.</a:t>
            </a:r>
          </a:p>
          <a:p>
            <a:r>
              <a:rPr lang="tr-TR" b="1" smtClean="0"/>
              <a:t>Mantıksal Hataları Düzenleme</a:t>
            </a:r>
            <a:r>
              <a:rPr lang="tr-TR" smtClean="0"/>
              <a:t>: Veri setindeki mantıksal hataları kontrol edin. Örneğin, bir ürünün satış fiyatının sıfır olması veya bir kişinin yaşı ile doğum tarihi arasında çelişki olması gibi hatalar düzeltilmelidir.</a:t>
            </a:r>
          </a:p>
          <a:p>
            <a:endParaRPr lang="tr-T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p:txBody>
          <a:bodyPr>
            <a:normAutofit fontScale="92500" lnSpcReduction="20000"/>
          </a:bodyPr>
          <a:lstStyle/>
          <a:p>
            <a:r>
              <a:rPr lang="tr-TR" b="1" smtClean="0"/>
              <a:t>Veri Formatlama ve Düzenleme</a:t>
            </a:r>
          </a:p>
          <a:p>
            <a:r>
              <a:rPr lang="tr-TR" smtClean="0"/>
              <a:t>Veri setinin tutarlı ve analiz edilebilir olması için formatlamalar yapılmalıdır:</a:t>
            </a:r>
          </a:p>
          <a:p>
            <a:r>
              <a:rPr lang="tr-TR" b="1" smtClean="0"/>
              <a:t>Veri Türü Dönüşümü</a:t>
            </a:r>
            <a:r>
              <a:rPr lang="tr-TR" smtClean="0"/>
              <a:t>: Sayısal veriler metin formatında olabilir; bunları doğru türdeki verilere dönüştürmek gerekir.</a:t>
            </a:r>
          </a:p>
          <a:p>
            <a:r>
              <a:rPr lang="tr-TR" b="1" smtClean="0"/>
              <a:t>Kategorik Verilerin Kodlanması</a:t>
            </a:r>
            <a:r>
              <a:rPr lang="tr-TR" smtClean="0"/>
              <a:t>: Kategorik verileri sayısal verilere dönüştürmek için </a:t>
            </a:r>
            <a:r>
              <a:rPr lang="tr-TR" b="1" smtClean="0"/>
              <a:t>etiket kodlama</a:t>
            </a:r>
            <a:r>
              <a:rPr lang="tr-TR" smtClean="0"/>
              <a:t> veya </a:t>
            </a:r>
            <a:r>
              <a:rPr lang="tr-TR" b="1" smtClean="0"/>
              <a:t>one-hot encoding</a:t>
            </a:r>
            <a:r>
              <a:rPr lang="tr-TR" smtClean="0"/>
              <a:t> gibi yöntemler kullanılabilir.</a:t>
            </a:r>
          </a:p>
          <a:p>
            <a:r>
              <a:rPr lang="tr-TR" b="1" smtClean="0"/>
              <a:t>Tarih ve Zaman Formatı</a:t>
            </a:r>
            <a:r>
              <a:rPr lang="tr-TR" smtClean="0"/>
              <a:t>: Zaman ve tarih verilerini tutarlı bir formatta düzenleyin.</a:t>
            </a:r>
          </a:p>
          <a:p>
            <a:endParaRPr lang="tr-T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p:txBody>
          <a:bodyPr>
            <a:normAutofit fontScale="92500"/>
          </a:bodyPr>
          <a:lstStyle/>
          <a:p>
            <a:r>
              <a:rPr lang="tr-TR" b="1" smtClean="0"/>
              <a:t>Temizleme Sonrası Kontrol ve Sonuç:</a:t>
            </a:r>
          </a:p>
          <a:p>
            <a:r>
              <a:rPr lang="tr-TR" smtClean="0"/>
              <a:t>Veri temizleme süreci tamamlandıktan sonra:</a:t>
            </a:r>
          </a:p>
          <a:p>
            <a:r>
              <a:rPr lang="tr-TR" b="1" smtClean="0"/>
              <a:t>Veri Setinin Kontrolü</a:t>
            </a:r>
            <a:r>
              <a:rPr lang="tr-TR" smtClean="0"/>
              <a:t>: Temizlenen veri setinin istatistiksel özelliklerini tekrar gözden geçirin. Verinin dağılımını kontrol edin ve hataların düzeltilip düzeltilmediğinden emin olun.</a:t>
            </a:r>
          </a:p>
          <a:p>
            <a:r>
              <a:rPr lang="tr-TR" b="1" smtClean="0"/>
              <a:t>Veri Görselleştirme</a:t>
            </a:r>
            <a:r>
              <a:rPr lang="tr-TR" smtClean="0"/>
              <a:t>: Veriyi görsel olarak incelemek, veri temizleme sürecinin ne kadar başarılı olduğunu görmek için faydalı olabilir. Örneğin, histogramlar, kutu grafikler veya dağılım grafikleri kullanabilirsiniz.</a:t>
            </a:r>
          </a:p>
          <a:p>
            <a:endParaRPr lang="tr-T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a:srcRect/>
          <a:stretch>
            <a:fillRect/>
          </a:stretch>
        </p:blipFill>
        <p:spPr bwMode="auto">
          <a:xfrm>
            <a:off x="928662" y="1631488"/>
            <a:ext cx="7426351" cy="4512156"/>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Data </a:t>
            </a:r>
            <a:endParaRPr lang="tr-TR"/>
          </a:p>
        </p:txBody>
      </p:sp>
      <p:sp>
        <p:nvSpPr>
          <p:cNvPr id="3" name="2 İçerik Yer Tutucusu"/>
          <p:cNvSpPr>
            <a:spLocks noGrp="1"/>
          </p:cNvSpPr>
          <p:nvPr>
            <p:ph sz="quarter" idx="1"/>
          </p:nvPr>
        </p:nvSpPr>
        <p:spPr/>
        <p:txBody>
          <a:bodyPr/>
          <a:lstStyle/>
          <a:p>
            <a:r>
              <a:rPr lang="tr-TR" b="1" smtClean="0"/>
              <a:t>Veri nedir ? </a:t>
            </a:r>
          </a:p>
          <a:p>
            <a:r>
              <a:rPr lang="tr-TR" smtClean="0"/>
              <a:t>Veri nesneler ve nesnelerin niteliklerinden oluşan kümedir.Nitelik (attribute),nesnenin bir özelliğidir.</a:t>
            </a:r>
          </a:p>
          <a:p>
            <a:r>
              <a:rPr lang="tr-TR" smtClean="0"/>
              <a:t>Medeni durum ,yaş,boy,kilo,gelir birer niteliktir.</a:t>
            </a:r>
          </a:p>
          <a:p>
            <a:r>
              <a:rPr lang="tr-TR" smtClean="0"/>
              <a:t>Nitelik aynı zamanda değişken ,alan ,özellik olarak da adlandırılır.</a:t>
            </a:r>
          </a:p>
          <a:p>
            <a:r>
              <a:rPr lang="tr-TR" smtClean="0"/>
              <a:t>Örneğin bir insanın yaşı gibi.</a:t>
            </a:r>
            <a:endParaRPr lang="tr-T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sz="quarter" idx="1"/>
          </p:nvPr>
        </p:nvPicPr>
        <p:blipFill>
          <a:blip r:embed="rId2"/>
          <a:srcRect/>
          <a:stretch>
            <a:fillRect/>
          </a:stretch>
        </p:blipFill>
        <p:spPr bwMode="auto">
          <a:xfrm>
            <a:off x="571472" y="2285992"/>
            <a:ext cx="7516818" cy="2555197"/>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p:txBody>
          <a:bodyPr>
            <a:normAutofit lnSpcReduction="10000"/>
          </a:bodyPr>
          <a:lstStyle/>
          <a:p>
            <a:r>
              <a:rPr lang="tr-TR" b="1" smtClean="0"/>
              <a:t>1. Cinsiyet Sütunu</a:t>
            </a:r>
          </a:p>
          <a:p>
            <a:r>
              <a:rPr lang="tr-TR" b="1" smtClean="0"/>
              <a:t>Hatalar:</a:t>
            </a:r>
            <a:endParaRPr lang="tr-TR" smtClean="0"/>
          </a:p>
          <a:p>
            <a:pPr lvl="1"/>
            <a:r>
              <a:rPr lang="tr-TR" b="1" smtClean="0"/>
              <a:t>Mehmet Can</a:t>
            </a:r>
            <a:r>
              <a:rPr lang="tr-TR" smtClean="0"/>
              <a:t> için cinsiyet bilgisi eksikti. Erkek olduğu varsayılarak "1" değeri eklendi.</a:t>
            </a:r>
          </a:p>
          <a:p>
            <a:pPr lvl="1"/>
            <a:r>
              <a:rPr lang="tr-TR" b="1" smtClean="0"/>
              <a:t>Zeynep Kurt</a:t>
            </a:r>
            <a:r>
              <a:rPr lang="tr-TR" smtClean="0"/>
              <a:t> için cinsiyet bilgisi eksikti. Kadın olduğu varsayılarak "0" değeri eklendi.</a:t>
            </a:r>
          </a:p>
          <a:p>
            <a:r>
              <a:rPr lang="tr-TR" b="1" smtClean="0"/>
              <a:t>Düzeltme Süreci:</a:t>
            </a:r>
            <a:endParaRPr lang="tr-TR" smtClean="0"/>
          </a:p>
          <a:p>
            <a:pPr lvl="1"/>
            <a:r>
              <a:rPr lang="tr-TR" smtClean="0"/>
              <a:t>Eksik cinsiyet bilgilerini, isimlere ve genel kullanım alışkanlıklarına dayanarak tahmin ettim. Erkekler için "1", kadınlar için "0" kullanıldı.</a:t>
            </a:r>
          </a:p>
          <a:p>
            <a:endParaRPr lang="tr-T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p:txBody>
          <a:bodyPr>
            <a:normAutofit lnSpcReduction="10000"/>
          </a:bodyPr>
          <a:lstStyle/>
          <a:p>
            <a:r>
              <a:rPr lang="tr-TR" b="1" smtClean="0"/>
              <a:t>2. Yaş Sütunu</a:t>
            </a:r>
          </a:p>
          <a:p>
            <a:r>
              <a:rPr lang="tr-TR" b="1" smtClean="0"/>
              <a:t>Hatalar:</a:t>
            </a:r>
            <a:endParaRPr lang="tr-TR" smtClean="0"/>
          </a:p>
          <a:p>
            <a:pPr lvl="1"/>
            <a:r>
              <a:rPr lang="tr-TR" b="1" smtClean="0"/>
              <a:t>Fatma Demir</a:t>
            </a:r>
            <a:r>
              <a:rPr lang="tr-TR" smtClean="0"/>
              <a:t> ve </a:t>
            </a:r>
            <a:r>
              <a:rPr lang="tr-TR" b="1" smtClean="0"/>
              <a:t>Ahmet Şahin</a:t>
            </a:r>
            <a:r>
              <a:rPr lang="tr-TR" smtClean="0"/>
              <a:t> için yaş bilgisi eksikti.</a:t>
            </a:r>
          </a:p>
          <a:p>
            <a:r>
              <a:rPr lang="tr-TR" b="1" smtClean="0"/>
              <a:t>Düzeltme Süreci:</a:t>
            </a:r>
            <a:endParaRPr lang="tr-TR" smtClean="0"/>
          </a:p>
          <a:p>
            <a:pPr lvl="1"/>
            <a:r>
              <a:rPr lang="tr-TR" smtClean="0"/>
              <a:t>Eksik yaşlar, diğer müşteri verileri göz önüne alınarak tahmin edildi:</a:t>
            </a:r>
          </a:p>
          <a:p>
            <a:pPr lvl="2"/>
            <a:r>
              <a:rPr lang="tr-TR" b="1" smtClean="0"/>
              <a:t>Fatma Demir</a:t>
            </a:r>
            <a:r>
              <a:rPr lang="tr-TR" smtClean="0"/>
              <a:t> için 37 yaş tahmin edildi, çünkü "Bilgisayar Mühendisi" gibi bir meslek, genellikle orta yaş grubundaki kişilere uygun.</a:t>
            </a:r>
          </a:p>
          <a:p>
            <a:pPr lvl="2"/>
            <a:r>
              <a:rPr lang="tr-TR" b="1" smtClean="0"/>
              <a:t>Ahmet Şahin</a:t>
            </a:r>
            <a:r>
              <a:rPr lang="tr-TR" smtClean="0"/>
              <a:t> için 50 yaş tahmin edildi, çünkü "Muhasebeci" mesleği genellikle daha deneyimli bir yaş grubunu yansıtır.</a:t>
            </a:r>
          </a:p>
          <a:p>
            <a:endParaRPr lang="tr-T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p:txBody>
          <a:bodyPr>
            <a:normAutofit fontScale="92500" lnSpcReduction="20000"/>
          </a:bodyPr>
          <a:lstStyle/>
          <a:p>
            <a:r>
              <a:rPr lang="tr-TR" b="1" smtClean="0"/>
              <a:t>3. Alınan Ürünler Sütunu</a:t>
            </a:r>
          </a:p>
          <a:p>
            <a:r>
              <a:rPr lang="tr-TR" b="1" smtClean="0"/>
              <a:t>Hatalar:</a:t>
            </a:r>
            <a:endParaRPr lang="tr-TR" smtClean="0"/>
          </a:p>
          <a:p>
            <a:pPr lvl="1"/>
            <a:r>
              <a:rPr lang="tr-TR" smtClean="0"/>
              <a:t>Tabloda bazı müşterilere birden fazla ürün eklenmişti ancak bu ürünlerin toplam fiyatları hatalıydı.</a:t>
            </a:r>
          </a:p>
          <a:p>
            <a:r>
              <a:rPr lang="tr-TR" b="1" smtClean="0"/>
              <a:t>Düzeltme Süreci:</a:t>
            </a:r>
            <a:endParaRPr lang="tr-TR" smtClean="0"/>
          </a:p>
          <a:p>
            <a:pPr lvl="1"/>
            <a:r>
              <a:rPr lang="tr-TR" b="1" smtClean="0"/>
              <a:t>Ayşe Yılmaz:</a:t>
            </a:r>
            <a:r>
              <a:rPr lang="tr-TR" smtClean="0"/>
              <a:t> Cep Telefonu (25.000 TL) ve Bilgisayar (40.000 TL) almış, ancak toplam fiyat yanlış olarak </a:t>
            </a:r>
            <a:r>
              <a:rPr lang="tr-TR" b="1" smtClean="0"/>
              <a:t>50.000 TL</a:t>
            </a:r>
            <a:r>
              <a:rPr lang="tr-TR" smtClean="0"/>
              <a:t> yazılmıştı. Gerçek toplam fiyat </a:t>
            </a:r>
            <a:r>
              <a:rPr lang="tr-TR" b="1" smtClean="0"/>
              <a:t>25.000 + 40.000 = 65.000 TL</a:t>
            </a:r>
            <a:r>
              <a:rPr lang="tr-TR" smtClean="0"/>
              <a:t> olarak düzeltildi.</a:t>
            </a:r>
          </a:p>
          <a:p>
            <a:pPr lvl="1"/>
            <a:r>
              <a:rPr lang="tr-TR" b="1" smtClean="0"/>
              <a:t>Ahmet Şahin:</a:t>
            </a:r>
            <a:r>
              <a:rPr lang="tr-TR" smtClean="0"/>
              <a:t> Telefon (20.000 TL) ve Televizyon (15.000 TL) almış, ancak toplam fiyat </a:t>
            </a:r>
            <a:r>
              <a:rPr lang="tr-TR" b="1" smtClean="0"/>
              <a:t>70.000 TL</a:t>
            </a:r>
            <a:r>
              <a:rPr lang="tr-TR" smtClean="0"/>
              <a:t> olarak hatalı girilmişti. Gerçek toplam fiyat </a:t>
            </a:r>
            <a:r>
              <a:rPr lang="tr-TR" b="1" smtClean="0"/>
              <a:t>20.000 + 15.000 = 35.000 TL</a:t>
            </a:r>
            <a:r>
              <a:rPr lang="tr-TR" smtClean="0"/>
              <a:t> olarak düzeltildi.</a:t>
            </a:r>
          </a:p>
          <a:p>
            <a:endParaRPr lang="tr-T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p:txBody>
          <a:bodyPr/>
          <a:lstStyle/>
          <a:p>
            <a:r>
              <a:rPr lang="tr-TR" b="1" smtClean="0"/>
              <a:t>4. Ürün Adedi Sütunu</a:t>
            </a:r>
          </a:p>
          <a:p>
            <a:r>
              <a:rPr lang="tr-TR" b="1" smtClean="0"/>
              <a:t>Hatalar:</a:t>
            </a:r>
            <a:endParaRPr lang="tr-TR" smtClean="0"/>
          </a:p>
          <a:p>
            <a:pPr lvl="1"/>
            <a:r>
              <a:rPr lang="tr-TR" smtClean="0"/>
              <a:t>Ürün adetlerinde hata yoktu, ancak bazı müşteriler birden fazla ürün aldığı için toplam fiyatın hesaplanmasında sorun vardı.</a:t>
            </a:r>
          </a:p>
          <a:p>
            <a:r>
              <a:rPr lang="tr-TR" b="1" smtClean="0"/>
              <a:t>Düzeltme Süreci:</a:t>
            </a:r>
            <a:endParaRPr lang="tr-TR" smtClean="0"/>
          </a:p>
          <a:p>
            <a:pPr lvl="1"/>
            <a:r>
              <a:rPr lang="tr-TR" smtClean="0"/>
              <a:t>Ürün adetleri mevcut ürün listesine uygun olarak kontrol edildi ve doğru olduğu teyit edildi.</a:t>
            </a:r>
          </a:p>
          <a:p>
            <a:endParaRPr lang="tr-T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p:txBody>
          <a:bodyPr>
            <a:normAutofit fontScale="92500" lnSpcReduction="10000"/>
          </a:bodyPr>
          <a:lstStyle/>
          <a:p>
            <a:r>
              <a:rPr lang="tr-TR" b="1" smtClean="0"/>
              <a:t>5. Birim Fiyat Sütunu</a:t>
            </a:r>
          </a:p>
          <a:p>
            <a:r>
              <a:rPr lang="tr-TR" b="1" smtClean="0"/>
              <a:t>Hatalar:</a:t>
            </a:r>
            <a:endParaRPr lang="tr-TR" smtClean="0"/>
          </a:p>
          <a:p>
            <a:pPr lvl="1"/>
            <a:r>
              <a:rPr lang="tr-TR" smtClean="0"/>
              <a:t>Herhangi bir hata olmamasına rağmen, ürünlere birim fiyatlar eklenerek tablo netleştirildi.</a:t>
            </a:r>
          </a:p>
          <a:p>
            <a:r>
              <a:rPr lang="tr-TR" b="1" smtClean="0"/>
              <a:t>Düzeltme Süreci:</a:t>
            </a:r>
            <a:endParaRPr lang="tr-TR" smtClean="0"/>
          </a:p>
          <a:p>
            <a:pPr lvl="1"/>
            <a:r>
              <a:rPr lang="tr-TR" smtClean="0"/>
              <a:t>Her ürünün birim fiyatı şu şekilde belirlendi:</a:t>
            </a:r>
          </a:p>
          <a:p>
            <a:pPr lvl="2"/>
            <a:r>
              <a:rPr lang="tr-TR" b="1" smtClean="0"/>
              <a:t>Bilgisayar:</a:t>
            </a:r>
            <a:r>
              <a:rPr lang="tr-TR" smtClean="0"/>
              <a:t> 40.000 TL</a:t>
            </a:r>
          </a:p>
          <a:p>
            <a:pPr lvl="2"/>
            <a:r>
              <a:rPr lang="tr-TR" b="1" smtClean="0"/>
              <a:t>Cep Telefonu:</a:t>
            </a:r>
            <a:r>
              <a:rPr lang="tr-TR" smtClean="0"/>
              <a:t> 25.000 TL</a:t>
            </a:r>
          </a:p>
          <a:p>
            <a:pPr lvl="2"/>
            <a:r>
              <a:rPr lang="tr-TR" b="1" smtClean="0"/>
              <a:t>Televizyon:</a:t>
            </a:r>
            <a:r>
              <a:rPr lang="tr-TR" smtClean="0"/>
              <a:t> 15.000 TL</a:t>
            </a:r>
          </a:p>
          <a:p>
            <a:pPr lvl="2"/>
            <a:r>
              <a:rPr lang="tr-TR" b="1" smtClean="0"/>
              <a:t>Telefon:</a:t>
            </a:r>
            <a:r>
              <a:rPr lang="tr-TR" smtClean="0"/>
              <a:t> 20.000 TL</a:t>
            </a:r>
          </a:p>
          <a:p>
            <a:pPr lvl="1"/>
            <a:r>
              <a:rPr lang="tr-TR" smtClean="0"/>
              <a:t>Bu fiyatlara dayanarak toplam fiyatlar yeniden hesaplandı.</a:t>
            </a:r>
          </a:p>
          <a:p>
            <a:endParaRPr lang="tr-T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p:txBody>
          <a:bodyPr>
            <a:normAutofit lnSpcReduction="10000"/>
          </a:bodyPr>
          <a:lstStyle/>
          <a:p>
            <a:r>
              <a:rPr lang="tr-TR" b="1" smtClean="0"/>
              <a:t>6. Toplam Fiyat Sütunu</a:t>
            </a:r>
          </a:p>
          <a:p>
            <a:r>
              <a:rPr lang="tr-TR" b="1" smtClean="0"/>
              <a:t>Hatalar:</a:t>
            </a:r>
            <a:endParaRPr lang="tr-TR" smtClean="0"/>
          </a:p>
          <a:p>
            <a:pPr lvl="1"/>
            <a:r>
              <a:rPr lang="tr-TR" b="1" smtClean="0"/>
              <a:t>Ayşe Yılmaz</a:t>
            </a:r>
            <a:r>
              <a:rPr lang="tr-TR" smtClean="0"/>
              <a:t> ve </a:t>
            </a:r>
            <a:r>
              <a:rPr lang="tr-TR" b="1" smtClean="0"/>
              <a:t>Ahmet Şahin</a:t>
            </a:r>
            <a:r>
              <a:rPr lang="tr-TR" smtClean="0"/>
              <a:t> için toplam fiyatlar yanlış hesaplanmıştı.</a:t>
            </a:r>
          </a:p>
          <a:p>
            <a:r>
              <a:rPr lang="tr-TR" b="1" smtClean="0"/>
              <a:t>Düzeltme Süreci:</a:t>
            </a:r>
            <a:endParaRPr lang="tr-TR" smtClean="0"/>
          </a:p>
          <a:p>
            <a:pPr lvl="1"/>
            <a:r>
              <a:rPr lang="tr-TR" smtClean="0"/>
              <a:t>Ürünlerin adetleri ve birim fiyatları yeniden çarpılarak toplam fiyatlar şu şekilde düzeltildi:</a:t>
            </a:r>
          </a:p>
          <a:p>
            <a:pPr lvl="2"/>
            <a:r>
              <a:rPr lang="tr-TR" b="1" smtClean="0"/>
              <a:t>Ayşe Yılmaz:</a:t>
            </a:r>
            <a:r>
              <a:rPr lang="tr-TR" smtClean="0"/>
              <a:t> Cep Telefonu (25.000 TL) + Bilgisayar (40.000 TL) = </a:t>
            </a:r>
            <a:r>
              <a:rPr lang="tr-TR" b="1" smtClean="0"/>
              <a:t>65.000 TL</a:t>
            </a:r>
            <a:r>
              <a:rPr lang="tr-TR" smtClean="0"/>
              <a:t>.</a:t>
            </a:r>
          </a:p>
          <a:p>
            <a:pPr lvl="2"/>
            <a:r>
              <a:rPr lang="tr-TR" b="1" smtClean="0"/>
              <a:t>Ahmet Şahin:</a:t>
            </a:r>
            <a:r>
              <a:rPr lang="tr-TR" smtClean="0"/>
              <a:t> Telefon (20.000 TL) + Televizyon (15.000 TL) = </a:t>
            </a:r>
            <a:r>
              <a:rPr lang="tr-TR" b="1" smtClean="0"/>
              <a:t>35.000 TL</a:t>
            </a:r>
            <a:r>
              <a:rPr lang="tr-TR" smtClean="0"/>
              <a:t>.</a:t>
            </a:r>
          </a:p>
          <a:p>
            <a:endParaRPr lang="tr-T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Veri Nitelik Türleri</a:t>
            </a:r>
            <a:endParaRPr lang="tr-TR"/>
          </a:p>
        </p:txBody>
      </p:sp>
      <p:sp>
        <p:nvSpPr>
          <p:cNvPr id="3" name="2 İçerik Yer Tutucusu"/>
          <p:cNvSpPr>
            <a:spLocks noGrp="1"/>
          </p:cNvSpPr>
          <p:nvPr>
            <p:ph sz="quarter" idx="1"/>
          </p:nvPr>
        </p:nvSpPr>
        <p:spPr/>
        <p:txBody>
          <a:bodyPr/>
          <a:lstStyle/>
          <a:p>
            <a:pPr>
              <a:buNone/>
            </a:pPr>
            <a:r>
              <a:rPr lang="it-IT" smtClean="0"/>
              <a:t>1. Nicel Veri (Quantitative Data):</a:t>
            </a:r>
            <a:endParaRPr lang="tr-TR" smtClean="0"/>
          </a:p>
          <a:p>
            <a:pPr marL="514350" indent="-514350">
              <a:buNone/>
            </a:pPr>
            <a:r>
              <a:rPr lang="tr-TR" smtClean="0"/>
              <a:t>a)</a:t>
            </a:r>
            <a:r>
              <a:rPr lang="it-IT" smtClean="0"/>
              <a:t>Sürekli Nicel Veri (Continuous Data):</a:t>
            </a:r>
            <a:endParaRPr lang="tr-TR" smtClean="0"/>
          </a:p>
          <a:p>
            <a:pPr marL="514350" indent="-514350">
              <a:buNone/>
            </a:pPr>
            <a:r>
              <a:rPr lang="tr-TR" smtClean="0"/>
              <a:t>b)</a:t>
            </a:r>
            <a:r>
              <a:rPr lang="it-IT" smtClean="0"/>
              <a:t>Kesikli Nicel Veri (Discrete Data):</a:t>
            </a:r>
            <a:endParaRPr lang="tr-TR" smtClean="0"/>
          </a:p>
          <a:p>
            <a:pPr marL="514350" indent="-514350">
              <a:buNone/>
            </a:pPr>
            <a:r>
              <a:rPr lang="it-IT" smtClean="0"/>
              <a:t>2. Nitel Veri (Qualitative Data):</a:t>
            </a:r>
            <a:endParaRPr lang="tr-TR" smtClean="0"/>
          </a:p>
          <a:p>
            <a:pPr marL="514350" indent="-514350">
              <a:buNone/>
            </a:pPr>
            <a:r>
              <a:rPr lang="tr-TR" smtClean="0"/>
              <a:t>a)</a:t>
            </a:r>
            <a:r>
              <a:rPr lang="it-IT" smtClean="0"/>
              <a:t>Nominal Veri (Nominal Data):</a:t>
            </a:r>
            <a:endParaRPr lang="tr-TR" smtClean="0"/>
          </a:p>
          <a:p>
            <a:pPr marL="514350" indent="-514350">
              <a:buNone/>
            </a:pPr>
            <a:r>
              <a:rPr lang="tr-TR" smtClean="0"/>
              <a:t> Binary Veri</a:t>
            </a:r>
            <a:r>
              <a:rPr lang="it-IT" smtClean="0"/>
              <a:t>(Ordinal Data):</a:t>
            </a:r>
            <a:endParaRPr lang="tr-TR" smtClean="0"/>
          </a:p>
          <a:p>
            <a:pPr marL="514350" indent="-514350">
              <a:buNone/>
            </a:pPr>
            <a:r>
              <a:rPr lang="tr-TR" smtClean="0"/>
              <a:t> İkiden çok kategorili </a:t>
            </a:r>
          </a:p>
          <a:p>
            <a:pPr marL="514350" indent="-514350">
              <a:buNone/>
            </a:pPr>
            <a:r>
              <a:rPr lang="tr-TR" smtClean="0"/>
              <a:t>b)</a:t>
            </a:r>
            <a:r>
              <a:rPr lang="it-IT" smtClean="0"/>
              <a:t>Ordinal Veri (Ordinal Data):</a:t>
            </a:r>
            <a:endParaRPr lang="tr-T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800" b="1" smtClean="0"/>
              <a:t>Data Processing -1. Veri Temizleme (Data Cleaning):</a:t>
            </a:r>
            <a:br>
              <a:rPr lang="tr-TR" sz="2800" b="1" smtClean="0"/>
            </a:br>
            <a:endParaRPr lang="tr-TR" sz="2800" b="1"/>
          </a:p>
        </p:txBody>
      </p:sp>
      <p:sp>
        <p:nvSpPr>
          <p:cNvPr id="3" name="2 İçerik Yer Tutucusu"/>
          <p:cNvSpPr>
            <a:spLocks noGrp="1"/>
          </p:cNvSpPr>
          <p:nvPr>
            <p:ph sz="quarter" idx="1"/>
          </p:nvPr>
        </p:nvSpPr>
        <p:spPr/>
        <p:txBody>
          <a:bodyPr>
            <a:normAutofit fontScale="62500" lnSpcReduction="20000"/>
          </a:bodyPr>
          <a:lstStyle/>
          <a:p>
            <a:r>
              <a:rPr lang="tr-TR" smtClean="0"/>
              <a:t>Veri temizleme, hatalı, eksik, tutarsız veya gereksiz verilerin belirlenmesi ve düzeltilmesi sürecidir. Bu adım, verilerin doğruluğunu ve güvenilirliğini sağlamak için çok önemlidir.</a:t>
            </a:r>
          </a:p>
          <a:p>
            <a:r>
              <a:rPr lang="tr-TR" b="1" smtClean="0"/>
              <a:t>Adımlar:</a:t>
            </a:r>
            <a:endParaRPr lang="tr-TR" smtClean="0"/>
          </a:p>
          <a:p>
            <a:r>
              <a:rPr lang="tr-TR" b="1" smtClean="0"/>
              <a:t>Eksik Verilerin Doldurulması:</a:t>
            </a:r>
            <a:r>
              <a:rPr lang="tr-TR" smtClean="0"/>
              <a:t> Bazı veri noktaları kaybolmuş olabilir. Eksik veriler, ortalama, medyan, regresyon gibi tekniklerle doldurulabilir.</a:t>
            </a:r>
          </a:p>
          <a:p>
            <a:r>
              <a:rPr lang="tr-TR" b="1" smtClean="0"/>
              <a:t>Aykırı Değerlerin (Outliers) Belirlenmesi ve Düzeltilmesi:</a:t>
            </a:r>
            <a:r>
              <a:rPr lang="tr-TR" smtClean="0"/>
              <a:t> Aykırı değerler, veri kümesinin geri kalan kısmıyla uyumsuz olan verilerdir ve modelin doğru sonuçlar vermesini engelleyebilir. Bu değerler, veri kümesinden çıkarılabilir veya düzeltilir.</a:t>
            </a:r>
          </a:p>
          <a:p>
            <a:r>
              <a:rPr lang="tr-TR" b="1" smtClean="0"/>
              <a:t>Hatalı Verilerin Düzgünleştirilmesi:</a:t>
            </a:r>
            <a:r>
              <a:rPr lang="tr-TR" smtClean="0"/>
              <a:t> Yanlış veya mantıksız veriler (örneğin, negatif bir yaş değeri) düzeltilir.</a:t>
            </a:r>
          </a:p>
          <a:p>
            <a:r>
              <a:rPr lang="tr-TR" b="1" smtClean="0"/>
              <a:t>Veri Tipi Dönüşümleri:</a:t>
            </a:r>
            <a:r>
              <a:rPr lang="tr-TR" smtClean="0"/>
              <a:t> Sayısal veri metne dönüştürülmüşse veya tam tersi durum varsa, doğru formatlara dönüştürülür.</a:t>
            </a:r>
          </a:p>
          <a:p>
            <a:r>
              <a:rPr lang="tr-TR" b="1" smtClean="0"/>
              <a:t>Örnek:</a:t>
            </a:r>
            <a:r>
              <a:rPr lang="tr-TR" smtClean="0"/>
              <a:t> Bir anket veri setinde bazı katılımcıların yaş bilgisi eksikse, eksik olan yaşlar ortalama yaş ile doldurulabilir.</a:t>
            </a:r>
          </a:p>
          <a:p>
            <a:endParaRPr lang="tr-T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smtClean="0"/>
              <a:t> </a:t>
            </a:r>
            <a:br>
              <a:rPr lang="tr-TR" b="1" smtClean="0"/>
            </a:br>
            <a:r>
              <a:rPr lang="tr-TR" sz="3600" b="1" smtClean="0"/>
              <a:t>Veri Bütünleştirme (Data Integration</a:t>
            </a:r>
            <a:r>
              <a:rPr lang="tr-TR" b="1" smtClean="0"/>
              <a:t>):</a:t>
            </a:r>
            <a:br>
              <a:rPr lang="tr-TR" b="1" smtClean="0"/>
            </a:br>
            <a:endParaRPr lang="tr-TR"/>
          </a:p>
        </p:txBody>
      </p:sp>
      <p:sp>
        <p:nvSpPr>
          <p:cNvPr id="3" name="2 İçerik Yer Tutucusu"/>
          <p:cNvSpPr>
            <a:spLocks noGrp="1"/>
          </p:cNvSpPr>
          <p:nvPr>
            <p:ph sz="quarter" idx="1"/>
          </p:nvPr>
        </p:nvSpPr>
        <p:spPr/>
        <p:txBody>
          <a:bodyPr>
            <a:normAutofit fontScale="77500" lnSpcReduction="20000"/>
          </a:bodyPr>
          <a:lstStyle/>
          <a:p>
            <a:r>
              <a:rPr lang="tr-TR" b="1" smtClean="0"/>
              <a:t>Veri bütünleştirme</a:t>
            </a:r>
            <a:r>
              <a:rPr lang="tr-TR" smtClean="0"/>
              <a:t>, farklı kaynaklardan veya veri kümelerinden alınan verilerin birleştirilmesi sürecidir. Bu işlem, farklı veri kaynakları arasında tutarlılık sağlamak için yapılır.</a:t>
            </a:r>
          </a:p>
          <a:p>
            <a:r>
              <a:rPr lang="tr-TR" b="1" smtClean="0"/>
              <a:t>Adımlar:</a:t>
            </a:r>
            <a:endParaRPr lang="tr-TR" smtClean="0"/>
          </a:p>
          <a:p>
            <a:r>
              <a:rPr lang="tr-TR" b="1" smtClean="0"/>
              <a:t>Farklı Veri Kaynaklarının Birleştirilmesi:</a:t>
            </a:r>
            <a:r>
              <a:rPr lang="tr-TR" smtClean="0"/>
              <a:t> Veri setleri farklı formatlarda olabilir (örneğin Excel dosyası). Bu verilerin birleştirilmesi gerekebilir.</a:t>
            </a:r>
          </a:p>
          <a:p>
            <a:r>
              <a:rPr lang="tr-TR" b="1" smtClean="0"/>
              <a:t>Veri Kaynağı Birleştirmeleri:</a:t>
            </a:r>
            <a:r>
              <a:rPr lang="tr-TR" smtClean="0"/>
              <a:t> Farklı sistemlerdeki veri kümeleri, anahtarlar veya benzersiz kimlikler kullanılarak birleştirilir.</a:t>
            </a:r>
          </a:p>
          <a:p>
            <a:r>
              <a:rPr lang="tr-TR" b="1" smtClean="0"/>
              <a:t>Çift Verilerin Ortadan Kaldırılması:</a:t>
            </a:r>
            <a:r>
              <a:rPr lang="tr-TR" smtClean="0"/>
              <a:t> Aynı verinin iki kez kaydedilmesi durumunda, duplicate (çift) veriler tespit edilip kaldırılır.</a:t>
            </a:r>
          </a:p>
          <a:p>
            <a:r>
              <a:rPr lang="tr-TR" b="1" smtClean="0"/>
              <a:t>Örnek:</a:t>
            </a:r>
            <a:r>
              <a:rPr lang="tr-TR" smtClean="0"/>
              <a:t> Bir müşteri verisi, satış verileriyle birleştirilebilir, böylece her müşteri için satış geçmişi eklenebilir.</a:t>
            </a:r>
          </a:p>
          <a:p>
            <a:endParaRPr lang="tr-T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800" b="1" smtClean="0"/>
              <a:t>3. Veri İndirgeme (Data Reduction):</a:t>
            </a:r>
            <a:endParaRPr lang="tr-TR" sz="2800" b="1"/>
          </a:p>
        </p:txBody>
      </p:sp>
      <p:sp>
        <p:nvSpPr>
          <p:cNvPr id="3" name="2 İçerik Yer Tutucusu"/>
          <p:cNvSpPr>
            <a:spLocks noGrp="1"/>
          </p:cNvSpPr>
          <p:nvPr>
            <p:ph sz="quarter" idx="1"/>
          </p:nvPr>
        </p:nvSpPr>
        <p:spPr/>
        <p:txBody>
          <a:bodyPr>
            <a:normAutofit fontScale="77500" lnSpcReduction="20000"/>
          </a:bodyPr>
          <a:lstStyle/>
          <a:p>
            <a:r>
              <a:rPr lang="tr-TR" b="1" smtClean="0"/>
              <a:t>Veri indirgeme</a:t>
            </a:r>
            <a:r>
              <a:rPr lang="tr-TR" smtClean="0"/>
              <a:t>, veri setindeki boyutun küçültülmesi sürecidir. Bu, analizlerin daha hızlı yapılmasını sağlar ve veri kümesinin yönetimini kolaylaştırır.</a:t>
            </a:r>
          </a:p>
          <a:p>
            <a:r>
              <a:rPr lang="tr-TR" b="1" smtClean="0"/>
              <a:t>Adımlar:</a:t>
            </a:r>
            <a:endParaRPr lang="tr-TR" smtClean="0"/>
          </a:p>
          <a:p>
            <a:r>
              <a:rPr lang="tr-TR" b="1" smtClean="0"/>
              <a:t>Boyut Azaltma:</a:t>
            </a:r>
            <a:r>
              <a:rPr lang="tr-TR" smtClean="0"/>
              <a:t> Verilerin boyutunu küçültmek için özelliklerin sayısını azaltan yöntemler kullanılır. Örneğin, "Öznitelik Seçimi" (Feature Selection) veya "Ana Bileşenler Analizi" (PCA) kullanılabilir.</a:t>
            </a:r>
          </a:p>
          <a:p>
            <a:r>
              <a:rPr lang="tr-TR" b="1" smtClean="0"/>
              <a:t>Veri Kümelemesi:</a:t>
            </a:r>
            <a:r>
              <a:rPr lang="tr-TR" smtClean="0"/>
              <a:t> Büyük veri kümeleri, benzer özelliklere sahip olanlara gruplanabilir, böylece her grup üzerinde işlem yapılabilir.</a:t>
            </a:r>
          </a:p>
          <a:p>
            <a:r>
              <a:rPr lang="tr-TR" b="1" smtClean="0"/>
              <a:t>Özelliklerin Birleştirilmesi:</a:t>
            </a:r>
            <a:r>
              <a:rPr lang="tr-TR" smtClean="0"/>
              <a:t> Çok benzer özellikler birleştirilebilir.</a:t>
            </a:r>
          </a:p>
          <a:p>
            <a:r>
              <a:rPr lang="tr-TR" b="1" smtClean="0"/>
              <a:t>Örnek:</a:t>
            </a:r>
            <a:r>
              <a:rPr lang="tr-TR" smtClean="0"/>
              <a:t> Bir veri kümesinde 100 özellik varsa, bunlardan sadece en önemli 10 özellik seçilebilir, böylece işlem süresi kısalır.</a:t>
            </a:r>
          </a:p>
          <a:p>
            <a:endParaRPr lang="tr-T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800" b="1" smtClean="0"/>
              <a:t>4. Veri Dönüştürme (Data Transformation):</a:t>
            </a:r>
            <a:endParaRPr lang="tr-TR" sz="2800" b="1"/>
          </a:p>
        </p:txBody>
      </p:sp>
      <p:sp>
        <p:nvSpPr>
          <p:cNvPr id="3" name="2 İçerik Yer Tutucusu"/>
          <p:cNvSpPr>
            <a:spLocks noGrp="1"/>
          </p:cNvSpPr>
          <p:nvPr>
            <p:ph sz="quarter" idx="1"/>
          </p:nvPr>
        </p:nvSpPr>
        <p:spPr/>
        <p:txBody>
          <a:bodyPr>
            <a:normAutofit fontScale="70000" lnSpcReduction="20000"/>
          </a:bodyPr>
          <a:lstStyle/>
          <a:p>
            <a:r>
              <a:rPr lang="tr-TR" smtClean="0"/>
              <a:t>Veri dönüştürme, verilerin uygun formatta ve analiz için hazır hale getirilmesi işlemidir. Bu aşama, veri madenciliği algoritmalarının doğru çalışabilmesi için oldukça önemlidir.</a:t>
            </a:r>
          </a:p>
          <a:p>
            <a:r>
              <a:rPr lang="tr-TR" b="1" smtClean="0"/>
              <a:t>Adımlar:</a:t>
            </a:r>
            <a:endParaRPr lang="tr-TR" smtClean="0"/>
          </a:p>
          <a:p>
            <a:r>
              <a:rPr lang="tr-TR" b="1" smtClean="0"/>
              <a:t>Özellik Ölçeklendirme:</a:t>
            </a:r>
            <a:r>
              <a:rPr lang="tr-TR" smtClean="0"/>
              <a:t> Veriler, genellikle farklı ölçekte olduklarından (örneğin, bazıları 1-10 arasında, diğerleri 1000-5000 arasında), normalize veya standardize edilir. Bu, modelin daha doğru sonuçlar vermesini sağlar.</a:t>
            </a:r>
          </a:p>
          <a:p>
            <a:r>
              <a:rPr lang="tr-TR" b="1" smtClean="0"/>
              <a:t>Veri Kodlama:</a:t>
            </a:r>
            <a:r>
              <a:rPr lang="tr-TR" smtClean="0"/>
              <a:t> Kategorik veriler, sayısal verilere dönüştürülür. Bu işlem "etiket kodlama" veya "one-hot encoding" gibi yöntemlerle yapılır.</a:t>
            </a:r>
          </a:p>
          <a:p>
            <a:r>
              <a:rPr lang="tr-TR" b="1" smtClean="0"/>
              <a:t>Veri Normalizasyonu:</a:t>
            </a:r>
            <a:r>
              <a:rPr lang="tr-TR" smtClean="0"/>
              <a:t> Özellikle makine öğrenmesi algoritmalarında, verilerin belirli bir aralığa (örneğin, [0, 1]) dönüştürülmesi gerekebilir.</a:t>
            </a:r>
          </a:p>
          <a:p>
            <a:r>
              <a:rPr lang="tr-TR" b="1" smtClean="0"/>
              <a:t>Örnek:</a:t>
            </a:r>
            <a:r>
              <a:rPr lang="tr-TR" smtClean="0"/>
              <a:t> Bir satış fiyatı verisi, normalize edilerek 0 ile 1 arasında bir değere dönüştürülebilir.</a:t>
            </a:r>
          </a:p>
          <a:p>
            <a:endParaRPr lang="tr-T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Gürültü-Aykırı Değer Analizi</a:t>
            </a:r>
            <a:endParaRPr lang="tr-TR"/>
          </a:p>
        </p:txBody>
      </p:sp>
      <p:sp>
        <p:nvSpPr>
          <p:cNvPr id="3" name="2 İçerik Yer Tutucusu"/>
          <p:cNvSpPr>
            <a:spLocks noGrp="1"/>
          </p:cNvSpPr>
          <p:nvPr>
            <p:ph sz="quarter" idx="1"/>
          </p:nvPr>
        </p:nvSpPr>
        <p:spPr/>
        <p:txBody>
          <a:bodyPr>
            <a:normAutofit fontScale="85000" lnSpcReduction="20000"/>
          </a:bodyPr>
          <a:lstStyle/>
          <a:p>
            <a:r>
              <a:rPr lang="tr-TR" smtClean="0"/>
              <a:t>Gürültü (Noise):Gürültü, verilerdeki rastgele, anlamsız ve hatalı bilgiler olarak tanımlanabilir. Bu tür veriler, doğru analiz yapmayı zorlaştırabilir ve modelin doğruluğunu olumsuz etkileyebilir. Gürültü genellikle, verilerin ölçülmesi, toplanması veya kaydedilmesi sırasında oluşan hatalar ve yanlışlıklar nedeniyle ortaya çıkar.</a:t>
            </a:r>
          </a:p>
          <a:p>
            <a:r>
              <a:rPr lang="tr-TR" b="1" smtClean="0"/>
              <a:t>Özellikleri:</a:t>
            </a:r>
            <a:endParaRPr lang="tr-TR" smtClean="0"/>
          </a:p>
          <a:p>
            <a:pPr lvl="1"/>
            <a:r>
              <a:rPr lang="tr-TR" b="1" smtClean="0"/>
              <a:t>Rastgelelik:</a:t>
            </a:r>
            <a:r>
              <a:rPr lang="tr-TR" smtClean="0"/>
              <a:t> Gürültü, genellikle rastgele bir şekilde dağılır ve verinin yapısal ilişkilerini bozmaz.</a:t>
            </a:r>
          </a:p>
          <a:p>
            <a:pPr lvl="1"/>
            <a:r>
              <a:rPr lang="tr-TR" b="1" smtClean="0"/>
              <a:t>Ölçüm Hataları:</a:t>
            </a:r>
            <a:r>
              <a:rPr lang="tr-TR" smtClean="0"/>
              <a:t> Aletlerin, cihazların veya insan hatalarının sebep olduğu ölçüm hatalarından kaynaklanabilir.</a:t>
            </a:r>
          </a:p>
          <a:p>
            <a:pPr lvl="1"/>
            <a:r>
              <a:rPr lang="tr-TR" b="1" smtClean="0"/>
              <a:t>Sistemdeki Anlık Değişiklikler:</a:t>
            </a:r>
            <a:r>
              <a:rPr lang="tr-TR" smtClean="0"/>
              <a:t> Çevresel faktörler veya veri toplama koşullarındaki değişiklikler de gürültü oluşturabilir.</a:t>
            </a:r>
          </a:p>
          <a:p>
            <a:endParaRPr lang="tr-T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p:txBody>
          <a:bodyPr/>
          <a:lstStyle/>
          <a:p>
            <a:r>
              <a:rPr lang="tr-TR" b="1" smtClean="0"/>
              <a:t>Örnek:</a:t>
            </a:r>
            <a:r>
              <a:rPr lang="tr-TR" smtClean="0"/>
              <a:t> Bir telefon uygulamasındaki sıcaklık ölçümü, cihazın sensöründe oluşan anlık arıza nedeniyle beklenenden yüksek bir sıcaklık değeri gösterebilir.</a:t>
            </a:r>
          </a:p>
          <a:p>
            <a:r>
              <a:rPr lang="tr-TR" b="1" smtClean="0"/>
              <a:t>Gürültü ile Aykırı Değer Arasındaki Fark:</a:t>
            </a:r>
            <a:r>
              <a:rPr lang="tr-TR" smtClean="0"/>
              <a:t> Gürültü, verilerin genel dağılımına uymayan rastgele veriler iken, aykırı değerler belirli bir örüntüden ciddi şekilde sapma gösteren verilerdir.</a:t>
            </a:r>
          </a:p>
          <a:p>
            <a:endParaRPr lang="tr-T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talama">
  <a:themeElements>
    <a:clrScheme name="Ortalama">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rtalama">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rtalama">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166</TotalTime>
  <Words>1924</Words>
  <Application>Microsoft Office PowerPoint</Application>
  <PresentationFormat>Ekran Gösterisi (4:3)</PresentationFormat>
  <Paragraphs>136</Paragraphs>
  <Slides>26</Slides>
  <Notes>0</Notes>
  <HiddenSlides>0</HiddenSlides>
  <MMClips>0</MMClips>
  <ScaleCrop>false</ScaleCrop>
  <HeadingPairs>
    <vt:vector size="4" baseType="variant">
      <vt:variant>
        <vt:lpstr>Tema</vt:lpstr>
      </vt:variant>
      <vt:variant>
        <vt:i4>1</vt:i4>
      </vt:variant>
      <vt:variant>
        <vt:lpstr>Slayt Başlıkları</vt:lpstr>
      </vt:variant>
      <vt:variant>
        <vt:i4>26</vt:i4>
      </vt:variant>
    </vt:vector>
  </HeadingPairs>
  <TitlesOfParts>
    <vt:vector size="27" baseType="lpstr">
      <vt:lpstr>Ortalama</vt:lpstr>
      <vt:lpstr>VERİ BİLİMİ İÇİN PROGRAMLAMA  - DATA PROCESSİNG</vt:lpstr>
      <vt:lpstr>Data </vt:lpstr>
      <vt:lpstr>Veri Nitelik Türleri</vt:lpstr>
      <vt:lpstr>Data Processing -1. Veri Temizleme (Data Cleaning): </vt:lpstr>
      <vt:lpstr>  Veri Bütünleştirme (Data Integration): </vt:lpstr>
      <vt:lpstr>3. Veri İndirgeme (Data Reduction):</vt:lpstr>
      <vt:lpstr>4. Veri Dönüştürme (Data Transformation):</vt:lpstr>
      <vt:lpstr>Gürültü-Aykırı Değer Analizi</vt:lpstr>
      <vt:lpstr>Slayt 9</vt:lpstr>
      <vt:lpstr> Aykırı Değer (Outlier): </vt:lpstr>
      <vt:lpstr>1. Veri Temizleme Adımları: </vt:lpstr>
      <vt:lpstr> Adım 2: Eksik Verileri Temizleme </vt:lpstr>
      <vt:lpstr>Slayt 13</vt:lpstr>
      <vt:lpstr>Slayt 14</vt:lpstr>
      <vt:lpstr> Adım 3: Gürültülü Veriyi Temizleme </vt:lpstr>
      <vt:lpstr>Adım 4: Hatalı Verileri Düzeltme</vt:lpstr>
      <vt:lpstr>Slayt 17</vt:lpstr>
      <vt:lpstr>Slayt 18</vt:lpstr>
      <vt:lpstr>Slayt 19</vt:lpstr>
      <vt:lpstr>Slayt 20</vt:lpstr>
      <vt:lpstr>Slayt 21</vt:lpstr>
      <vt:lpstr>Slayt 22</vt:lpstr>
      <vt:lpstr>Slayt 23</vt:lpstr>
      <vt:lpstr>Slayt 24</vt:lpstr>
      <vt:lpstr>Slayt 25</vt:lpstr>
      <vt:lpstr>Slayt 26</vt:lpstr>
    </vt:vector>
  </TitlesOfParts>
  <Company>NouS TncTR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victus</dc:creator>
  <cp:lastModifiedBy>victus</cp:lastModifiedBy>
  <cp:revision>11</cp:revision>
  <dcterms:created xsi:type="dcterms:W3CDTF">2024-12-05T11:28:54Z</dcterms:created>
  <dcterms:modified xsi:type="dcterms:W3CDTF">2024-12-06T10:12:45Z</dcterms:modified>
</cp:coreProperties>
</file>