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5" r:id="rId31"/>
    <p:sldId id="276" r:id="rId32"/>
    <p:sldId id="277" r:id="rId33"/>
    <p:sldId id="278" r:id="rId34"/>
    <p:sldId id="279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280" r:id="rId44"/>
    <p:sldId id="281" r:id="rId45"/>
    <p:sldId id="282" r:id="rId46"/>
    <p:sldId id="283" r:id="rId47"/>
    <p:sldId id="284" r:id="rId48"/>
    <p:sldId id="301" r:id="rId4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0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57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5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5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1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4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46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94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6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C0FC-826F-4175-B2AC-A6F5C72BD93B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E161-19A6-4336-BE42-A3D9BF557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4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tr-TR" b="1" dirty="0" err="1"/>
              <a:t>Abstract</a:t>
            </a:r>
            <a:r>
              <a:rPr lang="tr-TR" b="1" dirty="0"/>
              <a:t> Class – Soyut </a:t>
            </a:r>
            <a:r>
              <a:rPr lang="tr-TR" b="1" dirty="0" smtClean="0"/>
              <a:t>Sınıf Nedir</a:t>
            </a:r>
            <a:r>
              <a:rPr lang="tr-TR" b="1" dirty="0"/>
              <a:t>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SERPİL ASLAN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9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0"/>
            <a:ext cx="12090400" cy="69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smtClean="0"/>
              <a:t>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/>
              <a:t>Üniversitede Vize ve </a:t>
            </a:r>
            <a:r>
              <a:rPr lang="tr-TR" sz="3200" dirty="0" err="1"/>
              <a:t>Final’e</a:t>
            </a:r>
            <a:r>
              <a:rPr lang="tr-TR" sz="3200" dirty="0"/>
              <a:t> her öğrencinin girdiğini düşünelim. </a:t>
            </a:r>
            <a:endParaRPr lang="tr-TR" sz="32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 err="1" smtClean="0"/>
              <a:t>Büt’e</a:t>
            </a:r>
            <a:r>
              <a:rPr lang="tr-TR" sz="3200" dirty="0" smtClean="0"/>
              <a:t> </a:t>
            </a:r>
            <a:r>
              <a:rPr lang="tr-TR" sz="3200" dirty="0"/>
              <a:t>ise yalnızca başarısız olanlar girer. </a:t>
            </a:r>
            <a:endParaRPr lang="tr-TR" sz="32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 smtClean="0"/>
              <a:t>Şunu anlıyoruz ki </a:t>
            </a:r>
            <a:r>
              <a:rPr lang="tr-TR" sz="3200" dirty="0"/>
              <a:t>Vize ve Final kesin ve herkeste ortak. </a:t>
            </a:r>
            <a:r>
              <a:rPr lang="tr-TR" sz="3200" dirty="0" err="1"/>
              <a:t>Büt’e</a:t>
            </a:r>
            <a:r>
              <a:rPr lang="tr-TR" sz="3200" dirty="0"/>
              <a:t> ise bazıları girecek. Buna göre örneğimizi görelim.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4634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smtClean="0"/>
              <a:t>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dirty="0"/>
              <a:t>Öncelikle </a:t>
            </a:r>
            <a:r>
              <a:rPr lang="tr-TR" b="1" dirty="0" err="1"/>
              <a:t>Sinavlar</a:t>
            </a:r>
            <a:r>
              <a:rPr lang="tr-TR" dirty="0"/>
              <a:t>, </a:t>
            </a:r>
            <a:r>
              <a:rPr lang="tr-TR" b="1" dirty="0" err="1"/>
              <a:t>BirinciOgrenci</a:t>
            </a:r>
            <a:r>
              <a:rPr lang="tr-TR" dirty="0"/>
              <a:t> ve </a:t>
            </a:r>
            <a:r>
              <a:rPr lang="tr-TR" b="1" dirty="0" err="1"/>
              <a:t>IkinciOgrenci</a:t>
            </a:r>
            <a:r>
              <a:rPr lang="tr-TR" dirty="0"/>
              <a:t> isimlerinde sınıflar oluşturalım.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7672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27" y="682171"/>
            <a:ext cx="9430473" cy="53702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98285" y="20320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Sinavlar.java</a:t>
            </a:r>
            <a:r>
              <a:rPr lang="tr-TR" dirty="0"/>
              <a:t> dosyası</a:t>
            </a:r>
          </a:p>
        </p:txBody>
      </p:sp>
    </p:spTree>
    <p:extLst>
      <p:ext uri="{BB962C8B-B14F-4D97-AF65-F5344CB8AC3E}">
        <p14:creationId xmlns:p14="http://schemas.microsoft.com/office/powerpoint/2010/main" val="26155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270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BirinciOgrenci.java</a:t>
            </a:r>
            <a:r>
              <a:rPr lang="tr-TR" dirty="0"/>
              <a:t> dosyası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1129289"/>
            <a:ext cx="10145486" cy="44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IkinciOgrenci.java</a:t>
            </a:r>
            <a:r>
              <a:rPr lang="tr-TR" dirty="0"/>
              <a:t> dosyası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8" y="952606"/>
            <a:ext cx="9516208" cy="45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Main.java</a:t>
            </a:r>
            <a:r>
              <a:rPr lang="tr-TR" dirty="0"/>
              <a:t> dosyası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728662"/>
            <a:ext cx="8897258" cy="55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Çıktısı: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96736"/>
            <a:ext cx="3548743" cy="37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dirty="0"/>
              <a:t>Neler yaptık adım adım görelim.</a:t>
            </a:r>
            <a:endParaRPr lang="tr-TR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1766887"/>
            <a:ext cx="10943772" cy="44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Örnek1-Lab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391" y="0"/>
            <a:ext cx="6702409" cy="67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err="1"/>
              <a:t>Abstract</a:t>
            </a:r>
            <a:r>
              <a:rPr lang="tr-TR" b="1" dirty="0"/>
              <a:t> Class – Soyut Sınıf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2800" dirty="0" err="1"/>
              <a:t>Abstract</a:t>
            </a:r>
            <a:r>
              <a:rPr lang="tr-TR" sz="2800" dirty="0"/>
              <a:t> sınıf, </a:t>
            </a:r>
            <a:r>
              <a:rPr lang="tr-TR" sz="2800" dirty="0" err="1"/>
              <a:t>Interface</a:t>
            </a:r>
            <a:r>
              <a:rPr lang="tr-TR" sz="2800" dirty="0"/>
              <a:t> ve </a:t>
            </a:r>
            <a:r>
              <a:rPr lang="tr-TR" sz="2800" dirty="0" err="1"/>
              <a:t>Inheritance’in</a:t>
            </a:r>
            <a:r>
              <a:rPr lang="tr-TR" sz="2800" dirty="0"/>
              <a:t> karışımı denebilir. </a:t>
            </a:r>
            <a:endParaRPr lang="tr-TR" sz="28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2800" dirty="0" smtClean="0"/>
              <a:t>Hem </a:t>
            </a:r>
            <a:r>
              <a:rPr lang="tr-TR" sz="2800" dirty="0"/>
              <a:t>gövdeli hem de gövdesiz metotları içinde barındırabilir. </a:t>
            </a:r>
            <a:endParaRPr lang="tr-TR" sz="28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2800" dirty="0" smtClean="0"/>
              <a:t>Bir </a:t>
            </a:r>
            <a:r>
              <a:rPr lang="tr-TR" sz="2800" dirty="0"/>
              <a:t>sınıf içerisinde </a:t>
            </a:r>
            <a:r>
              <a:rPr lang="tr-TR" sz="2800" dirty="0" err="1"/>
              <a:t>abstract</a:t>
            </a:r>
            <a:r>
              <a:rPr lang="tr-TR" sz="2800" dirty="0"/>
              <a:t> bir metot varsa o sınıfta </a:t>
            </a:r>
            <a:r>
              <a:rPr lang="tr-TR" sz="2800" dirty="0" err="1"/>
              <a:t>abstract</a:t>
            </a:r>
            <a:r>
              <a:rPr lang="tr-TR" sz="2800" dirty="0"/>
              <a:t> sınıf olmak </a:t>
            </a:r>
            <a:r>
              <a:rPr lang="tr-TR" sz="2800" dirty="0" smtClean="0"/>
              <a:t>zorundadır.</a:t>
            </a:r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2800" dirty="0" smtClean="0"/>
              <a:t> </a:t>
            </a:r>
            <a:r>
              <a:rPr lang="tr-TR" sz="2800" dirty="0"/>
              <a:t>Nesneleri </a:t>
            </a:r>
            <a:r>
              <a:rPr lang="tr-TR" sz="2800" dirty="0" smtClean="0"/>
              <a:t>oluşturulamaz.</a:t>
            </a:r>
            <a:endParaRPr lang="tr-TR" sz="36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2800" dirty="0" smtClean="0"/>
              <a:t>Kullanım </a:t>
            </a:r>
            <a:r>
              <a:rPr lang="tr-TR" sz="2800" dirty="0"/>
              <a:t>amacı </a:t>
            </a:r>
            <a:r>
              <a:rPr lang="tr-TR" sz="2800" dirty="0" smtClean="0"/>
              <a:t>fazlalık </a:t>
            </a:r>
            <a:r>
              <a:rPr lang="tr-TR" sz="2800" dirty="0"/>
              <a:t>kod </a:t>
            </a:r>
            <a:r>
              <a:rPr lang="tr-TR" sz="2800" dirty="0" smtClean="0"/>
              <a:t>yazmaktan </a:t>
            </a:r>
            <a:r>
              <a:rPr lang="tr-TR" sz="2800" dirty="0"/>
              <a:t>kurtulmaktır. </a:t>
            </a:r>
          </a:p>
        </p:txBody>
      </p:sp>
    </p:spTree>
    <p:extLst>
      <p:ext uri="{BB962C8B-B14F-4D97-AF65-F5344CB8AC3E}">
        <p14:creationId xmlns:p14="http://schemas.microsoft.com/office/powerpoint/2010/main" val="15313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835932"/>
            <a:ext cx="10650083" cy="55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3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" y="1022099"/>
            <a:ext cx="11122987" cy="52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 sınıflar…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7" y="1825625"/>
            <a:ext cx="10787743" cy="48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7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5086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Kedi sınıfının oluşturulması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6687"/>
            <a:ext cx="10221686" cy="60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5086"/>
            <a:ext cx="101155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4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5086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Kedi sınıfının oluşturulması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5086"/>
            <a:ext cx="101536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6" y="177680"/>
            <a:ext cx="9510712" cy="65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6" y="566058"/>
            <a:ext cx="11570606" cy="46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Örnek2-Lab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" y="1385888"/>
            <a:ext cx="11529332" cy="51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6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1" y="0"/>
            <a:ext cx="11731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Abstract</a:t>
            </a:r>
            <a:r>
              <a:rPr lang="tr-TR" b="1" dirty="0"/>
              <a:t> Class – Soyut Sınıf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Soyut bir metodun başlığında, isteğe bağlı erişim belirleyicisi, </a:t>
            </a:r>
            <a:r>
              <a:rPr lang="tr-TR" b="1" dirty="0" err="1">
                <a:solidFill>
                  <a:srgbClr val="0070C0"/>
                </a:solidFill>
              </a:rPr>
              <a:t>abstract</a:t>
            </a:r>
            <a:r>
              <a:rPr lang="tr-TR" dirty="0"/>
              <a:t> anahtar kelimesi, istenilen metodun tipi ve adı bulunur:</a:t>
            </a:r>
          </a:p>
          <a:p>
            <a:r>
              <a:rPr lang="tr-TR" dirty="0" err="1">
                <a:solidFill>
                  <a:srgbClr val="0070C0"/>
                </a:solidFill>
              </a:rPr>
              <a:t>public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abstract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string</a:t>
            </a:r>
            <a:r>
              <a:rPr lang="tr-TR" dirty="0">
                <a:solidFill>
                  <a:srgbClr val="0070C0"/>
                </a:solidFill>
              </a:rPr>
              <a:t> Analiz();</a:t>
            </a:r>
          </a:p>
          <a:p>
            <a:r>
              <a:rPr lang="tr-TR" dirty="0" smtClean="0"/>
              <a:t>Soyut </a:t>
            </a:r>
            <a:r>
              <a:rPr lang="tr-TR" dirty="0"/>
              <a:t>metotlara kıvırcık parantez sağlamasına gerek yoktur. Bu metotların gövdeleri </a:t>
            </a:r>
            <a:r>
              <a:rPr lang="tr-TR" dirty="0" err="1"/>
              <a:t>kalıtılan</a:t>
            </a:r>
            <a:r>
              <a:rPr lang="tr-TR" dirty="0"/>
              <a:t> sınıfta tanımlanır.</a:t>
            </a:r>
          </a:p>
          <a:p>
            <a:r>
              <a:rPr lang="tr-TR" dirty="0" smtClean="0"/>
              <a:t>Soyut </a:t>
            </a:r>
            <a:r>
              <a:rPr lang="tr-TR" dirty="0"/>
              <a:t>bir sınıftan </a:t>
            </a:r>
            <a:r>
              <a:rPr lang="tr-TR" dirty="0" err="1"/>
              <a:t>kalıtılarak</a:t>
            </a:r>
            <a:r>
              <a:rPr lang="tr-TR" dirty="0"/>
              <a:t> yeni bir sınıf yaratıldığında, yeni sınıfta </a:t>
            </a:r>
            <a:r>
              <a:rPr lang="tr-TR" dirty="0" err="1"/>
              <a:t>override</a:t>
            </a:r>
            <a:r>
              <a:rPr lang="tr-TR" dirty="0"/>
              <a:t> anahtar kelimesini kullanarak soyut metotların gövdeleri oluşturulmalıdır.</a:t>
            </a:r>
          </a:p>
        </p:txBody>
      </p:sp>
    </p:spTree>
    <p:extLst>
      <p:ext uri="{BB962C8B-B14F-4D97-AF65-F5344CB8AC3E}">
        <p14:creationId xmlns:p14="http://schemas.microsoft.com/office/powerpoint/2010/main" val="31845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0"/>
            <a:ext cx="11640457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" y="0"/>
            <a:ext cx="1166291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5"/>
            <a:ext cx="121920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371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3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1"/>
          <p:cNvSpPr txBox="1">
            <a:spLocks/>
          </p:cNvSpPr>
          <p:nvPr/>
        </p:nvSpPr>
        <p:spPr>
          <a:xfrm>
            <a:off x="664027" y="161925"/>
            <a:ext cx="10515600" cy="12314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b="1" dirty="0" smtClean="0"/>
          </a:p>
          <a:p>
            <a:r>
              <a:rPr lang="tr-TR" b="1" dirty="0" err="1" smtClean="0"/>
              <a:t>Arayüzler</a:t>
            </a:r>
            <a:endParaRPr lang="tr-TR" b="1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dirty="0" err="1"/>
              <a:t>Inheritance</a:t>
            </a:r>
            <a:r>
              <a:rPr lang="tr-TR" dirty="0"/>
              <a:t> ile </a:t>
            </a:r>
            <a:r>
              <a:rPr lang="tr-TR" dirty="0" err="1"/>
              <a:t>Interface</a:t>
            </a:r>
            <a:r>
              <a:rPr lang="tr-TR" dirty="0"/>
              <a:t> arasında bazı farklar dışında benzerdir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endParaRPr lang="tr-TR" dirty="0"/>
          </a:p>
          <a:p>
            <a:pPr lvl="1" fontAlgn="base"/>
            <a:r>
              <a:rPr lang="tr-TR" dirty="0"/>
              <a:t>Bir tür </a:t>
            </a:r>
            <a:r>
              <a:rPr lang="tr-TR" dirty="0" err="1"/>
              <a:t>class’tır</a:t>
            </a:r>
            <a:r>
              <a:rPr lang="tr-TR" dirty="0"/>
              <a:t> fakat obje oluşturulamaz.</a:t>
            </a:r>
          </a:p>
          <a:p>
            <a:pPr lvl="1" fontAlgn="base"/>
            <a:r>
              <a:rPr lang="tr-TR" dirty="0"/>
              <a:t>İçerisinde kesinlikle gövdeli metot bulunmaz.</a:t>
            </a:r>
          </a:p>
          <a:p>
            <a:pPr lvl="1" fontAlgn="base"/>
            <a:r>
              <a:rPr lang="tr-TR" dirty="0"/>
              <a:t>İçerisinde değişken tanımlanması yapılmaz.</a:t>
            </a:r>
          </a:p>
          <a:p>
            <a:pPr lvl="1" fontAlgn="base"/>
            <a:r>
              <a:rPr lang="tr-TR" dirty="0"/>
              <a:t>Bir sınıf birden fazla </a:t>
            </a:r>
            <a:r>
              <a:rPr lang="tr-TR" dirty="0" err="1"/>
              <a:t>Interface’i</a:t>
            </a:r>
            <a:r>
              <a:rPr lang="tr-TR" dirty="0"/>
              <a:t> çağırabilir.</a:t>
            </a:r>
          </a:p>
          <a:p>
            <a:pPr lvl="1" fontAlgn="base"/>
            <a:r>
              <a:rPr lang="tr-TR" dirty="0"/>
              <a:t>Bir </a:t>
            </a:r>
            <a:r>
              <a:rPr lang="tr-TR" dirty="0" err="1"/>
              <a:t>Interface’i</a:t>
            </a:r>
            <a:r>
              <a:rPr lang="tr-TR" dirty="0"/>
              <a:t> birden fazla sınıf çağırabilir.</a:t>
            </a:r>
          </a:p>
          <a:p>
            <a:pPr lvl="1" fontAlgn="base"/>
            <a:r>
              <a:rPr lang="tr-TR" dirty="0" err="1"/>
              <a:t>Interface’in</a:t>
            </a:r>
            <a:r>
              <a:rPr lang="tr-TR" dirty="0"/>
              <a:t> isimlendirmesinde kural gereği başta büyük ı harfi(I)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57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3" y="0"/>
            <a:ext cx="6444342" cy="2699657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33485"/>
            <a:ext cx="10515600" cy="3143477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Önce </a:t>
            </a:r>
            <a:r>
              <a:rPr lang="tr-TR" dirty="0"/>
              <a:t>“araba” adında bir </a:t>
            </a:r>
            <a:r>
              <a:rPr lang="tr-TR" dirty="0" smtClean="0"/>
              <a:t>sınıf açıldı. </a:t>
            </a:r>
            <a:r>
              <a:rPr lang="tr-TR" dirty="0"/>
              <a:t>Böylece </a:t>
            </a:r>
            <a:r>
              <a:rPr lang="tr-TR" dirty="0" err="1"/>
              <a:t>interface</a:t>
            </a:r>
            <a:r>
              <a:rPr lang="tr-TR" dirty="0"/>
              <a:t> tanımlanmış oldu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 </a:t>
            </a:r>
            <a:r>
              <a:rPr lang="tr-TR" dirty="0"/>
              <a:t>İkinci adım olarak araba markaları için iki ya da üç tane sınıf </a:t>
            </a:r>
            <a:r>
              <a:rPr lang="tr-TR" dirty="0" smtClean="0"/>
              <a:t>açılması </a:t>
            </a:r>
            <a:r>
              <a:rPr lang="tr-TR" dirty="0"/>
              <a:t>gerekecek. Buradaki sınıf sayısının seçimi size kalmış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Audi </a:t>
            </a:r>
            <a:r>
              <a:rPr lang="tr-TR" dirty="0"/>
              <a:t>ve Volkswagen olarak iki sınıf açmayı tercih </a:t>
            </a:r>
            <a:r>
              <a:rPr lang="tr-TR" dirty="0" smtClean="0"/>
              <a:t>edelim. </a:t>
            </a:r>
            <a:r>
              <a:rPr lang="tr-TR" dirty="0"/>
              <a:t>İşte açacağımız bu iki sınıf araba sınıfımızı </a:t>
            </a:r>
            <a:r>
              <a:rPr lang="tr-TR" dirty="0" err="1"/>
              <a:t>implemente</a:t>
            </a:r>
            <a:r>
              <a:rPr lang="tr-TR" dirty="0"/>
              <a:t> eder. Yani bu sınıflar </a:t>
            </a:r>
            <a:r>
              <a:rPr lang="tr-TR" dirty="0" err="1"/>
              <a:t>getarabamarkarkası</a:t>
            </a:r>
            <a:r>
              <a:rPr lang="tr-TR" dirty="0"/>
              <a:t>() metodu ile metot gövdesine gerekli kodu oluştururlar. </a:t>
            </a:r>
          </a:p>
        </p:txBody>
      </p:sp>
    </p:spTree>
    <p:extLst>
      <p:ext uri="{BB962C8B-B14F-4D97-AF65-F5344CB8AC3E}">
        <p14:creationId xmlns:p14="http://schemas.microsoft.com/office/powerpoint/2010/main" val="202873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116114"/>
            <a:ext cx="7939313" cy="65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94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4" y="0"/>
            <a:ext cx="9921875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Örnek 1: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3" y="674232"/>
            <a:ext cx="11097306" cy="59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0"/>
            <a:ext cx="12075886" cy="66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146629"/>
            <a:ext cx="10333037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7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Örnek 2: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6" y="790246"/>
            <a:ext cx="11522982" cy="57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3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5" y="812802"/>
            <a:ext cx="10577828" cy="41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88684"/>
            <a:ext cx="10486118" cy="63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" y="0"/>
            <a:ext cx="11420702" cy="65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16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0"/>
            <a:ext cx="10784114" cy="66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5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5" y="0"/>
            <a:ext cx="10651899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9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9" y="0"/>
            <a:ext cx="10908167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4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-76200"/>
            <a:ext cx="11321143" cy="67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" y="1"/>
            <a:ext cx="11784240" cy="66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6" y="0"/>
            <a:ext cx="11589431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7" y="9525"/>
            <a:ext cx="11789003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71"/>
            <a:ext cx="12192000" cy="7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Geniş ekran</PresentationFormat>
  <Paragraphs>45</Paragraphs>
  <Slides>48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Teması</vt:lpstr>
      <vt:lpstr>Abstract Class – Soyut Sınıf Nedir?</vt:lpstr>
      <vt:lpstr>Abstract Class – Soyut Sınıf</vt:lpstr>
      <vt:lpstr>Abstract Class – Soyut Sınıf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Örnek</vt:lpstr>
      <vt:lpstr>Örnek</vt:lpstr>
      <vt:lpstr>PowerPoint Sunusu</vt:lpstr>
      <vt:lpstr>PowerPoint Sunusu</vt:lpstr>
      <vt:lpstr>PowerPoint Sunusu</vt:lpstr>
      <vt:lpstr>PowerPoint Sunusu</vt:lpstr>
      <vt:lpstr>PowerPoint Sunusu</vt:lpstr>
      <vt:lpstr>Neler yaptık adım adım görelim.</vt:lpstr>
      <vt:lpstr>Örnek1-Lab</vt:lpstr>
      <vt:lpstr>PowerPoint Sunusu</vt:lpstr>
      <vt:lpstr>PowerPoint Sunusu</vt:lpstr>
      <vt:lpstr>Soyut sınıflar…</vt:lpstr>
      <vt:lpstr>Kedi sınıfının oluşturulması</vt:lpstr>
      <vt:lpstr>PowerPoint Sunusu</vt:lpstr>
      <vt:lpstr>Kedi sınıfının oluşturulması</vt:lpstr>
      <vt:lpstr>PowerPoint Sunusu</vt:lpstr>
      <vt:lpstr>PowerPoint Sunusu</vt:lpstr>
      <vt:lpstr>Örnek2-Lab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 Nedir?</dc:title>
  <dc:creator>serpil gül</dc:creator>
  <cp:lastModifiedBy>serpil gül</cp:lastModifiedBy>
  <cp:revision>9</cp:revision>
  <dcterms:created xsi:type="dcterms:W3CDTF">2021-12-11T21:48:50Z</dcterms:created>
  <dcterms:modified xsi:type="dcterms:W3CDTF">2021-12-11T22:50:10Z</dcterms:modified>
</cp:coreProperties>
</file>