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340" y="214629"/>
            <a:ext cx="77673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284734"/>
            <a:ext cx="6852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416" y="1321002"/>
            <a:ext cx="7165340" cy="3090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7600" y="3764381"/>
            <a:ext cx="4595495" cy="187960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dirty="0" sz="1700">
                <a:solidFill>
                  <a:srgbClr val="FF0000"/>
                </a:solidFill>
                <a:latin typeface="Arial"/>
                <a:cs typeface="Arial"/>
              </a:rPr>
              <a:t>YAZM-209 </a:t>
            </a:r>
            <a:r>
              <a:rPr dirty="0" sz="1700" spc="-5">
                <a:solidFill>
                  <a:srgbClr val="FF0000"/>
                </a:solidFill>
                <a:latin typeface="Arial"/>
                <a:cs typeface="Arial"/>
              </a:rPr>
              <a:t>NESNE </a:t>
            </a:r>
            <a:r>
              <a:rPr dirty="0" sz="1700">
                <a:solidFill>
                  <a:srgbClr val="FF0000"/>
                </a:solidFill>
                <a:latin typeface="Arial"/>
                <a:cs typeface="Arial"/>
              </a:rPr>
              <a:t>TABANLI</a:t>
            </a:r>
            <a:r>
              <a:rPr dirty="0" sz="17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0000"/>
                </a:solidFill>
                <a:latin typeface="Arial"/>
                <a:cs typeface="Arial"/>
              </a:rPr>
              <a:t>PROGRAMLAMA</a:t>
            </a:r>
            <a:endParaRPr sz="1700">
              <a:latin typeface="Arial"/>
              <a:cs typeface="Arial"/>
            </a:endParaRPr>
          </a:p>
          <a:p>
            <a:pPr algn="ctr" marL="1240155" marR="869950" indent="61594">
              <a:lnSpc>
                <a:spcPts val="3300"/>
              </a:lnSpc>
              <a:spcBef>
                <a:spcPts val="219"/>
              </a:spcBef>
            </a:pPr>
            <a:r>
              <a:rPr dirty="0" sz="1700" spc="-5">
                <a:solidFill>
                  <a:srgbClr val="FF0000"/>
                </a:solidFill>
                <a:latin typeface="Arial"/>
                <a:cs typeface="Arial"/>
              </a:rPr>
              <a:t>DR. </a:t>
            </a:r>
            <a:r>
              <a:rPr dirty="0" sz="1700">
                <a:solidFill>
                  <a:srgbClr val="FF0000"/>
                </a:solidFill>
                <a:latin typeface="Arial"/>
                <a:cs typeface="Arial"/>
              </a:rPr>
              <a:t>SERPİL ASLAN  </a:t>
            </a:r>
            <a:r>
              <a:rPr dirty="0" sz="1700" spc="-5">
                <a:solidFill>
                  <a:srgbClr val="FF0000"/>
                </a:solidFill>
                <a:latin typeface="Arial"/>
                <a:cs typeface="Arial"/>
              </a:rPr>
              <a:t>2020-2021 </a:t>
            </a:r>
            <a:r>
              <a:rPr dirty="0" sz="1700">
                <a:solidFill>
                  <a:srgbClr val="FF0000"/>
                </a:solidFill>
                <a:latin typeface="Arial"/>
                <a:cs typeface="Arial"/>
              </a:rPr>
              <a:t>GÜZ</a:t>
            </a:r>
            <a:r>
              <a:rPr dirty="0" sz="17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700" spc="-5">
                <a:solidFill>
                  <a:srgbClr val="FF0000"/>
                </a:solidFill>
                <a:latin typeface="Arial"/>
                <a:cs typeface="Arial"/>
              </a:rPr>
              <a:t>DÖNEMİ</a:t>
            </a:r>
            <a:endParaRPr sz="1700">
              <a:latin typeface="Arial"/>
              <a:cs typeface="Arial"/>
            </a:endParaRPr>
          </a:p>
          <a:p>
            <a:pPr algn="ctr" marL="399415" marR="26670">
              <a:lnSpc>
                <a:spcPts val="1700"/>
              </a:lnSpc>
              <a:spcBef>
                <a:spcPts val="1180"/>
              </a:spcBef>
            </a:pPr>
            <a:r>
              <a:rPr dirty="0" sz="1700">
                <a:solidFill>
                  <a:srgbClr val="FF0000"/>
                </a:solidFill>
                <a:latin typeface="Arial"/>
                <a:cs typeface="Arial"/>
              </a:rPr>
              <a:t>MALATYA TURGUT ÖZAL </a:t>
            </a:r>
            <a:r>
              <a:rPr dirty="0" sz="1700" spc="-5">
                <a:solidFill>
                  <a:srgbClr val="FF0000"/>
                </a:solidFill>
                <a:latin typeface="Arial"/>
                <a:cs typeface="Arial"/>
              </a:rPr>
              <a:t>ÜNİVERSİTESİ  </a:t>
            </a:r>
            <a:r>
              <a:rPr dirty="0" sz="1700">
                <a:solidFill>
                  <a:srgbClr val="FF0000"/>
                </a:solidFill>
                <a:latin typeface="Arial"/>
                <a:cs typeface="Arial"/>
              </a:rPr>
              <a:t>YAZILIM MÜHENDİSLİĞİ</a:t>
            </a:r>
            <a:r>
              <a:rPr dirty="0" sz="17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FF0000"/>
                </a:solidFill>
                <a:latin typeface="Arial"/>
                <a:cs typeface="Arial"/>
              </a:rPr>
              <a:t>BÖLÜMÜ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000" y="2032507"/>
            <a:ext cx="6697345" cy="1860550"/>
          </a:xfrm>
          <a:prstGeom prst="rect"/>
        </p:spPr>
        <p:txBody>
          <a:bodyPr wrap="square" lIns="0" tIns="146050" rIns="0" bIns="0" rtlCol="0" vert="horz">
            <a:spAutoFit/>
          </a:bodyPr>
          <a:lstStyle/>
          <a:p>
            <a:pPr marL="12700" marR="5080" indent="461645">
              <a:lnSpc>
                <a:spcPct val="79500"/>
              </a:lnSpc>
              <a:spcBef>
                <a:spcPts val="1150"/>
              </a:spcBef>
            </a:pPr>
            <a:r>
              <a:rPr dirty="0" sz="4300" spc="-5" b="1">
                <a:solidFill>
                  <a:srgbClr val="FF0000"/>
                </a:solidFill>
                <a:latin typeface="Arial"/>
                <a:cs typeface="Arial"/>
              </a:rPr>
              <a:t>BASİT VERİ TÜRLERİ,  STRİNGLER, VE</a:t>
            </a:r>
            <a:r>
              <a:rPr dirty="0" sz="43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4300" spc="-10" b="1">
                <a:solidFill>
                  <a:srgbClr val="FF0000"/>
                </a:solidFill>
                <a:latin typeface="Arial"/>
                <a:cs typeface="Arial"/>
              </a:rPr>
              <a:t>KONSOL</a:t>
            </a:r>
            <a:endParaRPr sz="4300">
              <a:latin typeface="Arial"/>
              <a:cs typeface="Arial"/>
            </a:endParaRPr>
          </a:p>
          <a:p>
            <a:pPr marL="1794510">
              <a:lnSpc>
                <a:spcPct val="100000"/>
              </a:lnSpc>
              <a:spcBef>
                <a:spcPts val="30"/>
              </a:spcBef>
            </a:pPr>
            <a:r>
              <a:rPr dirty="0" sz="4300" spc="-10" b="1">
                <a:solidFill>
                  <a:srgbClr val="FF0000"/>
                </a:solidFill>
                <a:latin typeface="Arial"/>
                <a:cs typeface="Arial"/>
              </a:rPr>
              <a:t>GİRİŞ/ÇIKIŞ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618" y="1031875"/>
            <a:ext cx="6781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DEĞİŞKENLER </a:t>
            </a:r>
            <a:r>
              <a:rPr dirty="0" sz="3600"/>
              <a:t>VE</a:t>
            </a:r>
            <a:r>
              <a:rPr dirty="0" sz="3600" spc="-70"/>
              <a:t> </a:t>
            </a:r>
            <a:r>
              <a:rPr dirty="0" sz="3600" spc="-5"/>
              <a:t>DEĞERLERİ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4618" y="2121206"/>
            <a:ext cx="4386580" cy="2972435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5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Değişkenler</a:t>
            </a:r>
            <a:endParaRPr sz="2800">
              <a:latin typeface="Arial"/>
              <a:cs typeface="Arial"/>
            </a:endParaRPr>
          </a:p>
          <a:p>
            <a:pPr marL="469265" marR="2841625">
              <a:lnSpc>
                <a:spcPct val="140500"/>
              </a:lnSpc>
              <a:spcBef>
                <a:spcPts val="110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yaricap 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alan</a:t>
            </a:r>
            <a:endParaRPr sz="20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590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Atanan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değerler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65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yaricap </a:t>
            </a:r>
            <a:r>
              <a:rPr dirty="0" sz="20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20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20;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920"/>
              </a:spcBef>
            </a:pP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=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165">
                <a:solidFill>
                  <a:srgbClr val="12466F"/>
                </a:solidFill>
                <a:latin typeface="Arial"/>
                <a:cs typeface="Arial"/>
              </a:rPr>
              <a:t>*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165">
                <a:solidFill>
                  <a:srgbClr val="12466F"/>
                </a:solidFill>
                <a:latin typeface="Arial"/>
                <a:cs typeface="Arial"/>
              </a:rPr>
              <a:t>*</a:t>
            </a:r>
            <a:r>
              <a:rPr dirty="0" sz="1800" spc="-2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114">
                <a:solidFill>
                  <a:srgbClr val="12466F"/>
                </a:solidFill>
                <a:latin typeface="Arial"/>
                <a:cs typeface="Arial"/>
              </a:rPr>
              <a:t>3.14159;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360934"/>
            <a:ext cx="5551805" cy="7493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dirty="0" sz="2500" spc="-5">
                <a:solidFill>
                  <a:srgbClr val="FF0000"/>
                </a:solidFill>
                <a:latin typeface="Arial"/>
                <a:cs typeface="Arial"/>
              </a:rPr>
              <a:t>DEĞİŞKENLERİN </a:t>
            </a:r>
            <a:r>
              <a:rPr dirty="0" sz="2500" spc="-20">
                <a:solidFill>
                  <a:srgbClr val="FF0000"/>
                </a:solidFill>
                <a:latin typeface="Arial"/>
                <a:cs typeface="Arial"/>
              </a:rPr>
              <a:t>TANIMLANMASI</a:t>
            </a:r>
            <a:r>
              <a:rPr dirty="0" sz="2500" spc="-9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"/>
                <a:cs typeface="Arial"/>
              </a:rPr>
              <a:t>VE  İSİMLENDİRİLMESİ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910768"/>
            <a:ext cx="7449184" cy="19672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287020" marR="5080" indent="-274955">
              <a:lnSpc>
                <a:spcPct val="104700"/>
              </a:lnSpc>
              <a:spcBef>
                <a:spcPts val="135"/>
              </a:spcBef>
            </a:pPr>
            <a:r>
              <a:rPr dirty="0" sz="3250" spc="45"/>
              <a:t></a:t>
            </a:r>
            <a:r>
              <a:rPr dirty="0" sz="2600" spc="45"/>
              <a:t>Değişkenlere </a:t>
            </a:r>
            <a:r>
              <a:rPr dirty="0" sz="2600" spc="-5"/>
              <a:t>anlamlı isim </a:t>
            </a:r>
            <a:r>
              <a:rPr dirty="0" sz="2600"/>
              <a:t>verin h ve s </a:t>
            </a:r>
            <a:r>
              <a:rPr dirty="0" sz="2600" spc="-5"/>
              <a:t>yerine</a:t>
            </a:r>
            <a:r>
              <a:rPr dirty="0" sz="2600" spc="-70"/>
              <a:t> </a:t>
            </a:r>
            <a:r>
              <a:rPr dirty="0" sz="2600" spc="-295"/>
              <a:t>hiz  </a:t>
            </a:r>
            <a:r>
              <a:rPr dirty="0" sz="2600"/>
              <a:t>ve </a:t>
            </a:r>
            <a:r>
              <a:rPr dirty="0" sz="2600" spc="5"/>
              <a:t>sayi </a:t>
            </a:r>
            <a:r>
              <a:rPr dirty="0" sz="2600" spc="-5"/>
              <a:t>gibi isimlendirmeler</a:t>
            </a:r>
            <a:r>
              <a:rPr dirty="0" sz="2600" spc="-75"/>
              <a:t> </a:t>
            </a:r>
            <a:r>
              <a:rPr dirty="0" sz="2600" spc="-5"/>
              <a:t>kullanın.</a:t>
            </a:r>
            <a:endParaRPr sz="2600"/>
          </a:p>
          <a:p>
            <a:pPr marL="287020" marR="556260" indent="-274955">
              <a:lnSpc>
                <a:spcPct val="104700"/>
              </a:lnSpc>
              <a:spcBef>
                <a:spcPts val="480"/>
              </a:spcBef>
            </a:pPr>
            <a:r>
              <a:rPr dirty="0" sz="3250" spc="155"/>
              <a:t></a:t>
            </a:r>
            <a:r>
              <a:rPr dirty="0" sz="2600" spc="155"/>
              <a:t>Bir </a:t>
            </a:r>
            <a:r>
              <a:rPr dirty="0" sz="2600"/>
              <a:t>değişken </a:t>
            </a:r>
            <a:r>
              <a:rPr dirty="0" sz="2600" spc="-5"/>
              <a:t>tanımladığınızda ismini </a:t>
            </a:r>
            <a:r>
              <a:rPr dirty="0" sz="2600"/>
              <a:t>ve</a:t>
            </a:r>
            <a:r>
              <a:rPr dirty="0" sz="2600" spc="-155"/>
              <a:t> tipini  </a:t>
            </a:r>
            <a:r>
              <a:rPr dirty="0" sz="2600"/>
              <a:t>verin.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764540" y="2866415"/>
            <a:ext cx="7597140" cy="291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020" marR="3977640">
              <a:lnSpc>
                <a:spcPct val="152600"/>
              </a:lnSpc>
              <a:spcBef>
                <a:spcPts val="100"/>
              </a:spcBef>
            </a:pP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sayi,eggsPerBasket; 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double</a:t>
            </a:r>
            <a:r>
              <a:rPr dirty="0" sz="19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yaricap;</a:t>
            </a:r>
            <a:endParaRPr sz="1900">
              <a:latin typeface="Courier New"/>
              <a:cs typeface="Courier New"/>
            </a:endParaRPr>
          </a:p>
          <a:p>
            <a:pPr marL="287020" marR="293370" indent="-274955">
              <a:lnSpc>
                <a:spcPct val="107400"/>
              </a:lnSpc>
              <a:spcBef>
                <a:spcPts val="315"/>
              </a:spcBef>
            </a:pPr>
            <a:r>
              <a:rPr dirty="0" sz="3250" spc="15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600" spc="155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değişkenin tipi onun tutacağı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değerin</a:t>
            </a:r>
            <a:r>
              <a:rPr dirty="0" sz="2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Arial"/>
                <a:cs typeface="Arial"/>
              </a:rPr>
              <a:t>türünü 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belirler (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19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tamsayı</a:t>
            </a: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double</a:t>
            </a:r>
            <a:r>
              <a:rPr dirty="0" sz="19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noktalı sayı</a:t>
            </a: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, 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char</a:t>
            </a:r>
            <a:r>
              <a:rPr dirty="0" sz="19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karakter</a:t>
            </a: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2600" spc="-10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vb</a:t>
            </a:r>
            <a:r>
              <a:rPr dirty="0" sz="190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3250" spc="15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600" spc="155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değişken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kullanılmadan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önce</a:t>
            </a:r>
            <a:r>
              <a:rPr dirty="0" sz="26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Arial"/>
                <a:cs typeface="Arial"/>
              </a:rPr>
              <a:t>tanımlanmalıdır.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88365"/>
            <a:ext cx="39008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</a:rPr>
              <a:t>SÖZ </a:t>
            </a:r>
            <a:r>
              <a:rPr dirty="0" sz="2400" spc="-5">
                <a:solidFill>
                  <a:srgbClr val="FF0000"/>
                </a:solidFill>
              </a:rPr>
              <a:t>DİZİMİ VE</a:t>
            </a:r>
            <a:r>
              <a:rPr dirty="0" sz="2400" spc="-110">
                <a:solidFill>
                  <a:srgbClr val="FF0000"/>
                </a:solidFill>
              </a:rPr>
              <a:t> </a:t>
            </a:r>
            <a:r>
              <a:rPr dirty="0" sz="2400">
                <a:solidFill>
                  <a:srgbClr val="FF0000"/>
                </a:solidFill>
              </a:rPr>
              <a:t>ÖRNEKLER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8391" y="648913"/>
            <a:ext cx="8133715" cy="525653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25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Söz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dizimi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</a:pPr>
            <a:r>
              <a:rPr dirty="0" sz="2000" spc="-5" i="1">
                <a:solidFill>
                  <a:srgbClr val="FFFFFF"/>
                </a:solidFill>
                <a:latin typeface="Courier New"/>
                <a:cs typeface="Courier New"/>
              </a:rPr>
              <a:t>tip degsikenadi_1, degiskenadi_2,</a:t>
            </a:r>
            <a:r>
              <a:rPr dirty="0" sz="2000" spc="-10" i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Courier New"/>
                <a:cs typeface="Courier New"/>
              </a:rPr>
              <a:t>…;</a:t>
            </a:r>
            <a:endParaRPr sz="20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265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Örnekler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  <a:tabLst>
                <a:tab pos="1079500" algn="l"/>
              </a:tabLst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int	sayi,</a:t>
            </a:r>
            <a:r>
              <a:rPr dirty="0" sz="20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toplam;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730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double mesafe, ortalama;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char cinsiyet;</a:t>
            </a:r>
            <a:endParaRPr sz="20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275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sınıf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tipi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nesnelerin bir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sınıfı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için kullanılır ve hem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ver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hem de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metot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içerir..</a:t>
            </a:r>
            <a:endParaRPr sz="2000">
              <a:latin typeface="Arial"/>
              <a:cs typeface="Arial"/>
            </a:endParaRPr>
          </a:p>
          <a:p>
            <a:pPr lvl="1" marL="698500" marR="498475" indent="-228600">
              <a:lnSpc>
                <a:spcPct val="108500"/>
              </a:lnSpc>
              <a:spcBef>
                <a:spcPts val="540"/>
              </a:spcBef>
              <a:buSzPct val="125000"/>
              <a:buFont typeface="Arial"/>
              <a:buChar char="•"/>
              <a:tabLst>
                <a:tab pos="698500" algn="l"/>
              </a:tabLst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“Bugün hava güzel” String türünden sınıfın</a:t>
            </a:r>
            <a:r>
              <a:rPr dirty="0" sz="2000" spc="-6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bir  değeridir.</a:t>
            </a:r>
            <a:endParaRPr sz="20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275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İlkel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tür sayı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karakter türünden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değer</a:t>
            </a:r>
            <a:r>
              <a:rPr dirty="0" sz="20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tutar.</a:t>
            </a:r>
            <a:endParaRPr sz="20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740"/>
              </a:spcBef>
              <a:buSzPct val="125000"/>
              <a:buFont typeface="Arial"/>
              <a:buChar char="•"/>
              <a:tabLst>
                <a:tab pos="698500" algn="l"/>
              </a:tabLst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int,</a:t>
            </a:r>
            <a:r>
              <a:rPr dirty="0" sz="20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double,</a:t>
            </a:r>
            <a:r>
              <a:rPr dirty="0" sz="2000" spc="-6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char</a:t>
            </a:r>
            <a:r>
              <a:rPr dirty="0" sz="2000" spc="-6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ilkel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 türlerdir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706382"/>
            <a:ext cx="7302500" cy="468312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260"/>
              </a:spcBef>
            </a:pP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İSİMLENDİRME</a:t>
            </a:r>
            <a:r>
              <a:rPr dirty="0" sz="20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KURALLARI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Sınıf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türleri büyük harf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ile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başlar (örn.</a:t>
            </a:r>
            <a:r>
              <a:rPr dirty="0" sz="20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241300" marR="222250" indent="-228600">
              <a:lnSpc>
                <a:spcPct val="120000"/>
              </a:lnSpc>
              <a:spcBef>
                <a:spcPts val="994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İlkel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türler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küçük harf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ile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başlar (örn.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İnt, char,</a:t>
            </a:r>
            <a:r>
              <a:rPr dirty="0" sz="2000" spc="-1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double,  byte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55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Değişkenler 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nerede</a:t>
            </a:r>
            <a:r>
              <a:rPr dirty="0" sz="2800" spc="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"/>
                <a:cs typeface="Arial"/>
              </a:rPr>
              <a:t>tanımlanmalıdır?</a:t>
            </a:r>
            <a:endParaRPr sz="28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1135"/>
              </a:spcBef>
              <a:buSzPct val="125000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Değişkeni kullanmadan önce</a:t>
            </a:r>
            <a:r>
              <a:rPr dirty="0" sz="24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veya</a:t>
            </a:r>
            <a:endParaRPr sz="2400">
              <a:latin typeface="Arial"/>
              <a:cs typeface="Arial"/>
            </a:endParaRPr>
          </a:p>
          <a:p>
            <a:pPr lvl="1" marL="698500" marR="5080" indent="-228600">
              <a:lnSpc>
                <a:spcPct val="120100"/>
              </a:lnSpc>
              <a:spcBef>
                <a:spcPts val="500"/>
              </a:spcBef>
              <a:buSzPct val="125000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«{« ile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başlayıp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«}» ile biten program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bloğunuzun  başında.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480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public static void main(String[] args)</a:t>
            </a:r>
            <a:endParaRPr sz="20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115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{ /*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değişkenleri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burada tanımlayınız</a:t>
            </a:r>
            <a:r>
              <a:rPr dirty="0" sz="24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*/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363982"/>
            <a:ext cx="2249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DEĞİŞKEN</a:t>
            </a:r>
            <a:r>
              <a:rPr dirty="0" sz="18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İSİMLERİ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52018"/>
            <a:ext cx="6214110" cy="74168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800"/>
              </a:lnSpc>
              <a:spcBef>
                <a:spcPts val="125"/>
              </a:spcBef>
            </a:pPr>
            <a:r>
              <a:rPr dirty="0" sz="2350" spc="50"/>
              <a:t></a:t>
            </a:r>
            <a:r>
              <a:rPr dirty="0" sz="1900" spc="50"/>
              <a:t>Değişken </a:t>
            </a:r>
            <a:r>
              <a:rPr dirty="0" sz="1900" spc="-5"/>
              <a:t>isimleri sadece aşağıdakilerden</a:t>
            </a:r>
            <a:r>
              <a:rPr dirty="0" sz="1900" spc="160"/>
              <a:t> </a:t>
            </a:r>
            <a:r>
              <a:rPr dirty="0" sz="1900" spc="-15"/>
              <a:t>oluşmalıdır.</a:t>
            </a:r>
            <a:endParaRPr sz="1900"/>
          </a:p>
          <a:p>
            <a:pPr marL="424180">
              <a:lnSpc>
                <a:spcPts val="2800"/>
              </a:lnSpc>
            </a:pPr>
            <a:r>
              <a:rPr dirty="0" sz="2350" spc="55"/>
              <a:t></a:t>
            </a:r>
            <a:r>
              <a:rPr dirty="0" sz="1900" spc="55"/>
              <a:t>Harfler </a:t>
            </a:r>
            <a:r>
              <a:rPr dirty="0" sz="1900" spc="-5"/>
              <a:t>(Türkçe karakter kullanmayın, İ, ö, ç, ü, ğ,</a:t>
            </a:r>
            <a:r>
              <a:rPr dirty="0" sz="1900" spc="60"/>
              <a:t> </a:t>
            </a:r>
            <a:r>
              <a:rPr dirty="0" sz="1900" spc="-270"/>
              <a:t>ş)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535940" y="1357325"/>
            <a:ext cx="8087359" cy="45116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24180">
              <a:lnSpc>
                <a:spcPts val="2805"/>
              </a:lnSpc>
              <a:spcBef>
                <a:spcPts val="125"/>
              </a:spcBef>
            </a:pPr>
            <a:r>
              <a:rPr dirty="0" sz="2350" spc="5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55">
                <a:solidFill>
                  <a:srgbClr val="FFFFFF"/>
                </a:solidFill>
                <a:latin typeface="Arial"/>
                <a:cs typeface="Arial"/>
              </a:rPr>
              <a:t>rakamlar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(0’dan 9’a</a:t>
            </a:r>
            <a:r>
              <a:rPr dirty="0" sz="19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FFFFFF"/>
                </a:solidFill>
                <a:latin typeface="Arial"/>
                <a:cs typeface="Arial"/>
              </a:rPr>
              <a:t>kadar)</a:t>
            </a:r>
            <a:endParaRPr sz="1900">
              <a:latin typeface="Arial"/>
              <a:cs typeface="Arial"/>
            </a:endParaRPr>
          </a:p>
          <a:p>
            <a:pPr marL="424180">
              <a:lnSpc>
                <a:spcPts val="2805"/>
              </a:lnSpc>
            </a:pPr>
            <a:r>
              <a:rPr dirty="0" sz="2350" spc="5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55">
                <a:solidFill>
                  <a:srgbClr val="FFFFFF"/>
                </a:solidFill>
                <a:latin typeface="Arial"/>
                <a:cs typeface="Arial"/>
              </a:rPr>
              <a:t>Altçizgi</a:t>
            </a:r>
            <a:r>
              <a:rPr dirty="0" sz="19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(_)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Fakat ilk karakter rakam</a:t>
            </a:r>
            <a:r>
              <a:rPr dirty="0" sz="19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Arial"/>
                <a:cs typeface="Arial"/>
              </a:rPr>
              <a:t>olmamalıdır.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350" spc="5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50">
                <a:solidFill>
                  <a:srgbClr val="FFFFFF"/>
                </a:solidFill>
                <a:latin typeface="Arial"/>
                <a:cs typeface="Arial"/>
              </a:rPr>
              <a:t>Değişken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isimleri boşluk, nokta (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), yıldız (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), veya diğer özel</a:t>
            </a:r>
            <a:r>
              <a:rPr dirty="0" sz="19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0">
                <a:solidFill>
                  <a:srgbClr val="FFFFFF"/>
                </a:solidFill>
                <a:latin typeface="Arial"/>
                <a:cs typeface="Arial"/>
              </a:rPr>
              <a:t>karakterleri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45"/>
              </a:spcBef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içermez:</a:t>
            </a:r>
            <a:endParaRPr sz="1900">
              <a:latin typeface="Arial"/>
              <a:cs typeface="Arial"/>
            </a:endParaRPr>
          </a:p>
          <a:p>
            <a:pPr algn="ctr" marL="333375">
              <a:lnSpc>
                <a:spcPct val="100000"/>
              </a:lnSpc>
              <a:spcBef>
                <a:spcPts val="860"/>
              </a:spcBef>
              <a:tabLst>
                <a:tab pos="1200785" algn="l"/>
                <a:tab pos="3221990" algn="l"/>
              </a:tabLst>
            </a:pP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7-11	netscape.com	util.*</a:t>
            </a:r>
            <a:r>
              <a:rPr dirty="0" sz="1900" spc="-6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(izin verilmez)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350" spc="5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50">
                <a:solidFill>
                  <a:srgbClr val="FFFFFF"/>
                </a:solidFill>
                <a:latin typeface="Arial"/>
                <a:cs typeface="Arial"/>
              </a:rPr>
              <a:t>Değişken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isimleri gereksiz şekilde uzun</a:t>
            </a:r>
            <a:r>
              <a:rPr dirty="0" sz="19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Arial"/>
                <a:cs typeface="Arial"/>
              </a:rPr>
              <a:t>olmamalıdır.</a:t>
            </a:r>
            <a:endParaRPr sz="1900">
              <a:latin typeface="Arial"/>
              <a:cs typeface="Arial"/>
            </a:endParaRPr>
          </a:p>
          <a:p>
            <a:pPr marL="286385" marR="1156335" indent="-274320">
              <a:lnSpc>
                <a:spcPts val="2280"/>
              </a:lnSpc>
              <a:spcBef>
                <a:spcPts val="994"/>
              </a:spcBef>
            </a:pPr>
            <a:r>
              <a:rPr dirty="0" sz="2350" spc="10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10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büyük-küçük harf duyarlı </a:t>
            </a:r>
            <a:r>
              <a:rPr dirty="0" sz="1900" spc="-10">
                <a:solidFill>
                  <a:srgbClr val="FFFFFF"/>
                </a:solidFill>
                <a:latin typeface="Arial"/>
                <a:cs typeface="Arial"/>
              </a:rPr>
              <a:t>olduğundan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sayi, </a:t>
            </a:r>
            <a:r>
              <a:rPr dirty="0" sz="19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ayi, ve </a:t>
            </a:r>
            <a:r>
              <a:rPr dirty="0" sz="1900" spc="-204">
                <a:solidFill>
                  <a:srgbClr val="FF0000"/>
                </a:solidFill>
                <a:latin typeface="Arial"/>
                <a:cs typeface="Arial"/>
              </a:rPr>
              <a:t>SAYI 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değişkenleri farklı olarak</a:t>
            </a:r>
            <a:r>
              <a:rPr dirty="0" sz="19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Arial"/>
                <a:cs typeface="Arial"/>
              </a:rPr>
              <a:t>algılanır.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775"/>
              </a:lnSpc>
              <a:spcBef>
                <a:spcPts val="470"/>
              </a:spcBef>
            </a:pPr>
            <a:r>
              <a:rPr dirty="0" sz="2350" spc="10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10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dirty="0" sz="1900" spc="-10">
                <a:solidFill>
                  <a:srgbClr val="FFFFFF"/>
                </a:solidFill>
                <a:latin typeface="Arial"/>
                <a:cs typeface="Arial"/>
              </a:rPr>
              <a:t>dilinde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kullanılan anahtar kelimeler değişken adı</a:t>
            </a:r>
            <a:r>
              <a:rPr dirty="0" sz="1900" spc="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olarak</a:t>
            </a:r>
            <a:endParaRPr sz="1900">
              <a:latin typeface="Arial"/>
              <a:cs typeface="Arial"/>
            </a:endParaRPr>
          </a:p>
          <a:p>
            <a:pPr marL="286385">
              <a:lnSpc>
                <a:spcPts val="2235"/>
              </a:lnSpc>
            </a:pPr>
            <a:r>
              <a:rPr dirty="0" sz="1900" spc="-10">
                <a:solidFill>
                  <a:srgbClr val="FFFFFF"/>
                </a:solidFill>
                <a:latin typeface="Arial"/>
                <a:cs typeface="Arial"/>
              </a:rPr>
              <a:t>kullanılamazlar.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6312535" algn="l"/>
              </a:tabLst>
            </a:pPr>
            <a:r>
              <a:rPr dirty="0" sz="2350" spc="6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60">
                <a:solidFill>
                  <a:srgbClr val="FFFFFF"/>
                </a:solidFill>
                <a:latin typeface="Arial"/>
                <a:cs typeface="Arial"/>
              </a:rPr>
              <a:t>Örneğin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bir değişkene print, int, public class</a:t>
            </a:r>
            <a:r>
              <a:rPr dirty="0" sz="19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gibi</a:t>
            </a:r>
            <a:r>
              <a:rPr dirty="0" sz="19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isimler	verilemez.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12165"/>
            <a:ext cx="21412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</a:rPr>
              <a:t>İLKEL</a:t>
            </a:r>
            <a:r>
              <a:rPr dirty="0" sz="2400" spc="-200">
                <a:solidFill>
                  <a:srgbClr val="FF0000"/>
                </a:solidFill>
              </a:rPr>
              <a:t> </a:t>
            </a:r>
            <a:r>
              <a:rPr dirty="0" sz="2400" spc="-5">
                <a:solidFill>
                  <a:srgbClr val="FF0000"/>
                </a:solidFill>
              </a:rPr>
              <a:t>TÜRLER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88340" y="635558"/>
            <a:ext cx="4397375" cy="213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87020" indent="-287655">
              <a:lnSpc>
                <a:spcPct val="100000"/>
              </a:lnSpc>
              <a:spcBef>
                <a:spcPts val="520"/>
              </a:spcBef>
              <a:buSzPct val="125000"/>
              <a:buChar char=""/>
              <a:tabLst>
                <a:tab pos="287655" algn="l"/>
              </a:tabLst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Dört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tam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sayı türü (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byte, short, int,</a:t>
            </a:r>
            <a:r>
              <a:rPr dirty="0" sz="1400" spc="-5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dirty="0" sz="1400" spc="-60">
                <a:solidFill>
                  <a:srgbClr val="FFFFFF"/>
                </a:solidFill>
                <a:latin typeface="Courier New"/>
                <a:cs typeface="Courier New"/>
              </a:rPr>
              <a:t>long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lvl="1" marL="698500" marR="1327150" indent="-699135">
              <a:lnSpc>
                <a:spcPct val="100000"/>
              </a:lnSpc>
              <a:spcBef>
                <a:spcPts val="420"/>
              </a:spcBef>
              <a:buSzPct val="125000"/>
              <a:buFont typeface="Arial"/>
              <a:buChar char=""/>
              <a:tabLst>
                <a:tab pos="699135" algn="l"/>
              </a:tabLst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1400" spc="-509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çok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kullanılandır.</a:t>
            </a:r>
            <a:endParaRPr sz="1400">
              <a:latin typeface="Arial"/>
              <a:cs typeface="Arial"/>
            </a:endParaRPr>
          </a:p>
          <a:p>
            <a:pPr marL="287020" marR="1339850" indent="-287655">
              <a:lnSpc>
                <a:spcPct val="100000"/>
              </a:lnSpc>
              <a:spcBef>
                <a:spcPts val="910"/>
              </a:spcBef>
              <a:buSzPct val="125000"/>
              <a:buChar char=""/>
              <a:tabLst>
                <a:tab pos="287655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İki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noktalı sayı (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float</a:t>
            </a:r>
            <a:r>
              <a:rPr dirty="0" sz="1400" spc="-509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dirty="0" sz="1400" spc="-45">
                <a:solidFill>
                  <a:srgbClr val="FFFFFF"/>
                </a:solidFill>
                <a:latin typeface="Courier New"/>
                <a:cs typeface="Courier New"/>
              </a:rPr>
              <a:t>double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lvl="1" marL="698500" marR="1332865" indent="-699135">
              <a:lnSpc>
                <a:spcPct val="100000"/>
              </a:lnSpc>
              <a:spcBef>
                <a:spcPts val="425"/>
              </a:spcBef>
              <a:buSzPct val="125000"/>
              <a:buFont typeface="Arial"/>
              <a:buChar char=""/>
              <a:tabLst>
                <a:tab pos="699135" algn="l"/>
              </a:tabLst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double</a:t>
            </a:r>
            <a:r>
              <a:rPr dirty="0" sz="1400" spc="-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kullanılandır.</a:t>
            </a:r>
            <a:endParaRPr sz="1400">
              <a:latin typeface="Arial"/>
              <a:cs typeface="Arial"/>
            </a:endParaRPr>
          </a:p>
          <a:p>
            <a:pPr marL="287020" indent="-274955">
              <a:lnSpc>
                <a:spcPct val="100000"/>
              </a:lnSpc>
              <a:spcBef>
                <a:spcPts val="910"/>
              </a:spcBef>
              <a:buSzPct val="125000"/>
              <a:buChar char=""/>
              <a:tabLst>
                <a:tab pos="287655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karakter türü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char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87020" indent="-274955">
              <a:lnSpc>
                <a:spcPct val="100000"/>
              </a:lnSpc>
              <a:spcBef>
                <a:spcPts val="910"/>
              </a:spcBef>
              <a:buSzPct val="125000"/>
              <a:buChar char=""/>
              <a:tabLst>
                <a:tab pos="287655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mantıksal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veri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türü</a:t>
            </a:r>
            <a:r>
              <a:rPr dirty="0" sz="1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boolean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8413" y="3119813"/>
            <a:ext cx="6921500" cy="13335"/>
          </a:xfrm>
          <a:custGeom>
            <a:avLst/>
            <a:gdLst/>
            <a:ahLst/>
            <a:cxnLst/>
            <a:rect l="l" t="t" r="r" b="b"/>
            <a:pathLst>
              <a:path w="6921500" h="13335">
                <a:moveTo>
                  <a:pt x="0" y="13123"/>
                </a:moveTo>
                <a:lnTo>
                  <a:pt x="6921184" y="13123"/>
                </a:lnTo>
                <a:lnTo>
                  <a:pt x="6921184" y="0"/>
                </a:lnTo>
                <a:lnTo>
                  <a:pt x="0" y="0"/>
                </a:lnTo>
                <a:lnTo>
                  <a:pt x="0" y="13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82230" y="2907281"/>
          <a:ext cx="6847840" cy="366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/>
                <a:gridCol w="5840095"/>
              </a:tblGrid>
              <a:tr h="219093">
                <a:tc>
                  <a:txBody>
                    <a:bodyPr/>
                    <a:lstStyle/>
                    <a:p>
                      <a:pPr marL="3810">
                        <a:lnSpc>
                          <a:spcPts val="1265"/>
                        </a:lnSpc>
                      </a:pPr>
                      <a:r>
                        <a:rPr dirty="0" sz="1150" spc="-10" b="1">
                          <a:latin typeface="Courier New"/>
                          <a:cs typeface="Courier New"/>
                        </a:rPr>
                        <a:t>İsim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ts val="1265"/>
                        </a:lnSpc>
                        <a:tabLst>
                          <a:tab pos="3736975" algn="l"/>
                        </a:tabLst>
                      </a:pPr>
                      <a:r>
                        <a:rPr dirty="0" sz="1150" spc="-10" b="1">
                          <a:latin typeface="Courier New"/>
                          <a:cs typeface="Courier New"/>
                        </a:rPr>
                        <a:t>Aralık	Depolanma</a:t>
                      </a:r>
                      <a:r>
                        <a:rPr dirty="0" sz="1150" spc="-6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 b="1">
                          <a:latin typeface="Courier New"/>
                          <a:cs typeface="Courier New"/>
                        </a:rPr>
                        <a:t>boyutu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17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ct val="100000"/>
                        </a:lnSpc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byte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508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1420"/>
                        </a:spcBef>
                        <a:tabLst>
                          <a:tab pos="4210685" algn="l"/>
                        </a:tabLst>
                      </a:pPr>
                      <a:r>
                        <a:rPr dirty="0" sz="1150" spc="-5">
                          <a:latin typeface="Courier New"/>
                          <a:cs typeface="Courier New"/>
                        </a:rPr>
                        <a:t>–2</a:t>
                      </a:r>
                      <a:r>
                        <a:rPr dirty="0" baseline="24154" sz="1725" spc="-7">
                          <a:latin typeface="Courier New"/>
                          <a:cs typeface="Courier New"/>
                        </a:rPr>
                        <a:t>7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(-128) 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to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baseline="24154" sz="1725" spc="-15"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–1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 (127)	8-bit</a:t>
                      </a:r>
                      <a:r>
                        <a:rPr dirty="0" sz="115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işaretli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8034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347282"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short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6667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230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3584575" algn="l"/>
                        </a:tabLst>
                      </a:pPr>
                      <a:r>
                        <a:rPr dirty="0" sz="1150" spc="-5">
                          <a:latin typeface="Courier New"/>
                          <a:cs typeface="Courier New"/>
                        </a:rPr>
                        <a:t>–2</a:t>
                      </a:r>
                      <a:r>
                        <a:rPr dirty="0" baseline="24154" sz="1725" spc="-7">
                          <a:latin typeface="Courier New"/>
                          <a:cs typeface="Courier New"/>
                        </a:rPr>
                        <a:t>15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(-32768) 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50" spc="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baseline="24154" sz="1725" spc="-15"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–1</a:t>
                      </a:r>
                      <a:r>
                        <a:rPr dirty="0" sz="11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(32767)	16-bit</a:t>
                      </a:r>
                      <a:r>
                        <a:rPr dirty="0" sz="115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işaretli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66675">
                    <a:solidFill>
                      <a:srgbClr val="FFFFFF"/>
                    </a:solidFill>
                  </a:tcPr>
                </a:tc>
              </a:tr>
              <a:tr h="346104"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int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660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2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150" spc="-5">
                          <a:latin typeface="Courier New"/>
                          <a:cs typeface="Courier New"/>
                        </a:rPr>
                        <a:t>–2</a:t>
                      </a:r>
                      <a:r>
                        <a:rPr dirty="0" baseline="24154" sz="1725" spc="-7">
                          <a:latin typeface="Courier New"/>
                          <a:cs typeface="Courier New"/>
                        </a:rPr>
                        <a:t>31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(-2147483648) 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to 2</a:t>
                      </a:r>
                      <a:r>
                        <a:rPr dirty="0" baseline="24154" sz="1725" spc="-7">
                          <a:latin typeface="Courier New"/>
                          <a:cs typeface="Courier New"/>
                        </a:rPr>
                        <a:t>31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–1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(2147483647) 32-bit</a:t>
                      </a:r>
                      <a:r>
                        <a:rPr dirty="0" sz="1150" spc="1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işaretli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66040">
                    <a:solidFill>
                      <a:srgbClr val="FFFFFF"/>
                    </a:solidFill>
                  </a:tcPr>
                </a:tc>
              </a:tr>
              <a:tr h="256249"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long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660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230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3584575" algn="l"/>
                        </a:tabLst>
                      </a:pPr>
                      <a:r>
                        <a:rPr dirty="0" sz="1150" spc="-5">
                          <a:latin typeface="Courier New"/>
                          <a:cs typeface="Courier New"/>
                        </a:rPr>
                        <a:t>–2</a:t>
                      </a:r>
                      <a:r>
                        <a:rPr dirty="0" baseline="24154" sz="1725" spc="-7">
                          <a:latin typeface="Courier New"/>
                          <a:cs typeface="Courier New"/>
                        </a:rPr>
                        <a:t>63</a:t>
                      </a:r>
                      <a:r>
                        <a:rPr dirty="0" baseline="24154" sz="1725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baseline="24154" sz="1725" spc="-7">
                          <a:latin typeface="Courier New"/>
                          <a:cs typeface="Courier New"/>
                        </a:rPr>
                        <a:t>63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–1	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64-bit</a:t>
                      </a:r>
                      <a:r>
                        <a:rPr dirty="0" sz="115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işaretli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66040">
                    <a:solidFill>
                      <a:srgbClr val="FFFFFF"/>
                    </a:solidFill>
                  </a:tcPr>
                </a:tc>
              </a:tr>
              <a:tr h="166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ts val="1195"/>
                        </a:lnSpc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(i.e.,</a:t>
                      </a:r>
                      <a:r>
                        <a:rPr dirty="0" sz="115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-9223372036854775808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04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ts val="1195"/>
                        </a:lnSpc>
                        <a:tabLst>
                          <a:tab pos="974090" algn="l"/>
                        </a:tabLst>
                      </a:pPr>
                      <a:r>
                        <a:rPr dirty="0" sz="1150" spc="-5">
                          <a:latin typeface="Courier New"/>
                          <a:cs typeface="Courier New"/>
                        </a:rPr>
                        <a:t>to	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9223372036854775807)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04809"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float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865">
                        <a:lnSpc>
                          <a:spcPct val="100000"/>
                        </a:lnSpc>
                        <a:spcBef>
                          <a:spcPts val="115"/>
                        </a:spcBef>
                        <a:tabLst>
                          <a:tab pos="3584575" algn="l"/>
                        </a:tabLst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Negatif</a:t>
                      </a:r>
                      <a:r>
                        <a:rPr dirty="0" sz="115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aralık:	32-bit 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IEEE</a:t>
                      </a:r>
                      <a:r>
                        <a:rPr dirty="0" sz="1150" spc="-8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754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4605">
                    <a:solidFill>
                      <a:srgbClr val="FFFFFF"/>
                    </a:solidFill>
                  </a:tcPr>
                </a:tc>
              </a:tr>
              <a:tr h="165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0100">
                        <a:lnSpc>
                          <a:spcPts val="1195"/>
                        </a:lnSpc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-3.4028235E+38 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5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-1.4E-45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165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ts val="1185"/>
                        </a:lnSpc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Pozitif</a:t>
                      </a:r>
                      <a:r>
                        <a:rPr dirty="0" sz="11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aralık: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091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0100">
                        <a:lnSpc>
                          <a:spcPts val="1195"/>
                        </a:lnSpc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1.4E-45 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5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3.4028235E+38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08206">
                <a:tc>
                  <a:txBody>
                    <a:bodyPr/>
                    <a:lstStyle/>
                    <a:p>
                      <a:pPr marL="38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double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6865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3584575" algn="l"/>
                        </a:tabLst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Negatif</a:t>
                      </a:r>
                      <a:r>
                        <a:rPr dirty="0" sz="115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aralık:	64-bit 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IEEE</a:t>
                      </a:r>
                      <a:r>
                        <a:rPr dirty="0" sz="1150" spc="-8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754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18415">
                    <a:solidFill>
                      <a:srgbClr val="FFFFFF"/>
                    </a:solidFill>
                  </a:tcPr>
                </a:tc>
              </a:tr>
              <a:tr h="165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00100">
                        <a:lnSpc>
                          <a:spcPts val="1185"/>
                        </a:lnSpc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-1.7976931348623157E+308</a:t>
                      </a:r>
                      <a:r>
                        <a:rPr dirty="0" sz="11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to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1653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1690">
                        <a:lnSpc>
                          <a:spcPts val="1195"/>
                        </a:lnSpc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-4.9E-324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16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ts val="1185"/>
                        </a:lnSpc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Pozitif</a:t>
                      </a:r>
                      <a:r>
                        <a:rPr dirty="0" sz="11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aralık: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18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1690">
                        <a:lnSpc>
                          <a:spcPts val="1195"/>
                        </a:lnSpc>
                      </a:pPr>
                      <a:r>
                        <a:rPr dirty="0" sz="1150" spc="-10">
                          <a:latin typeface="Courier New"/>
                          <a:cs typeface="Courier New"/>
                        </a:rPr>
                        <a:t>4.9E-324 </a:t>
                      </a:r>
                      <a:r>
                        <a:rPr dirty="0" sz="1150" spc="-5"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1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-10">
                          <a:latin typeface="Courier New"/>
                          <a:cs typeface="Courier New"/>
                        </a:rPr>
                        <a:t>1.7976931348623157E+308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618" y="1031875"/>
            <a:ext cx="6605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İLKEL VERİ TÜRÜ</a:t>
            </a:r>
            <a:r>
              <a:rPr dirty="0" sz="3600" spc="-320"/>
              <a:t> </a:t>
            </a:r>
            <a:r>
              <a:rPr dirty="0" sz="3600"/>
              <a:t>ÖRNEKLERİ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14395" y="2813685"/>
            <a:ext cx="634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7077" y="3694252"/>
            <a:ext cx="13677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3.14159</a:t>
            </a:r>
            <a:r>
              <a:rPr dirty="0" sz="16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5.0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618" y="2205050"/>
            <a:ext cx="2353310" cy="2249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6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200" spc="60">
                <a:solidFill>
                  <a:srgbClr val="FFFFFF"/>
                </a:solidFill>
                <a:latin typeface="Arial"/>
                <a:cs typeface="Arial"/>
              </a:rPr>
              <a:t>integer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türü</a:t>
            </a:r>
            <a:endParaRPr sz="2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485"/>
              </a:spcBef>
              <a:tabLst>
                <a:tab pos="1292860" algn="l"/>
                <a:tab pos="1781810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0	-1	365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750" spc="6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200" spc="60">
                <a:solidFill>
                  <a:srgbClr val="FFFFFF"/>
                </a:solidFill>
                <a:latin typeface="Arial"/>
                <a:cs typeface="Arial"/>
              </a:rPr>
              <a:t>Noktalı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sayı</a:t>
            </a:r>
            <a:r>
              <a:rPr dirty="0" sz="2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90">
                <a:solidFill>
                  <a:srgbClr val="FFFFFF"/>
                </a:solidFill>
                <a:latin typeface="Arial"/>
                <a:cs typeface="Arial"/>
              </a:rPr>
              <a:t>türü</a:t>
            </a:r>
            <a:endParaRPr sz="2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140"/>
              </a:spcBef>
              <a:tabLst>
                <a:tab pos="1658620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0.99	-22.8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750" spc="5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200" spc="55">
                <a:solidFill>
                  <a:srgbClr val="FFFFFF"/>
                </a:solidFill>
                <a:latin typeface="Arial"/>
                <a:cs typeface="Arial"/>
              </a:rPr>
              <a:t>Karakter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 türü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4618" y="4533429"/>
            <a:ext cx="3134995" cy="114490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415"/>
              </a:spcBef>
              <a:tabLst>
                <a:tab pos="1535430" algn="l"/>
                <a:tab pos="2146300" algn="l"/>
                <a:tab pos="2756535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‘a’	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‘A’	‘#’	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‘</a:t>
            </a:r>
            <a:r>
              <a:rPr dirty="0" sz="1600" spc="-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‘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750" spc="6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200" spc="6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dirty="0" sz="2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türü</a:t>
            </a:r>
            <a:endParaRPr sz="2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805"/>
              </a:spcBef>
              <a:tabLst>
                <a:tab pos="1657350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true	false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464" y="180847"/>
            <a:ext cx="53657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/>
              <a:t>NÜMERİK</a:t>
            </a:r>
            <a:r>
              <a:rPr dirty="0" sz="3600" spc="105"/>
              <a:t> </a:t>
            </a:r>
            <a:r>
              <a:rPr dirty="0" sz="3600" spc="-204"/>
              <a:t>OPERATÖRLER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052561" y="597387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17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3030" y="1712399"/>
            <a:ext cx="8291195" cy="3304540"/>
            <a:chOff x="503030" y="1712399"/>
            <a:chExt cx="8291195" cy="3304540"/>
          </a:xfrm>
        </p:grpSpPr>
        <p:sp>
          <p:nvSpPr>
            <p:cNvPr id="5" name="object 5"/>
            <p:cNvSpPr/>
            <p:nvPr/>
          </p:nvSpPr>
          <p:spPr>
            <a:xfrm>
              <a:off x="630481" y="1712399"/>
              <a:ext cx="8163559" cy="567055"/>
            </a:xfrm>
            <a:custGeom>
              <a:avLst/>
              <a:gdLst/>
              <a:ahLst/>
              <a:cxnLst/>
              <a:rect l="l" t="t" r="r" b="b"/>
              <a:pathLst>
                <a:path w="8163559" h="567055">
                  <a:moveTo>
                    <a:pt x="0" y="566688"/>
                  </a:moveTo>
                  <a:lnTo>
                    <a:pt x="8163181" y="566688"/>
                  </a:lnTo>
                  <a:lnTo>
                    <a:pt x="8163181" y="0"/>
                  </a:lnTo>
                  <a:lnTo>
                    <a:pt x="0" y="0"/>
                  </a:lnTo>
                  <a:lnTo>
                    <a:pt x="0" y="566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3030" y="2090440"/>
              <a:ext cx="7974965" cy="0"/>
            </a:xfrm>
            <a:custGeom>
              <a:avLst/>
              <a:gdLst/>
              <a:ahLst/>
              <a:cxnLst/>
              <a:rect l="l" t="t" r="r" b="b"/>
              <a:pathLst>
                <a:path w="7974965" h="0">
                  <a:moveTo>
                    <a:pt x="0" y="0"/>
                  </a:moveTo>
                  <a:lnTo>
                    <a:pt x="7974805" y="0"/>
                  </a:lnTo>
                </a:path>
              </a:pathLst>
            </a:custGeom>
            <a:ln w="225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0481" y="2309477"/>
              <a:ext cx="7505700" cy="2707640"/>
            </a:xfrm>
            <a:custGeom>
              <a:avLst/>
              <a:gdLst/>
              <a:ahLst/>
              <a:cxnLst/>
              <a:rect l="l" t="t" r="r" b="b"/>
              <a:pathLst>
                <a:path w="7505700" h="2707640">
                  <a:moveTo>
                    <a:pt x="7505639" y="0"/>
                  </a:moveTo>
                  <a:lnTo>
                    <a:pt x="0" y="0"/>
                  </a:lnTo>
                  <a:lnTo>
                    <a:pt x="0" y="2707118"/>
                  </a:lnTo>
                  <a:lnTo>
                    <a:pt x="7505639" y="2707118"/>
                  </a:lnTo>
                  <a:lnTo>
                    <a:pt x="7505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30481" y="1712399"/>
          <a:ext cx="6503670" cy="319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80"/>
                <a:gridCol w="1425575"/>
                <a:gridCol w="1050924"/>
                <a:gridCol w="1060450"/>
                <a:gridCol w="1983104"/>
              </a:tblGrid>
              <a:tr h="378041">
                <a:tc>
                  <a:txBody>
                    <a:bodyPr/>
                    <a:lstStyle/>
                    <a:p>
                      <a:pPr marL="7620">
                        <a:lnSpc>
                          <a:spcPts val="2185"/>
                        </a:lnSpc>
                      </a:pPr>
                      <a:r>
                        <a:rPr dirty="0" sz="2000" spc="-20" b="1">
                          <a:latin typeface="Courier New"/>
                          <a:cs typeface="Courier New"/>
                        </a:rPr>
                        <a:t>İsim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ts val="2185"/>
                        </a:lnSpc>
                      </a:pPr>
                      <a:r>
                        <a:rPr dirty="0" sz="2000" spc="-20" b="1">
                          <a:latin typeface="Courier New"/>
                          <a:cs typeface="Courier New"/>
                        </a:rPr>
                        <a:t>Anlamı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2185"/>
                        </a:lnSpc>
                      </a:pPr>
                      <a:r>
                        <a:rPr dirty="0" sz="2000" spc="-20" b="1">
                          <a:latin typeface="Courier New"/>
                          <a:cs typeface="Courier New"/>
                        </a:rPr>
                        <a:t>Örnek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0570">
                        <a:lnSpc>
                          <a:spcPts val="2185"/>
                        </a:lnSpc>
                      </a:pPr>
                      <a:r>
                        <a:rPr dirty="0" sz="2000" spc="-20" b="1">
                          <a:latin typeface="Courier New"/>
                          <a:cs typeface="Courier New"/>
                        </a:rPr>
                        <a:t>Sonuç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2190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451487">
                <a:tc>
                  <a:txBody>
                    <a:bodyPr/>
                    <a:lstStyle/>
                    <a:p>
                      <a:pPr marL="7620">
                        <a:lnSpc>
                          <a:spcPts val="224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ts val="2240"/>
                        </a:lnSpc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Toplama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240"/>
                        </a:lnSpc>
                      </a:pPr>
                      <a:r>
                        <a:rPr dirty="0" sz="2000" spc="-10">
                          <a:latin typeface="Courier New"/>
                          <a:cs typeface="Courier New"/>
                        </a:rPr>
                        <a:t>34</a:t>
                      </a:r>
                      <a:r>
                        <a:rPr dirty="0" sz="2000" spc="-1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2240"/>
                        </a:lnSpc>
                        <a:tabLst>
                          <a:tab pos="1350645" algn="l"/>
                        </a:tabLst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35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57019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77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Çıkarma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77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34.0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77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770"/>
                        </a:spcBef>
                        <a:tabLst>
                          <a:tab pos="1350645" algn="l"/>
                        </a:tabLst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dirty="0" sz="20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0.1	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33.9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7790">
                    <a:solidFill>
                      <a:srgbClr val="FFFFFF"/>
                    </a:solidFill>
                  </a:tcPr>
                </a:tc>
              </a:tr>
              <a:tr h="57019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8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Çarpma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8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31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300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8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  <a:tabLst>
                          <a:tab pos="1350645" algn="l"/>
                        </a:tabLst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20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0">
                          <a:latin typeface="Courier New"/>
                          <a:cs typeface="Courier New"/>
                        </a:rPr>
                        <a:t>30	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9000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8425">
                    <a:solidFill>
                      <a:srgbClr val="FFFFFF"/>
                    </a:solidFill>
                  </a:tcPr>
                </a:tc>
              </a:tr>
              <a:tr h="571747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77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Bölme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77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0215" marR="317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1.0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779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  <a:tabLst>
                          <a:tab pos="1350645" algn="l"/>
                        </a:tabLst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/</a:t>
                      </a:r>
                      <a:r>
                        <a:rPr dirty="0" sz="20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2.0	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0.5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7790">
                    <a:solidFill>
                      <a:srgbClr val="FFFFFF"/>
                    </a:solidFill>
                  </a:tcPr>
                </a:tc>
              </a:tr>
              <a:tr h="42999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%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969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Kalanı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969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bulma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969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0710" marR="31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969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  <a:tabLst>
                          <a:tab pos="1501140" algn="l"/>
                        </a:tabLst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%</a:t>
                      </a:r>
                      <a:r>
                        <a:rPr dirty="0" sz="20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3	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9969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464" y="180847"/>
            <a:ext cx="379602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TAM </a:t>
            </a:r>
            <a:r>
              <a:rPr dirty="0" sz="3600" spc="-125"/>
              <a:t>SAYI</a:t>
            </a:r>
            <a:r>
              <a:rPr dirty="0" sz="3600" spc="130"/>
              <a:t> </a:t>
            </a:r>
            <a:r>
              <a:rPr dirty="0" sz="3600" spc="-160"/>
              <a:t>BÖLME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418285"/>
            <a:ext cx="7613015" cy="3410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75">
                <a:solidFill>
                  <a:srgbClr val="FFFFFF"/>
                </a:solidFill>
                <a:latin typeface="Arial"/>
                <a:cs typeface="Arial"/>
              </a:rPr>
              <a:t>+, </a:t>
            </a:r>
            <a:r>
              <a:rPr dirty="0" sz="3000" spc="425">
                <a:solidFill>
                  <a:srgbClr val="FFFFFF"/>
                </a:solidFill>
                <a:latin typeface="Arial"/>
                <a:cs typeface="Arial"/>
              </a:rPr>
              <a:t>-, </a:t>
            </a:r>
            <a:r>
              <a:rPr dirty="0" sz="3000" spc="190">
                <a:solidFill>
                  <a:srgbClr val="FFFFFF"/>
                </a:solidFill>
                <a:latin typeface="Arial"/>
                <a:cs typeface="Arial"/>
              </a:rPr>
              <a:t>*, </a:t>
            </a:r>
            <a:r>
              <a:rPr dirty="0" sz="3000" spc="425">
                <a:solidFill>
                  <a:srgbClr val="FFFFFF"/>
                </a:solidFill>
                <a:latin typeface="Arial"/>
                <a:cs typeface="Arial"/>
              </a:rPr>
              <a:t>/,</a:t>
            </a:r>
            <a:r>
              <a:rPr dirty="0" sz="3000" spc="-4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25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dirty="0" sz="3000" spc="-665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  <a:tabLst>
                <a:tab pos="1178560" algn="l"/>
              </a:tabLst>
            </a:pPr>
            <a:r>
              <a:rPr dirty="0" sz="3000" spc="225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30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73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30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225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dirty="0" sz="3000" spc="145">
                <a:solidFill>
                  <a:srgbClr val="FFFFFF"/>
                </a:solidFill>
                <a:latin typeface="Arial"/>
                <a:cs typeface="Arial"/>
              </a:rPr>
              <a:t>ifadesinin </a:t>
            </a:r>
            <a:r>
              <a:rPr dirty="0" sz="3000" spc="135">
                <a:solidFill>
                  <a:srgbClr val="FFFFFF"/>
                </a:solidFill>
                <a:latin typeface="Arial"/>
                <a:cs typeface="Arial"/>
              </a:rPr>
              <a:t>sonucu </a:t>
            </a:r>
            <a:r>
              <a:rPr dirty="0" sz="3000" spc="22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30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185">
                <a:solidFill>
                  <a:srgbClr val="FFFFFF"/>
                </a:solidFill>
                <a:latin typeface="Arial"/>
                <a:cs typeface="Arial"/>
              </a:rPr>
              <a:t>dir.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dirty="0" sz="3000" spc="185">
                <a:solidFill>
                  <a:srgbClr val="FFFFFF"/>
                </a:solidFill>
                <a:latin typeface="Arial"/>
                <a:cs typeface="Arial"/>
              </a:rPr>
              <a:t>5.0 </a:t>
            </a:r>
            <a:r>
              <a:rPr dirty="0" sz="3000" spc="73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30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225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dirty="0" sz="3000" spc="145">
                <a:solidFill>
                  <a:srgbClr val="FFFFFF"/>
                </a:solidFill>
                <a:latin typeface="Arial"/>
                <a:cs typeface="Arial"/>
              </a:rPr>
              <a:t>ifadesinin </a:t>
            </a:r>
            <a:r>
              <a:rPr dirty="0" sz="3000" spc="135">
                <a:solidFill>
                  <a:srgbClr val="FFFFFF"/>
                </a:solidFill>
                <a:latin typeface="Arial"/>
                <a:cs typeface="Arial"/>
              </a:rPr>
              <a:t>sonucu </a:t>
            </a:r>
            <a:r>
              <a:rPr dirty="0" sz="3000" spc="185">
                <a:solidFill>
                  <a:srgbClr val="FFFFFF"/>
                </a:solidFill>
                <a:latin typeface="Arial"/>
                <a:cs typeface="Arial"/>
              </a:rPr>
              <a:t>2.5 dir.</a:t>
            </a:r>
            <a:endParaRPr sz="3000">
              <a:latin typeface="Arial"/>
              <a:cs typeface="Arial"/>
            </a:endParaRPr>
          </a:p>
          <a:p>
            <a:pPr marL="241300" marR="5080" indent="-229235">
              <a:lnSpc>
                <a:spcPct val="121700"/>
              </a:lnSpc>
              <a:spcBef>
                <a:spcPts val="1835"/>
              </a:spcBef>
            </a:pPr>
            <a:r>
              <a:rPr dirty="0" sz="3000" spc="229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dirty="0" sz="3000" spc="-665">
                <a:solidFill>
                  <a:srgbClr val="FFFFFF"/>
                </a:solidFill>
                <a:latin typeface="Arial"/>
                <a:cs typeface="Arial"/>
              </a:rPr>
              <a:t>% </a:t>
            </a:r>
            <a:r>
              <a:rPr dirty="0" sz="3000" spc="229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dirty="0" sz="3000" spc="130">
                <a:solidFill>
                  <a:srgbClr val="FFFFFF"/>
                </a:solidFill>
                <a:latin typeface="Arial"/>
                <a:cs typeface="Arial"/>
              </a:rPr>
              <a:t>sonucu </a:t>
            </a:r>
            <a:r>
              <a:rPr dirty="0" sz="3000" spc="225">
                <a:solidFill>
                  <a:srgbClr val="FFFFFF"/>
                </a:solidFill>
                <a:latin typeface="Arial"/>
                <a:cs typeface="Arial"/>
              </a:rPr>
              <a:t>1’dir </a:t>
            </a:r>
            <a:r>
              <a:rPr dirty="0" sz="3000" spc="140">
                <a:solidFill>
                  <a:srgbClr val="FFFFFF"/>
                </a:solidFill>
                <a:latin typeface="Arial"/>
                <a:cs typeface="Arial"/>
              </a:rPr>
              <a:t>(bölme </a:t>
            </a:r>
            <a:r>
              <a:rPr dirty="0" sz="3000" spc="130">
                <a:solidFill>
                  <a:srgbClr val="FFFFFF"/>
                </a:solidFill>
                <a:latin typeface="Arial"/>
                <a:cs typeface="Arial"/>
              </a:rPr>
              <a:t>sonucu </a:t>
            </a:r>
            <a:r>
              <a:rPr dirty="0" sz="3000" spc="120">
                <a:solidFill>
                  <a:srgbClr val="FFFFFF"/>
                </a:solidFill>
                <a:latin typeface="Arial"/>
                <a:cs typeface="Arial"/>
              </a:rPr>
              <a:t>kalan  </a:t>
            </a:r>
            <a:r>
              <a:rPr dirty="0" sz="3000" spc="100">
                <a:solidFill>
                  <a:srgbClr val="FFFFFF"/>
                </a:solidFill>
                <a:latin typeface="Arial"/>
                <a:cs typeface="Arial"/>
              </a:rPr>
              <a:t>değer)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2561" y="597387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18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67385"/>
            <a:ext cx="6424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/>
              <a:t>KALANLI </a:t>
            </a:r>
            <a:r>
              <a:rPr dirty="0" sz="3600" spc="-155"/>
              <a:t>BÖLME</a:t>
            </a:r>
            <a:r>
              <a:rPr dirty="0" sz="3600" spc="254"/>
              <a:t> </a:t>
            </a:r>
            <a:r>
              <a:rPr dirty="0" sz="3600" spc="-165"/>
              <a:t>OPERATÖRÜ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1020317"/>
            <a:ext cx="8436610" cy="28047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dirty="0" sz="2400" spc="60">
                <a:solidFill>
                  <a:srgbClr val="FFFFFF"/>
                </a:solidFill>
                <a:latin typeface="Arial"/>
                <a:cs typeface="Arial"/>
              </a:rPr>
              <a:t>Kalanlı </a:t>
            </a:r>
            <a:r>
              <a:rPr dirty="0" sz="2400" spc="140">
                <a:solidFill>
                  <a:srgbClr val="FFFFFF"/>
                </a:solidFill>
                <a:latin typeface="Arial"/>
                <a:cs typeface="Arial"/>
              </a:rPr>
              <a:t>bölme </a:t>
            </a:r>
            <a:r>
              <a:rPr dirty="0" sz="2400" spc="120">
                <a:solidFill>
                  <a:srgbClr val="FFFFFF"/>
                </a:solidFill>
                <a:latin typeface="Arial"/>
                <a:cs typeface="Arial"/>
              </a:rPr>
              <a:t>programlamada </a:t>
            </a:r>
            <a:r>
              <a:rPr dirty="0" sz="2400" spc="114">
                <a:solidFill>
                  <a:srgbClr val="FFFFFF"/>
                </a:solidFill>
                <a:latin typeface="Arial"/>
                <a:cs typeface="Arial"/>
              </a:rPr>
              <a:t>oldukça </a:t>
            </a:r>
            <a:r>
              <a:rPr dirty="0" sz="2400" spc="105">
                <a:solidFill>
                  <a:srgbClr val="FFFFFF"/>
                </a:solidFill>
                <a:latin typeface="Arial"/>
                <a:cs typeface="Arial"/>
              </a:rPr>
              <a:t>kullanışlıdır.  </a:t>
            </a:r>
            <a:r>
              <a:rPr dirty="0" sz="2400" spc="110">
                <a:solidFill>
                  <a:srgbClr val="FFFFFF"/>
                </a:solidFill>
                <a:latin typeface="Arial"/>
                <a:cs typeface="Arial"/>
              </a:rPr>
              <a:t>Örneğin, </a:t>
            </a:r>
            <a:r>
              <a:rPr dirty="0" sz="2400" spc="165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2400" spc="155">
                <a:solidFill>
                  <a:srgbClr val="FFFFFF"/>
                </a:solidFill>
                <a:latin typeface="Arial"/>
                <a:cs typeface="Arial"/>
              </a:rPr>
              <a:t>çift </a:t>
            </a: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sayının </a:t>
            </a:r>
            <a:r>
              <a:rPr dirty="0" sz="2400" spc="110">
                <a:solidFill>
                  <a:srgbClr val="FFFFFF"/>
                </a:solidFill>
                <a:latin typeface="Arial"/>
                <a:cs typeface="Arial"/>
              </a:rPr>
              <a:t>ikiye </a:t>
            </a:r>
            <a:r>
              <a:rPr dirty="0" sz="2400" spc="145">
                <a:solidFill>
                  <a:srgbClr val="FFFFFF"/>
                </a:solidFill>
                <a:latin typeface="Arial"/>
                <a:cs typeface="Arial"/>
              </a:rPr>
              <a:t>bölümünden </a:t>
            </a:r>
            <a:r>
              <a:rPr dirty="0" sz="2400" spc="90">
                <a:solidFill>
                  <a:srgbClr val="FFFFFF"/>
                </a:solidFill>
                <a:latin typeface="Arial"/>
                <a:cs typeface="Arial"/>
              </a:rPr>
              <a:t>kalan </a:t>
            </a:r>
            <a:r>
              <a:rPr dirty="0" sz="2400" spc="105">
                <a:solidFill>
                  <a:srgbClr val="FFFFFF"/>
                </a:solidFill>
                <a:latin typeface="Arial"/>
                <a:cs typeface="Arial"/>
              </a:rPr>
              <a:t>daima </a:t>
            </a:r>
            <a:r>
              <a:rPr dirty="0" sz="2400" spc="180">
                <a:solidFill>
                  <a:srgbClr val="FFFFFF"/>
                </a:solidFill>
                <a:latin typeface="Arial"/>
                <a:cs typeface="Arial"/>
              </a:rPr>
              <a:t>0  </a:t>
            </a:r>
            <a:r>
              <a:rPr dirty="0" sz="2400" spc="114">
                <a:solidFill>
                  <a:srgbClr val="FFFFFF"/>
                </a:solidFill>
                <a:latin typeface="Arial"/>
                <a:cs typeface="Arial"/>
              </a:rPr>
              <a:t>iken, </a:t>
            </a:r>
            <a:r>
              <a:rPr dirty="0" sz="2400" spc="140">
                <a:solidFill>
                  <a:srgbClr val="FFFFFF"/>
                </a:solidFill>
                <a:latin typeface="Arial"/>
                <a:cs typeface="Arial"/>
              </a:rPr>
              <a:t>tek </a:t>
            </a: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sayının </a:t>
            </a:r>
            <a:r>
              <a:rPr dirty="0" sz="2400" spc="145">
                <a:solidFill>
                  <a:srgbClr val="FFFFFF"/>
                </a:solidFill>
                <a:latin typeface="Arial"/>
                <a:cs typeface="Arial"/>
              </a:rPr>
              <a:t>bölümünden </a:t>
            </a:r>
            <a:r>
              <a:rPr dirty="0" sz="2400" spc="95">
                <a:solidFill>
                  <a:srgbClr val="FFFFFF"/>
                </a:solidFill>
                <a:latin typeface="Arial"/>
                <a:cs typeface="Arial"/>
              </a:rPr>
              <a:t>kalan </a:t>
            </a:r>
            <a:r>
              <a:rPr dirty="0" sz="2400" spc="105">
                <a:solidFill>
                  <a:srgbClr val="FFFFFF"/>
                </a:solidFill>
                <a:latin typeface="Arial"/>
                <a:cs typeface="Arial"/>
              </a:rPr>
              <a:t>her zaman </a:t>
            </a:r>
            <a:r>
              <a:rPr dirty="0" sz="2400" spc="165">
                <a:solidFill>
                  <a:srgbClr val="FFFFFF"/>
                </a:solidFill>
                <a:latin typeface="Arial"/>
                <a:cs typeface="Arial"/>
              </a:rPr>
              <a:t>1’dir. </a:t>
            </a:r>
            <a:r>
              <a:rPr dirty="0" sz="2400" spc="-40">
                <a:solidFill>
                  <a:srgbClr val="FFFFFF"/>
                </a:solidFill>
                <a:latin typeface="Arial"/>
                <a:cs typeface="Arial"/>
              </a:rPr>
              <a:t>Bu  </a:t>
            </a:r>
            <a:r>
              <a:rPr dirty="0" sz="2400" spc="140">
                <a:solidFill>
                  <a:srgbClr val="FFFFFF"/>
                </a:solidFill>
                <a:latin typeface="Arial"/>
                <a:cs typeface="Arial"/>
              </a:rPr>
              <a:t>bilgiyi </a:t>
            </a:r>
            <a:r>
              <a:rPr dirty="0" sz="2400" spc="55">
                <a:solidFill>
                  <a:srgbClr val="FFFFFF"/>
                </a:solidFill>
                <a:latin typeface="Arial"/>
                <a:cs typeface="Arial"/>
              </a:rPr>
              <a:t>sayının </a:t>
            </a:r>
            <a:r>
              <a:rPr dirty="0" sz="2400" spc="140">
                <a:solidFill>
                  <a:srgbClr val="FFFFFF"/>
                </a:solidFill>
                <a:latin typeface="Arial"/>
                <a:cs typeface="Arial"/>
              </a:rPr>
              <a:t>tek </a:t>
            </a:r>
            <a:r>
              <a:rPr dirty="0" sz="2400" spc="200">
                <a:solidFill>
                  <a:srgbClr val="FFFFFF"/>
                </a:solidFill>
                <a:latin typeface="Arial"/>
                <a:cs typeface="Arial"/>
              </a:rPr>
              <a:t>mi </a:t>
            </a:r>
            <a:r>
              <a:rPr dirty="0" sz="2400" spc="155">
                <a:solidFill>
                  <a:srgbClr val="FFFFFF"/>
                </a:solidFill>
                <a:latin typeface="Arial"/>
                <a:cs typeface="Arial"/>
              </a:rPr>
              <a:t>çift </a:t>
            </a:r>
            <a:r>
              <a:rPr dirty="0" sz="2400" spc="200">
                <a:solidFill>
                  <a:srgbClr val="FFFFFF"/>
                </a:solidFill>
                <a:latin typeface="Arial"/>
                <a:cs typeface="Arial"/>
              </a:rPr>
              <a:t>mi </a:t>
            </a:r>
            <a:r>
              <a:rPr dirty="0" sz="2400" spc="150">
                <a:solidFill>
                  <a:srgbClr val="FFFFFF"/>
                </a:solidFill>
                <a:latin typeface="Arial"/>
                <a:cs typeface="Arial"/>
              </a:rPr>
              <a:t>olduğunu bulmak </a:t>
            </a:r>
            <a:r>
              <a:rPr dirty="0" sz="2400" spc="120">
                <a:solidFill>
                  <a:srgbClr val="FFFFFF"/>
                </a:solidFill>
                <a:latin typeface="Arial"/>
                <a:cs typeface="Arial"/>
              </a:rPr>
              <a:t>için  </a:t>
            </a:r>
            <a:r>
              <a:rPr dirty="0" sz="2400" spc="130">
                <a:solidFill>
                  <a:srgbClr val="FFFFFF"/>
                </a:solidFill>
                <a:latin typeface="Arial"/>
                <a:cs typeface="Arial"/>
              </a:rPr>
              <a:t>kullanabilirsiniz.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dirty="0" sz="2400" spc="75">
                <a:solidFill>
                  <a:srgbClr val="FFFFFF"/>
                </a:solidFill>
                <a:latin typeface="Arial"/>
                <a:cs typeface="Arial"/>
              </a:rPr>
              <a:t>Bugün </a:t>
            </a:r>
            <a:r>
              <a:rPr dirty="0" sz="2400" spc="100">
                <a:solidFill>
                  <a:srgbClr val="FFFFFF"/>
                </a:solidFill>
                <a:latin typeface="Arial"/>
                <a:cs typeface="Arial"/>
              </a:rPr>
              <a:t>Cumartesi </a:t>
            </a:r>
            <a:r>
              <a:rPr dirty="0" sz="2400" spc="150">
                <a:solidFill>
                  <a:srgbClr val="FFFFFF"/>
                </a:solidFill>
                <a:latin typeface="Arial"/>
                <a:cs typeface="Arial"/>
              </a:rPr>
              <a:t>olduğunu </a:t>
            </a:r>
            <a:r>
              <a:rPr dirty="0" sz="2400" spc="130">
                <a:solidFill>
                  <a:srgbClr val="FFFFFF"/>
                </a:solidFill>
                <a:latin typeface="Arial"/>
                <a:cs typeface="Arial"/>
              </a:rPr>
              <a:t>düşünelim </a:t>
            </a:r>
            <a:r>
              <a:rPr dirty="0" sz="2400" spc="20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dirty="0" sz="2400" spc="80">
                <a:solidFill>
                  <a:srgbClr val="FFFFFF"/>
                </a:solidFill>
                <a:latin typeface="Arial"/>
                <a:cs typeface="Arial"/>
              </a:rPr>
              <a:t>arkadaşınız</a:t>
            </a:r>
            <a:r>
              <a:rPr dirty="0" sz="24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75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marL="12700" marR="630555">
              <a:lnSpc>
                <a:spcPct val="80500"/>
              </a:lnSpc>
              <a:spcBef>
                <a:spcPts val="345"/>
              </a:spcBef>
            </a:pPr>
            <a:r>
              <a:rPr dirty="0" sz="2400" spc="155">
                <a:solidFill>
                  <a:srgbClr val="FFFFFF"/>
                </a:solidFill>
                <a:latin typeface="Arial"/>
                <a:cs typeface="Arial"/>
              </a:rPr>
              <a:t>gün </a:t>
            </a:r>
            <a:r>
              <a:rPr dirty="0" sz="2400" spc="95">
                <a:solidFill>
                  <a:srgbClr val="FFFFFF"/>
                </a:solidFill>
                <a:latin typeface="Arial"/>
                <a:cs typeface="Arial"/>
              </a:rPr>
              <a:t>sonra </a:t>
            </a:r>
            <a:r>
              <a:rPr dirty="0" sz="2400" spc="9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dirty="0" sz="2400" spc="75">
                <a:solidFill>
                  <a:srgbClr val="FFFFFF"/>
                </a:solidFill>
                <a:latin typeface="Arial"/>
                <a:cs typeface="Arial"/>
              </a:rPr>
              <a:t>gelecek. </a:t>
            </a:r>
            <a:r>
              <a:rPr dirty="0" sz="2400" spc="18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dirty="0" sz="2400" spc="155">
                <a:solidFill>
                  <a:srgbClr val="FFFFFF"/>
                </a:solidFill>
                <a:latin typeface="Arial"/>
                <a:cs typeface="Arial"/>
              </a:rPr>
              <a:t>gün </a:t>
            </a:r>
            <a:r>
              <a:rPr dirty="0" sz="2400" spc="95">
                <a:solidFill>
                  <a:srgbClr val="FFFFFF"/>
                </a:solidFill>
                <a:latin typeface="Arial"/>
                <a:cs typeface="Arial"/>
              </a:rPr>
              <a:t>sonra </a:t>
            </a:r>
            <a:r>
              <a:rPr dirty="0" sz="2400" spc="120">
                <a:solidFill>
                  <a:srgbClr val="FFFFFF"/>
                </a:solidFill>
                <a:latin typeface="Arial"/>
                <a:cs typeface="Arial"/>
              </a:rPr>
              <a:t>hangi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Arial"/>
                <a:cs typeface="Arial"/>
              </a:rPr>
              <a:t>gündür?  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Aşağıdaki </a:t>
            </a:r>
            <a:r>
              <a:rPr dirty="0" sz="2600" spc="114">
                <a:solidFill>
                  <a:srgbClr val="FFFFFF"/>
                </a:solidFill>
                <a:latin typeface="Arial"/>
                <a:cs typeface="Arial"/>
              </a:rPr>
              <a:t>ifade ile </a:t>
            </a:r>
            <a:r>
              <a:rPr dirty="0" sz="2600" spc="170">
                <a:solidFill>
                  <a:srgbClr val="FFFFFF"/>
                </a:solidFill>
                <a:latin typeface="Arial"/>
                <a:cs typeface="Arial"/>
              </a:rPr>
              <a:t>bugünün </a:t>
            </a:r>
            <a:r>
              <a:rPr dirty="0" sz="2600" spc="-35">
                <a:solidFill>
                  <a:srgbClr val="FFFFFF"/>
                </a:solidFill>
                <a:latin typeface="Arial"/>
                <a:cs typeface="Arial"/>
              </a:rPr>
              <a:t>Salı </a:t>
            </a:r>
            <a:r>
              <a:rPr dirty="0" sz="2600" spc="165">
                <a:solidFill>
                  <a:srgbClr val="FFFFFF"/>
                </a:solidFill>
                <a:latin typeface="Arial"/>
                <a:cs typeface="Arial"/>
              </a:rPr>
              <a:t>olduğunu  </a:t>
            </a:r>
            <a:r>
              <a:rPr dirty="0" sz="2600" spc="145">
                <a:solidFill>
                  <a:srgbClr val="FFFFFF"/>
                </a:solidFill>
                <a:latin typeface="Arial"/>
                <a:cs typeface="Arial"/>
              </a:rPr>
              <a:t>bulabilirsiniz.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2561" y="597387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19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745" y="4176301"/>
            <a:ext cx="4264025" cy="348615"/>
            <a:chOff x="752745" y="4176301"/>
            <a:chExt cx="4264025" cy="348615"/>
          </a:xfrm>
        </p:grpSpPr>
        <p:sp>
          <p:nvSpPr>
            <p:cNvPr id="6" name="object 6"/>
            <p:cNvSpPr/>
            <p:nvPr/>
          </p:nvSpPr>
          <p:spPr>
            <a:xfrm>
              <a:off x="760682" y="4184238"/>
              <a:ext cx="4248150" cy="332740"/>
            </a:xfrm>
            <a:custGeom>
              <a:avLst/>
              <a:gdLst/>
              <a:ahLst/>
              <a:cxnLst/>
              <a:rect l="l" t="t" r="r" b="b"/>
              <a:pathLst>
                <a:path w="4248150" h="332739">
                  <a:moveTo>
                    <a:pt x="4247969" y="0"/>
                  </a:moveTo>
                  <a:lnTo>
                    <a:pt x="0" y="0"/>
                  </a:lnTo>
                  <a:lnTo>
                    <a:pt x="0" y="332269"/>
                  </a:lnTo>
                  <a:lnTo>
                    <a:pt x="4247969" y="332269"/>
                  </a:lnTo>
                  <a:lnTo>
                    <a:pt x="4247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0682" y="4184238"/>
              <a:ext cx="4248150" cy="332740"/>
            </a:xfrm>
            <a:custGeom>
              <a:avLst/>
              <a:gdLst/>
              <a:ahLst/>
              <a:cxnLst/>
              <a:rect l="l" t="t" r="r" b="b"/>
              <a:pathLst>
                <a:path w="4248150" h="332739">
                  <a:moveTo>
                    <a:pt x="0" y="332269"/>
                  </a:moveTo>
                  <a:lnTo>
                    <a:pt x="4247969" y="332269"/>
                  </a:lnTo>
                  <a:lnTo>
                    <a:pt x="4247969" y="0"/>
                  </a:lnTo>
                  <a:lnTo>
                    <a:pt x="0" y="0"/>
                  </a:lnTo>
                  <a:lnTo>
                    <a:pt x="0" y="332269"/>
                  </a:lnTo>
                  <a:close/>
                </a:path>
              </a:pathLst>
            </a:custGeom>
            <a:ln w="153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71558" y="4166748"/>
            <a:ext cx="336867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0">
                <a:latin typeface="Courier New"/>
                <a:cs typeface="Courier New"/>
              </a:rPr>
              <a:t>Cumartesi haftanın </a:t>
            </a:r>
            <a:r>
              <a:rPr dirty="0" sz="1650" spc="25">
                <a:latin typeface="Courier New"/>
                <a:cs typeface="Courier New"/>
              </a:rPr>
              <a:t>6.</a:t>
            </a:r>
            <a:r>
              <a:rPr dirty="0" sz="1650" spc="-8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günü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1334" y="4583632"/>
            <a:ext cx="2359025" cy="330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875"/>
              </a:lnSpc>
            </a:pPr>
            <a:r>
              <a:rPr dirty="0" sz="1650" spc="20">
                <a:latin typeface="Courier New"/>
                <a:cs typeface="Courier New"/>
              </a:rPr>
              <a:t>Bir hafta </a:t>
            </a:r>
            <a:r>
              <a:rPr dirty="0" sz="1650" spc="30">
                <a:latin typeface="Courier New"/>
                <a:cs typeface="Courier New"/>
              </a:rPr>
              <a:t>7</a:t>
            </a:r>
            <a:r>
              <a:rPr dirty="0" sz="1650" spc="-5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gün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86822" y="5529245"/>
            <a:ext cx="2526030" cy="286385"/>
            <a:chOff x="1486822" y="5529245"/>
            <a:chExt cx="2526030" cy="286385"/>
          </a:xfrm>
        </p:grpSpPr>
        <p:sp>
          <p:nvSpPr>
            <p:cNvPr id="11" name="object 11"/>
            <p:cNvSpPr/>
            <p:nvPr/>
          </p:nvSpPr>
          <p:spPr>
            <a:xfrm>
              <a:off x="1494759" y="5537183"/>
              <a:ext cx="2510155" cy="270510"/>
            </a:xfrm>
            <a:custGeom>
              <a:avLst/>
              <a:gdLst/>
              <a:ahLst/>
              <a:cxnLst/>
              <a:rect l="l" t="t" r="r" b="b"/>
              <a:pathLst>
                <a:path w="2510154" h="270510">
                  <a:moveTo>
                    <a:pt x="2509871" y="0"/>
                  </a:moveTo>
                  <a:lnTo>
                    <a:pt x="0" y="0"/>
                  </a:lnTo>
                  <a:lnTo>
                    <a:pt x="0" y="270160"/>
                  </a:lnTo>
                  <a:lnTo>
                    <a:pt x="2509871" y="270160"/>
                  </a:lnTo>
                  <a:lnTo>
                    <a:pt x="2509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94759" y="5537183"/>
              <a:ext cx="2510155" cy="270510"/>
            </a:xfrm>
            <a:custGeom>
              <a:avLst/>
              <a:gdLst/>
              <a:ahLst/>
              <a:cxnLst/>
              <a:rect l="l" t="t" r="r" b="b"/>
              <a:pathLst>
                <a:path w="2510154" h="270510">
                  <a:moveTo>
                    <a:pt x="0" y="270160"/>
                  </a:moveTo>
                  <a:lnTo>
                    <a:pt x="2509871" y="270160"/>
                  </a:lnTo>
                  <a:lnTo>
                    <a:pt x="2509871" y="0"/>
                  </a:lnTo>
                  <a:lnTo>
                    <a:pt x="0" y="0"/>
                  </a:lnTo>
                  <a:lnTo>
                    <a:pt x="0" y="270160"/>
                  </a:lnTo>
                  <a:close/>
                </a:path>
              </a:pathLst>
            </a:custGeom>
            <a:ln w="153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507778" y="5519682"/>
            <a:ext cx="15690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5">
                <a:latin typeface="Courier New"/>
                <a:cs typeface="Courier New"/>
              </a:rPr>
              <a:t>10 </a:t>
            </a:r>
            <a:r>
              <a:rPr dirty="0" sz="1650" spc="20">
                <a:latin typeface="Courier New"/>
                <a:cs typeface="Courier New"/>
              </a:rPr>
              <a:t>gün</a:t>
            </a:r>
            <a:r>
              <a:rPr dirty="0" sz="1650" spc="-9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sonra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909" y="5155813"/>
            <a:ext cx="4161154" cy="3454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0480">
              <a:lnSpc>
                <a:spcPts val="1889"/>
              </a:lnSpc>
            </a:pPr>
            <a:r>
              <a:rPr dirty="0" sz="1650" spc="20">
                <a:latin typeface="Courier New"/>
                <a:cs typeface="Courier New"/>
              </a:rPr>
              <a:t>Haftanın </a:t>
            </a:r>
            <a:r>
              <a:rPr dirty="0" sz="1650" spc="25">
                <a:latin typeface="Courier New"/>
                <a:cs typeface="Courier New"/>
              </a:rPr>
              <a:t>2. </a:t>
            </a:r>
            <a:r>
              <a:rPr dirty="0" sz="1650" spc="20">
                <a:latin typeface="Courier New"/>
                <a:cs typeface="Courier New"/>
              </a:rPr>
              <a:t>Günü</a:t>
            </a:r>
            <a:r>
              <a:rPr dirty="0" sz="1650" spc="-1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salı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63999" y="4913016"/>
            <a:ext cx="2552065" cy="271780"/>
            <a:chOff x="1563999" y="4913016"/>
            <a:chExt cx="2552065" cy="271780"/>
          </a:xfrm>
        </p:grpSpPr>
        <p:sp>
          <p:nvSpPr>
            <p:cNvPr id="16" name="object 16"/>
            <p:cNvSpPr/>
            <p:nvPr/>
          </p:nvSpPr>
          <p:spPr>
            <a:xfrm>
              <a:off x="1571936" y="4920954"/>
              <a:ext cx="2536190" cy="255904"/>
            </a:xfrm>
            <a:custGeom>
              <a:avLst/>
              <a:gdLst/>
              <a:ahLst/>
              <a:cxnLst/>
              <a:rect l="l" t="t" r="r" b="b"/>
              <a:pathLst>
                <a:path w="2536190" h="255904">
                  <a:moveTo>
                    <a:pt x="2535611" y="0"/>
                  </a:moveTo>
                  <a:lnTo>
                    <a:pt x="0" y="0"/>
                  </a:lnTo>
                  <a:lnTo>
                    <a:pt x="0" y="255301"/>
                  </a:lnTo>
                  <a:lnTo>
                    <a:pt x="2535611" y="255301"/>
                  </a:lnTo>
                  <a:lnTo>
                    <a:pt x="25356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1936" y="4920954"/>
              <a:ext cx="2536190" cy="255904"/>
            </a:xfrm>
            <a:custGeom>
              <a:avLst/>
              <a:gdLst/>
              <a:ahLst/>
              <a:cxnLst/>
              <a:rect l="l" t="t" r="r" b="b"/>
              <a:pathLst>
                <a:path w="2536190" h="255904">
                  <a:moveTo>
                    <a:pt x="0" y="255301"/>
                  </a:moveTo>
                  <a:lnTo>
                    <a:pt x="2535611" y="255301"/>
                  </a:lnTo>
                  <a:lnTo>
                    <a:pt x="2535611" y="0"/>
                  </a:lnTo>
                  <a:lnTo>
                    <a:pt x="0" y="0"/>
                  </a:lnTo>
                  <a:lnTo>
                    <a:pt x="0" y="255301"/>
                  </a:lnTo>
                  <a:close/>
                </a:path>
              </a:pathLst>
            </a:custGeom>
            <a:ln w="153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64213" y="4913230"/>
            <a:ext cx="2551430" cy="2711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55"/>
              </a:spcBef>
            </a:pPr>
            <a:r>
              <a:rPr dirty="0" sz="1650" spc="25">
                <a:solidFill>
                  <a:srgbClr val="FF0000"/>
                </a:solidFill>
                <a:latin typeface="Courier New"/>
                <a:cs typeface="Courier New"/>
              </a:rPr>
              <a:t>(6 </a:t>
            </a:r>
            <a:r>
              <a:rPr dirty="0" sz="1650" spc="3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dirty="0" sz="1650" spc="20">
                <a:solidFill>
                  <a:srgbClr val="FF0000"/>
                </a:solidFill>
                <a:latin typeface="Courier New"/>
                <a:cs typeface="Courier New"/>
              </a:rPr>
              <a:t>10) </a:t>
            </a:r>
            <a:r>
              <a:rPr dirty="0" sz="1650" spc="3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dirty="0" sz="1650" spc="-7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 spc="25">
                <a:solidFill>
                  <a:srgbClr val="FF0000"/>
                </a:solidFill>
                <a:latin typeface="Courier New"/>
                <a:cs typeface="Courier New"/>
              </a:rPr>
              <a:t>7=2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0821" y="4510237"/>
            <a:ext cx="2595880" cy="1054735"/>
            <a:chOff x="1740821" y="4510237"/>
            <a:chExt cx="2595880" cy="1054735"/>
          </a:xfrm>
        </p:grpSpPr>
        <p:sp>
          <p:nvSpPr>
            <p:cNvPr id="20" name="object 20"/>
            <p:cNvSpPr/>
            <p:nvPr/>
          </p:nvSpPr>
          <p:spPr>
            <a:xfrm>
              <a:off x="1742314" y="4511738"/>
              <a:ext cx="128905" cy="436245"/>
            </a:xfrm>
            <a:custGeom>
              <a:avLst/>
              <a:gdLst/>
              <a:ahLst/>
              <a:cxnLst/>
              <a:rect l="l" t="t" r="r" b="b"/>
              <a:pathLst>
                <a:path w="128905" h="436245">
                  <a:moveTo>
                    <a:pt x="0" y="306789"/>
                  </a:moveTo>
                  <a:lnTo>
                    <a:pt x="64307" y="435754"/>
                  </a:lnTo>
                  <a:lnTo>
                    <a:pt x="106914" y="350308"/>
                  </a:lnTo>
                  <a:lnTo>
                    <a:pt x="54118" y="350308"/>
                  </a:lnTo>
                  <a:lnTo>
                    <a:pt x="54118" y="343413"/>
                  </a:lnTo>
                  <a:lnTo>
                    <a:pt x="0" y="306789"/>
                  </a:lnTo>
                  <a:close/>
                </a:path>
                <a:path w="128905" h="436245">
                  <a:moveTo>
                    <a:pt x="54118" y="343413"/>
                  </a:moveTo>
                  <a:lnTo>
                    <a:pt x="54118" y="350308"/>
                  </a:lnTo>
                  <a:lnTo>
                    <a:pt x="64307" y="350308"/>
                  </a:lnTo>
                  <a:lnTo>
                    <a:pt x="54118" y="343413"/>
                  </a:lnTo>
                  <a:close/>
                </a:path>
                <a:path w="128905" h="436245">
                  <a:moveTo>
                    <a:pt x="74496" y="0"/>
                  </a:moveTo>
                  <a:lnTo>
                    <a:pt x="54118" y="0"/>
                  </a:lnTo>
                  <a:lnTo>
                    <a:pt x="54118" y="343413"/>
                  </a:lnTo>
                  <a:lnTo>
                    <a:pt x="64307" y="350308"/>
                  </a:lnTo>
                  <a:lnTo>
                    <a:pt x="74496" y="343413"/>
                  </a:lnTo>
                  <a:lnTo>
                    <a:pt x="74496" y="0"/>
                  </a:lnTo>
                  <a:close/>
                </a:path>
                <a:path w="128905" h="436245">
                  <a:moveTo>
                    <a:pt x="74496" y="343413"/>
                  </a:moveTo>
                  <a:lnTo>
                    <a:pt x="64307" y="350308"/>
                  </a:lnTo>
                  <a:lnTo>
                    <a:pt x="74496" y="350308"/>
                  </a:lnTo>
                  <a:lnTo>
                    <a:pt x="74496" y="343413"/>
                  </a:lnTo>
                  <a:close/>
                </a:path>
                <a:path w="128905" h="436245">
                  <a:moveTo>
                    <a:pt x="128614" y="306789"/>
                  </a:moveTo>
                  <a:lnTo>
                    <a:pt x="74496" y="343413"/>
                  </a:lnTo>
                  <a:lnTo>
                    <a:pt x="74496" y="350308"/>
                  </a:lnTo>
                  <a:lnTo>
                    <a:pt x="106914" y="350308"/>
                  </a:lnTo>
                  <a:lnTo>
                    <a:pt x="128614" y="306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42314" y="4511738"/>
              <a:ext cx="128905" cy="436245"/>
            </a:xfrm>
            <a:custGeom>
              <a:avLst/>
              <a:gdLst/>
              <a:ahLst/>
              <a:cxnLst/>
              <a:rect l="l" t="t" r="r" b="b"/>
              <a:pathLst>
                <a:path w="128905" h="436245">
                  <a:moveTo>
                    <a:pt x="54118" y="350308"/>
                  </a:moveTo>
                  <a:lnTo>
                    <a:pt x="54118" y="0"/>
                  </a:lnTo>
                  <a:lnTo>
                    <a:pt x="74496" y="0"/>
                  </a:lnTo>
                  <a:lnTo>
                    <a:pt x="74496" y="350308"/>
                  </a:lnTo>
                  <a:lnTo>
                    <a:pt x="54118" y="350308"/>
                  </a:lnTo>
                  <a:close/>
                </a:path>
                <a:path w="128905" h="436245">
                  <a:moveTo>
                    <a:pt x="64307" y="350308"/>
                  </a:moveTo>
                  <a:lnTo>
                    <a:pt x="128614" y="306789"/>
                  </a:lnTo>
                  <a:lnTo>
                    <a:pt x="64307" y="435754"/>
                  </a:lnTo>
                  <a:lnTo>
                    <a:pt x="0" y="306789"/>
                  </a:lnTo>
                  <a:lnTo>
                    <a:pt x="64307" y="3503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98514" y="5158746"/>
              <a:ext cx="128905" cy="404495"/>
            </a:xfrm>
            <a:custGeom>
              <a:avLst/>
              <a:gdLst/>
              <a:ahLst/>
              <a:cxnLst/>
              <a:rect l="l" t="t" r="r" b="b"/>
              <a:pathLst>
                <a:path w="128905" h="404495">
                  <a:moveTo>
                    <a:pt x="64307" y="84916"/>
                  </a:moveTo>
                  <a:lnTo>
                    <a:pt x="53582" y="92174"/>
                  </a:lnTo>
                  <a:lnTo>
                    <a:pt x="53582" y="404446"/>
                  </a:lnTo>
                  <a:lnTo>
                    <a:pt x="74474" y="404446"/>
                  </a:lnTo>
                  <a:lnTo>
                    <a:pt x="74474" y="91799"/>
                  </a:lnTo>
                  <a:lnTo>
                    <a:pt x="64307" y="84916"/>
                  </a:lnTo>
                  <a:close/>
                </a:path>
                <a:path w="128905" h="404495">
                  <a:moveTo>
                    <a:pt x="64307" y="0"/>
                  </a:moveTo>
                  <a:lnTo>
                    <a:pt x="0" y="128434"/>
                  </a:lnTo>
                  <a:lnTo>
                    <a:pt x="53582" y="92174"/>
                  </a:lnTo>
                  <a:lnTo>
                    <a:pt x="53582" y="84916"/>
                  </a:lnTo>
                  <a:lnTo>
                    <a:pt x="106810" y="84916"/>
                  </a:lnTo>
                  <a:lnTo>
                    <a:pt x="64307" y="0"/>
                  </a:lnTo>
                  <a:close/>
                </a:path>
                <a:path w="128905" h="404495">
                  <a:moveTo>
                    <a:pt x="106810" y="84916"/>
                  </a:moveTo>
                  <a:lnTo>
                    <a:pt x="74474" y="84916"/>
                  </a:lnTo>
                  <a:lnTo>
                    <a:pt x="74474" y="91799"/>
                  </a:lnTo>
                  <a:lnTo>
                    <a:pt x="128593" y="128434"/>
                  </a:lnTo>
                  <a:lnTo>
                    <a:pt x="106810" y="84916"/>
                  </a:lnTo>
                  <a:close/>
                </a:path>
                <a:path w="128905" h="404495">
                  <a:moveTo>
                    <a:pt x="64307" y="84916"/>
                  </a:moveTo>
                  <a:lnTo>
                    <a:pt x="53582" y="84916"/>
                  </a:lnTo>
                  <a:lnTo>
                    <a:pt x="53582" y="92174"/>
                  </a:lnTo>
                  <a:lnTo>
                    <a:pt x="64307" y="84916"/>
                  </a:lnTo>
                  <a:close/>
                </a:path>
                <a:path w="128905" h="404495">
                  <a:moveTo>
                    <a:pt x="74474" y="84916"/>
                  </a:moveTo>
                  <a:lnTo>
                    <a:pt x="64307" y="84916"/>
                  </a:lnTo>
                  <a:lnTo>
                    <a:pt x="74474" y="91799"/>
                  </a:lnTo>
                  <a:lnTo>
                    <a:pt x="74474" y="84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298514" y="5158746"/>
              <a:ext cx="128905" cy="404495"/>
            </a:xfrm>
            <a:custGeom>
              <a:avLst/>
              <a:gdLst/>
              <a:ahLst/>
              <a:cxnLst/>
              <a:rect l="l" t="t" r="r" b="b"/>
              <a:pathLst>
                <a:path w="128905" h="404495">
                  <a:moveTo>
                    <a:pt x="74474" y="84916"/>
                  </a:moveTo>
                  <a:lnTo>
                    <a:pt x="74474" y="404446"/>
                  </a:lnTo>
                  <a:lnTo>
                    <a:pt x="53582" y="404446"/>
                  </a:lnTo>
                  <a:lnTo>
                    <a:pt x="53582" y="84916"/>
                  </a:lnTo>
                  <a:lnTo>
                    <a:pt x="74474" y="84916"/>
                  </a:lnTo>
                  <a:close/>
                </a:path>
                <a:path w="128905" h="404495">
                  <a:moveTo>
                    <a:pt x="64307" y="84916"/>
                  </a:moveTo>
                  <a:lnTo>
                    <a:pt x="0" y="128434"/>
                  </a:lnTo>
                  <a:lnTo>
                    <a:pt x="64307" y="0"/>
                  </a:lnTo>
                  <a:lnTo>
                    <a:pt x="128593" y="128434"/>
                  </a:lnTo>
                  <a:lnTo>
                    <a:pt x="64307" y="849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19816" y="5143357"/>
              <a:ext cx="514984" cy="219075"/>
            </a:xfrm>
            <a:custGeom>
              <a:avLst/>
              <a:gdLst/>
              <a:ahLst/>
              <a:cxnLst/>
              <a:rect l="l" t="t" r="r" b="b"/>
              <a:pathLst>
                <a:path w="514985" h="219075">
                  <a:moveTo>
                    <a:pt x="90046" y="38479"/>
                  </a:moveTo>
                  <a:lnTo>
                    <a:pt x="79794" y="46167"/>
                  </a:lnTo>
                  <a:lnTo>
                    <a:pt x="83038" y="59487"/>
                  </a:lnTo>
                  <a:lnTo>
                    <a:pt x="507293" y="218672"/>
                  </a:lnTo>
                  <a:lnTo>
                    <a:pt x="514801" y="200633"/>
                  </a:lnTo>
                  <a:lnTo>
                    <a:pt x="90046" y="38479"/>
                  </a:lnTo>
                  <a:close/>
                </a:path>
                <a:path w="514985" h="219075">
                  <a:moveTo>
                    <a:pt x="141355" y="0"/>
                  </a:moveTo>
                  <a:lnTo>
                    <a:pt x="0" y="15389"/>
                  </a:lnTo>
                  <a:lnTo>
                    <a:pt x="98026" y="121015"/>
                  </a:lnTo>
                  <a:lnTo>
                    <a:pt x="83038" y="59487"/>
                  </a:lnTo>
                  <a:lnTo>
                    <a:pt x="74431" y="56257"/>
                  </a:lnTo>
                  <a:lnTo>
                    <a:pt x="82368" y="35548"/>
                  </a:lnTo>
                  <a:lnTo>
                    <a:pt x="93955" y="35548"/>
                  </a:lnTo>
                  <a:lnTo>
                    <a:pt x="141355" y="0"/>
                  </a:lnTo>
                  <a:close/>
                </a:path>
                <a:path w="514985" h="219075">
                  <a:moveTo>
                    <a:pt x="82368" y="35548"/>
                  </a:moveTo>
                  <a:lnTo>
                    <a:pt x="74431" y="56257"/>
                  </a:lnTo>
                  <a:lnTo>
                    <a:pt x="83038" y="59487"/>
                  </a:lnTo>
                  <a:lnTo>
                    <a:pt x="79794" y="46167"/>
                  </a:lnTo>
                  <a:lnTo>
                    <a:pt x="90046" y="38479"/>
                  </a:lnTo>
                  <a:lnTo>
                    <a:pt x="82368" y="35548"/>
                  </a:lnTo>
                  <a:close/>
                </a:path>
                <a:path w="514985" h="219075">
                  <a:moveTo>
                    <a:pt x="93955" y="35548"/>
                  </a:moveTo>
                  <a:lnTo>
                    <a:pt x="82368" y="35548"/>
                  </a:lnTo>
                  <a:lnTo>
                    <a:pt x="90046" y="38479"/>
                  </a:lnTo>
                  <a:lnTo>
                    <a:pt x="93955" y="35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19817" y="5143357"/>
              <a:ext cx="514984" cy="219075"/>
            </a:xfrm>
            <a:custGeom>
              <a:avLst/>
              <a:gdLst/>
              <a:ahLst/>
              <a:cxnLst/>
              <a:rect l="l" t="t" r="r" b="b"/>
              <a:pathLst>
                <a:path w="514985" h="219075">
                  <a:moveTo>
                    <a:pt x="82368" y="35548"/>
                  </a:moveTo>
                  <a:lnTo>
                    <a:pt x="514801" y="200633"/>
                  </a:lnTo>
                  <a:lnTo>
                    <a:pt x="507293" y="218672"/>
                  </a:lnTo>
                  <a:lnTo>
                    <a:pt x="74431" y="56257"/>
                  </a:lnTo>
                  <a:lnTo>
                    <a:pt x="82368" y="35548"/>
                  </a:lnTo>
                  <a:close/>
                </a:path>
                <a:path w="514985" h="219075">
                  <a:moveTo>
                    <a:pt x="79794" y="46167"/>
                  </a:moveTo>
                  <a:lnTo>
                    <a:pt x="98026" y="121015"/>
                  </a:lnTo>
                  <a:lnTo>
                    <a:pt x="0" y="15389"/>
                  </a:lnTo>
                  <a:lnTo>
                    <a:pt x="141355" y="0"/>
                  </a:lnTo>
                  <a:lnTo>
                    <a:pt x="79794" y="461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42424" y="4772339"/>
              <a:ext cx="860425" cy="226695"/>
            </a:xfrm>
            <a:custGeom>
              <a:avLst/>
              <a:gdLst/>
              <a:ahLst/>
              <a:cxnLst/>
              <a:rect l="l" t="t" r="r" b="b"/>
              <a:pathLst>
                <a:path w="860425" h="226695">
                  <a:moveTo>
                    <a:pt x="113685" y="100327"/>
                  </a:moveTo>
                  <a:lnTo>
                    <a:pt x="0" y="190543"/>
                  </a:lnTo>
                  <a:lnTo>
                    <a:pt x="139425" y="226642"/>
                  </a:lnTo>
                  <a:lnTo>
                    <a:pt x="95271" y="182594"/>
                  </a:lnTo>
                  <a:lnTo>
                    <a:pt x="87945" y="182594"/>
                  </a:lnTo>
                  <a:lnTo>
                    <a:pt x="85393" y="172740"/>
                  </a:lnTo>
                  <a:lnTo>
                    <a:pt x="85156" y="172504"/>
                  </a:lnTo>
                  <a:lnTo>
                    <a:pt x="85262" y="172235"/>
                  </a:lnTo>
                  <a:lnTo>
                    <a:pt x="82582" y="161884"/>
                  </a:lnTo>
                  <a:lnTo>
                    <a:pt x="89965" y="160337"/>
                  </a:lnTo>
                  <a:lnTo>
                    <a:pt x="113685" y="100327"/>
                  </a:lnTo>
                  <a:close/>
                </a:path>
                <a:path w="860425" h="226695">
                  <a:moveTo>
                    <a:pt x="85393" y="172740"/>
                  </a:moveTo>
                  <a:lnTo>
                    <a:pt x="87945" y="182594"/>
                  </a:lnTo>
                  <a:lnTo>
                    <a:pt x="93995" y="181321"/>
                  </a:lnTo>
                  <a:lnTo>
                    <a:pt x="85393" y="172740"/>
                  </a:lnTo>
                  <a:close/>
                </a:path>
                <a:path w="860425" h="226695">
                  <a:moveTo>
                    <a:pt x="93995" y="181321"/>
                  </a:moveTo>
                  <a:lnTo>
                    <a:pt x="87945" y="182594"/>
                  </a:lnTo>
                  <a:lnTo>
                    <a:pt x="95271" y="182594"/>
                  </a:lnTo>
                  <a:lnTo>
                    <a:pt x="93995" y="181321"/>
                  </a:lnTo>
                  <a:close/>
                </a:path>
                <a:path w="860425" h="226695">
                  <a:moveTo>
                    <a:pt x="855213" y="0"/>
                  </a:moveTo>
                  <a:lnTo>
                    <a:pt x="89965" y="160337"/>
                  </a:lnTo>
                  <a:lnTo>
                    <a:pt x="85262" y="172235"/>
                  </a:lnTo>
                  <a:lnTo>
                    <a:pt x="85393" y="172740"/>
                  </a:lnTo>
                  <a:lnTo>
                    <a:pt x="93995" y="181321"/>
                  </a:lnTo>
                  <a:lnTo>
                    <a:pt x="859932" y="20179"/>
                  </a:lnTo>
                  <a:lnTo>
                    <a:pt x="855213" y="0"/>
                  </a:lnTo>
                  <a:close/>
                </a:path>
                <a:path w="860425" h="226695">
                  <a:moveTo>
                    <a:pt x="89965" y="160337"/>
                  </a:moveTo>
                  <a:lnTo>
                    <a:pt x="82582" y="161884"/>
                  </a:lnTo>
                  <a:lnTo>
                    <a:pt x="85262" y="172235"/>
                  </a:lnTo>
                  <a:lnTo>
                    <a:pt x="89965" y="160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42424" y="4772339"/>
              <a:ext cx="860425" cy="226695"/>
            </a:xfrm>
            <a:custGeom>
              <a:avLst/>
              <a:gdLst/>
              <a:ahLst/>
              <a:cxnLst/>
              <a:rect l="l" t="t" r="r" b="b"/>
              <a:pathLst>
                <a:path w="860425" h="226695">
                  <a:moveTo>
                    <a:pt x="82582" y="161884"/>
                  </a:moveTo>
                  <a:lnTo>
                    <a:pt x="855213" y="0"/>
                  </a:lnTo>
                  <a:lnTo>
                    <a:pt x="859932" y="20179"/>
                  </a:lnTo>
                  <a:lnTo>
                    <a:pt x="87945" y="182594"/>
                  </a:lnTo>
                  <a:lnTo>
                    <a:pt x="82582" y="161884"/>
                  </a:lnTo>
                  <a:close/>
                </a:path>
                <a:path w="860425" h="226695">
                  <a:moveTo>
                    <a:pt x="85156" y="172504"/>
                  </a:moveTo>
                  <a:lnTo>
                    <a:pt x="139425" y="226642"/>
                  </a:lnTo>
                  <a:lnTo>
                    <a:pt x="0" y="190543"/>
                  </a:lnTo>
                  <a:lnTo>
                    <a:pt x="113685" y="100327"/>
                  </a:lnTo>
                  <a:lnTo>
                    <a:pt x="85156" y="1725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0538"/>
            <a:ext cx="19919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AMAÇ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34568"/>
            <a:ext cx="7357745" cy="15474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286385" marR="5080" indent="-274320">
              <a:lnSpc>
                <a:spcPct val="104700"/>
              </a:lnSpc>
              <a:spcBef>
                <a:spcPts val="135"/>
              </a:spcBef>
            </a:pPr>
            <a:r>
              <a:rPr dirty="0" sz="3250" spc="100"/>
              <a:t></a:t>
            </a:r>
            <a:r>
              <a:rPr dirty="0" sz="2600" spc="100"/>
              <a:t>İlkel </a:t>
            </a:r>
            <a:r>
              <a:rPr dirty="0" sz="2600"/>
              <a:t>veri türleri </a:t>
            </a:r>
            <a:r>
              <a:rPr dirty="0" sz="2600" spc="-5"/>
              <a:t>ile tanışmak </a:t>
            </a:r>
            <a:r>
              <a:rPr dirty="0" sz="2600" spc="-20"/>
              <a:t>(sayılar,</a:t>
            </a:r>
            <a:r>
              <a:rPr dirty="0" sz="2600" spc="-75"/>
              <a:t> </a:t>
            </a:r>
            <a:r>
              <a:rPr dirty="0" sz="2600" spc="-90"/>
              <a:t>karakterler,  </a:t>
            </a:r>
            <a:r>
              <a:rPr dirty="0" sz="2600"/>
              <a:t>vb.)</a:t>
            </a:r>
            <a:endParaRPr sz="2600"/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3250" spc="105"/>
              <a:t></a:t>
            </a:r>
            <a:r>
              <a:rPr dirty="0" sz="2600" spc="105"/>
              <a:t>Atama </a:t>
            </a:r>
            <a:r>
              <a:rPr dirty="0" sz="2600"/>
              <a:t>deyimleri ve</a:t>
            </a:r>
            <a:r>
              <a:rPr dirty="0" sz="2600" spc="-150"/>
              <a:t> </a:t>
            </a:r>
            <a:r>
              <a:rPr dirty="0" sz="2600"/>
              <a:t>ifadeler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535940" y="2354463"/>
            <a:ext cx="7082155" cy="32791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3250" spc="6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600" spc="60">
                <a:solidFill>
                  <a:srgbClr val="FFFFFF"/>
                </a:solidFill>
                <a:latin typeface="Arial"/>
                <a:cs typeface="Arial"/>
              </a:rPr>
              <a:t>Stringler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4700"/>
              </a:lnSpc>
              <a:spcBef>
                <a:spcPts val="360"/>
              </a:spcBef>
            </a:pPr>
            <a:r>
              <a:rPr dirty="0" sz="3250" spc="9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600" spc="90">
                <a:solidFill>
                  <a:srgbClr val="FFFFFF"/>
                </a:solidFill>
                <a:latin typeface="Arial"/>
                <a:cs typeface="Arial"/>
              </a:rPr>
              <a:t>Ekrana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bilgi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yazdırma ve basit klavyeden</a:t>
            </a:r>
            <a:r>
              <a:rPr dirty="0" sz="2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90">
                <a:solidFill>
                  <a:srgbClr val="FFFFFF"/>
                </a:solidFill>
                <a:latin typeface="Arial"/>
                <a:cs typeface="Arial"/>
              </a:rPr>
              <a:t>giriş 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komutları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3250" spc="10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600" spc="100">
                <a:solidFill>
                  <a:srgbClr val="FFFFFF"/>
                </a:solidFill>
                <a:latin typeface="Arial"/>
                <a:cs typeface="Arial"/>
              </a:rPr>
              <a:t>İlkel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türler ve</a:t>
            </a:r>
            <a:r>
              <a:rPr dirty="0" sz="26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ifadeler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250" spc="8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600" spc="85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Sınıfı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3250" spc="9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600" spc="90">
                <a:solidFill>
                  <a:srgbClr val="FFFFFF"/>
                </a:solidFill>
                <a:latin typeface="Arial"/>
                <a:cs typeface="Arial"/>
              </a:rPr>
              <a:t>Klavye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ve Ekran</a:t>
            </a:r>
            <a:r>
              <a:rPr dirty="0" sz="2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Giriş/Çıkışı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47929"/>
            <a:ext cx="46240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"/>
              <a:t>ARİTMETİK</a:t>
            </a:r>
            <a:r>
              <a:rPr dirty="0" sz="3600" spc="75"/>
              <a:t> </a:t>
            </a:r>
            <a:r>
              <a:rPr dirty="0" sz="3600" spc="-175"/>
              <a:t>İFADELER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052561" y="597387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20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8427" y="1007364"/>
            <a:ext cx="7647431" cy="3622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0724" y="990600"/>
            <a:ext cx="1675130" cy="7378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68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dirty="0" sz="2100" spc="-5">
                <a:solidFill>
                  <a:srgbClr val="FFFFFF"/>
                </a:solidFill>
                <a:latin typeface="Times New Roman"/>
                <a:cs typeface="Times New Roman"/>
              </a:rPr>
              <a:t>Matematiksel</a:t>
            </a:r>
            <a:endParaRPr sz="21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100">
                <a:solidFill>
                  <a:srgbClr val="FFFFFF"/>
                </a:solidFill>
                <a:latin typeface="Times New Roman"/>
                <a:cs typeface="Times New Roman"/>
              </a:rPr>
              <a:t>ifade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2800" y="1007363"/>
            <a:ext cx="2209800" cy="46228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55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Javada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gösterim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9800" y="998219"/>
            <a:ext cx="2438400" cy="83058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5560" rIns="0" bIns="0" rtlCol="0" vert="horz">
            <a:spAutoFit/>
          </a:bodyPr>
          <a:lstStyle/>
          <a:p>
            <a:pPr marL="92075" marR="229870">
              <a:lnSpc>
                <a:spcPct val="100000"/>
              </a:lnSpc>
              <a:spcBef>
                <a:spcPts val="28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Javada</a:t>
            </a:r>
            <a:r>
              <a:rPr dirty="0" sz="2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parantezli  gösterim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16579" y="4076700"/>
            <a:ext cx="3429000" cy="571500"/>
          </a:xfrm>
          <a:custGeom>
            <a:avLst/>
            <a:gdLst/>
            <a:ahLst/>
            <a:cxnLst/>
            <a:rect l="l" t="t" r="r" b="b"/>
            <a:pathLst>
              <a:path w="3429000" h="571500">
                <a:moveTo>
                  <a:pt x="3429000" y="0"/>
                </a:moveTo>
                <a:lnTo>
                  <a:pt x="0" y="0"/>
                </a:lnTo>
                <a:lnTo>
                  <a:pt x="0" y="571500"/>
                </a:lnTo>
                <a:lnTo>
                  <a:pt x="3429000" y="571500"/>
                </a:lnTo>
                <a:lnTo>
                  <a:pt x="342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47929"/>
            <a:ext cx="7543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10"/>
              <a:t>BİR </a:t>
            </a:r>
            <a:r>
              <a:rPr dirty="0" sz="3600" spc="-45"/>
              <a:t>İFADENİN</a:t>
            </a:r>
            <a:r>
              <a:rPr dirty="0" sz="3600" spc="-315"/>
              <a:t> </a:t>
            </a:r>
            <a:r>
              <a:rPr dirty="0" sz="3600" spc="-170"/>
              <a:t>DEĞERLENDİRİLMESİ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052561" y="597387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21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02154" y="1273081"/>
            <a:ext cx="6181725" cy="3688715"/>
            <a:chOff x="1202154" y="1273081"/>
            <a:chExt cx="6181725" cy="3688715"/>
          </a:xfrm>
        </p:grpSpPr>
        <p:sp>
          <p:nvSpPr>
            <p:cNvPr id="5" name="object 5"/>
            <p:cNvSpPr/>
            <p:nvPr/>
          </p:nvSpPr>
          <p:spPr>
            <a:xfrm>
              <a:off x="1210687" y="1281614"/>
              <a:ext cx="4581525" cy="3671570"/>
            </a:xfrm>
            <a:custGeom>
              <a:avLst/>
              <a:gdLst/>
              <a:ahLst/>
              <a:cxnLst/>
              <a:rect l="l" t="t" r="r" b="b"/>
              <a:pathLst>
                <a:path w="4581525" h="3671570">
                  <a:moveTo>
                    <a:pt x="4580909" y="0"/>
                  </a:moveTo>
                  <a:lnTo>
                    <a:pt x="0" y="0"/>
                  </a:lnTo>
                  <a:lnTo>
                    <a:pt x="0" y="3671385"/>
                  </a:lnTo>
                  <a:lnTo>
                    <a:pt x="4580909" y="3671385"/>
                  </a:lnTo>
                  <a:lnTo>
                    <a:pt x="4580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0687" y="1281614"/>
              <a:ext cx="4581525" cy="3671570"/>
            </a:xfrm>
            <a:custGeom>
              <a:avLst/>
              <a:gdLst/>
              <a:ahLst/>
              <a:cxnLst/>
              <a:rect l="l" t="t" r="r" b="b"/>
              <a:pathLst>
                <a:path w="4581525" h="3671570">
                  <a:moveTo>
                    <a:pt x="4580909" y="3671385"/>
                  </a:moveTo>
                  <a:lnTo>
                    <a:pt x="4580909" y="0"/>
                  </a:lnTo>
                  <a:lnTo>
                    <a:pt x="0" y="0"/>
                  </a:lnTo>
                  <a:lnTo>
                    <a:pt x="0" y="3671385"/>
                  </a:lnTo>
                </a:path>
              </a:pathLst>
            </a:custGeom>
            <a:ln w="170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48688" y="1717749"/>
              <a:ext cx="2626360" cy="265430"/>
            </a:xfrm>
            <a:custGeom>
              <a:avLst/>
              <a:gdLst/>
              <a:ahLst/>
              <a:cxnLst/>
              <a:rect l="l" t="t" r="r" b="b"/>
              <a:pathLst>
                <a:path w="2626359" h="265430">
                  <a:moveTo>
                    <a:pt x="0" y="264897"/>
                  </a:moveTo>
                  <a:lnTo>
                    <a:pt x="2626038" y="264897"/>
                  </a:lnTo>
                  <a:lnTo>
                    <a:pt x="2626038" y="0"/>
                  </a:lnTo>
                  <a:lnTo>
                    <a:pt x="0" y="0"/>
                  </a:lnTo>
                  <a:lnTo>
                    <a:pt x="0" y="26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48688" y="1974113"/>
              <a:ext cx="2626360" cy="17145"/>
            </a:xfrm>
            <a:custGeom>
              <a:avLst/>
              <a:gdLst/>
              <a:ahLst/>
              <a:cxnLst/>
              <a:rect l="l" t="t" r="r" b="b"/>
              <a:pathLst>
                <a:path w="2626359" h="17144">
                  <a:moveTo>
                    <a:pt x="0" y="17068"/>
                  </a:moveTo>
                  <a:lnTo>
                    <a:pt x="2626038" y="17068"/>
                  </a:lnTo>
                  <a:lnTo>
                    <a:pt x="2626038" y="0"/>
                  </a:lnTo>
                  <a:lnTo>
                    <a:pt x="0" y="0"/>
                  </a:lnTo>
                  <a:lnTo>
                    <a:pt x="0" y="170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48688" y="1717749"/>
              <a:ext cx="2626360" cy="265430"/>
            </a:xfrm>
            <a:custGeom>
              <a:avLst/>
              <a:gdLst/>
              <a:ahLst/>
              <a:cxnLst/>
              <a:rect l="l" t="t" r="r" b="b"/>
              <a:pathLst>
                <a:path w="2626359" h="265430">
                  <a:moveTo>
                    <a:pt x="2626038" y="0"/>
                  </a:moveTo>
                  <a:lnTo>
                    <a:pt x="0" y="0"/>
                  </a:lnTo>
                  <a:lnTo>
                    <a:pt x="0" y="264897"/>
                  </a:lnTo>
                </a:path>
              </a:pathLst>
            </a:custGeom>
            <a:ln w="17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06720" y="1612737"/>
              <a:ext cx="142240" cy="265430"/>
            </a:xfrm>
            <a:custGeom>
              <a:avLst/>
              <a:gdLst/>
              <a:ahLst/>
              <a:cxnLst/>
              <a:rect l="l" t="t" r="r" b="b"/>
              <a:pathLst>
                <a:path w="142239" h="265430">
                  <a:moveTo>
                    <a:pt x="71355" y="93773"/>
                  </a:moveTo>
                  <a:lnTo>
                    <a:pt x="59581" y="101743"/>
                  </a:lnTo>
                  <a:lnTo>
                    <a:pt x="59581" y="264827"/>
                  </a:lnTo>
                  <a:lnTo>
                    <a:pt x="85485" y="264827"/>
                  </a:lnTo>
                  <a:lnTo>
                    <a:pt x="85485" y="103465"/>
                  </a:lnTo>
                  <a:lnTo>
                    <a:pt x="71355" y="93773"/>
                  </a:lnTo>
                  <a:close/>
                </a:path>
                <a:path w="142239" h="265430">
                  <a:moveTo>
                    <a:pt x="71355" y="0"/>
                  </a:moveTo>
                  <a:lnTo>
                    <a:pt x="0" y="142073"/>
                  </a:lnTo>
                  <a:lnTo>
                    <a:pt x="59581" y="101743"/>
                  </a:lnTo>
                  <a:lnTo>
                    <a:pt x="59581" y="93773"/>
                  </a:lnTo>
                  <a:lnTo>
                    <a:pt x="117831" y="93773"/>
                  </a:lnTo>
                  <a:lnTo>
                    <a:pt x="71355" y="0"/>
                  </a:lnTo>
                  <a:close/>
                </a:path>
                <a:path w="142239" h="265430">
                  <a:moveTo>
                    <a:pt x="117831" y="93773"/>
                  </a:moveTo>
                  <a:lnTo>
                    <a:pt x="85485" y="93773"/>
                  </a:lnTo>
                  <a:lnTo>
                    <a:pt x="85485" y="103465"/>
                  </a:lnTo>
                  <a:lnTo>
                    <a:pt x="141769" y="142073"/>
                  </a:lnTo>
                  <a:lnTo>
                    <a:pt x="117831" y="93773"/>
                  </a:lnTo>
                  <a:close/>
                </a:path>
                <a:path w="142239" h="265430">
                  <a:moveTo>
                    <a:pt x="85485" y="93773"/>
                  </a:moveTo>
                  <a:lnTo>
                    <a:pt x="71355" y="93773"/>
                  </a:lnTo>
                  <a:lnTo>
                    <a:pt x="85485" y="103465"/>
                  </a:lnTo>
                  <a:lnTo>
                    <a:pt x="85485" y="93773"/>
                  </a:lnTo>
                  <a:close/>
                </a:path>
                <a:path w="142239" h="265430">
                  <a:moveTo>
                    <a:pt x="71355" y="93773"/>
                  </a:moveTo>
                  <a:lnTo>
                    <a:pt x="59581" y="93773"/>
                  </a:lnTo>
                  <a:lnTo>
                    <a:pt x="59581" y="101743"/>
                  </a:lnTo>
                  <a:lnTo>
                    <a:pt x="71355" y="93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06720" y="1612737"/>
              <a:ext cx="142240" cy="265430"/>
            </a:xfrm>
            <a:custGeom>
              <a:avLst/>
              <a:gdLst/>
              <a:ahLst/>
              <a:cxnLst/>
              <a:rect l="l" t="t" r="r" b="b"/>
              <a:pathLst>
                <a:path w="142239" h="265430">
                  <a:moveTo>
                    <a:pt x="59581" y="264827"/>
                  </a:moveTo>
                  <a:lnTo>
                    <a:pt x="59581" y="93773"/>
                  </a:lnTo>
                  <a:lnTo>
                    <a:pt x="85485" y="93773"/>
                  </a:lnTo>
                  <a:lnTo>
                    <a:pt x="85485" y="264827"/>
                  </a:lnTo>
                  <a:lnTo>
                    <a:pt x="59581" y="264827"/>
                  </a:lnTo>
                  <a:close/>
                </a:path>
                <a:path w="142239" h="265430">
                  <a:moveTo>
                    <a:pt x="71355" y="93773"/>
                  </a:moveTo>
                  <a:lnTo>
                    <a:pt x="0" y="142073"/>
                  </a:lnTo>
                  <a:lnTo>
                    <a:pt x="71355" y="0"/>
                  </a:lnTo>
                  <a:lnTo>
                    <a:pt x="141769" y="142073"/>
                  </a:lnTo>
                  <a:lnTo>
                    <a:pt x="71355" y="93773"/>
                  </a:lnTo>
                  <a:close/>
                </a:path>
              </a:pathLst>
            </a:custGeom>
            <a:ln w="32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66301" y="1865784"/>
              <a:ext cx="531495" cy="0"/>
            </a:xfrm>
            <a:custGeom>
              <a:avLst/>
              <a:gdLst/>
              <a:ahLst/>
              <a:cxnLst/>
              <a:rect l="l" t="t" r="r" b="b"/>
              <a:pathLst>
                <a:path w="531495" h="0">
                  <a:moveTo>
                    <a:pt x="0" y="0"/>
                  </a:moveTo>
                  <a:lnTo>
                    <a:pt x="531048" y="0"/>
                  </a:lnTo>
                </a:path>
              </a:pathLst>
            </a:custGeom>
            <a:ln w="17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50759" y="2093385"/>
              <a:ext cx="142875" cy="267970"/>
            </a:xfrm>
            <a:custGeom>
              <a:avLst/>
              <a:gdLst/>
              <a:ahLst/>
              <a:cxnLst/>
              <a:rect l="l" t="t" r="r" b="b"/>
              <a:pathLst>
                <a:path w="142875" h="267969">
                  <a:moveTo>
                    <a:pt x="71191" y="97543"/>
                  </a:moveTo>
                  <a:lnTo>
                    <a:pt x="60004" y="104651"/>
                  </a:lnTo>
                  <a:lnTo>
                    <a:pt x="60004" y="267890"/>
                  </a:lnTo>
                  <a:lnTo>
                    <a:pt x="82377" y="267890"/>
                  </a:lnTo>
                  <a:lnTo>
                    <a:pt x="82377" y="104651"/>
                  </a:lnTo>
                  <a:lnTo>
                    <a:pt x="71191" y="97543"/>
                  </a:lnTo>
                  <a:close/>
                </a:path>
                <a:path w="142875" h="267969">
                  <a:moveTo>
                    <a:pt x="71191" y="0"/>
                  </a:moveTo>
                  <a:lnTo>
                    <a:pt x="0" y="142780"/>
                  </a:lnTo>
                  <a:lnTo>
                    <a:pt x="60004" y="104651"/>
                  </a:lnTo>
                  <a:lnTo>
                    <a:pt x="60004" y="97543"/>
                  </a:lnTo>
                  <a:lnTo>
                    <a:pt x="119826" y="97543"/>
                  </a:lnTo>
                  <a:lnTo>
                    <a:pt x="71191" y="0"/>
                  </a:lnTo>
                  <a:close/>
                </a:path>
                <a:path w="142875" h="267969">
                  <a:moveTo>
                    <a:pt x="119826" y="97543"/>
                  </a:moveTo>
                  <a:lnTo>
                    <a:pt x="82377" y="97543"/>
                  </a:lnTo>
                  <a:lnTo>
                    <a:pt x="82377" y="104651"/>
                  </a:lnTo>
                  <a:lnTo>
                    <a:pt x="142382" y="142780"/>
                  </a:lnTo>
                  <a:lnTo>
                    <a:pt x="119826" y="97543"/>
                  </a:lnTo>
                  <a:close/>
                </a:path>
                <a:path w="142875" h="267969">
                  <a:moveTo>
                    <a:pt x="71191" y="97543"/>
                  </a:moveTo>
                  <a:lnTo>
                    <a:pt x="60004" y="97543"/>
                  </a:lnTo>
                  <a:lnTo>
                    <a:pt x="60004" y="104651"/>
                  </a:lnTo>
                  <a:lnTo>
                    <a:pt x="71191" y="97543"/>
                  </a:lnTo>
                  <a:close/>
                </a:path>
                <a:path w="142875" h="267969">
                  <a:moveTo>
                    <a:pt x="82377" y="97543"/>
                  </a:moveTo>
                  <a:lnTo>
                    <a:pt x="71191" y="97543"/>
                  </a:lnTo>
                  <a:lnTo>
                    <a:pt x="82377" y="104651"/>
                  </a:lnTo>
                  <a:lnTo>
                    <a:pt x="82377" y="97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50759" y="2093384"/>
              <a:ext cx="142875" cy="267970"/>
            </a:xfrm>
            <a:custGeom>
              <a:avLst/>
              <a:gdLst/>
              <a:ahLst/>
              <a:cxnLst/>
              <a:rect l="l" t="t" r="r" b="b"/>
              <a:pathLst>
                <a:path w="142875" h="267969">
                  <a:moveTo>
                    <a:pt x="60004" y="267890"/>
                  </a:moveTo>
                  <a:lnTo>
                    <a:pt x="60004" y="97543"/>
                  </a:lnTo>
                  <a:lnTo>
                    <a:pt x="82377" y="97543"/>
                  </a:lnTo>
                  <a:lnTo>
                    <a:pt x="82377" y="267890"/>
                  </a:lnTo>
                  <a:lnTo>
                    <a:pt x="60004" y="267890"/>
                  </a:lnTo>
                  <a:close/>
                </a:path>
                <a:path w="142875" h="267969">
                  <a:moveTo>
                    <a:pt x="71191" y="97543"/>
                  </a:moveTo>
                  <a:lnTo>
                    <a:pt x="0" y="142780"/>
                  </a:lnTo>
                  <a:lnTo>
                    <a:pt x="71191" y="0"/>
                  </a:lnTo>
                  <a:lnTo>
                    <a:pt x="142382" y="142780"/>
                  </a:lnTo>
                  <a:lnTo>
                    <a:pt x="71191" y="97543"/>
                  </a:lnTo>
                  <a:close/>
                </a:path>
              </a:pathLst>
            </a:custGeom>
            <a:ln w="32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310176" y="2349494"/>
              <a:ext cx="2453005" cy="0"/>
            </a:xfrm>
            <a:custGeom>
              <a:avLst/>
              <a:gdLst/>
              <a:ahLst/>
              <a:cxnLst/>
              <a:rect l="l" t="t" r="r" b="b"/>
              <a:pathLst>
                <a:path w="2453004" h="0">
                  <a:moveTo>
                    <a:pt x="0" y="0"/>
                  </a:moveTo>
                  <a:lnTo>
                    <a:pt x="2452642" y="0"/>
                  </a:lnTo>
                </a:path>
              </a:pathLst>
            </a:custGeom>
            <a:ln w="17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64366" y="2626220"/>
              <a:ext cx="142240" cy="265430"/>
            </a:xfrm>
            <a:custGeom>
              <a:avLst/>
              <a:gdLst/>
              <a:ahLst/>
              <a:cxnLst/>
              <a:rect l="l" t="t" r="r" b="b"/>
              <a:pathLst>
                <a:path w="142239" h="265430">
                  <a:moveTo>
                    <a:pt x="71167" y="93796"/>
                  </a:moveTo>
                  <a:lnTo>
                    <a:pt x="59416" y="101784"/>
                  </a:lnTo>
                  <a:lnTo>
                    <a:pt x="59416" y="264874"/>
                  </a:lnTo>
                  <a:lnTo>
                    <a:pt x="82353" y="264874"/>
                  </a:lnTo>
                  <a:lnTo>
                    <a:pt x="82353" y="101460"/>
                  </a:lnTo>
                  <a:lnTo>
                    <a:pt x="71167" y="93796"/>
                  </a:lnTo>
                  <a:close/>
                </a:path>
                <a:path w="142239" h="265430">
                  <a:moveTo>
                    <a:pt x="71167" y="0"/>
                  </a:moveTo>
                  <a:lnTo>
                    <a:pt x="0" y="142167"/>
                  </a:lnTo>
                  <a:lnTo>
                    <a:pt x="59416" y="101784"/>
                  </a:lnTo>
                  <a:lnTo>
                    <a:pt x="59416" y="93796"/>
                  </a:lnTo>
                  <a:lnTo>
                    <a:pt x="117748" y="93796"/>
                  </a:lnTo>
                  <a:lnTo>
                    <a:pt x="71167" y="0"/>
                  </a:lnTo>
                  <a:close/>
                </a:path>
                <a:path w="142239" h="265430">
                  <a:moveTo>
                    <a:pt x="117748" y="93796"/>
                  </a:moveTo>
                  <a:lnTo>
                    <a:pt x="82353" y="93796"/>
                  </a:lnTo>
                  <a:lnTo>
                    <a:pt x="82353" y="101460"/>
                  </a:lnTo>
                  <a:lnTo>
                    <a:pt x="141769" y="142167"/>
                  </a:lnTo>
                  <a:lnTo>
                    <a:pt x="117748" y="93796"/>
                  </a:lnTo>
                  <a:close/>
                </a:path>
                <a:path w="142239" h="265430">
                  <a:moveTo>
                    <a:pt x="71167" y="93796"/>
                  </a:moveTo>
                  <a:lnTo>
                    <a:pt x="59416" y="93796"/>
                  </a:lnTo>
                  <a:lnTo>
                    <a:pt x="59416" y="101784"/>
                  </a:lnTo>
                  <a:lnTo>
                    <a:pt x="71167" y="93796"/>
                  </a:lnTo>
                  <a:close/>
                </a:path>
                <a:path w="142239" h="265430">
                  <a:moveTo>
                    <a:pt x="82353" y="93796"/>
                  </a:moveTo>
                  <a:lnTo>
                    <a:pt x="71167" y="93796"/>
                  </a:lnTo>
                  <a:lnTo>
                    <a:pt x="82353" y="101460"/>
                  </a:lnTo>
                  <a:lnTo>
                    <a:pt x="82353" y="93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964366" y="2626220"/>
              <a:ext cx="142240" cy="265430"/>
            </a:xfrm>
            <a:custGeom>
              <a:avLst/>
              <a:gdLst/>
              <a:ahLst/>
              <a:cxnLst/>
              <a:rect l="l" t="t" r="r" b="b"/>
              <a:pathLst>
                <a:path w="142239" h="265430">
                  <a:moveTo>
                    <a:pt x="59416" y="264874"/>
                  </a:moveTo>
                  <a:lnTo>
                    <a:pt x="59416" y="93796"/>
                  </a:lnTo>
                  <a:lnTo>
                    <a:pt x="82353" y="93796"/>
                  </a:lnTo>
                  <a:lnTo>
                    <a:pt x="82353" y="264874"/>
                  </a:lnTo>
                  <a:lnTo>
                    <a:pt x="59416" y="264874"/>
                  </a:lnTo>
                  <a:close/>
                </a:path>
                <a:path w="142239" h="265430">
                  <a:moveTo>
                    <a:pt x="71167" y="93796"/>
                  </a:moveTo>
                  <a:lnTo>
                    <a:pt x="0" y="142167"/>
                  </a:lnTo>
                  <a:lnTo>
                    <a:pt x="71167" y="0"/>
                  </a:lnTo>
                  <a:lnTo>
                    <a:pt x="141769" y="142167"/>
                  </a:lnTo>
                  <a:lnTo>
                    <a:pt x="71167" y="93796"/>
                  </a:lnTo>
                  <a:close/>
                </a:path>
              </a:pathLst>
            </a:custGeom>
            <a:ln w="32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23782" y="2879313"/>
              <a:ext cx="1739264" cy="0"/>
            </a:xfrm>
            <a:custGeom>
              <a:avLst/>
              <a:gdLst/>
              <a:ahLst/>
              <a:cxnLst/>
              <a:rect l="l" t="t" r="r" b="b"/>
              <a:pathLst>
                <a:path w="1739264" h="0">
                  <a:moveTo>
                    <a:pt x="0" y="0"/>
                  </a:moveTo>
                  <a:lnTo>
                    <a:pt x="1739035" y="0"/>
                  </a:lnTo>
                </a:path>
              </a:pathLst>
            </a:custGeom>
            <a:ln w="17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688367" y="3207308"/>
              <a:ext cx="142240" cy="265430"/>
            </a:xfrm>
            <a:custGeom>
              <a:avLst/>
              <a:gdLst/>
              <a:ahLst/>
              <a:cxnLst/>
              <a:rect l="l" t="t" r="r" b="b"/>
              <a:pathLst>
                <a:path w="142239" h="265429">
                  <a:moveTo>
                    <a:pt x="71191" y="93820"/>
                  </a:moveTo>
                  <a:lnTo>
                    <a:pt x="59416" y="101820"/>
                  </a:lnTo>
                  <a:lnTo>
                    <a:pt x="59416" y="264897"/>
                  </a:lnTo>
                  <a:lnTo>
                    <a:pt x="82377" y="264897"/>
                  </a:lnTo>
                  <a:lnTo>
                    <a:pt x="82377" y="101484"/>
                  </a:lnTo>
                  <a:lnTo>
                    <a:pt x="71191" y="93820"/>
                  </a:lnTo>
                  <a:close/>
                </a:path>
                <a:path w="142239" h="265429">
                  <a:moveTo>
                    <a:pt x="71191" y="0"/>
                  </a:moveTo>
                  <a:lnTo>
                    <a:pt x="0" y="142191"/>
                  </a:lnTo>
                  <a:lnTo>
                    <a:pt x="59416" y="101820"/>
                  </a:lnTo>
                  <a:lnTo>
                    <a:pt x="59416" y="93820"/>
                  </a:lnTo>
                  <a:lnTo>
                    <a:pt x="117775" y="93820"/>
                  </a:lnTo>
                  <a:lnTo>
                    <a:pt x="71191" y="0"/>
                  </a:lnTo>
                  <a:close/>
                </a:path>
                <a:path w="142239" h="265429">
                  <a:moveTo>
                    <a:pt x="117775" y="93820"/>
                  </a:moveTo>
                  <a:lnTo>
                    <a:pt x="82377" y="93820"/>
                  </a:lnTo>
                  <a:lnTo>
                    <a:pt x="82377" y="101484"/>
                  </a:lnTo>
                  <a:lnTo>
                    <a:pt x="141793" y="142191"/>
                  </a:lnTo>
                  <a:lnTo>
                    <a:pt x="117775" y="93820"/>
                  </a:lnTo>
                  <a:close/>
                </a:path>
                <a:path w="142239" h="265429">
                  <a:moveTo>
                    <a:pt x="71191" y="93820"/>
                  </a:moveTo>
                  <a:lnTo>
                    <a:pt x="59416" y="93820"/>
                  </a:lnTo>
                  <a:lnTo>
                    <a:pt x="59416" y="101820"/>
                  </a:lnTo>
                  <a:lnTo>
                    <a:pt x="71191" y="93820"/>
                  </a:lnTo>
                  <a:close/>
                </a:path>
                <a:path w="142239" h="265429">
                  <a:moveTo>
                    <a:pt x="82377" y="93820"/>
                  </a:moveTo>
                  <a:lnTo>
                    <a:pt x="71191" y="93820"/>
                  </a:lnTo>
                  <a:lnTo>
                    <a:pt x="82377" y="101484"/>
                  </a:lnTo>
                  <a:lnTo>
                    <a:pt x="82377" y="93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688366" y="3207308"/>
              <a:ext cx="142240" cy="265430"/>
            </a:xfrm>
            <a:custGeom>
              <a:avLst/>
              <a:gdLst/>
              <a:ahLst/>
              <a:cxnLst/>
              <a:rect l="l" t="t" r="r" b="b"/>
              <a:pathLst>
                <a:path w="142239" h="265429">
                  <a:moveTo>
                    <a:pt x="59416" y="264897"/>
                  </a:moveTo>
                  <a:lnTo>
                    <a:pt x="59416" y="93820"/>
                  </a:lnTo>
                  <a:lnTo>
                    <a:pt x="82377" y="93820"/>
                  </a:lnTo>
                  <a:lnTo>
                    <a:pt x="82377" y="264897"/>
                  </a:lnTo>
                  <a:lnTo>
                    <a:pt x="59416" y="264897"/>
                  </a:lnTo>
                  <a:close/>
                </a:path>
                <a:path w="142239" h="265429">
                  <a:moveTo>
                    <a:pt x="71191" y="93820"/>
                  </a:moveTo>
                  <a:lnTo>
                    <a:pt x="0" y="142191"/>
                  </a:lnTo>
                  <a:lnTo>
                    <a:pt x="71191" y="0"/>
                  </a:lnTo>
                  <a:lnTo>
                    <a:pt x="141793" y="142191"/>
                  </a:lnTo>
                  <a:lnTo>
                    <a:pt x="71191" y="93820"/>
                  </a:lnTo>
                  <a:close/>
                </a:path>
              </a:pathLst>
            </a:custGeom>
            <a:ln w="32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47783" y="3460402"/>
              <a:ext cx="3001010" cy="0"/>
            </a:xfrm>
            <a:custGeom>
              <a:avLst/>
              <a:gdLst/>
              <a:ahLst/>
              <a:cxnLst/>
              <a:rect l="l" t="t" r="r" b="b"/>
              <a:pathLst>
                <a:path w="3001010" h="0">
                  <a:moveTo>
                    <a:pt x="0" y="0"/>
                  </a:moveTo>
                  <a:lnTo>
                    <a:pt x="3000905" y="0"/>
                  </a:lnTo>
                </a:path>
              </a:pathLst>
            </a:custGeom>
            <a:ln w="17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32557" y="4320572"/>
              <a:ext cx="142240" cy="265430"/>
            </a:xfrm>
            <a:custGeom>
              <a:avLst/>
              <a:gdLst/>
              <a:ahLst/>
              <a:cxnLst/>
              <a:rect l="l" t="t" r="r" b="b"/>
              <a:pathLst>
                <a:path w="142239" h="265429">
                  <a:moveTo>
                    <a:pt x="70602" y="93796"/>
                  </a:moveTo>
                  <a:lnTo>
                    <a:pt x="59416" y="101460"/>
                  </a:lnTo>
                  <a:lnTo>
                    <a:pt x="59416" y="264874"/>
                  </a:lnTo>
                  <a:lnTo>
                    <a:pt x="82353" y="264874"/>
                  </a:lnTo>
                  <a:lnTo>
                    <a:pt x="82353" y="101784"/>
                  </a:lnTo>
                  <a:lnTo>
                    <a:pt x="70602" y="93796"/>
                  </a:lnTo>
                  <a:close/>
                </a:path>
                <a:path w="142239" h="265429">
                  <a:moveTo>
                    <a:pt x="70602" y="0"/>
                  </a:moveTo>
                  <a:lnTo>
                    <a:pt x="0" y="142167"/>
                  </a:lnTo>
                  <a:lnTo>
                    <a:pt x="59416" y="101460"/>
                  </a:lnTo>
                  <a:lnTo>
                    <a:pt x="59416" y="93796"/>
                  </a:lnTo>
                  <a:lnTo>
                    <a:pt x="117555" y="93796"/>
                  </a:lnTo>
                  <a:lnTo>
                    <a:pt x="70602" y="0"/>
                  </a:lnTo>
                  <a:close/>
                </a:path>
                <a:path w="142239" h="265429">
                  <a:moveTo>
                    <a:pt x="117555" y="93796"/>
                  </a:moveTo>
                  <a:lnTo>
                    <a:pt x="82353" y="93796"/>
                  </a:lnTo>
                  <a:lnTo>
                    <a:pt x="82353" y="101784"/>
                  </a:lnTo>
                  <a:lnTo>
                    <a:pt x="141769" y="142167"/>
                  </a:lnTo>
                  <a:lnTo>
                    <a:pt x="117555" y="93796"/>
                  </a:lnTo>
                  <a:close/>
                </a:path>
                <a:path w="142239" h="265429">
                  <a:moveTo>
                    <a:pt x="82353" y="93796"/>
                  </a:moveTo>
                  <a:lnTo>
                    <a:pt x="70602" y="93796"/>
                  </a:lnTo>
                  <a:lnTo>
                    <a:pt x="82353" y="101784"/>
                  </a:lnTo>
                  <a:lnTo>
                    <a:pt x="82353" y="93796"/>
                  </a:lnTo>
                  <a:close/>
                </a:path>
                <a:path w="142239" h="265429">
                  <a:moveTo>
                    <a:pt x="70602" y="93796"/>
                  </a:moveTo>
                  <a:lnTo>
                    <a:pt x="59416" y="93796"/>
                  </a:lnTo>
                  <a:lnTo>
                    <a:pt x="59416" y="101460"/>
                  </a:lnTo>
                  <a:lnTo>
                    <a:pt x="70602" y="93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32557" y="4320572"/>
              <a:ext cx="142240" cy="265430"/>
            </a:xfrm>
            <a:custGeom>
              <a:avLst/>
              <a:gdLst/>
              <a:ahLst/>
              <a:cxnLst/>
              <a:rect l="l" t="t" r="r" b="b"/>
              <a:pathLst>
                <a:path w="142239" h="265429">
                  <a:moveTo>
                    <a:pt x="59416" y="264874"/>
                  </a:moveTo>
                  <a:lnTo>
                    <a:pt x="59416" y="93796"/>
                  </a:lnTo>
                  <a:lnTo>
                    <a:pt x="82353" y="93796"/>
                  </a:lnTo>
                  <a:lnTo>
                    <a:pt x="82353" y="264874"/>
                  </a:lnTo>
                  <a:lnTo>
                    <a:pt x="59416" y="264874"/>
                  </a:lnTo>
                  <a:close/>
                </a:path>
                <a:path w="142239" h="265429">
                  <a:moveTo>
                    <a:pt x="70602" y="93796"/>
                  </a:moveTo>
                  <a:lnTo>
                    <a:pt x="0" y="142167"/>
                  </a:lnTo>
                  <a:lnTo>
                    <a:pt x="70602" y="0"/>
                  </a:lnTo>
                  <a:lnTo>
                    <a:pt x="141769" y="142167"/>
                  </a:lnTo>
                  <a:lnTo>
                    <a:pt x="70602" y="93796"/>
                  </a:lnTo>
                  <a:close/>
                </a:path>
              </a:pathLst>
            </a:custGeom>
            <a:ln w="32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591384" y="4590771"/>
              <a:ext cx="2157730" cy="0"/>
            </a:xfrm>
            <a:custGeom>
              <a:avLst/>
              <a:gdLst/>
              <a:ahLst/>
              <a:cxnLst/>
              <a:rect l="l" t="t" r="r" b="b"/>
              <a:pathLst>
                <a:path w="2157729" h="0">
                  <a:moveTo>
                    <a:pt x="0" y="0"/>
                  </a:moveTo>
                  <a:lnTo>
                    <a:pt x="2157303" y="0"/>
                  </a:lnTo>
                </a:path>
              </a:pathLst>
            </a:custGeom>
            <a:ln w="17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818974" y="3756565"/>
              <a:ext cx="142875" cy="265430"/>
            </a:xfrm>
            <a:custGeom>
              <a:avLst/>
              <a:gdLst/>
              <a:ahLst/>
              <a:cxnLst/>
              <a:rect l="l" t="t" r="r" b="b"/>
              <a:pathLst>
                <a:path w="142875" h="265429">
                  <a:moveTo>
                    <a:pt x="71191" y="94385"/>
                  </a:moveTo>
                  <a:lnTo>
                    <a:pt x="59416" y="102390"/>
                  </a:lnTo>
                  <a:lnTo>
                    <a:pt x="59416" y="264897"/>
                  </a:lnTo>
                  <a:lnTo>
                    <a:pt x="85297" y="264897"/>
                  </a:lnTo>
                  <a:lnTo>
                    <a:pt x="85297" y="103978"/>
                  </a:lnTo>
                  <a:lnTo>
                    <a:pt x="71191" y="94385"/>
                  </a:lnTo>
                  <a:close/>
                </a:path>
                <a:path w="142875" h="265429">
                  <a:moveTo>
                    <a:pt x="71191" y="0"/>
                  </a:moveTo>
                  <a:lnTo>
                    <a:pt x="0" y="142780"/>
                  </a:lnTo>
                  <a:lnTo>
                    <a:pt x="59416" y="102390"/>
                  </a:lnTo>
                  <a:lnTo>
                    <a:pt x="59416" y="94385"/>
                  </a:lnTo>
                  <a:lnTo>
                    <a:pt x="118236" y="94385"/>
                  </a:lnTo>
                  <a:lnTo>
                    <a:pt x="71191" y="0"/>
                  </a:lnTo>
                  <a:close/>
                </a:path>
                <a:path w="142875" h="265429">
                  <a:moveTo>
                    <a:pt x="118236" y="94385"/>
                  </a:moveTo>
                  <a:lnTo>
                    <a:pt x="85297" y="94385"/>
                  </a:lnTo>
                  <a:lnTo>
                    <a:pt x="85297" y="103978"/>
                  </a:lnTo>
                  <a:lnTo>
                    <a:pt x="142358" y="142780"/>
                  </a:lnTo>
                  <a:lnTo>
                    <a:pt x="118236" y="94385"/>
                  </a:lnTo>
                  <a:close/>
                </a:path>
                <a:path w="142875" h="265429">
                  <a:moveTo>
                    <a:pt x="85297" y="94385"/>
                  </a:moveTo>
                  <a:lnTo>
                    <a:pt x="71191" y="94385"/>
                  </a:lnTo>
                  <a:lnTo>
                    <a:pt x="85297" y="103978"/>
                  </a:lnTo>
                  <a:lnTo>
                    <a:pt x="85297" y="94385"/>
                  </a:lnTo>
                  <a:close/>
                </a:path>
                <a:path w="142875" h="265429">
                  <a:moveTo>
                    <a:pt x="71191" y="94385"/>
                  </a:moveTo>
                  <a:lnTo>
                    <a:pt x="59416" y="94385"/>
                  </a:lnTo>
                  <a:lnTo>
                    <a:pt x="59416" y="102390"/>
                  </a:lnTo>
                  <a:lnTo>
                    <a:pt x="71191" y="94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818974" y="3756565"/>
              <a:ext cx="142875" cy="265430"/>
            </a:xfrm>
            <a:custGeom>
              <a:avLst/>
              <a:gdLst/>
              <a:ahLst/>
              <a:cxnLst/>
              <a:rect l="l" t="t" r="r" b="b"/>
              <a:pathLst>
                <a:path w="142875" h="265429">
                  <a:moveTo>
                    <a:pt x="59416" y="264897"/>
                  </a:moveTo>
                  <a:lnTo>
                    <a:pt x="59416" y="94385"/>
                  </a:lnTo>
                  <a:lnTo>
                    <a:pt x="85297" y="94385"/>
                  </a:lnTo>
                  <a:lnTo>
                    <a:pt x="85297" y="264897"/>
                  </a:lnTo>
                  <a:lnTo>
                    <a:pt x="59416" y="264897"/>
                  </a:lnTo>
                  <a:close/>
                </a:path>
                <a:path w="142875" h="265429">
                  <a:moveTo>
                    <a:pt x="71191" y="94385"/>
                  </a:moveTo>
                  <a:lnTo>
                    <a:pt x="0" y="142780"/>
                  </a:lnTo>
                  <a:lnTo>
                    <a:pt x="71191" y="0"/>
                  </a:lnTo>
                  <a:lnTo>
                    <a:pt x="142358" y="142780"/>
                  </a:lnTo>
                  <a:lnTo>
                    <a:pt x="71191" y="94385"/>
                  </a:lnTo>
                  <a:close/>
                </a:path>
              </a:pathLst>
            </a:custGeom>
            <a:ln w="32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878390" y="4009659"/>
              <a:ext cx="2901950" cy="0"/>
            </a:xfrm>
            <a:custGeom>
              <a:avLst/>
              <a:gdLst/>
              <a:ahLst/>
              <a:cxnLst/>
              <a:rect l="l" t="t" r="r" b="b"/>
              <a:pathLst>
                <a:path w="2901950" h="0">
                  <a:moveTo>
                    <a:pt x="0" y="0"/>
                  </a:moveTo>
                  <a:lnTo>
                    <a:pt x="2901383" y="0"/>
                  </a:lnTo>
                </a:path>
              </a:pathLst>
            </a:custGeom>
            <a:ln w="17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762818" y="2198585"/>
              <a:ext cx="2481580" cy="299720"/>
            </a:xfrm>
            <a:custGeom>
              <a:avLst/>
              <a:gdLst/>
              <a:ahLst/>
              <a:cxnLst/>
              <a:rect l="l" t="t" r="r" b="b"/>
              <a:pathLst>
                <a:path w="2481579" h="299719">
                  <a:moveTo>
                    <a:pt x="2481443" y="0"/>
                  </a:moveTo>
                  <a:lnTo>
                    <a:pt x="0" y="0"/>
                  </a:lnTo>
                  <a:lnTo>
                    <a:pt x="0" y="299108"/>
                  </a:lnTo>
                  <a:lnTo>
                    <a:pt x="2481443" y="299108"/>
                  </a:lnTo>
                  <a:lnTo>
                    <a:pt x="2481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62818" y="2198585"/>
              <a:ext cx="2481580" cy="299720"/>
            </a:xfrm>
            <a:custGeom>
              <a:avLst/>
              <a:gdLst/>
              <a:ahLst/>
              <a:cxnLst/>
              <a:rect l="l" t="t" r="r" b="b"/>
              <a:pathLst>
                <a:path w="2481579" h="299719">
                  <a:moveTo>
                    <a:pt x="0" y="299108"/>
                  </a:moveTo>
                  <a:lnTo>
                    <a:pt x="2481443" y="299108"/>
                  </a:lnTo>
                  <a:lnTo>
                    <a:pt x="2481443" y="0"/>
                  </a:lnTo>
                  <a:lnTo>
                    <a:pt x="0" y="0"/>
                  </a:lnTo>
                  <a:lnTo>
                    <a:pt x="0" y="299108"/>
                  </a:lnTo>
                  <a:close/>
                </a:path>
              </a:pathLst>
            </a:custGeom>
            <a:ln w="17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762818" y="2697021"/>
              <a:ext cx="2481580" cy="333375"/>
            </a:xfrm>
            <a:custGeom>
              <a:avLst/>
              <a:gdLst/>
              <a:ahLst/>
              <a:cxnLst/>
              <a:rect l="l" t="t" r="r" b="b"/>
              <a:pathLst>
                <a:path w="2481579" h="333375">
                  <a:moveTo>
                    <a:pt x="2481443" y="0"/>
                  </a:moveTo>
                  <a:lnTo>
                    <a:pt x="0" y="0"/>
                  </a:lnTo>
                  <a:lnTo>
                    <a:pt x="0" y="333319"/>
                  </a:lnTo>
                  <a:lnTo>
                    <a:pt x="2481443" y="333319"/>
                  </a:lnTo>
                  <a:lnTo>
                    <a:pt x="2481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762818" y="2697021"/>
              <a:ext cx="2481580" cy="333375"/>
            </a:xfrm>
            <a:custGeom>
              <a:avLst/>
              <a:gdLst/>
              <a:ahLst/>
              <a:cxnLst/>
              <a:rect l="l" t="t" r="r" b="b"/>
              <a:pathLst>
                <a:path w="2481579" h="333375">
                  <a:moveTo>
                    <a:pt x="0" y="333319"/>
                  </a:moveTo>
                  <a:lnTo>
                    <a:pt x="2481443" y="333319"/>
                  </a:lnTo>
                  <a:lnTo>
                    <a:pt x="2481443" y="0"/>
                  </a:lnTo>
                  <a:lnTo>
                    <a:pt x="0" y="0"/>
                  </a:lnTo>
                  <a:lnTo>
                    <a:pt x="0" y="333319"/>
                  </a:lnTo>
                  <a:close/>
                </a:path>
              </a:pathLst>
            </a:custGeom>
            <a:ln w="17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748688" y="3261004"/>
              <a:ext cx="2478405" cy="316230"/>
            </a:xfrm>
            <a:custGeom>
              <a:avLst/>
              <a:gdLst/>
              <a:ahLst/>
              <a:cxnLst/>
              <a:rect l="l" t="t" r="r" b="b"/>
              <a:pathLst>
                <a:path w="2478404" h="316229">
                  <a:moveTo>
                    <a:pt x="2478382" y="0"/>
                  </a:moveTo>
                  <a:lnTo>
                    <a:pt x="0" y="0"/>
                  </a:lnTo>
                  <a:lnTo>
                    <a:pt x="0" y="315624"/>
                  </a:lnTo>
                  <a:lnTo>
                    <a:pt x="2478382" y="315624"/>
                  </a:lnTo>
                  <a:lnTo>
                    <a:pt x="2478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48688" y="3261004"/>
              <a:ext cx="2478405" cy="316230"/>
            </a:xfrm>
            <a:custGeom>
              <a:avLst/>
              <a:gdLst/>
              <a:ahLst/>
              <a:cxnLst/>
              <a:rect l="l" t="t" r="r" b="b"/>
              <a:pathLst>
                <a:path w="2478404" h="316229">
                  <a:moveTo>
                    <a:pt x="0" y="315624"/>
                  </a:moveTo>
                  <a:lnTo>
                    <a:pt x="2478382" y="315624"/>
                  </a:lnTo>
                  <a:lnTo>
                    <a:pt x="2478382" y="0"/>
                  </a:lnTo>
                  <a:lnTo>
                    <a:pt x="0" y="0"/>
                  </a:lnTo>
                  <a:lnTo>
                    <a:pt x="0" y="315624"/>
                  </a:lnTo>
                  <a:close/>
                </a:path>
              </a:pathLst>
            </a:custGeom>
            <a:ln w="17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48688" y="4357162"/>
              <a:ext cx="2478405" cy="350520"/>
            </a:xfrm>
            <a:custGeom>
              <a:avLst/>
              <a:gdLst/>
              <a:ahLst/>
              <a:cxnLst/>
              <a:rect l="l" t="t" r="r" b="b"/>
              <a:pathLst>
                <a:path w="2478404" h="350520">
                  <a:moveTo>
                    <a:pt x="2478382" y="0"/>
                  </a:moveTo>
                  <a:lnTo>
                    <a:pt x="0" y="0"/>
                  </a:lnTo>
                  <a:lnTo>
                    <a:pt x="0" y="350424"/>
                  </a:lnTo>
                  <a:lnTo>
                    <a:pt x="2478382" y="350424"/>
                  </a:lnTo>
                  <a:lnTo>
                    <a:pt x="2478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48688" y="4357162"/>
              <a:ext cx="2478405" cy="350520"/>
            </a:xfrm>
            <a:custGeom>
              <a:avLst/>
              <a:gdLst/>
              <a:ahLst/>
              <a:cxnLst/>
              <a:rect l="l" t="t" r="r" b="b"/>
              <a:pathLst>
                <a:path w="2478404" h="350520">
                  <a:moveTo>
                    <a:pt x="0" y="350424"/>
                  </a:moveTo>
                  <a:lnTo>
                    <a:pt x="2478382" y="350424"/>
                  </a:lnTo>
                  <a:lnTo>
                    <a:pt x="2478382" y="0"/>
                  </a:lnTo>
                  <a:lnTo>
                    <a:pt x="0" y="0"/>
                  </a:lnTo>
                  <a:lnTo>
                    <a:pt x="0" y="350424"/>
                  </a:lnTo>
                  <a:close/>
                </a:path>
              </a:pathLst>
            </a:custGeom>
            <a:ln w="17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79773" y="3844472"/>
              <a:ext cx="2481580" cy="382270"/>
            </a:xfrm>
            <a:custGeom>
              <a:avLst/>
              <a:gdLst/>
              <a:ahLst/>
              <a:cxnLst/>
              <a:rect l="l" t="t" r="r" b="b"/>
              <a:pathLst>
                <a:path w="2481579" h="382270">
                  <a:moveTo>
                    <a:pt x="2481443" y="0"/>
                  </a:moveTo>
                  <a:lnTo>
                    <a:pt x="0" y="0"/>
                  </a:lnTo>
                  <a:lnTo>
                    <a:pt x="0" y="381690"/>
                  </a:lnTo>
                  <a:lnTo>
                    <a:pt x="2481443" y="381690"/>
                  </a:lnTo>
                  <a:lnTo>
                    <a:pt x="2481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779773" y="3844472"/>
              <a:ext cx="2481580" cy="382270"/>
            </a:xfrm>
            <a:custGeom>
              <a:avLst/>
              <a:gdLst/>
              <a:ahLst/>
              <a:cxnLst/>
              <a:rect l="l" t="t" r="r" b="b"/>
              <a:pathLst>
                <a:path w="2481579" h="382270">
                  <a:moveTo>
                    <a:pt x="0" y="381690"/>
                  </a:moveTo>
                  <a:lnTo>
                    <a:pt x="2481443" y="381690"/>
                  </a:lnTo>
                  <a:lnTo>
                    <a:pt x="2481443" y="0"/>
                  </a:lnTo>
                  <a:lnTo>
                    <a:pt x="0" y="0"/>
                  </a:lnTo>
                  <a:lnTo>
                    <a:pt x="0" y="381690"/>
                  </a:lnTo>
                  <a:close/>
                </a:path>
              </a:pathLst>
            </a:custGeom>
            <a:ln w="170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202155" y="1273082"/>
            <a:ext cx="6172835" cy="368046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550"/>
              </a:spcBef>
            </a:pP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3 </a:t>
            </a:r>
            <a:r>
              <a:rPr dirty="0" sz="1850">
                <a:latin typeface="Courier New"/>
                <a:cs typeface="Courier New"/>
              </a:rPr>
              <a:t>+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4 </a:t>
            </a:r>
            <a:r>
              <a:rPr dirty="0" sz="1850">
                <a:latin typeface="Courier New"/>
                <a:cs typeface="Courier New"/>
              </a:rPr>
              <a:t>*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4 </a:t>
            </a:r>
            <a:r>
              <a:rPr dirty="0" sz="1850">
                <a:latin typeface="Courier New"/>
                <a:cs typeface="Courier New"/>
              </a:rPr>
              <a:t>+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5 </a:t>
            </a:r>
            <a:r>
              <a:rPr dirty="0" sz="1850">
                <a:latin typeface="Courier New"/>
                <a:cs typeface="Courier New"/>
              </a:rPr>
              <a:t>* (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4 </a:t>
            </a:r>
            <a:r>
              <a:rPr dirty="0" sz="1850">
                <a:latin typeface="Courier New"/>
                <a:cs typeface="Courier New"/>
              </a:rPr>
              <a:t>+ </a:t>
            </a:r>
            <a:r>
              <a:rPr dirty="0" sz="1850" spc="5">
                <a:solidFill>
                  <a:srgbClr val="3366FF"/>
                </a:solidFill>
                <a:latin typeface="Courier New"/>
                <a:cs typeface="Courier New"/>
              </a:rPr>
              <a:t>3</a:t>
            </a:r>
            <a:r>
              <a:rPr dirty="0" sz="1850" spc="5">
                <a:latin typeface="Courier New"/>
                <a:cs typeface="Courier New"/>
              </a:rPr>
              <a:t>) </a:t>
            </a:r>
            <a:r>
              <a:rPr dirty="0" sz="1850">
                <a:latin typeface="Courier New"/>
                <a:cs typeface="Courier New"/>
              </a:rPr>
              <a:t>-</a:t>
            </a:r>
            <a:r>
              <a:rPr dirty="0" sz="1850" spc="105">
                <a:latin typeface="Courier New"/>
                <a:cs typeface="Courier New"/>
              </a:rPr>
              <a:t>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850">
              <a:latin typeface="Courier New"/>
              <a:cs typeface="Courier New"/>
            </a:endParaRPr>
          </a:p>
          <a:p>
            <a:pPr marL="3952875" indent="-339090">
              <a:lnSpc>
                <a:spcPts val="1795"/>
              </a:lnSpc>
              <a:spcBef>
                <a:spcPts val="650"/>
              </a:spcBef>
              <a:buAutoNum type="arabicParenBoth"/>
              <a:tabLst>
                <a:tab pos="3953510" algn="l"/>
              </a:tabLst>
            </a:pPr>
            <a:r>
              <a:rPr dirty="0" sz="1850">
                <a:latin typeface="Times New Roman"/>
                <a:cs typeface="Times New Roman"/>
              </a:rPr>
              <a:t>İlkin paranez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içi</a:t>
            </a:r>
            <a:endParaRPr sz="1850">
              <a:latin typeface="Times New Roman"/>
              <a:cs typeface="Times New Roman"/>
            </a:endParaRPr>
          </a:p>
          <a:p>
            <a:pPr marL="187325">
              <a:lnSpc>
                <a:spcPts val="1795"/>
              </a:lnSpc>
            </a:pP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3 </a:t>
            </a:r>
            <a:r>
              <a:rPr dirty="0" sz="1850">
                <a:latin typeface="Courier New"/>
                <a:cs typeface="Courier New"/>
              </a:rPr>
              <a:t>+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4 </a:t>
            </a:r>
            <a:r>
              <a:rPr dirty="0" sz="1850">
                <a:latin typeface="Courier New"/>
                <a:cs typeface="Courier New"/>
              </a:rPr>
              <a:t>*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4 </a:t>
            </a:r>
            <a:r>
              <a:rPr dirty="0" sz="1850">
                <a:latin typeface="Courier New"/>
                <a:cs typeface="Courier New"/>
              </a:rPr>
              <a:t>+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5 </a:t>
            </a:r>
            <a:r>
              <a:rPr dirty="0" sz="1850">
                <a:latin typeface="Courier New"/>
                <a:cs typeface="Courier New"/>
              </a:rPr>
              <a:t>*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7 </a:t>
            </a:r>
            <a:r>
              <a:rPr dirty="0" sz="1850">
                <a:latin typeface="Courier New"/>
                <a:cs typeface="Courier New"/>
              </a:rPr>
              <a:t>–</a:t>
            </a:r>
            <a:r>
              <a:rPr dirty="0" sz="1850" spc="85">
                <a:latin typeface="Courier New"/>
                <a:cs typeface="Courier New"/>
              </a:rPr>
              <a:t>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850">
              <a:latin typeface="Courier New"/>
              <a:cs typeface="Courier New"/>
            </a:endParaRPr>
          </a:p>
          <a:p>
            <a:pPr marL="3968115" indent="-337185">
              <a:lnSpc>
                <a:spcPts val="2020"/>
              </a:lnSpc>
              <a:spcBef>
                <a:spcPts val="204"/>
              </a:spcBef>
              <a:buAutoNum type="arabicParenBoth" startAt="2"/>
              <a:tabLst>
                <a:tab pos="3968750" algn="l"/>
              </a:tabLst>
            </a:pPr>
            <a:r>
              <a:rPr dirty="0" sz="1850" spc="-5">
                <a:latin typeface="Times New Roman"/>
                <a:cs typeface="Times New Roman"/>
              </a:rPr>
              <a:t>çarpma</a:t>
            </a:r>
            <a:endParaRPr sz="1850">
              <a:latin typeface="Times New Roman"/>
              <a:cs typeface="Times New Roman"/>
            </a:endParaRPr>
          </a:p>
          <a:p>
            <a:pPr marL="187325">
              <a:lnSpc>
                <a:spcPts val="1960"/>
              </a:lnSpc>
            </a:pP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3 </a:t>
            </a:r>
            <a:r>
              <a:rPr dirty="0" sz="1850">
                <a:latin typeface="Courier New"/>
                <a:cs typeface="Courier New"/>
              </a:rPr>
              <a:t>+ </a:t>
            </a:r>
            <a:r>
              <a:rPr dirty="0" sz="1850" spc="5">
                <a:solidFill>
                  <a:srgbClr val="3366FF"/>
                </a:solidFill>
                <a:latin typeface="Courier New"/>
                <a:cs typeface="Courier New"/>
              </a:rPr>
              <a:t>16 </a:t>
            </a:r>
            <a:r>
              <a:rPr dirty="0" sz="1850">
                <a:latin typeface="Courier New"/>
                <a:cs typeface="Courier New"/>
              </a:rPr>
              <a:t>+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5 </a:t>
            </a:r>
            <a:r>
              <a:rPr dirty="0" sz="1850">
                <a:latin typeface="Courier New"/>
                <a:cs typeface="Courier New"/>
              </a:rPr>
              <a:t>*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7 </a:t>
            </a:r>
            <a:r>
              <a:rPr dirty="0" sz="1850">
                <a:latin typeface="Courier New"/>
                <a:cs typeface="Courier New"/>
              </a:rPr>
              <a:t>–</a:t>
            </a:r>
            <a:r>
              <a:rPr dirty="0" sz="1850" spc="60">
                <a:latin typeface="Courier New"/>
                <a:cs typeface="Courier New"/>
              </a:rPr>
              <a:t>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850">
              <a:latin typeface="Courier New"/>
              <a:cs typeface="Courier New"/>
            </a:endParaRPr>
          </a:p>
          <a:p>
            <a:pPr marL="3968115" indent="-337185">
              <a:lnSpc>
                <a:spcPts val="2120"/>
              </a:lnSpc>
              <a:buAutoNum type="arabicParenBoth" startAt="3"/>
              <a:tabLst>
                <a:tab pos="3968750" algn="l"/>
              </a:tabLst>
            </a:pPr>
            <a:r>
              <a:rPr dirty="0" sz="1850" spc="-5">
                <a:latin typeface="Times New Roman"/>
                <a:cs typeface="Times New Roman"/>
              </a:rPr>
              <a:t>çarpma</a:t>
            </a:r>
            <a:endParaRPr sz="1850">
              <a:latin typeface="Times New Roman"/>
              <a:cs typeface="Times New Roman"/>
            </a:endParaRPr>
          </a:p>
          <a:p>
            <a:pPr marL="187325">
              <a:lnSpc>
                <a:spcPts val="2175"/>
              </a:lnSpc>
            </a:pP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3 </a:t>
            </a:r>
            <a:r>
              <a:rPr dirty="0" sz="1850">
                <a:latin typeface="Courier New"/>
                <a:cs typeface="Courier New"/>
              </a:rPr>
              <a:t>+ </a:t>
            </a:r>
            <a:r>
              <a:rPr dirty="0" sz="1850" spc="5">
                <a:solidFill>
                  <a:srgbClr val="3366FF"/>
                </a:solidFill>
                <a:latin typeface="Courier New"/>
                <a:cs typeface="Courier New"/>
              </a:rPr>
              <a:t>16 </a:t>
            </a:r>
            <a:r>
              <a:rPr dirty="0" sz="1850">
                <a:latin typeface="Courier New"/>
                <a:cs typeface="Courier New"/>
              </a:rPr>
              <a:t>+ </a:t>
            </a:r>
            <a:r>
              <a:rPr dirty="0" sz="1850" spc="5">
                <a:solidFill>
                  <a:srgbClr val="3366FF"/>
                </a:solidFill>
                <a:latin typeface="Courier New"/>
                <a:cs typeface="Courier New"/>
              </a:rPr>
              <a:t>35 </a:t>
            </a:r>
            <a:r>
              <a:rPr dirty="0" sz="1850">
                <a:latin typeface="Courier New"/>
                <a:cs typeface="Courier New"/>
              </a:rPr>
              <a:t>–</a:t>
            </a:r>
            <a:r>
              <a:rPr dirty="0" sz="1850" spc="35">
                <a:latin typeface="Courier New"/>
                <a:cs typeface="Courier New"/>
              </a:rPr>
              <a:t>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850">
              <a:latin typeface="Courier New"/>
              <a:cs typeface="Courier New"/>
            </a:endParaRPr>
          </a:p>
          <a:p>
            <a:pPr marL="3950970" indent="-337185">
              <a:lnSpc>
                <a:spcPts val="2075"/>
              </a:lnSpc>
              <a:spcBef>
                <a:spcPts val="85"/>
              </a:spcBef>
              <a:buAutoNum type="arabicParenBoth" startAt="4"/>
              <a:tabLst>
                <a:tab pos="3951604" algn="l"/>
              </a:tabLst>
            </a:pPr>
            <a:r>
              <a:rPr dirty="0" sz="1850" spc="-5">
                <a:latin typeface="Times New Roman"/>
                <a:cs typeface="Times New Roman"/>
              </a:rPr>
              <a:t>toplama</a:t>
            </a:r>
            <a:endParaRPr sz="1850">
              <a:latin typeface="Times New Roman"/>
              <a:cs typeface="Times New Roman"/>
            </a:endParaRPr>
          </a:p>
          <a:p>
            <a:pPr marL="187325">
              <a:lnSpc>
                <a:spcPts val="2075"/>
              </a:lnSpc>
            </a:pPr>
            <a:r>
              <a:rPr dirty="0" sz="1850" spc="5">
                <a:solidFill>
                  <a:srgbClr val="3366FF"/>
                </a:solidFill>
                <a:latin typeface="Courier New"/>
                <a:cs typeface="Courier New"/>
              </a:rPr>
              <a:t>19 </a:t>
            </a:r>
            <a:r>
              <a:rPr dirty="0" sz="1850">
                <a:latin typeface="Courier New"/>
                <a:cs typeface="Courier New"/>
              </a:rPr>
              <a:t>+ </a:t>
            </a:r>
            <a:r>
              <a:rPr dirty="0" sz="1850" spc="5">
                <a:solidFill>
                  <a:srgbClr val="3366FF"/>
                </a:solidFill>
                <a:latin typeface="Courier New"/>
                <a:cs typeface="Courier New"/>
              </a:rPr>
              <a:t>35 </a:t>
            </a:r>
            <a:r>
              <a:rPr dirty="0" sz="1850">
                <a:latin typeface="Courier New"/>
                <a:cs typeface="Courier New"/>
              </a:rPr>
              <a:t>–</a:t>
            </a:r>
            <a:r>
              <a:rPr dirty="0" sz="1850" spc="15">
                <a:latin typeface="Courier New"/>
                <a:cs typeface="Courier New"/>
              </a:rPr>
              <a:t>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850">
              <a:latin typeface="Courier New"/>
              <a:cs typeface="Courier New"/>
            </a:endParaRPr>
          </a:p>
          <a:p>
            <a:pPr marL="3986529" indent="-338455">
              <a:lnSpc>
                <a:spcPts val="1895"/>
              </a:lnSpc>
              <a:spcBef>
                <a:spcPts val="430"/>
              </a:spcBef>
              <a:buAutoNum type="arabicParenBoth" startAt="5"/>
              <a:tabLst>
                <a:tab pos="3987165" algn="l"/>
              </a:tabLst>
            </a:pPr>
            <a:r>
              <a:rPr dirty="0" sz="1850" spc="-5">
                <a:latin typeface="Times New Roman"/>
                <a:cs typeface="Times New Roman"/>
              </a:rPr>
              <a:t>toplama</a:t>
            </a:r>
            <a:endParaRPr sz="1850">
              <a:latin typeface="Times New Roman"/>
              <a:cs typeface="Times New Roman"/>
            </a:endParaRPr>
          </a:p>
          <a:p>
            <a:pPr marL="897890">
              <a:lnSpc>
                <a:spcPts val="1895"/>
              </a:lnSpc>
            </a:pP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54 -</a:t>
            </a:r>
            <a:r>
              <a:rPr dirty="0" sz="1850" spc="1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85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850">
              <a:latin typeface="Courier New"/>
              <a:cs typeface="Courier New"/>
            </a:endParaRPr>
          </a:p>
          <a:p>
            <a:pPr marL="3951604" indent="-337820">
              <a:lnSpc>
                <a:spcPts val="2055"/>
              </a:lnSpc>
              <a:spcBef>
                <a:spcPts val="270"/>
              </a:spcBef>
              <a:buAutoNum type="arabicParenBoth" startAt="6"/>
              <a:tabLst>
                <a:tab pos="3952240" algn="l"/>
              </a:tabLst>
            </a:pPr>
            <a:r>
              <a:rPr dirty="0" sz="1850" spc="-5">
                <a:latin typeface="Times New Roman"/>
                <a:cs typeface="Times New Roman"/>
              </a:rPr>
              <a:t>çıkarma</a:t>
            </a:r>
            <a:endParaRPr sz="1850">
              <a:latin typeface="Times New Roman"/>
              <a:cs typeface="Times New Roman"/>
            </a:endParaRPr>
          </a:p>
          <a:p>
            <a:pPr marL="897890">
              <a:lnSpc>
                <a:spcPts val="2055"/>
              </a:lnSpc>
            </a:pPr>
            <a:r>
              <a:rPr dirty="0" sz="1850" spc="5">
                <a:solidFill>
                  <a:srgbClr val="3366FF"/>
                </a:solidFill>
                <a:latin typeface="Courier New"/>
                <a:cs typeface="Courier New"/>
              </a:rPr>
              <a:t>53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19785"/>
            <a:ext cx="75311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0"/>
              <a:t>KISAYOLDAN </a:t>
            </a:r>
            <a:r>
              <a:rPr dirty="0" sz="3600" spc="85"/>
              <a:t>ATAMA</a:t>
            </a:r>
            <a:r>
              <a:rPr dirty="0" sz="3600" spc="275"/>
              <a:t> </a:t>
            </a:r>
            <a:r>
              <a:rPr dirty="0" sz="3600" spc="-165"/>
              <a:t>OPERATÖRÜ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052561" y="597387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22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194" y="1390853"/>
            <a:ext cx="503809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4985" algn="l"/>
                <a:tab pos="3670300" algn="l"/>
              </a:tabLst>
            </a:pPr>
            <a:r>
              <a:rPr dirty="0" sz="3000" spc="-5" i="1">
                <a:solidFill>
                  <a:srgbClr val="FFFFFF"/>
                </a:solidFill>
                <a:latin typeface="Times New Roman"/>
                <a:cs typeface="Times New Roman"/>
              </a:rPr>
              <a:t>Operator	Örnek	Eşdeğeri</a:t>
            </a:r>
            <a:endParaRPr sz="3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0144" y="2072507"/>
          <a:ext cx="5730875" cy="2540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090"/>
                <a:gridCol w="977899"/>
                <a:gridCol w="548639"/>
                <a:gridCol w="850900"/>
                <a:gridCol w="486410"/>
                <a:gridCol w="365760"/>
                <a:gridCol w="365760"/>
                <a:gridCol w="364489"/>
                <a:gridCol w="670560"/>
              </a:tblGrid>
              <a:tr h="446833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ts val="248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ts val="248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ts val="248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48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5489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8.0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8.0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</a:tr>
              <a:tr h="5487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</a:tr>
              <a:tr h="548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165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165"/>
                </a:tc>
              </a:tr>
              <a:tr h="44715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%=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%=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838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508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37871"/>
            <a:ext cx="4744085" cy="953769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 sz="3200" spc="-20"/>
              <a:t>ARTTIRMA </a:t>
            </a:r>
            <a:r>
              <a:rPr dirty="0" sz="3200" spc="-220"/>
              <a:t>VE </a:t>
            </a:r>
            <a:r>
              <a:rPr dirty="0" sz="3200" spc="40"/>
              <a:t>AZALTMA  </a:t>
            </a:r>
            <a:r>
              <a:rPr dirty="0" sz="3200" spc="-160"/>
              <a:t>OPERATÖRLERİ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052561" y="597387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23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9580" y="993647"/>
            <a:ext cx="8379459" cy="2324100"/>
            <a:chOff x="449580" y="993647"/>
            <a:chExt cx="8379459" cy="2324100"/>
          </a:xfrm>
        </p:grpSpPr>
        <p:sp>
          <p:nvSpPr>
            <p:cNvPr id="5" name="object 5"/>
            <p:cNvSpPr/>
            <p:nvPr/>
          </p:nvSpPr>
          <p:spPr>
            <a:xfrm>
              <a:off x="457200" y="1001267"/>
              <a:ext cx="8364220" cy="2308860"/>
            </a:xfrm>
            <a:custGeom>
              <a:avLst/>
              <a:gdLst/>
              <a:ahLst/>
              <a:cxnLst/>
              <a:rect l="l" t="t" r="r" b="b"/>
              <a:pathLst>
                <a:path w="8364220" h="2308860">
                  <a:moveTo>
                    <a:pt x="8363711" y="0"/>
                  </a:moveTo>
                  <a:lnTo>
                    <a:pt x="0" y="0"/>
                  </a:lnTo>
                  <a:lnTo>
                    <a:pt x="0" y="2308860"/>
                  </a:lnTo>
                  <a:lnTo>
                    <a:pt x="8363711" y="2308860"/>
                  </a:lnTo>
                  <a:lnTo>
                    <a:pt x="8363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1001267"/>
              <a:ext cx="8364220" cy="2308860"/>
            </a:xfrm>
            <a:custGeom>
              <a:avLst/>
              <a:gdLst/>
              <a:ahLst/>
              <a:cxnLst/>
              <a:rect l="l" t="t" r="r" b="b"/>
              <a:pathLst>
                <a:path w="8364220" h="2308860">
                  <a:moveTo>
                    <a:pt x="0" y="2308860"/>
                  </a:moveTo>
                  <a:lnTo>
                    <a:pt x="8363711" y="2308860"/>
                  </a:lnTo>
                  <a:lnTo>
                    <a:pt x="8363711" y="0"/>
                  </a:lnTo>
                  <a:lnTo>
                    <a:pt x="0" y="0"/>
                  </a:lnTo>
                  <a:lnTo>
                    <a:pt x="0" y="2308860"/>
                  </a:lnTo>
                  <a:close/>
                </a:path>
              </a:pathLst>
            </a:custGeom>
            <a:ln w="15240">
              <a:solidFill>
                <a:srgbClr val="9ACD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8640" y="1265427"/>
              <a:ext cx="4572000" cy="20320"/>
            </a:xfrm>
            <a:custGeom>
              <a:avLst/>
              <a:gdLst/>
              <a:ahLst/>
              <a:cxnLst/>
              <a:rect l="l" t="t" r="r" b="b"/>
              <a:pathLst>
                <a:path w="4572000" h="20319">
                  <a:moveTo>
                    <a:pt x="457200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4572000" y="19812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548640" y="1996948"/>
            <a:ext cx="498475" cy="9525"/>
          </a:xfrm>
          <a:custGeom>
            <a:avLst/>
            <a:gdLst/>
            <a:ahLst/>
            <a:cxnLst/>
            <a:rect l="l" t="t" r="r" b="b"/>
            <a:pathLst>
              <a:path w="498475" h="9525">
                <a:moveTo>
                  <a:pt x="498347" y="0"/>
                </a:moveTo>
                <a:lnTo>
                  <a:pt x="0" y="0"/>
                </a:lnTo>
                <a:lnTo>
                  <a:pt x="0" y="9144"/>
                </a:lnTo>
                <a:lnTo>
                  <a:pt x="498347" y="9144"/>
                </a:lnTo>
                <a:lnTo>
                  <a:pt x="498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6890" y="1307691"/>
          <a:ext cx="7897495" cy="1444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/>
                <a:gridCol w="1868170"/>
                <a:gridCol w="5062220"/>
              </a:tblGrid>
              <a:tr h="721696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u="sng" sz="1600" spc="-5">
                          <a:solidFill>
                            <a:srgbClr val="9ACD4B"/>
                          </a:solidFill>
                          <a:uFill>
                            <a:solidFill>
                              <a:srgbClr val="9ACD4B"/>
                            </a:solidFill>
                          </a:uFill>
                          <a:latin typeface="Times New Roman"/>
                          <a:cs typeface="Times New Roman"/>
                        </a:rPr>
                        <a:t>++say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1739"/>
                        </a:lnSpc>
                      </a:pPr>
                      <a:r>
                        <a:rPr dirty="0" sz="1600" spc="-5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önartım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0555">
                        <a:lnSpc>
                          <a:spcPts val="1739"/>
                        </a:lnSpc>
                      </a:pPr>
                      <a:r>
                        <a:rPr dirty="0" sz="1600" spc="-5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(++say) ifadesi </a:t>
                      </a:r>
                      <a:r>
                        <a:rPr dirty="0" sz="1600" spc="-10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say </a:t>
                      </a:r>
                      <a:r>
                        <a:rPr dirty="0" sz="1600" spc="-5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değişkenini 1 arttırır ve</a:t>
                      </a:r>
                      <a:r>
                        <a:rPr dirty="0" sz="1600" spc="180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artımdan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0555">
                        <a:lnSpc>
                          <a:spcPct val="100000"/>
                        </a:lnSpc>
                      </a:pPr>
                      <a:r>
                        <a:rPr dirty="0" sz="1600" spc="-5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sonra say’daki yeni değeri</a:t>
                      </a:r>
                      <a:r>
                        <a:rPr dirty="0" sz="1600" spc="70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değerlendirir.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722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u="sng" sz="1600" spc="-5">
                          <a:solidFill>
                            <a:srgbClr val="9ACD4B"/>
                          </a:solidFill>
                          <a:uFill>
                            <a:solidFill>
                              <a:srgbClr val="9ACD4B"/>
                            </a:solidFill>
                          </a:uFill>
                          <a:latin typeface="Times New Roman"/>
                          <a:cs typeface="Times New Roman"/>
                        </a:rPr>
                        <a:t>--say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36245">
                        <a:lnSpc>
                          <a:spcPct val="100000"/>
                        </a:lnSpc>
                      </a:pPr>
                      <a:r>
                        <a:rPr dirty="0" sz="1600" spc="-5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önazaltım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80720">
                        <a:lnSpc>
                          <a:spcPct val="100000"/>
                        </a:lnSpc>
                      </a:pPr>
                      <a:r>
                        <a:rPr dirty="0" sz="1600" spc="-5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(--say) </a:t>
                      </a:r>
                      <a:r>
                        <a:rPr dirty="0" sz="1600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ifadesi </a:t>
                      </a:r>
                      <a:r>
                        <a:rPr dirty="0" sz="1600" spc="-5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say değişkenini 1 azaltır ve</a:t>
                      </a:r>
                      <a:r>
                        <a:rPr dirty="0" sz="1600" spc="140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azaltımdan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0555">
                        <a:lnSpc>
                          <a:spcPts val="1845"/>
                        </a:lnSpc>
                        <a:spcBef>
                          <a:spcPts val="5"/>
                        </a:spcBef>
                      </a:pPr>
                      <a:r>
                        <a:rPr dirty="0" sz="1600" spc="-5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sonra say’daki yeni değeri</a:t>
                      </a:r>
                      <a:r>
                        <a:rPr dirty="0" sz="1600" spc="70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solidFill>
                            <a:srgbClr val="9ACD4B"/>
                          </a:solidFill>
                          <a:latin typeface="Times New Roman"/>
                          <a:cs typeface="Times New Roman"/>
                        </a:rPr>
                        <a:t>değerlendirir.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48640" y="2972307"/>
            <a:ext cx="403860" cy="9525"/>
          </a:xfrm>
          <a:custGeom>
            <a:avLst/>
            <a:gdLst/>
            <a:ahLst/>
            <a:cxnLst/>
            <a:rect l="l" t="t" r="r" b="b"/>
            <a:pathLst>
              <a:path w="403859" h="9525">
                <a:moveTo>
                  <a:pt x="403859" y="0"/>
                </a:moveTo>
                <a:lnTo>
                  <a:pt x="0" y="0"/>
                </a:lnTo>
                <a:lnTo>
                  <a:pt x="0" y="9144"/>
                </a:lnTo>
                <a:lnTo>
                  <a:pt x="403859" y="9144"/>
                </a:lnTo>
                <a:lnTo>
                  <a:pt x="4038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730048" y="3870646"/>
            <a:ext cx="3250565" cy="902969"/>
            <a:chOff x="730048" y="3870646"/>
            <a:chExt cx="3250565" cy="902969"/>
          </a:xfrm>
        </p:grpSpPr>
        <p:sp>
          <p:nvSpPr>
            <p:cNvPr id="12" name="object 12"/>
            <p:cNvSpPr/>
            <p:nvPr/>
          </p:nvSpPr>
          <p:spPr>
            <a:xfrm>
              <a:off x="737986" y="3878583"/>
              <a:ext cx="3234690" cy="887094"/>
            </a:xfrm>
            <a:custGeom>
              <a:avLst/>
              <a:gdLst/>
              <a:ahLst/>
              <a:cxnLst/>
              <a:rect l="l" t="t" r="r" b="b"/>
              <a:pathLst>
                <a:path w="3234690" h="887095">
                  <a:moveTo>
                    <a:pt x="3234227" y="0"/>
                  </a:moveTo>
                  <a:lnTo>
                    <a:pt x="0" y="0"/>
                  </a:lnTo>
                  <a:lnTo>
                    <a:pt x="0" y="886575"/>
                  </a:lnTo>
                  <a:lnTo>
                    <a:pt x="3234227" y="886575"/>
                  </a:lnTo>
                  <a:lnTo>
                    <a:pt x="3234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7986" y="3878583"/>
              <a:ext cx="3234690" cy="887094"/>
            </a:xfrm>
            <a:custGeom>
              <a:avLst/>
              <a:gdLst/>
              <a:ahLst/>
              <a:cxnLst/>
              <a:rect l="l" t="t" r="r" b="b"/>
              <a:pathLst>
                <a:path w="3234690" h="887095">
                  <a:moveTo>
                    <a:pt x="0" y="886575"/>
                  </a:moveTo>
                  <a:lnTo>
                    <a:pt x="3234227" y="886575"/>
                  </a:lnTo>
                  <a:lnTo>
                    <a:pt x="3234227" y="0"/>
                  </a:lnTo>
                  <a:lnTo>
                    <a:pt x="0" y="0"/>
                  </a:lnTo>
                  <a:lnTo>
                    <a:pt x="0" y="886575"/>
                  </a:lnTo>
                  <a:close/>
                </a:path>
              </a:pathLst>
            </a:custGeom>
            <a:ln w="152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30299" y="3870897"/>
            <a:ext cx="3170555" cy="37528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5405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515"/>
              </a:spcBef>
            </a:pPr>
            <a:r>
              <a:rPr dirty="0" sz="1650" spc="20">
                <a:latin typeface="Courier New"/>
                <a:cs typeface="Courier New"/>
              </a:rPr>
              <a:t>int </a:t>
            </a:r>
            <a:r>
              <a:rPr dirty="0" sz="1650" spc="30">
                <a:latin typeface="Courier New"/>
                <a:cs typeface="Courier New"/>
              </a:rPr>
              <a:t>i =</a:t>
            </a:r>
            <a:r>
              <a:rPr dirty="0" sz="1650" spc="-50">
                <a:latin typeface="Courier New"/>
                <a:cs typeface="Courier New"/>
              </a:rPr>
              <a:t> </a:t>
            </a:r>
            <a:r>
              <a:rPr dirty="0" sz="1650" spc="15">
                <a:latin typeface="Courier New"/>
                <a:cs typeface="Courier New"/>
              </a:rPr>
              <a:t>10;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299" y="4245847"/>
            <a:ext cx="3249930" cy="52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8910">
              <a:lnSpc>
                <a:spcPts val="1545"/>
              </a:lnSpc>
            </a:pPr>
            <a:r>
              <a:rPr dirty="0" sz="1650" spc="20" i="1">
                <a:latin typeface="Courier New"/>
                <a:cs typeface="Courier New"/>
              </a:rPr>
              <a:t>int newNum </a:t>
            </a:r>
            <a:r>
              <a:rPr dirty="0" sz="1650" spc="30" i="1">
                <a:latin typeface="Courier New"/>
                <a:cs typeface="Courier New"/>
              </a:rPr>
              <a:t>= </a:t>
            </a:r>
            <a:r>
              <a:rPr dirty="0" sz="1650" spc="25" i="1">
                <a:latin typeface="Courier New"/>
                <a:cs typeface="Courier New"/>
              </a:rPr>
              <a:t>10 </a:t>
            </a:r>
            <a:r>
              <a:rPr dirty="0" sz="1650" spc="30" i="1">
                <a:latin typeface="Courier New"/>
                <a:cs typeface="Courier New"/>
              </a:rPr>
              <a:t>*</a:t>
            </a:r>
            <a:r>
              <a:rPr dirty="0" sz="1650" spc="-120" i="1">
                <a:latin typeface="Courier New"/>
                <a:cs typeface="Courier New"/>
              </a:rPr>
              <a:t> </a:t>
            </a:r>
            <a:r>
              <a:rPr dirty="0" sz="1650" spc="20" b="1" i="1">
                <a:solidFill>
                  <a:srgbClr val="00FFFF"/>
                </a:solidFill>
                <a:latin typeface="Courier New"/>
                <a:cs typeface="Courier New"/>
              </a:rPr>
              <a:t>i++</a:t>
            </a:r>
            <a:r>
              <a:rPr dirty="0" sz="1650" spc="20" i="1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29317" y="4140191"/>
            <a:ext cx="2903855" cy="762000"/>
            <a:chOff x="5029317" y="4140191"/>
            <a:chExt cx="2903855" cy="762000"/>
          </a:xfrm>
        </p:grpSpPr>
        <p:sp>
          <p:nvSpPr>
            <p:cNvPr id="17" name="object 17"/>
            <p:cNvSpPr/>
            <p:nvPr/>
          </p:nvSpPr>
          <p:spPr>
            <a:xfrm>
              <a:off x="5037255" y="4148128"/>
              <a:ext cx="2887980" cy="746125"/>
            </a:xfrm>
            <a:custGeom>
              <a:avLst/>
              <a:gdLst/>
              <a:ahLst/>
              <a:cxnLst/>
              <a:rect l="l" t="t" r="r" b="b"/>
              <a:pathLst>
                <a:path w="2887979" h="746125">
                  <a:moveTo>
                    <a:pt x="2887526" y="0"/>
                  </a:moveTo>
                  <a:lnTo>
                    <a:pt x="0" y="0"/>
                  </a:lnTo>
                  <a:lnTo>
                    <a:pt x="0" y="746017"/>
                  </a:lnTo>
                  <a:lnTo>
                    <a:pt x="2887526" y="746017"/>
                  </a:lnTo>
                  <a:lnTo>
                    <a:pt x="2887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37255" y="4148128"/>
              <a:ext cx="2887980" cy="746125"/>
            </a:xfrm>
            <a:custGeom>
              <a:avLst/>
              <a:gdLst/>
              <a:ahLst/>
              <a:cxnLst/>
              <a:rect l="l" t="t" r="r" b="b"/>
              <a:pathLst>
                <a:path w="2887979" h="746125">
                  <a:moveTo>
                    <a:pt x="0" y="746017"/>
                  </a:moveTo>
                  <a:lnTo>
                    <a:pt x="2887526" y="746017"/>
                  </a:lnTo>
                  <a:lnTo>
                    <a:pt x="2887526" y="0"/>
                  </a:lnTo>
                  <a:lnTo>
                    <a:pt x="0" y="0"/>
                  </a:lnTo>
                  <a:lnTo>
                    <a:pt x="0" y="746017"/>
                  </a:lnTo>
                  <a:close/>
                </a:path>
              </a:pathLst>
            </a:custGeom>
            <a:ln w="1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37255" y="4148128"/>
            <a:ext cx="2887980" cy="7461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61290" marR="150495">
              <a:lnSpc>
                <a:spcPct val="103400"/>
              </a:lnSpc>
              <a:spcBef>
                <a:spcPts val="385"/>
              </a:spcBef>
            </a:pPr>
            <a:r>
              <a:rPr dirty="0" sz="1650" spc="20">
                <a:latin typeface="Courier New"/>
                <a:cs typeface="Courier New"/>
              </a:rPr>
              <a:t>int newNum </a:t>
            </a:r>
            <a:r>
              <a:rPr dirty="0" sz="1650" spc="30">
                <a:latin typeface="Courier New"/>
                <a:cs typeface="Courier New"/>
              </a:rPr>
              <a:t>= </a:t>
            </a:r>
            <a:r>
              <a:rPr dirty="0" sz="1650" spc="25">
                <a:latin typeface="Courier New"/>
                <a:cs typeface="Courier New"/>
              </a:rPr>
              <a:t>10 </a:t>
            </a:r>
            <a:r>
              <a:rPr dirty="0" sz="1650" spc="30">
                <a:latin typeface="Courier New"/>
                <a:cs typeface="Courier New"/>
              </a:rPr>
              <a:t>*</a:t>
            </a:r>
            <a:r>
              <a:rPr dirty="0" sz="1650" spc="-140">
                <a:latin typeface="Courier New"/>
                <a:cs typeface="Courier New"/>
              </a:rPr>
              <a:t> </a:t>
            </a:r>
            <a:r>
              <a:rPr dirty="0" sz="1650" spc="15">
                <a:latin typeface="Courier New"/>
                <a:cs typeface="Courier New"/>
              </a:rPr>
              <a:t>i;  </a:t>
            </a:r>
            <a:r>
              <a:rPr dirty="0" sz="1650">
                <a:latin typeface="Courier New"/>
                <a:cs typeface="Courier New"/>
              </a:rPr>
              <a:t> </a:t>
            </a:r>
            <a:r>
              <a:rPr dirty="0" sz="1650" spc="30">
                <a:latin typeface="Courier New"/>
                <a:cs typeface="Courier New"/>
              </a:rPr>
              <a:t>i = i +</a:t>
            </a:r>
            <a:r>
              <a:rPr dirty="0" sz="1650" spc="-95">
                <a:latin typeface="Courier New"/>
                <a:cs typeface="Courier New"/>
              </a:rPr>
              <a:t> </a:t>
            </a:r>
            <a:r>
              <a:rPr dirty="0" sz="1650" spc="15">
                <a:latin typeface="Courier New"/>
                <a:cs typeface="Courier New"/>
              </a:rPr>
              <a:t>1;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00132" y="3947510"/>
            <a:ext cx="1017269" cy="299085"/>
            <a:chOff x="3900132" y="3947510"/>
            <a:chExt cx="1017269" cy="299085"/>
          </a:xfrm>
        </p:grpSpPr>
        <p:sp>
          <p:nvSpPr>
            <p:cNvPr id="21" name="object 21"/>
            <p:cNvSpPr/>
            <p:nvPr/>
          </p:nvSpPr>
          <p:spPr>
            <a:xfrm>
              <a:off x="3908070" y="3955448"/>
              <a:ext cx="1001394" cy="283210"/>
            </a:xfrm>
            <a:custGeom>
              <a:avLst/>
              <a:gdLst/>
              <a:ahLst/>
              <a:cxnLst/>
              <a:rect l="l" t="t" r="r" b="b"/>
              <a:pathLst>
                <a:path w="1001395" h="283210">
                  <a:moveTo>
                    <a:pt x="1000869" y="0"/>
                  </a:moveTo>
                  <a:lnTo>
                    <a:pt x="0" y="0"/>
                  </a:lnTo>
                  <a:lnTo>
                    <a:pt x="0" y="282713"/>
                  </a:lnTo>
                  <a:lnTo>
                    <a:pt x="1000869" y="282713"/>
                  </a:lnTo>
                  <a:lnTo>
                    <a:pt x="10008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08070" y="3955448"/>
              <a:ext cx="1001394" cy="283210"/>
            </a:xfrm>
            <a:custGeom>
              <a:avLst/>
              <a:gdLst/>
              <a:ahLst/>
              <a:cxnLst/>
              <a:rect l="l" t="t" r="r" b="b"/>
              <a:pathLst>
                <a:path w="1001395" h="283210">
                  <a:moveTo>
                    <a:pt x="0" y="282713"/>
                  </a:moveTo>
                  <a:lnTo>
                    <a:pt x="1000869" y="282713"/>
                  </a:lnTo>
                  <a:lnTo>
                    <a:pt x="1000869" y="0"/>
                  </a:lnTo>
                  <a:lnTo>
                    <a:pt x="0" y="0"/>
                  </a:lnTo>
                  <a:lnTo>
                    <a:pt x="0" y="282713"/>
                  </a:lnTo>
                  <a:close/>
                </a:path>
              </a:pathLst>
            </a:custGeom>
            <a:ln w="152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979899" y="3947761"/>
            <a:ext cx="937260" cy="2984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710"/>
              </a:spcBef>
            </a:pPr>
            <a:r>
              <a:rPr dirty="0" sz="1150" spc="5">
                <a:latin typeface="Times New Roman"/>
                <a:cs typeface="Times New Roman"/>
              </a:rPr>
              <a:t>Karşılığı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37424" y="4286170"/>
            <a:ext cx="1312545" cy="131445"/>
            <a:chOff x="3737424" y="4286170"/>
            <a:chExt cx="1312545" cy="131445"/>
          </a:xfrm>
        </p:grpSpPr>
        <p:sp>
          <p:nvSpPr>
            <p:cNvPr id="25" name="object 25"/>
            <p:cNvSpPr/>
            <p:nvPr/>
          </p:nvSpPr>
          <p:spPr>
            <a:xfrm>
              <a:off x="3738895" y="4287656"/>
              <a:ext cx="1309370" cy="128905"/>
            </a:xfrm>
            <a:custGeom>
              <a:avLst/>
              <a:gdLst/>
              <a:ahLst/>
              <a:cxnLst/>
              <a:rect l="l" t="t" r="r" b="b"/>
              <a:pathLst>
                <a:path w="1309370" h="128904">
                  <a:moveTo>
                    <a:pt x="1221909" y="64212"/>
                  </a:moveTo>
                  <a:lnTo>
                    <a:pt x="1180793" y="128446"/>
                  </a:lnTo>
                  <a:lnTo>
                    <a:pt x="1289080" y="74221"/>
                  </a:lnTo>
                  <a:lnTo>
                    <a:pt x="1221909" y="74221"/>
                  </a:lnTo>
                  <a:lnTo>
                    <a:pt x="1221909" y="64212"/>
                  </a:lnTo>
                  <a:close/>
                </a:path>
                <a:path w="1309370" h="128904">
                  <a:moveTo>
                    <a:pt x="1213481" y="51050"/>
                  </a:moveTo>
                  <a:lnTo>
                    <a:pt x="0" y="51050"/>
                  </a:lnTo>
                  <a:lnTo>
                    <a:pt x="0" y="74221"/>
                  </a:lnTo>
                  <a:lnTo>
                    <a:pt x="1215503" y="74221"/>
                  </a:lnTo>
                  <a:lnTo>
                    <a:pt x="1221909" y="64212"/>
                  </a:lnTo>
                  <a:lnTo>
                    <a:pt x="1213481" y="51050"/>
                  </a:lnTo>
                  <a:close/>
                </a:path>
                <a:path w="1309370" h="128904">
                  <a:moveTo>
                    <a:pt x="1282773" y="51050"/>
                  </a:moveTo>
                  <a:lnTo>
                    <a:pt x="1221909" y="51050"/>
                  </a:lnTo>
                  <a:lnTo>
                    <a:pt x="1221909" y="74221"/>
                  </a:lnTo>
                  <a:lnTo>
                    <a:pt x="1289080" y="74221"/>
                  </a:lnTo>
                  <a:lnTo>
                    <a:pt x="1309066" y="64212"/>
                  </a:lnTo>
                  <a:lnTo>
                    <a:pt x="1282773" y="51050"/>
                  </a:lnTo>
                  <a:close/>
                </a:path>
                <a:path w="1309370" h="128904">
                  <a:moveTo>
                    <a:pt x="1180793" y="0"/>
                  </a:moveTo>
                  <a:lnTo>
                    <a:pt x="1221909" y="64212"/>
                  </a:lnTo>
                  <a:lnTo>
                    <a:pt x="1221909" y="51050"/>
                  </a:lnTo>
                  <a:lnTo>
                    <a:pt x="1282773" y="51050"/>
                  </a:lnTo>
                  <a:lnTo>
                    <a:pt x="11807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738896" y="4287656"/>
              <a:ext cx="1309370" cy="128905"/>
            </a:xfrm>
            <a:custGeom>
              <a:avLst/>
              <a:gdLst/>
              <a:ahLst/>
              <a:cxnLst/>
              <a:rect l="l" t="t" r="r" b="b"/>
              <a:pathLst>
                <a:path w="1309370" h="128904">
                  <a:moveTo>
                    <a:pt x="0" y="51050"/>
                  </a:moveTo>
                  <a:lnTo>
                    <a:pt x="1221909" y="51050"/>
                  </a:lnTo>
                  <a:lnTo>
                    <a:pt x="1221909" y="74221"/>
                  </a:lnTo>
                  <a:lnTo>
                    <a:pt x="0" y="74221"/>
                  </a:lnTo>
                  <a:lnTo>
                    <a:pt x="0" y="51050"/>
                  </a:lnTo>
                  <a:close/>
                </a:path>
                <a:path w="1309370" h="128904">
                  <a:moveTo>
                    <a:pt x="1221909" y="64212"/>
                  </a:moveTo>
                  <a:lnTo>
                    <a:pt x="1180793" y="0"/>
                  </a:lnTo>
                  <a:lnTo>
                    <a:pt x="1309066" y="64212"/>
                  </a:lnTo>
                  <a:lnTo>
                    <a:pt x="1180793" y="128446"/>
                  </a:lnTo>
                  <a:lnTo>
                    <a:pt x="1221909" y="642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578442" y="5179028"/>
            <a:ext cx="3515995" cy="908685"/>
            <a:chOff x="578442" y="5179028"/>
            <a:chExt cx="3515995" cy="908685"/>
          </a:xfrm>
        </p:grpSpPr>
        <p:sp>
          <p:nvSpPr>
            <p:cNvPr id="28" name="object 28"/>
            <p:cNvSpPr/>
            <p:nvPr/>
          </p:nvSpPr>
          <p:spPr>
            <a:xfrm>
              <a:off x="586379" y="5186965"/>
              <a:ext cx="3500120" cy="892810"/>
            </a:xfrm>
            <a:custGeom>
              <a:avLst/>
              <a:gdLst/>
              <a:ahLst/>
              <a:cxnLst/>
              <a:rect l="l" t="t" r="r" b="b"/>
              <a:pathLst>
                <a:path w="3500120" h="892810">
                  <a:moveTo>
                    <a:pt x="3499634" y="0"/>
                  </a:moveTo>
                  <a:lnTo>
                    <a:pt x="0" y="0"/>
                  </a:lnTo>
                  <a:lnTo>
                    <a:pt x="0" y="892384"/>
                  </a:lnTo>
                  <a:lnTo>
                    <a:pt x="3499634" y="892384"/>
                  </a:lnTo>
                  <a:lnTo>
                    <a:pt x="34996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86379" y="5186965"/>
              <a:ext cx="3500120" cy="892810"/>
            </a:xfrm>
            <a:custGeom>
              <a:avLst/>
              <a:gdLst/>
              <a:ahLst/>
              <a:cxnLst/>
              <a:rect l="l" t="t" r="r" b="b"/>
              <a:pathLst>
                <a:path w="3500120" h="892810">
                  <a:moveTo>
                    <a:pt x="0" y="892384"/>
                  </a:moveTo>
                  <a:lnTo>
                    <a:pt x="3499634" y="892384"/>
                  </a:lnTo>
                  <a:lnTo>
                    <a:pt x="3499634" y="0"/>
                  </a:lnTo>
                  <a:lnTo>
                    <a:pt x="0" y="0"/>
                  </a:lnTo>
                  <a:lnTo>
                    <a:pt x="0" y="892384"/>
                  </a:lnTo>
                  <a:close/>
                </a:path>
              </a:pathLst>
            </a:custGeom>
            <a:ln w="1534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36222" y="5229347"/>
            <a:ext cx="3124835" cy="538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">
                <a:latin typeface="Courier New"/>
                <a:cs typeface="Courier New"/>
              </a:rPr>
              <a:t>int </a:t>
            </a:r>
            <a:r>
              <a:rPr dirty="0" sz="1650" spc="35">
                <a:latin typeface="Courier New"/>
                <a:cs typeface="Courier New"/>
              </a:rPr>
              <a:t>i =</a:t>
            </a:r>
            <a:r>
              <a:rPr dirty="0" sz="1650" spc="-4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10;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50" spc="25" i="1">
                <a:latin typeface="Courier New"/>
                <a:cs typeface="Courier New"/>
              </a:rPr>
              <a:t>int newNum </a:t>
            </a:r>
            <a:r>
              <a:rPr dirty="0" sz="1650" spc="35" i="1">
                <a:latin typeface="Courier New"/>
                <a:cs typeface="Courier New"/>
              </a:rPr>
              <a:t>= </a:t>
            </a:r>
            <a:r>
              <a:rPr dirty="0" sz="1650" spc="30" i="1">
                <a:latin typeface="Courier New"/>
                <a:cs typeface="Courier New"/>
              </a:rPr>
              <a:t>10 </a:t>
            </a:r>
            <a:r>
              <a:rPr dirty="0" sz="1650" spc="35" i="1">
                <a:latin typeface="Courier New"/>
                <a:cs typeface="Courier New"/>
              </a:rPr>
              <a:t>*</a:t>
            </a:r>
            <a:r>
              <a:rPr dirty="0" sz="1650" spc="-105" i="1">
                <a:latin typeface="Courier New"/>
                <a:cs typeface="Courier New"/>
              </a:rPr>
              <a:t> </a:t>
            </a:r>
            <a:r>
              <a:rPr dirty="0" sz="1650" spc="20" i="1">
                <a:latin typeface="Courier New"/>
                <a:cs typeface="Courier New"/>
              </a:rPr>
              <a:t>(</a:t>
            </a:r>
            <a:r>
              <a:rPr dirty="0" sz="1650" spc="20" b="1" i="1">
                <a:solidFill>
                  <a:srgbClr val="00FFFF"/>
                </a:solidFill>
                <a:latin typeface="Courier New"/>
                <a:cs typeface="Courier New"/>
              </a:rPr>
              <a:t>++i</a:t>
            </a:r>
            <a:r>
              <a:rPr dirty="0" sz="1650" spc="20" i="1">
                <a:latin typeface="Courier New"/>
                <a:cs typeface="Courier New"/>
              </a:rPr>
              <a:t>);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98204" y="5450345"/>
            <a:ext cx="2921635" cy="650240"/>
            <a:chOff x="5098204" y="5450345"/>
            <a:chExt cx="2921635" cy="650240"/>
          </a:xfrm>
        </p:grpSpPr>
        <p:sp>
          <p:nvSpPr>
            <p:cNvPr id="32" name="object 32"/>
            <p:cNvSpPr/>
            <p:nvPr/>
          </p:nvSpPr>
          <p:spPr>
            <a:xfrm>
              <a:off x="5106141" y="5458282"/>
              <a:ext cx="2905760" cy="634365"/>
            </a:xfrm>
            <a:custGeom>
              <a:avLst/>
              <a:gdLst/>
              <a:ahLst/>
              <a:cxnLst/>
              <a:rect l="l" t="t" r="r" b="b"/>
              <a:pathLst>
                <a:path w="2905759" h="634364">
                  <a:moveTo>
                    <a:pt x="2905373" y="0"/>
                  </a:moveTo>
                  <a:lnTo>
                    <a:pt x="0" y="0"/>
                  </a:lnTo>
                  <a:lnTo>
                    <a:pt x="0" y="634315"/>
                  </a:lnTo>
                  <a:lnTo>
                    <a:pt x="2905373" y="634315"/>
                  </a:lnTo>
                  <a:lnTo>
                    <a:pt x="2905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106141" y="5458282"/>
              <a:ext cx="2905760" cy="634365"/>
            </a:xfrm>
            <a:custGeom>
              <a:avLst/>
              <a:gdLst/>
              <a:ahLst/>
              <a:cxnLst/>
              <a:rect l="l" t="t" r="r" b="b"/>
              <a:pathLst>
                <a:path w="2905759" h="634364">
                  <a:moveTo>
                    <a:pt x="0" y="634315"/>
                  </a:moveTo>
                  <a:lnTo>
                    <a:pt x="2905373" y="634315"/>
                  </a:lnTo>
                  <a:lnTo>
                    <a:pt x="2905373" y="0"/>
                  </a:lnTo>
                  <a:lnTo>
                    <a:pt x="0" y="0"/>
                  </a:lnTo>
                  <a:lnTo>
                    <a:pt x="0" y="634315"/>
                  </a:lnTo>
                  <a:close/>
                </a:path>
              </a:pathLst>
            </a:custGeom>
            <a:ln w="15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255904" y="5500665"/>
            <a:ext cx="2610485" cy="5283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960"/>
              </a:lnSpc>
              <a:spcBef>
                <a:spcPts val="135"/>
              </a:spcBef>
            </a:pPr>
            <a:r>
              <a:rPr dirty="0" sz="1650" spc="35">
                <a:latin typeface="Courier New"/>
                <a:cs typeface="Courier New"/>
              </a:rPr>
              <a:t>i = i +</a:t>
            </a:r>
            <a:r>
              <a:rPr dirty="0" sz="1650" spc="-8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1;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ts val="1960"/>
              </a:lnSpc>
            </a:pPr>
            <a:r>
              <a:rPr dirty="0" sz="1650" spc="25">
                <a:latin typeface="Courier New"/>
                <a:cs typeface="Courier New"/>
              </a:rPr>
              <a:t>int newNum </a:t>
            </a:r>
            <a:r>
              <a:rPr dirty="0" sz="1650" spc="35">
                <a:latin typeface="Courier New"/>
                <a:cs typeface="Courier New"/>
              </a:rPr>
              <a:t>= </a:t>
            </a:r>
            <a:r>
              <a:rPr dirty="0" sz="1650" spc="30">
                <a:latin typeface="Courier New"/>
                <a:cs typeface="Courier New"/>
              </a:rPr>
              <a:t>10 </a:t>
            </a:r>
            <a:r>
              <a:rPr dirty="0" sz="1650" spc="35">
                <a:latin typeface="Courier New"/>
                <a:cs typeface="Courier New"/>
              </a:rPr>
              <a:t>*</a:t>
            </a:r>
            <a:r>
              <a:rPr dirty="0" sz="1650" spc="-114">
                <a:latin typeface="Courier New"/>
                <a:cs typeface="Courier New"/>
              </a:rPr>
              <a:t> </a:t>
            </a:r>
            <a:r>
              <a:rPr dirty="0" sz="1650" spc="25">
                <a:latin typeface="Courier New"/>
                <a:cs typeface="Courier New"/>
              </a:rPr>
              <a:t>i</a:t>
            </a:r>
            <a:r>
              <a:rPr dirty="0" sz="1650" spc="25" i="1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87681" y="5256395"/>
            <a:ext cx="1022985" cy="300990"/>
            <a:chOff x="3987681" y="5256395"/>
            <a:chExt cx="1022985" cy="300990"/>
          </a:xfrm>
        </p:grpSpPr>
        <p:sp>
          <p:nvSpPr>
            <p:cNvPr id="36" name="object 36"/>
            <p:cNvSpPr/>
            <p:nvPr/>
          </p:nvSpPr>
          <p:spPr>
            <a:xfrm>
              <a:off x="3995618" y="5264333"/>
              <a:ext cx="1007110" cy="285115"/>
            </a:xfrm>
            <a:custGeom>
              <a:avLst/>
              <a:gdLst/>
              <a:ahLst/>
              <a:cxnLst/>
              <a:rect l="l" t="t" r="r" b="b"/>
              <a:pathLst>
                <a:path w="1007110" h="285114">
                  <a:moveTo>
                    <a:pt x="1007055" y="0"/>
                  </a:moveTo>
                  <a:lnTo>
                    <a:pt x="0" y="0"/>
                  </a:lnTo>
                  <a:lnTo>
                    <a:pt x="0" y="284565"/>
                  </a:lnTo>
                  <a:lnTo>
                    <a:pt x="1007055" y="284565"/>
                  </a:lnTo>
                  <a:lnTo>
                    <a:pt x="1007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995618" y="5264333"/>
              <a:ext cx="1007110" cy="285115"/>
            </a:xfrm>
            <a:custGeom>
              <a:avLst/>
              <a:gdLst/>
              <a:ahLst/>
              <a:cxnLst/>
              <a:rect l="l" t="t" r="r" b="b"/>
              <a:pathLst>
                <a:path w="1007110" h="285114">
                  <a:moveTo>
                    <a:pt x="0" y="284565"/>
                  </a:moveTo>
                  <a:lnTo>
                    <a:pt x="1007055" y="284565"/>
                  </a:lnTo>
                  <a:lnTo>
                    <a:pt x="1007055" y="0"/>
                  </a:lnTo>
                  <a:lnTo>
                    <a:pt x="0" y="0"/>
                  </a:lnTo>
                  <a:lnTo>
                    <a:pt x="0" y="284565"/>
                  </a:lnTo>
                  <a:close/>
                </a:path>
              </a:pathLst>
            </a:custGeom>
            <a:ln w="153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3987883" y="5256598"/>
            <a:ext cx="144145" cy="3003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725"/>
              </a:spcBef>
            </a:pPr>
            <a:r>
              <a:rPr dirty="0" sz="1150" spc="35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93749" y="5256598"/>
            <a:ext cx="916940" cy="3003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725"/>
              </a:spcBef>
            </a:pPr>
            <a:r>
              <a:rPr dirty="0" sz="1150" spc="10">
                <a:latin typeface="Times New Roman"/>
                <a:cs typeface="Times New Roman"/>
              </a:rPr>
              <a:t>arşılığı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940270" y="5597223"/>
            <a:ext cx="1203960" cy="132715"/>
            <a:chOff x="3940270" y="5597223"/>
            <a:chExt cx="1203960" cy="132715"/>
          </a:xfrm>
        </p:grpSpPr>
        <p:sp>
          <p:nvSpPr>
            <p:cNvPr id="41" name="object 41"/>
            <p:cNvSpPr/>
            <p:nvPr/>
          </p:nvSpPr>
          <p:spPr>
            <a:xfrm>
              <a:off x="3941751" y="5598718"/>
              <a:ext cx="1201420" cy="129539"/>
            </a:xfrm>
            <a:custGeom>
              <a:avLst/>
              <a:gdLst/>
              <a:ahLst/>
              <a:cxnLst/>
              <a:rect l="l" t="t" r="r" b="b"/>
              <a:pathLst>
                <a:path w="1201420" h="129539">
                  <a:moveTo>
                    <a:pt x="1113108" y="64633"/>
                  </a:moveTo>
                  <a:lnTo>
                    <a:pt x="1071738" y="129288"/>
                  </a:lnTo>
                  <a:lnTo>
                    <a:pt x="1180694" y="74707"/>
                  </a:lnTo>
                  <a:lnTo>
                    <a:pt x="1113108" y="74707"/>
                  </a:lnTo>
                  <a:lnTo>
                    <a:pt x="1113108" y="64633"/>
                  </a:lnTo>
                  <a:close/>
                </a:path>
                <a:path w="1201420" h="129539">
                  <a:moveTo>
                    <a:pt x="1104628" y="51385"/>
                  </a:moveTo>
                  <a:lnTo>
                    <a:pt x="0" y="51385"/>
                  </a:lnTo>
                  <a:lnTo>
                    <a:pt x="0" y="74707"/>
                  </a:lnTo>
                  <a:lnTo>
                    <a:pt x="1106662" y="74707"/>
                  </a:lnTo>
                  <a:lnTo>
                    <a:pt x="1113108" y="64633"/>
                  </a:lnTo>
                  <a:lnTo>
                    <a:pt x="1104628" y="51385"/>
                  </a:lnTo>
                  <a:close/>
                </a:path>
                <a:path w="1201420" h="129539">
                  <a:moveTo>
                    <a:pt x="1174348" y="51385"/>
                  </a:moveTo>
                  <a:lnTo>
                    <a:pt x="1113108" y="51385"/>
                  </a:lnTo>
                  <a:lnTo>
                    <a:pt x="1113108" y="74707"/>
                  </a:lnTo>
                  <a:lnTo>
                    <a:pt x="1180694" y="74707"/>
                  </a:lnTo>
                  <a:lnTo>
                    <a:pt x="1200804" y="64633"/>
                  </a:lnTo>
                  <a:lnTo>
                    <a:pt x="1174348" y="51385"/>
                  </a:lnTo>
                  <a:close/>
                </a:path>
                <a:path w="1201420" h="129539">
                  <a:moveTo>
                    <a:pt x="1071738" y="0"/>
                  </a:moveTo>
                  <a:lnTo>
                    <a:pt x="1113108" y="64633"/>
                  </a:lnTo>
                  <a:lnTo>
                    <a:pt x="1113108" y="51385"/>
                  </a:lnTo>
                  <a:lnTo>
                    <a:pt x="1174348" y="51385"/>
                  </a:lnTo>
                  <a:lnTo>
                    <a:pt x="10717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941751" y="5598718"/>
              <a:ext cx="1201420" cy="129539"/>
            </a:xfrm>
            <a:custGeom>
              <a:avLst/>
              <a:gdLst/>
              <a:ahLst/>
              <a:cxnLst/>
              <a:rect l="l" t="t" r="r" b="b"/>
              <a:pathLst>
                <a:path w="1201420" h="129539">
                  <a:moveTo>
                    <a:pt x="0" y="51385"/>
                  </a:moveTo>
                  <a:lnTo>
                    <a:pt x="1113108" y="51385"/>
                  </a:lnTo>
                  <a:lnTo>
                    <a:pt x="1113108" y="74707"/>
                  </a:lnTo>
                  <a:lnTo>
                    <a:pt x="0" y="74707"/>
                  </a:lnTo>
                  <a:lnTo>
                    <a:pt x="0" y="51385"/>
                  </a:lnTo>
                  <a:close/>
                </a:path>
                <a:path w="1201420" h="129539">
                  <a:moveTo>
                    <a:pt x="1113108" y="64633"/>
                  </a:moveTo>
                  <a:lnTo>
                    <a:pt x="1071738" y="0"/>
                  </a:lnTo>
                  <a:lnTo>
                    <a:pt x="1200804" y="64633"/>
                  </a:lnTo>
                  <a:lnTo>
                    <a:pt x="1071738" y="129288"/>
                  </a:lnTo>
                  <a:lnTo>
                    <a:pt x="1113108" y="6463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17957"/>
            <a:ext cx="39585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solidFill>
                  <a:srgbClr val="FF0000"/>
                </a:solidFill>
              </a:rPr>
              <a:t>NÜMERİK </a:t>
            </a:r>
            <a:r>
              <a:rPr dirty="0" sz="2400" spc="-135">
                <a:solidFill>
                  <a:srgbClr val="FF0000"/>
                </a:solidFill>
              </a:rPr>
              <a:t>VERİ</a:t>
            </a:r>
            <a:r>
              <a:rPr dirty="0" sz="2400" spc="160">
                <a:solidFill>
                  <a:srgbClr val="FF0000"/>
                </a:solidFill>
              </a:rPr>
              <a:t> </a:t>
            </a:r>
            <a:r>
              <a:rPr dirty="0" sz="2400" spc="-45">
                <a:solidFill>
                  <a:srgbClr val="FF0000"/>
                </a:solidFill>
              </a:rPr>
              <a:t>DÖNÜŞÜMÜ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917194"/>
            <a:ext cx="46526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70">
                <a:solidFill>
                  <a:srgbClr val="FFFFFF"/>
                </a:solidFill>
                <a:latin typeface="Arial"/>
                <a:cs typeface="Arial"/>
              </a:rPr>
              <a:t>Aşağıdaki atamaları </a:t>
            </a:r>
            <a:r>
              <a:rPr dirty="0" sz="2000" spc="130">
                <a:solidFill>
                  <a:srgbClr val="FFFFFF"/>
                </a:solidFill>
                <a:latin typeface="Arial"/>
                <a:cs typeface="Arial"/>
              </a:rPr>
              <a:t>göz </a:t>
            </a:r>
            <a:r>
              <a:rPr dirty="0" sz="2000" spc="100">
                <a:solidFill>
                  <a:srgbClr val="FFFFFF"/>
                </a:solidFill>
                <a:latin typeface="Arial"/>
                <a:cs typeface="Arial"/>
              </a:rPr>
              <a:t>önüne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Arial"/>
                <a:cs typeface="Arial"/>
              </a:rPr>
              <a:t>alalım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1470867"/>
          <a:ext cx="2960370" cy="782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/>
                <a:gridCol w="304800"/>
                <a:gridCol w="304800"/>
                <a:gridCol w="1632585"/>
              </a:tblGrid>
              <a:tr h="391233">
                <a:tc>
                  <a:txBody>
                    <a:bodyPr/>
                    <a:lstStyle/>
                    <a:p>
                      <a:pPr algn="ctr" marR="36830">
                        <a:lnSpc>
                          <a:spcPts val="2070"/>
                        </a:lnSpc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byte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207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2070"/>
                        </a:lnSpc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70"/>
                        </a:lnSpc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91233">
                <a:tc>
                  <a:txBody>
                    <a:bodyPr/>
                    <a:lstStyle/>
                    <a:p>
                      <a:pPr algn="ctr" marR="368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 * 3 +</a:t>
                      </a:r>
                      <a:r>
                        <a:rPr dirty="0" sz="2000" spc="-9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2347697"/>
            <a:ext cx="8064500" cy="294195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double </a:t>
            </a:r>
            <a:r>
              <a:rPr dirty="0" sz="2000">
                <a:solidFill>
                  <a:srgbClr val="FFFFFF"/>
                </a:solidFill>
                <a:latin typeface="Courier New"/>
                <a:cs typeface="Courier New"/>
              </a:rPr>
              <a:t>d = i *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3.1 </a:t>
            </a:r>
            <a:r>
              <a:rPr dirty="0" sz="2000">
                <a:solidFill>
                  <a:srgbClr val="FFFFFF"/>
                </a:solidFill>
                <a:latin typeface="Courier New"/>
                <a:cs typeface="Courier New"/>
              </a:rPr>
              <a:t>+ k /</a:t>
            </a:r>
            <a:r>
              <a:rPr dirty="0" sz="2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  <a:p>
            <a:pPr marL="643890" marR="76835" indent="-631825">
              <a:lnSpc>
                <a:spcPts val="2880"/>
              </a:lnSpc>
              <a:spcBef>
                <a:spcPts val="130"/>
              </a:spcBef>
            </a:pPr>
            <a:r>
              <a:rPr dirty="0" sz="2000" spc="105">
                <a:solidFill>
                  <a:srgbClr val="FFFFFF"/>
                </a:solidFill>
                <a:latin typeface="Arial"/>
                <a:cs typeface="Arial"/>
              </a:rPr>
              <a:t>İki farklı </a:t>
            </a:r>
            <a:r>
              <a:rPr dirty="0" sz="2000" spc="155">
                <a:solidFill>
                  <a:srgbClr val="FFFFFF"/>
                </a:solidFill>
                <a:latin typeface="Arial"/>
                <a:cs typeface="Arial"/>
              </a:rPr>
              <a:t>tür </a:t>
            </a:r>
            <a:r>
              <a:rPr dirty="0" sz="2000" spc="70">
                <a:solidFill>
                  <a:srgbClr val="FFFFFF"/>
                </a:solidFill>
                <a:latin typeface="Arial"/>
                <a:cs typeface="Arial"/>
              </a:rPr>
              <a:t>içeren </a:t>
            </a:r>
            <a:r>
              <a:rPr dirty="0" sz="2000" spc="140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2000" spc="95">
                <a:solidFill>
                  <a:srgbClr val="FFFFFF"/>
                </a:solidFill>
                <a:latin typeface="Arial"/>
                <a:cs typeface="Arial"/>
              </a:rPr>
              <a:t>denklemde, </a:t>
            </a:r>
            <a:r>
              <a:rPr dirty="0" sz="2000" spc="4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dirty="0" sz="2000" spc="60">
                <a:solidFill>
                  <a:srgbClr val="FFFFFF"/>
                </a:solidFill>
                <a:latin typeface="Arial"/>
                <a:cs typeface="Arial"/>
              </a:rPr>
              <a:t>aşağıdaki </a:t>
            </a:r>
            <a:r>
              <a:rPr dirty="0" sz="2000" spc="80">
                <a:solidFill>
                  <a:srgbClr val="FFFFFF"/>
                </a:solidFill>
                <a:latin typeface="Arial"/>
                <a:cs typeface="Arial"/>
              </a:rPr>
              <a:t>kuarallara</a:t>
            </a:r>
            <a:r>
              <a:rPr dirty="0" sz="20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00">
                <a:solidFill>
                  <a:srgbClr val="FFFFFF"/>
                </a:solidFill>
                <a:latin typeface="Arial"/>
                <a:cs typeface="Arial"/>
              </a:rPr>
              <a:t>göre  </a:t>
            </a:r>
            <a:r>
              <a:rPr dirty="0" sz="2000" spc="120">
                <a:solidFill>
                  <a:srgbClr val="FFFFFF"/>
                </a:solidFill>
                <a:latin typeface="Arial"/>
                <a:cs typeface="Arial"/>
              </a:rPr>
              <a:t>dönüşümü </a:t>
            </a:r>
            <a:r>
              <a:rPr dirty="0" sz="2000" spc="135">
                <a:solidFill>
                  <a:srgbClr val="FFFFFF"/>
                </a:solidFill>
                <a:latin typeface="Arial"/>
                <a:cs typeface="Arial"/>
              </a:rPr>
              <a:t>otomatik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Arial"/>
                <a:cs typeface="Arial"/>
              </a:rPr>
              <a:t>yapar:</a:t>
            </a:r>
            <a:endParaRPr sz="2000">
              <a:latin typeface="Arial"/>
              <a:cs typeface="Arial"/>
            </a:endParaRPr>
          </a:p>
          <a:p>
            <a:pPr marL="497205" indent="-48514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dirty="0" sz="2000" spc="80">
                <a:solidFill>
                  <a:srgbClr val="FFFFFF"/>
                </a:solidFill>
                <a:latin typeface="Arial"/>
                <a:cs typeface="Arial"/>
              </a:rPr>
              <a:t>Değişkenlerden </a:t>
            </a:r>
            <a:r>
              <a:rPr dirty="0" sz="2000" spc="135">
                <a:solidFill>
                  <a:srgbClr val="FFFFFF"/>
                </a:solidFill>
                <a:latin typeface="Arial"/>
                <a:cs typeface="Arial"/>
              </a:rPr>
              <a:t>biri </a:t>
            </a:r>
            <a:r>
              <a:rPr dirty="0" sz="2000" spc="110">
                <a:solidFill>
                  <a:srgbClr val="FFFFFF"/>
                </a:solidFill>
                <a:latin typeface="Arial"/>
                <a:cs typeface="Arial"/>
              </a:rPr>
              <a:t>double </a:t>
            </a:r>
            <a:r>
              <a:rPr dirty="0" sz="2000" spc="55">
                <a:solidFill>
                  <a:srgbClr val="FFFFFF"/>
                </a:solidFill>
                <a:latin typeface="Arial"/>
                <a:cs typeface="Arial"/>
              </a:rPr>
              <a:t>ise, </a:t>
            </a:r>
            <a:r>
              <a:rPr dirty="0" sz="2000" spc="110">
                <a:solidFill>
                  <a:srgbClr val="FFFFFF"/>
                </a:solidFill>
                <a:latin typeface="Arial"/>
                <a:cs typeface="Arial"/>
              </a:rPr>
              <a:t>diğeri </a:t>
            </a:r>
            <a:r>
              <a:rPr dirty="0" sz="2000" spc="105">
                <a:solidFill>
                  <a:srgbClr val="FFFFFF"/>
                </a:solidFill>
                <a:latin typeface="Arial"/>
                <a:cs typeface="Arial"/>
              </a:rPr>
              <a:t>double’a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20">
                <a:solidFill>
                  <a:srgbClr val="FFFFFF"/>
                </a:solidFill>
                <a:latin typeface="Arial"/>
                <a:cs typeface="Arial"/>
              </a:rPr>
              <a:t>dönüştürülür.</a:t>
            </a:r>
            <a:endParaRPr sz="2000">
              <a:latin typeface="Arial"/>
              <a:cs typeface="Arial"/>
            </a:endParaRPr>
          </a:p>
          <a:p>
            <a:pPr marL="497205" indent="-48514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dirty="0" sz="2000" spc="65">
                <a:solidFill>
                  <a:srgbClr val="FFFFFF"/>
                </a:solidFill>
                <a:latin typeface="Arial"/>
                <a:cs typeface="Arial"/>
              </a:rPr>
              <a:t>Değilse, </a:t>
            </a:r>
            <a:r>
              <a:rPr dirty="0" sz="2000" spc="70">
                <a:solidFill>
                  <a:srgbClr val="FFFFFF"/>
                </a:solidFill>
                <a:latin typeface="Arial"/>
                <a:cs typeface="Arial"/>
              </a:rPr>
              <a:t>eğer </a:t>
            </a:r>
            <a:r>
              <a:rPr dirty="0" sz="2000" spc="135">
                <a:solidFill>
                  <a:srgbClr val="FFFFFF"/>
                </a:solidFill>
                <a:latin typeface="Arial"/>
                <a:cs typeface="Arial"/>
              </a:rPr>
              <a:t>biri </a:t>
            </a:r>
            <a:r>
              <a:rPr dirty="0" sz="2000" spc="120">
                <a:solidFill>
                  <a:srgbClr val="FFFFFF"/>
                </a:solidFill>
                <a:latin typeface="Arial"/>
                <a:cs typeface="Arial"/>
              </a:rPr>
              <a:t>float </a:t>
            </a:r>
            <a:r>
              <a:rPr dirty="0" sz="2000" spc="50">
                <a:solidFill>
                  <a:srgbClr val="FFFFFF"/>
                </a:solidFill>
                <a:latin typeface="Arial"/>
                <a:cs typeface="Arial"/>
              </a:rPr>
              <a:t>ise </a:t>
            </a:r>
            <a:r>
              <a:rPr dirty="0" sz="2000" spc="110">
                <a:solidFill>
                  <a:srgbClr val="FFFFFF"/>
                </a:solidFill>
                <a:latin typeface="Arial"/>
                <a:cs typeface="Arial"/>
              </a:rPr>
              <a:t>diğeri float’a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20">
                <a:solidFill>
                  <a:srgbClr val="FFFFFF"/>
                </a:solidFill>
                <a:latin typeface="Arial"/>
                <a:cs typeface="Arial"/>
              </a:rPr>
              <a:t>dönüştürülür.</a:t>
            </a:r>
            <a:endParaRPr sz="2000">
              <a:latin typeface="Arial"/>
              <a:cs typeface="Arial"/>
            </a:endParaRPr>
          </a:p>
          <a:p>
            <a:pPr marL="497205" indent="-48514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97205" algn="l"/>
                <a:tab pos="497840" algn="l"/>
              </a:tabLst>
            </a:pPr>
            <a:r>
              <a:rPr dirty="0" sz="2000" spc="65">
                <a:solidFill>
                  <a:srgbClr val="FFFFFF"/>
                </a:solidFill>
                <a:latin typeface="Arial"/>
                <a:cs typeface="Arial"/>
              </a:rPr>
              <a:t>Değilse, </a:t>
            </a:r>
            <a:r>
              <a:rPr dirty="0" sz="2000" spc="90">
                <a:solidFill>
                  <a:srgbClr val="FFFFFF"/>
                </a:solidFill>
                <a:latin typeface="Arial"/>
                <a:cs typeface="Arial"/>
              </a:rPr>
              <a:t>değişkenlerden </a:t>
            </a:r>
            <a:r>
              <a:rPr dirty="0" sz="2000" spc="135">
                <a:solidFill>
                  <a:srgbClr val="FFFFFF"/>
                </a:solidFill>
                <a:latin typeface="Arial"/>
                <a:cs typeface="Arial"/>
              </a:rPr>
              <a:t>biri </a:t>
            </a:r>
            <a:r>
              <a:rPr dirty="0" sz="2000" spc="130">
                <a:solidFill>
                  <a:srgbClr val="FFFFFF"/>
                </a:solidFill>
                <a:latin typeface="Arial"/>
                <a:cs typeface="Arial"/>
              </a:rPr>
              <a:t>long </a:t>
            </a:r>
            <a:r>
              <a:rPr dirty="0" sz="2000" spc="45">
                <a:solidFill>
                  <a:srgbClr val="FFFFFF"/>
                </a:solidFill>
                <a:latin typeface="Arial"/>
                <a:cs typeface="Arial"/>
              </a:rPr>
              <a:t>ise </a:t>
            </a:r>
            <a:r>
              <a:rPr dirty="0" sz="2000" spc="110">
                <a:solidFill>
                  <a:srgbClr val="FFFFFF"/>
                </a:solidFill>
                <a:latin typeface="Arial"/>
                <a:cs typeface="Arial"/>
              </a:rPr>
              <a:t>diğeri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Arial"/>
                <a:cs typeface="Arial"/>
              </a:rPr>
              <a:t>long’a</a:t>
            </a:r>
            <a:endParaRPr sz="2000">
              <a:latin typeface="Arial"/>
              <a:cs typeface="Arial"/>
            </a:endParaRPr>
          </a:p>
          <a:p>
            <a:pPr marL="643890">
              <a:lnSpc>
                <a:spcPct val="100000"/>
              </a:lnSpc>
              <a:spcBef>
                <a:spcPts val="480"/>
              </a:spcBef>
            </a:pPr>
            <a:r>
              <a:rPr dirty="0" sz="2000" spc="120">
                <a:solidFill>
                  <a:srgbClr val="FFFFFF"/>
                </a:solidFill>
                <a:latin typeface="Arial"/>
                <a:cs typeface="Arial"/>
              </a:rPr>
              <a:t>dönüştürülür.</a:t>
            </a:r>
            <a:endParaRPr sz="2000">
              <a:latin typeface="Arial"/>
              <a:cs typeface="Arial"/>
            </a:endParaRPr>
          </a:p>
          <a:p>
            <a:pPr marL="577850" indent="-565785">
              <a:lnSpc>
                <a:spcPct val="100000"/>
              </a:lnSpc>
              <a:spcBef>
                <a:spcPts val="495"/>
              </a:spcBef>
              <a:buAutoNum type="arabicPeriod" startAt="4"/>
              <a:tabLst>
                <a:tab pos="577850" algn="l"/>
                <a:tab pos="578485" algn="l"/>
              </a:tabLst>
            </a:pPr>
            <a:r>
              <a:rPr dirty="0" sz="2000" spc="65">
                <a:solidFill>
                  <a:srgbClr val="FFFFFF"/>
                </a:solidFill>
                <a:latin typeface="Arial"/>
                <a:cs typeface="Arial"/>
              </a:rPr>
              <a:t>Değilse, </a:t>
            </a:r>
            <a:r>
              <a:rPr dirty="0" sz="2000" spc="95">
                <a:solidFill>
                  <a:srgbClr val="FFFFFF"/>
                </a:solidFill>
                <a:latin typeface="Arial"/>
                <a:cs typeface="Arial"/>
              </a:rPr>
              <a:t>her </a:t>
            </a:r>
            <a:r>
              <a:rPr dirty="0" sz="2000" spc="140">
                <a:solidFill>
                  <a:srgbClr val="FFFFFF"/>
                </a:solidFill>
                <a:latin typeface="Arial"/>
                <a:cs typeface="Arial"/>
              </a:rPr>
              <a:t>iki </a:t>
            </a:r>
            <a:r>
              <a:rPr dirty="0" sz="2000" spc="85">
                <a:solidFill>
                  <a:srgbClr val="FFFFFF"/>
                </a:solidFill>
                <a:latin typeface="Arial"/>
                <a:cs typeface="Arial"/>
              </a:rPr>
              <a:t>değişken </a:t>
            </a:r>
            <a:r>
              <a:rPr dirty="0" sz="2000" spc="125">
                <a:solidFill>
                  <a:srgbClr val="FFFFFF"/>
                </a:solidFill>
                <a:latin typeface="Arial"/>
                <a:cs typeface="Arial"/>
              </a:rPr>
              <a:t>int’e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20">
                <a:solidFill>
                  <a:srgbClr val="FFFFFF"/>
                </a:solidFill>
                <a:latin typeface="Arial"/>
                <a:cs typeface="Arial"/>
              </a:rPr>
              <a:t>dönüştürülür.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2561" y="597387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24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23824"/>
            <a:ext cx="40957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35"/>
              <a:t>TÜR</a:t>
            </a:r>
            <a:r>
              <a:rPr dirty="0" sz="4000" spc="70"/>
              <a:t> </a:t>
            </a:r>
            <a:r>
              <a:rPr dirty="0" sz="4000" spc="-80"/>
              <a:t>DÖNÜŞÜMÜ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10692" y="973683"/>
            <a:ext cx="8355965" cy="312610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Anlaşılır dönüştürme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70"/>
              </a:spcBef>
            </a:pP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double </a:t>
            </a:r>
            <a:r>
              <a:rPr dirty="0" sz="2600">
                <a:solidFill>
                  <a:srgbClr val="FFFFFF"/>
                </a:solidFill>
                <a:latin typeface="Courier New"/>
                <a:cs typeface="Courier New"/>
              </a:rPr>
              <a:t>d = 3; </a:t>
            </a: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(tip</a:t>
            </a:r>
            <a:r>
              <a:rPr dirty="0" sz="26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genişlemesi)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Belirtilmiş</a:t>
            </a:r>
            <a:r>
              <a:rPr dirty="0" sz="26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dönüştürme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70"/>
              </a:spcBef>
              <a:tabLst>
                <a:tab pos="1995170" algn="l"/>
              </a:tabLst>
            </a:pP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2600">
                <a:solidFill>
                  <a:srgbClr val="FFFFFF"/>
                </a:solidFill>
                <a:latin typeface="Courier New"/>
                <a:cs typeface="Courier New"/>
              </a:rPr>
              <a:t> i</a:t>
            </a:r>
            <a:r>
              <a:rPr dirty="0" sz="26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FFFFFF"/>
                </a:solidFill>
                <a:latin typeface="Courier New"/>
                <a:cs typeface="Courier New"/>
              </a:rPr>
              <a:t>=	</a:t>
            </a: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(int)3.0; </a:t>
            </a:r>
            <a:r>
              <a:rPr dirty="0" sz="2600">
                <a:solidFill>
                  <a:srgbClr val="FFFFFF"/>
                </a:solidFill>
                <a:latin typeface="Courier New"/>
                <a:cs typeface="Courier New"/>
              </a:rPr>
              <a:t>(tip</a:t>
            </a:r>
            <a:r>
              <a:rPr dirty="0" sz="26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daralması)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85"/>
              </a:spcBef>
            </a:pPr>
            <a:r>
              <a:rPr dirty="0" sz="2600">
                <a:solidFill>
                  <a:srgbClr val="FFFFFF"/>
                </a:solidFill>
                <a:latin typeface="Courier New"/>
                <a:cs typeface="Courier New"/>
              </a:rPr>
              <a:t>int i = </a:t>
            </a: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(int)3.9; (Kesirli kısım</a:t>
            </a:r>
            <a:r>
              <a:rPr dirty="0" sz="26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urier New"/>
                <a:cs typeface="Courier New"/>
              </a:rPr>
              <a:t>atılır)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670300" algn="l"/>
              </a:tabLst>
            </a:pPr>
            <a:r>
              <a:rPr dirty="0" sz="2600" spc="40">
                <a:solidFill>
                  <a:srgbClr val="FFFFFF"/>
                </a:solidFill>
                <a:latin typeface="Arial"/>
                <a:cs typeface="Arial"/>
              </a:rPr>
              <a:t>Yanlış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Arial"/>
                <a:cs typeface="Arial"/>
              </a:rPr>
              <a:t>olan </a:t>
            </a:r>
            <a:r>
              <a:rPr dirty="0" sz="2600" spc="65">
                <a:solidFill>
                  <a:srgbClr val="FFFFFF"/>
                </a:solidFill>
                <a:latin typeface="Arial"/>
                <a:cs typeface="Arial"/>
              </a:rPr>
              <a:t>nedir?	</a:t>
            </a:r>
            <a:r>
              <a:rPr dirty="0" sz="2600" spc="195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dirty="0" sz="26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9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55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20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64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26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145">
                <a:solidFill>
                  <a:srgbClr val="FFFFFF"/>
                </a:solidFill>
                <a:latin typeface="Arial"/>
                <a:cs typeface="Arial"/>
              </a:rPr>
              <a:t>2.0;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5261" y="6000350"/>
            <a:ext cx="12827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25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5015" y="5294014"/>
            <a:ext cx="7157084" cy="822325"/>
            <a:chOff x="1065015" y="5294014"/>
            <a:chExt cx="7157084" cy="822325"/>
          </a:xfrm>
        </p:grpSpPr>
        <p:sp>
          <p:nvSpPr>
            <p:cNvPr id="6" name="object 6"/>
            <p:cNvSpPr/>
            <p:nvPr/>
          </p:nvSpPr>
          <p:spPr>
            <a:xfrm>
              <a:off x="1075810" y="5304809"/>
              <a:ext cx="7135495" cy="800735"/>
            </a:xfrm>
            <a:custGeom>
              <a:avLst/>
              <a:gdLst/>
              <a:ahLst/>
              <a:cxnLst/>
              <a:rect l="l" t="t" r="r" b="b"/>
              <a:pathLst>
                <a:path w="7135495" h="800735">
                  <a:moveTo>
                    <a:pt x="7135403" y="0"/>
                  </a:moveTo>
                  <a:lnTo>
                    <a:pt x="0" y="0"/>
                  </a:lnTo>
                  <a:lnTo>
                    <a:pt x="0" y="800515"/>
                  </a:lnTo>
                  <a:lnTo>
                    <a:pt x="7135403" y="800515"/>
                  </a:lnTo>
                  <a:lnTo>
                    <a:pt x="7135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75810" y="5304809"/>
              <a:ext cx="7135495" cy="800735"/>
            </a:xfrm>
            <a:custGeom>
              <a:avLst/>
              <a:gdLst/>
              <a:ahLst/>
              <a:cxnLst/>
              <a:rect l="l" t="t" r="r" b="b"/>
              <a:pathLst>
                <a:path w="7135495" h="800735">
                  <a:moveTo>
                    <a:pt x="0" y="800515"/>
                  </a:moveTo>
                  <a:lnTo>
                    <a:pt x="7135403" y="800515"/>
                  </a:lnTo>
                  <a:lnTo>
                    <a:pt x="7135403" y="0"/>
                  </a:lnTo>
                  <a:lnTo>
                    <a:pt x="0" y="0"/>
                  </a:lnTo>
                  <a:lnTo>
                    <a:pt x="0" y="800515"/>
                  </a:lnTo>
                  <a:close/>
                </a:path>
              </a:pathLst>
            </a:custGeom>
            <a:ln w="210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86071" y="5342283"/>
            <a:ext cx="6590030" cy="3797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00" spc="15">
                <a:solidFill>
                  <a:srgbClr val="FF0000"/>
                </a:solidFill>
                <a:latin typeface="Courier New"/>
                <a:cs typeface="Courier New"/>
              </a:rPr>
              <a:t>byte, short, int, long, float,</a:t>
            </a:r>
            <a:r>
              <a:rPr dirty="0" sz="2300" spc="-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300" spc="15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58226" y="5175384"/>
            <a:ext cx="4326890" cy="182245"/>
            <a:chOff x="2558226" y="5175384"/>
            <a:chExt cx="4326890" cy="182245"/>
          </a:xfrm>
        </p:grpSpPr>
        <p:sp>
          <p:nvSpPr>
            <p:cNvPr id="10" name="object 10"/>
            <p:cNvSpPr/>
            <p:nvPr/>
          </p:nvSpPr>
          <p:spPr>
            <a:xfrm>
              <a:off x="2560260" y="5177429"/>
              <a:ext cx="4323080" cy="177800"/>
            </a:xfrm>
            <a:custGeom>
              <a:avLst/>
              <a:gdLst/>
              <a:ahLst/>
              <a:cxnLst/>
              <a:rect l="l" t="t" r="r" b="b"/>
              <a:pathLst>
                <a:path w="4323080" h="177800">
                  <a:moveTo>
                    <a:pt x="4202586" y="88791"/>
                  </a:moveTo>
                  <a:lnTo>
                    <a:pt x="4145921" y="177582"/>
                  </a:lnTo>
                  <a:lnTo>
                    <a:pt x="4293683" y="103352"/>
                  </a:lnTo>
                  <a:lnTo>
                    <a:pt x="4202586" y="103352"/>
                  </a:lnTo>
                  <a:lnTo>
                    <a:pt x="4202586" y="88791"/>
                  </a:lnTo>
                  <a:close/>
                </a:path>
                <a:path w="4323080" h="177800">
                  <a:moveTo>
                    <a:pt x="4191438" y="71323"/>
                  </a:moveTo>
                  <a:lnTo>
                    <a:pt x="0" y="71323"/>
                  </a:lnTo>
                  <a:lnTo>
                    <a:pt x="0" y="103352"/>
                  </a:lnTo>
                  <a:lnTo>
                    <a:pt x="4193293" y="103352"/>
                  </a:lnTo>
                  <a:lnTo>
                    <a:pt x="4202586" y="88791"/>
                  </a:lnTo>
                  <a:lnTo>
                    <a:pt x="4191438" y="71323"/>
                  </a:lnTo>
                  <a:close/>
                </a:path>
                <a:path w="4323080" h="177800">
                  <a:moveTo>
                    <a:pt x="4287898" y="71323"/>
                  </a:moveTo>
                  <a:lnTo>
                    <a:pt x="4202586" y="71323"/>
                  </a:lnTo>
                  <a:lnTo>
                    <a:pt x="4202586" y="103352"/>
                  </a:lnTo>
                  <a:lnTo>
                    <a:pt x="4293683" y="103352"/>
                  </a:lnTo>
                  <a:lnTo>
                    <a:pt x="4322669" y="88791"/>
                  </a:lnTo>
                  <a:lnTo>
                    <a:pt x="4287898" y="71323"/>
                  </a:lnTo>
                  <a:close/>
                </a:path>
                <a:path w="4323080" h="177800">
                  <a:moveTo>
                    <a:pt x="4145921" y="0"/>
                  </a:moveTo>
                  <a:lnTo>
                    <a:pt x="4202586" y="88791"/>
                  </a:lnTo>
                  <a:lnTo>
                    <a:pt x="4202586" y="71323"/>
                  </a:lnTo>
                  <a:lnTo>
                    <a:pt x="4287898" y="71323"/>
                  </a:lnTo>
                  <a:lnTo>
                    <a:pt x="4145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60260" y="5177429"/>
              <a:ext cx="4323080" cy="177800"/>
            </a:xfrm>
            <a:custGeom>
              <a:avLst/>
              <a:gdLst/>
              <a:ahLst/>
              <a:cxnLst/>
              <a:rect l="l" t="t" r="r" b="b"/>
              <a:pathLst>
                <a:path w="4323080" h="177800">
                  <a:moveTo>
                    <a:pt x="0" y="71323"/>
                  </a:moveTo>
                  <a:lnTo>
                    <a:pt x="4202586" y="71323"/>
                  </a:lnTo>
                  <a:lnTo>
                    <a:pt x="4202586" y="103352"/>
                  </a:lnTo>
                  <a:lnTo>
                    <a:pt x="0" y="103352"/>
                  </a:lnTo>
                  <a:lnTo>
                    <a:pt x="0" y="71323"/>
                  </a:lnTo>
                  <a:close/>
                </a:path>
                <a:path w="4323080" h="177800">
                  <a:moveTo>
                    <a:pt x="4202586" y="88791"/>
                  </a:moveTo>
                  <a:lnTo>
                    <a:pt x="4145920" y="0"/>
                  </a:lnTo>
                  <a:lnTo>
                    <a:pt x="4322669" y="88791"/>
                  </a:lnTo>
                  <a:lnTo>
                    <a:pt x="4145920" y="177582"/>
                  </a:lnTo>
                  <a:lnTo>
                    <a:pt x="4202586" y="88791"/>
                  </a:lnTo>
                  <a:close/>
                </a:path>
              </a:pathLst>
            </a:custGeom>
            <a:ln w="4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591055" y="4700368"/>
            <a:ext cx="2749550" cy="4375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4130">
              <a:lnSpc>
                <a:spcPts val="2480"/>
              </a:lnSpc>
            </a:pPr>
            <a:r>
              <a:rPr dirty="0" sz="2300" spc="15">
                <a:latin typeface="Courier New"/>
                <a:cs typeface="Courier New"/>
              </a:rPr>
              <a:t>Aralık</a:t>
            </a:r>
            <a:r>
              <a:rPr dirty="0" sz="2300" spc="-30">
                <a:latin typeface="Courier New"/>
                <a:cs typeface="Courier New"/>
              </a:rPr>
              <a:t> </a:t>
            </a:r>
            <a:r>
              <a:rPr dirty="0" sz="2300" spc="15">
                <a:latin typeface="Courier New"/>
                <a:cs typeface="Courier New"/>
              </a:rPr>
              <a:t>artar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214629"/>
            <a:ext cx="78181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45">
                <a:solidFill>
                  <a:srgbClr val="FFFFFF"/>
                </a:solidFill>
                <a:latin typeface="Arial"/>
                <a:cs typeface="Arial"/>
              </a:rPr>
              <a:t>APPENDİX </a:t>
            </a:r>
            <a:r>
              <a:rPr dirty="0" sz="3600" spc="-100">
                <a:solidFill>
                  <a:srgbClr val="FFFFFF"/>
                </a:solidFill>
                <a:latin typeface="Arial"/>
                <a:cs typeface="Arial"/>
              </a:rPr>
              <a:t>B: </a:t>
            </a: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ASCII 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dirty="0" sz="36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8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2561" y="597387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26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165605"/>
            <a:ext cx="8539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ASCII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Character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Set is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subset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 the Unicode from \u0000 to</a:t>
            </a:r>
            <a:r>
              <a:rPr dirty="0" sz="2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\u007f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" y="1632204"/>
            <a:ext cx="8077200" cy="3785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14629"/>
            <a:ext cx="66890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">
                <a:solidFill>
                  <a:srgbClr val="FFFFFF"/>
                </a:solidFill>
                <a:latin typeface="Arial"/>
                <a:cs typeface="Arial"/>
              </a:rPr>
              <a:t>ASCII </a:t>
            </a:r>
            <a:r>
              <a:rPr dirty="0" sz="3600" spc="-114">
                <a:solidFill>
                  <a:srgbClr val="FFFFFF"/>
                </a:solidFill>
                <a:latin typeface="Arial"/>
                <a:cs typeface="Arial"/>
              </a:rPr>
              <a:t>CHARACTER </a:t>
            </a:r>
            <a:r>
              <a:rPr dirty="0" sz="3600" spc="-175">
                <a:solidFill>
                  <a:srgbClr val="FFFFFF"/>
                </a:solidFill>
                <a:latin typeface="Arial"/>
                <a:cs typeface="Arial"/>
              </a:rPr>
              <a:t>SET,</a:t>
            </a:r>
            <a:r>
              <a:rPr dirty="0" sz="3600" spc="5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CONT.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2561" y="597387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27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165605"/>
            <a:ext cx="8539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ASCII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Character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Set is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subset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 the Unicode from \u0000 to</a:t>
            </a:r>
            <a:r>
              <a:rPr dirty="0" sz="2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\u007f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514600"/>
            <a:ext cx="8839200" cy="282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29641"/>
            <a:ext cx="7179945" cy="107759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535"/>
              </a:spcBef>
            </a:pPr>
            <a:r>
              <a:rPr dirty="0" sz="3600" spc="-105"/>
              <a:t>NÜMERİK </a:t>
            </a:r>
            <a:r>
              <a:rPr dirty="0" sz="3600" spc="-250"/>
              <a:t>VE </a:t>
            </a:r>
            <a:r>
              <a:rPr dirty="0" sz="3600" spc="-120"/>
              <a:t>KARAKTER </a:t>
            </a:r>
            <a:r>
              <a:rPr dirty="0" sz="3600" spc="-170"/>
              <a:t>TÜRLERİ  </a:t>
            </a:r>
            <a:r>
              <a:rPr dirty="0" sz="3600" spc="-45"/>
              <a:t>ARASINDA</a:t>
            </a:r>
            <a:r>
              <a:rPr dirty="0" sz="3600" spc="130"/>
              <a:t> </a:t>
            </a:r>
            <a:r>
              <a:rPr dirty="0" sz="3600" spc="-60"/>
              <a:t>DÖNÜŞÜM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052561" y="5973876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DFFFF"/>
                </a:solidFill>
                <a:latin typeface="Times New Roman"/>
                <a:cs typeface="Times New Roman"/>
              </a:rPr>
              <a:t>28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749678"/>
            <a:ext cx="769302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int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i =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'a'; // int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i =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(int)'a‘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ile</a:t>
            </a:r>
            <a:r>
              <a:rPr dirty="0" sz="2400" spc="-1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aynı;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char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c =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97; // </a:t>
            </a:r>
            <a:r>
              <a:rPr dirty="0" sz="2400">
                <a:solidFill>
                  <a:srgbClr val="FFFFFF"/>
                </a:solidFill>
                <a:latin typeface="Courier New"/>
                <a:cs typeface="Courier New"/>
              </a:rPr>
              <a:t>c = </a:t>
            </a:r>
            <a:r>
              <a:rPr dirty="0" sz="2400" spc="-10">
                <a:solidFill>
                  <a:srgbClr val="FFFFFF"/>
                </a:solidFill>
                <a:latin typeface="Courier New"/>
                <a:cs typeface="Courier New"/>
              </a:rPr>
              <a:t>(char)97 ile</a:t>
            </a:r>
            <a:r>
              <a:rPr dirty="0" sz="2400" spc="-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urier New"/>
                <a:cs typeface="Courier New"/>
              </a:rPr>
              <a:t>aynı;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7029"/>
            <a:ext cx="24352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0">
                <a:solidFill>
                  <a:srgbClr val="FF0000"/>
                </a:solidFill>
              </a:rPr>
              <a:t>ATAMA</a:t>
            </a:r>
            <a:r>
              <a:rPr dirty="0" sz="2200" spc="-155">
                <a:solidFill>
                  <a:srgbClr val="FF0000"/>
                </a:solidFill>
              </a:rPr>
              <a:t> </a:t>
            </a:r>
            <a:r>
              <a:rPr dirty="0" sz="2200" spc="-20">
                <a:solidFill>
                  <a:srgbClr val="FF0000"/>
                </a:solidFill>
              </a:rPr>
              <a:t>İFADELERİ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20064" y="727666"/>
            <a:ext cx="7376795" cy="3735704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84"/>
              </a:spcBef>
              <a:buSzPct val="125000"/>
              <a:buChar char=""/>
              <a:tabLst>
                <a:tab pos="287655" algn="l"/>
              </a:tabLst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Atama ifadesi bir değişkene değer atamak için</a:t>
            </a:r>
            <a:r>
              <a:rPr dirty="0" sz="14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kullanılır.</a:t>
            </a:r>
            <a:endParaRPr sz="140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315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cevap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42;</a:t>
            </a:r>
            <a:endParaRPr sz="1400">
              <a:latin typeface="Courier New"/>
              <a:cs typeface="Courier New"/>
            </a:endParaRPr>
          </a:p>
          <a:p>
            <a:pPr marL="287020" indent="-274955">
              <a:lnSpc>
                <a:spcPct val="100000"/>
              </a:lnSpc>
              <a:spcBef>
                <a:spcPts val="770"/>
              </a:spcBef>
              <a:buSzPct val="125000"/>
              <a:buChar char=""/>
              <a:tabLst>
                <a:tab pos="287655" algn="l"/>
              </a:tabLst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«Eşitlik işareti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=»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atama operatörü olarak</a:t>
            </a: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bilinir.</a:t>
            </a:r>
            <a:endParaRPr sz="1400">
              <a:latin typeface="Arial"/>
              <a:cs typeface="Arial"/>
            </a:endParaRPr>
          </a:p>
          <a:p>
            <a:pPr marL="287020" indent="-274955">
              <a:lnSpc>
                <a:spcPct val="100000"/>
              </a:lnSpc>
              <a:spcBef>
                <a:spcPts val="585"/>
              </a:spcBef>
              <a:buSzPct val="125000"/>
              <a:buChar char=""/>
              <a:tabLst>
                <a:tab pos="287655" algn="l"/>
              </a:tabLst>
            </a:pP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Yukarıdaki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atama ile cevap isimli değişkene 42 atandı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veya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cevap’a 42 atandığını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söyleriz.</a:t>
            </a:r>
            <a:endParaRPr sz="1400">
              <a:latin typeface="Arial"/>
              <a:cs typeface="Arial"/>
            </a:endParaRPr>
          </a:p>
          <a:p>
            <a:pPr marL="287020" indent="-274955">
              <a:lnSpc>
                <a:spcPct val="100000"/>
              </a:lnSpc>
              <a:spcBef>
                <a:spcPts val="580"/>
              </a:spcBef>
              <a:buSzPct val="125000"/>
              <a:buChar char=""/>
              <a:tabLst>
                <a:tab pos="287655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Söz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dizimi</a:t>
            </a:r>
            <a:endParaRPr sz="14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  <a:spcBef>
                <a:spcPts val="840"/>
              </a:spcBef>
            </a:pPr>
            <a:r>
              <a:rPr dirty="0" sz="1100" spc="-5" i="1">
                <a:solidFill>
                  <a:srgbClr val="FFFFFF"/>
                </a:solidFill>
                <a:latin typeface="Courier New"/>
                <a:cs typeface="Courier New"/>
              </a:rPr>
              <a:t>degisken </a:t>
            </a:r>
            <a:r>
              <a:rPr dirty="0" sz="1100" i="1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100" spc="-10" i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FFFFFF"/>
                </a:solidFill>
                <a:latin typeface="Courier New"/>
                <a:cs typeface="Courier New"/>
              </a:rPr>
              <a:t>ifade</a:t>
            </a:r>
            <a:endParaRPr sz="1100">
              <a:latin typeface="Courier New"/>
              <a:cs typeface="Courier New"/>
            </a:endParaRPr>
          </a:p>
          <a:p>
            <a:pPr marL="287020" marR="349885">
              <a:lnSpc>
                <a:spcPct val="101800"/>
              </a:lnSpc>
              <a:spcBef>
                <a:spcPts val="975"/>
              </a:spcBef>
            </a:pPr>
            <a:r>
              <a:rPr dirty="0" sz="1100" spc="-5" i="1">
                <a:solidFill>
                  <a:srgbClr val="FFFFFF"/>
                </a:solidFill>
                <a:latin typeface="Courier New"/>
                <a:cs typeface="Courier New"/>
              </a:rPr>
              <a:t>burada ifade bir değişken </a:t>
            </a:r>
            <a:r>
              <a:rPr dirty="0" sz="1100" i="1">
                <a:solidFill>
                  <a:srgbClr val="FFFFFF"/>
                </a:solidFill>
                <a:latin typeface="Courier New"/>
                <a:cs typeface="Courier New"/>
              </a:rPr>
              <a:t>olabilir, </a:t>
            </a:r>
            <a:r>
              <a:rPr dirty="0" sz="1100" spc="-5" i="1">
                <a:solidFill>
                  <a:srgbClr val="FFFFFF"/>
                </a:solidFill>
                <a:latin typeface="Courier New"/>
                <a:cs typeface="Courier New"/>
              </a:rPr>
              <a:t>sabit </a:t>
            </a:r>
            <a:r>
              <a:rPr dirty="0" sz="1100" i="1">
                <a:solidFill>
                  <a:srgbClr val="FFFFFF"/>
                </a:solidFill>
                <a:latin typeface="Courier New"/>
                <a:cs typeface="Courier New"/>
              </a:rPr>
              <a:t>bir </a:t>
            </a:r>
            <a:r>
              <a:rPr dirty="0" sz="1100" spc="-5" i="1">
                <a:solidFill>
                  <a:srgbClr val="FFFFFF"/>
                </a:solidFill>
                <a:latin typeface="Courier New"/>
                <a:cs typeface="Courier New"/>
              </a:rPr>
              <a:t>değer, </a:t>
            </a:r>
            <a:r>
              <a:rPr dirty="0" sz="1100" i="1">
                <a:solidFill>
                  <a:srgbClr val="FFFFFF"/>
                </a:solidFill>
                <a:latin typeface="Courier New"/>
                <a:cs typeface="Courier New"/>
              </a:rPr>
              <a:t>veya </a:t>
            </a:r>
            <a:r>
              <a:rPr dirty="0" sz="1100" spc="-5" i="1">
                <a:solidFill>
                  <a:srgbClr val="FFFFFF"/>
                </a:solidFill>
                <a:latin typeface="Courier New"/>
                <a:cs typeface="Courier New"/>
              </a:rPr>
              <a:t>matematiksel </a:t>
            </a:r>
            <a:r>
              <a:rPr dirty="0" sz="1100" i="1">
                <a:solidFill>
                  <a:srgbClr val="FFFFFF"/>
                </a:solidFill>
                <a:latin typeface="Courier New"/>
                <a:cs typeface="Courier New"/>
              </a:rPr>
              <a:t>bir işlem  </a:t>
            </a:r>
            <a:r>
              <a:rPr dirty="0" sz="1100" spc="-5" i="1">
                <a:solidFill>
                  <a:srgbClr val="FFFFFF"/>
                </a:solidFill>
                <a:latin typeface="Courier New"/>
                <a:cs typeface="Courier New"/>
              </a:rPr>
              <a:t>olabilir.</a:t>
            </a:r>
            <a:endParaRPr sz="1100">
              <a:latin typeface="Courier New"/>
              <a:cs typeface="Courier New"/>
            </a:endParaRPr>
          </a:p>
          <a:p>
            <a:pPr marL="287020" marR="5590540">
              <a:lnSpc>
                <a:spcPts val="2680"/>
              </a:lnSpc>
              <a:spcBef>
                <a:spcPts val="204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miktar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-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3.99;  ilkharf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4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‘W’;</a:t>
            </a:r>
            <a:endParaRPr sz="14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toplam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burslu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burssuz;</a:t>
            </a:r>
            <a:endParaRPr sz="14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010"/>
              </a:spcBef>
            </a:pP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yumurtasayisi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yumurtasayisi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59409"/>
            <a:ext cx="6274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İLKEL TÜRLER VE</a:t>
            </a:r>
            <a:r>
              <a:rPr dirty="0" sz="3600" spc="-295"/>
              <a:t> </a:t>
            </a:r>
            <a:r>
              <a:rPr dirty="0" sz="3600" spc="-30"/>
              <a:t>İFADELER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965294"/>
            <a:ext cx="3773804" cy="496316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09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10">
                <a:solidFill>
                  <a:srgbClr val="FFFFFF"/>
                </a:solidFill>
                <a:latin typeface="Arial"/>
                <a:cs typeface="Arial"/>
              </a:rPr>
              <a:t>Değişkenler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dirty="0" sz="19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tanımlayıcıları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İlkel</a:t>
            </a:r>
            <a:r>
              <a:rPr dirty="0" sz="19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türler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Atama</a:t>
            </a:r>
            <a:r>
              <a:rPr dirty="0" sz="19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deyimleri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Özelleştirilmiş atama</a:t>
            </a:r>
            <a:r>
              <a:rPr dirty="0" sz="19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operatörleri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Basit ekran</a:t>
            </a:r>
            <a:r>
              <a:rPr dirty="0" sz="19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çıkışı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000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Basit ekran</a:t>
            </a:r>
            <a:r>
              <a:rPr dirty="0" sz="19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Arial"/>
                <a:cs typeface="Arial"/>
              </a:rPr>
              <a:t>girişi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Sabitler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Atama</a:t>
            </a:r>
            <a:r>
              <a:rPr dirty="0" sz="19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deyimleri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Aritmetik</a:t>
            </a:r>
            <a:r>
              <a:rPr dirty="0" sz="19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Arial"/>
                <a:cs typeface="Arial"/>
              </a:rPr>
              <a:t>işlemler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994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Parantezler ve Öncelik</a:t>
            </a:r>
            <a:r>
              <a:rPr dirty="0" sz="19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kuralları</a:t>
            </a:r>
            <a:endParaRPr sz="19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010"/>
              </a:spcBef>
              <a:buSzPct val="123684"/>
              <a:buChar char="•"/>
              <a:tabLst>
                <a:tab pos="241935" algn="l"/>
              </a:tabLst>
            </a:pP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Arttırma ve azaltma</a:t>
            </a:r>
            <a:r>
              <a:rPr dirty="0" sz="19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Arial"/>
                <a:cs typeface="Arial"/>
              </a:rPr>
              <a:t>operatörü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595629"/>
            <a:ext cx="54311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BASİT </a:t>
            </a:r>
            <a:r>
              <a:rPr dirty="0" sz="2200" spc="-10">
                <a:solidFill>
                  <a:srgbClr val="FF0000"/>
                </a:solidFill>
                <a:latin typeface="Arial"/>
                <a:cs typeface="Arial"/>
              </a:rPr>
              <a:t>EKRAN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GİRİŞ/ÇIKIŞ</a:t>
            </a:r>
            <a:r>
              <a:rPr dirty="0" sz="2200" spc="-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FONKSİYONU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9416" y="953769"/>
            <a:ext cx="503110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55"/>
              <a:t></a:t>
            </a:r>
            <a:r>
              <a:rPr dirty="0" sz="2000" spc="55">
                <a:latin typeface="Courier New"/>
                <a:cs typeface="Courier New"/>
              </a:rPr>
              <a:t>Java’da </a:t>
            </a:r>
            <a:r>
              <a:rPr dirty="0" sz="2000" spc="-5">
                <a:latin typeface="Courier New"/>
                <a:cs typeface="Courier New"/>
              </a:rPr>
              <a:t>ekrana yazı yazmak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 spc="-165">
                <a:latin typeface="Courier New"/>
                <a:cs typeface="Courier New"/>
              </a:rPr>
              <a:t>için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345"/>
              </a:spcBef>
            </a:pPr>
            <a:r>
              <a:rPr dirty="0" spc="-5"/>
              <a:t>System.out.print() </a:t>
            </a:r>
            <a:r>
              <a:rPr dirty="0"/>
              <a:t>ve</a:t>
            </a:r>
            <a:r>
              <a:rPr dirty="0" spc="15"/>
              <a:t> </a:t>
            </a:r>
            <a:r>
              <a:rPr dirty="0" spc="-5"/>
              <a:t>System.out.println()</a:t>
            </a:r>
          </a:p>
          <a:p>
            <a:pPr marL="286385">
              <a:lnSpc>
                <a:spcPct val="100000"/>
              </a:lnSpc>
              <a:spcBef>
                <a:spcPts val="240"/>
              </a:spcBef>
            </a:pPr>
            <a:r>
              <a:rPr dirty="0" spc="-5"/>
              <a:t>metotları</a:t>
            </a:r>
            <a:r>
              <a:rPr dirty="0" spc="-10"/>
              <a:t> </a:t>
            </a:r>
            <a:r>
              <a:rPr dirty="0" spc="-5"/>
              <a:t>kullanılır.</a:t>
            </a:r>
          </a:p>
          <a:p>
            <a:pPr marL="286385" marR="1072515" indent="-274320">
              <a:lnSpc>
                <a:spcPct val="104700"/>
              </a:lnSpc>
              <a:spcBef>
                <a:spcPts val="595"/>
              </a:spcBef>
            </a:pPr>
            <a:r>
              <a:rPr dirty="0" sz="2500" spc="60">
                <a:latin typeface="Arial"/>
                <a:cs typeface="Arial"/>
              </a:rPr>
              <a:t></a:t>
            </a:r>
            <a:r>
              <a:rPr dirty="0" spc="60"/>
              <a:t>Ekrana </a:t>
            </a:r>
            <a:r>
              <a:rPr dirty="0" spc="-5"/>
              <a:t>yazılacak veri veya </a:t>
            </a:r>
            <a:r>
              <a:rPr dirty="0" spc="-70"/>
              <a:t>değişkenler  </a:t>
            </a:r>
            <a:r>
              <a:rPr dirty="0" spc="-5"/>
              <a:t>parantezin içine</a:t>
            </a:r>
            <a:r>
              <a:rPr dirty="0" spc="-10"/>
              <a:t> </a:t>
            </a:r>
            <a:r>
              <a:rPr dirty="0" spc="-5"/>
              <a:t>yazılır.</a:t>
            </a:r>
            <a:endParaRPr sz="2500">
              <a:latin typeface="Arial"/>
              <a:cs typeface="Arial"/>
            </a:endParaRPr>
          </a:p>
          <a:p>
            <a:pPr marL="286385" marR="5080" indent="-274320">
              <a:lnSpc>
                <a:spcPct val="104700"/>
              </a:lnSpc>
              <a:spcBef>
                <a:spcPts val="610"/>
              </a:spcBef>
            </a:pPr>
            <a:r>
              <a:rPr dirty="0" sz="2500" spc="20">
                <a:latin typeface="Arial"/>
                <a:cs typeface="Arial"/>
              </a:rPr>
              <a:t></a:t>
            </a:r>
            <a:r>
              <a:rPr dirty="0" spc="20"/>
              <a:t>System.out.print() </a:t>
            </a:r>
            <a:r>
              <a:rPr dirty="0" spc="-5"/>
              <a:t>metodunda yazı </a:t>
            </a:r>
            <a:r>
              <a:rPr dirty="0" spc="-70"/>
              <a:t>yazıldıktan  </a:t>
            </a:r>
            <a:r>
              <a:rPr dirty="0" spc="-5"/>
              <a:t>sonra aynı satırda</a:t>
            </a:r>
            <a:r>
              <a:rPr dirty="0" spc="-10"/>
              <a:t> </a:t>
            </a:r>
            <a:r>
              <a:rPr dirty="0" spc="-5"/>
              <a:t>kalınır.</a:t>
            </a:r>
            <a:endParaRPr sz="2500">
              <a:latin typeface="Arial"/>
              <a:cs typeface="Arial"/>
            </a:endParaRPr>
          </a:p>
          <a:p>
            <a:pPr marL="286385" marR="461645" indent="-274320">
              <a:lnSpc>
                <a:spcPct val="104800"/>
              </a:lnSpc>
              <a:spcBef>
                <a:spcPts val="590"/>
              </a:spcBef>
            </a:pPr>
            <a:r>
              <a:rPr dirty="0" sz="2500" spc="15">
                <a:latin typeface="Arial"/>
                <a:cs typeface="Arial"/>
              </a:rPr>
              <a:t></a:t>
            </a:r>
            <a:r>
              <a:rPr dirty="0" spc="15"/>
              <a:t>System.out.println() </a:t>
            </a:r>
            <a:r>
              <a:rPr dirty="0" spc="-5"/>
              <a:t>ise bilgi </a:t>
            </a:r>
            <a:r>
              <a:rPr dirty="0" spc="-70"/>
              <a:t>yazıldıktan  </a:t>
            </a:r>
            <a:r>
              <a:rPr dirty="0" spc="-5"/>
              <a:t>sonra alt satıra</a:t>
            </a:r>
            <a:r>
              <a:rPr dirty="0" spc="-10"/>
              <a:t> </a:t>
            </a:r>
            <a:r>
              <a:rPr dirty="0" spc="-5"/>
              <a:t>geçer.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5800" y="4337050"/>
          <a:ext cx="7696200" cy="2116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4038600"/>
              </a:tblGrid>
              <a:tr h="1188847">
                <a:tc>
                  <a:txBody>
                    <a:bodyPr/>
                    <a:lstStyle/>
                    <a:p>
                      <a:pPr marL="91440" marR="197485">
                        <a:lnSpc>
                          <a:spcPts val="2160"/>
                        </a:lnSpc>
                        <a:spcBef>
                          <a:spcPts val="175"/>
                        </a:spcBef>
                      </a:pPr>
                      <a:r>
                        <a:rPr dirty="0" sz="1800" spc="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System.out.print(«JAVA»);  </a:t>
                      </a:r>
                      <a:r>
                        <a:rPr dirty="0" sz="1800" spc="-1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11111" sz="3000" spc="-232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Ö</a:t>
                      </a:r>
                      <a:r>
                        <a:rPr dirty="0" sz="1800" spc="-1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baseline="11111" sz="3000" spc="-232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dirty="0" sz="1800" spc="-1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11111" sz="3000" spc="-232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1800" spc="-1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</a:t>
                      </a:r>
                      <a:r>
                        <a:rPr dirty="0" baseline="11111" sz="3000" spc="-232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1800" spc="-1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baseline="11111" sz="3000" spc="-232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k:</a:t>
                      </a:r>
                      <a:r>
                        <a:rPr dirty="0" sz="1800" spc="-15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.out.print(«Programlam 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a»)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9A939"/>
                      </a:solidFill>
                      <a:prstDash val="solid"/>
                    </a:lnT>
                    <a:lnB w="12700">
                      <a:solidFill>
                        <a:srgbClr val="F9A9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16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System.out.println(«JAVA»); 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stem.o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nt(«Pr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ml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»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9A939"/>
                      </a:solidFill>
                      <a:prstDash val="solid"/>
                    </a:lnT>
                    <a:lnB w="12700">
                      <a:solidFill>
                        <a:srgbClr val="F9A939"/>
                      </a:solidFill>
                      <a:prstDash val="solid"/>
                    </a:lnB>
                  </a:tcPr>
                </a:tc>
              </a:tr>
              <a:tr h="9145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Çıktı: </a:t>
                      </a:r>
                      <a:r>
                        <a:rPr dirty="0" sz="1800" spc="-6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JAVA</a:t>
                      </a:r>
                      <a:r>
                        <a:rPr dirty="0" sz="1800" spc="-10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Programlama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9A939"/>
                      </a:solidFill>
                      <a:prstDash val="solid"/>
                    </a:lnT>
                    <a:lnB w="12700">
                      <a:solidFill>
                        <a:srgbClr val="F9A939"/>
                      </a:solidFill>
                      <a:prstDash val="solid"/>
                    </a:lnB>
                    <a:solidFill>
                      <a:srgbClr val="FDEDD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00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Ç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ı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ktı:  J</a:t>
                      </a:r>
                      <a:r>
                        <a:rPr dirty="0" sz="1800" spc="-1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Programlama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9A939"/>
                      </a:solidFill>
                      <a:prstDash val="solid"/>
                    </a:lnT>
                    <a:lnB w="12700">
                      <a:solidFill>
                        <a:srgbClr val="F9A939"/>
                      </a:solidFill>
                      <a:prstDash val="solid"/>
                    </a:lnB>
                    <a:solidFill>
                      <a:srgbClr val="FDED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68351"/>
            <a:ext cx="5927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</a:rPr>
              <a:t>BASİT EKRAN GİRİŞ/ÇIKIŞ</a:t>
            </a:r>
            <a:r>
              <a:rPr dirty="0" sz="2400" spc="-65">
                <a:solidFill>
                  <a:srgbClr val="FF0000"/>
                </a:solidFill>
              </a:rPr>
              <a:t> </a:t>
            </a:r>
            <a:r>
              <a:rPr dirty="0" sz="2400" spc="-5">
                <a:solidFill>
                  <a:srgbClr val="FF0000"/>
                </a:solidFill>
              </a:rPr>
              <a:t>FONKSİYONU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5968" y="736091"/>
            <a:ext cx="2286000" cy="2590800"/>
          </a:xfrm>
          <a:prstGeom prst="rect">
            <a:avLst/>
          </a:prstGeom>
          <a:ln w="9144">
            <a:solidFill>
              <a:srgbClr val="9ACD4B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algn="just" marL="91440" marR="746125">
              <a:lnSpc>
                <a:spcPct val="100000"/>
              </a:lnSpc>
              <a:spcBef>
                <a:spcPts val="150"/>
              </a:spcBef>
            </a:pPr>
            <a:r>
              <a:rPr dirty="0" sz="1500" spc="110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dirty="0" sz="1500" spc="114">
                <a:solidFill>
                  <a:srgbClr val="FFFFFF"/>
                </a:solidFill>
                <a:latin typeface="Arial"/>
                <a:cs typeface="Arial"/>
              </a:rPr>
              <a:t>a=5;</a:t>
            </a:r>
            <a:r>
              <a:rPr dirty="0" sz="15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80">
                <a:solidFill>
                  <a:srgbClr val="FFFFFF"/>
                </a:solidFill>
                <a:latin typeface="Arial"/>
                <a:cs typeface="Arial"/>
              </a:rPr>
              <a:t>double  </a:t>
            </a:r>
            <a:r>
              <a:rPr dirty="0" sz="1500" spc="125">
                <a:solidFill>
                  <a:srgbClr val="FFFFFF"/>
                </a:solidFill>
                <a:latin typeface="Arial"/>
                <a:cs typeface="Arial"/>
              </a:rPr>
              <a:t>b=2.5;</a:t>
            </a:r>
            <a:r>
              <a:rPr dirty="0" sz="15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65">
                <a:solidFill>
                  <a:srgbClr val="FFFFFF"/>
                </a:solidFill>
                <a:latin typeface="Arial"/>
                <a:cs typeface="Arial"/>
              </a:rPr>
              <a:t>boolean  </a:t>
            </a:r>
            <a:r>
              <a:rPr dirty="0" sz="1500" spc="105">
                <a:solidFill>
                  <a:srgbClr val="FFFFFF"/>
                </a:solidFill>
                <a:latin typeface="Arial"/>
                <a:cs typeface="Arial"/>
              </a:rPr>
              <a:t>c=true;</a:t>
            </a:r>
            <a:endParaRPr sz="1500">
              <a:latin typeface="Arial"/>
              <a:cs typeface="Arial"/>
            </a:endParaRPr>
          </a:p>
          <a:p>
            <a:pPr algn="just" marL="91440">
              <a:lnSpc>
                <a:spcPct val="100000"/>
              </a:lnSpc>
              <a:spcBef>
                <a:spcPts val="994"/>
              </a:spcBef>
            </a:pPr>
            <a:r>
              <a:rPr dirty="0" sz="1500" spc="5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dirty="0" sz="15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90">
                <a:solidFill>
                  <a:srgbClr val="FFFFFF"/>
                </a:solidFill>
                <a:latin typeface="Arial"/>
                <a:cs typeface="Arial"/>
              </a:rPr>
              <a:t>d=‘?’;</a:t>
            </a:r>
            <a:endParaRPr sz="1500">
              <a:latin typeface="Arial"/>
              <a:cs typeface="Arial"/>
            </a:endParaRPr>
          </a:p>
          <a:p>
            <a:pPr algn="just" marL="91440" marR="177165">
              <a:lnSpc>
                <a:spcPct val="155600"/>
              </a:lnSpc>
              <a:spcBef>
                <a:spcPts val="10"/>
              </a:spcBef>
            </a:pPr>
            <a:r>
              <a:rPr dirty="0" sz="1500" spc="60">
                <a:solidFill>
                  <a:srgbClr val="FFFFFF"/>
                </a:solidFill>
                <a:latin typeface="Arial"/>
                <a:cs typeface="Arial"/>
              </a:rPr>
              <a:t>System.out.println(a);  </a:t>
            </a:r>
            <a:r>
              <a:rPr dirty="0" sz="1500" spc="65">
                <a:solidFill>
                  <a:srgbClr val="FFFFFF"/>
                </a:solidFill>
                <a:latin typeface="Arial"/>
                <a:cs typeface="Arial"/>
              </a:rPr>
              <a:t>System.out.println(b);  </a:t>
            </a:r>
            <a:r>
              <a:rPr dirty="0" sz="1500" spc="60">
                <a:solidFill>
                  <a:srgbClr val="FFFFFF"/>
                </a:solidFill>
                <a:latin typeface="Arial"/>
                <a:cs typeface="Arial"/>
              </a:rPr>
              <a:t>System.out.println(c);  </a:t>
            </a:r>
            <a:r>
              <a:rPr dirty="0" sz="1500" spc="65">
                <a:solidFill>
                  <a:srgbClr val="FFFFFF"/>
                </a:solidFill>
                <a:latin typeface="Arial"/>
                <a:cs typeface="Arial"/>
              </a:rPr>
              <a:t>System.out.println(d);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6935" y="736091"/>
            <a:ext cx="5617845" cy="3607435"/>
          </a:xfrm>
          <a:custGeom>
            <a:avLst/>
            <a:gdLst/>
            <a:ahLst/>
            <a:cxnLst/>
            <a:rect l="l" t="t" r="r" b="b"/>
            <a:pathLst>
              <a:path w="5617845" h="3607435">
                <a:moveTo>
                  <a:pt x="0" y="3607308"/>
                </a:moveTo>
                <a:lnTo>
                  <a:pt x="5617464" y="3607308"/>
                </a:lnTo>
                <a:lnTo>
                  <a:pt x="5617464" y="0"/>
                </a:lnTo>
                <a:lnTo>
                  <a:pt x="0" y="0"/>
                </a:lnTo>
                <a:lnTo>
                  <a:pt x="0" y="3607308"/>
                </a:lnTo>
                <a:close/>
              </a:path>
            </a:pathLst>
          </a:custGeom>
          <a:ln w="9144">
            <a:solidFill>
              <a:srgbClr val="9ACD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95422" y="710564"/>
            <a:ext cx="5234305" cy="3647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91615">
              <a:lnSpc>
                <a:spcPct val="12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eXGyreAdventor"/>
                <a:cs typeface="TeXGyreAdventor"/>
              </a:rPr>
              <a:t>int </a:t>
            </a: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a=5, b=17, </a:t>
            </a:r>
            <a:r>
              <a:rPr dirty="0" sz="1800">
                <a:solidFill>
                  <a:srgbClr val="FFFFFF"/>
                </a:solidFill>
                <a:latin typeface="TeXGyreAdventor"/>
                <a:cs typeface="TeXGyreAdventor"/>
              </a:rPr>
              <a:t>c=4;  </a:t>
            </a: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System.out.println(a);  System.out.println(b);  System.out.print(«a=»+a);  System.out.println(«, a+b= </a:t>
            </a:r>
            <a:r>
              <a:rPr dirty="0" sz="1800" spc="-10">
                <a:solidFill>
                  <a:srgbClr val="FFFFFF"/>
                </a:solidFill>
                <a:latin typeface="TeXGyreAdventor"/>
                <a:cs typeface="TeXGyreAdventor"/>
              </a:rPr>
              <a:t>»+a+b);  </a:t>
            </a: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System.out.println(«a+b=»+(a+b));  System.out.print(a+ « </a:t>
            </a:r>
            <a:r>
              <a:rPr dirty="0" sz="1800" spc="-10">
                <a:solidFill>
                  <a:srgbClr val="FFFFFF"/>
                </a:solidFill>
                <a:latin typeface="TeXGyreAdventor"/>
                <a:cs typeface="TeXGyreAdventor"/>
              </a:rPr>
              <a:t>»+ </a:t>
            </a: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b+ «</a:t>
            </a:r>
            <a:r>
              <a:rPr dirty="0" sz="1800" spc="25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eXGyreAdventor"/>
                <a:cs typeface="TeXGyreAdventor"/>
              </a:rPr>
              <a:t>»);</a:t>
            </a:r>
            <a:endParaRPr sz="1800">
              <a:latin typeface="TeXGyreAdventor"/>
              <a:cs typeface="TeXGyreAdventor"/>
            </a:endParaRPr>
          </a:p>
          <a:p>
            <a:pPr marL="12700" marR="1809114">
              <a:lnSpc>
                <a:spcPct val="120000"/>
              </a:lnSpc>
            </a:pP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System.out.print(a+ « </a:t>
            </a:r>
            <a:r>
              <a:rPr dirty="0" sz="1800" spc="-10">
                <a:solidFill>
                  <a:srgbClr val="FFFFFF"/>
                </a:solidFill>
                <a:latin typeface="TeXGyreAdventor"/>
                <a:cs typeface="TeXGyreAdventor"/>
              </a:rPr>
              <a:t>»+ </a:t>
            </a: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b+ « </a:t>
            </a:r>
            <a:r>
              <a:rPr dirty="0" sz="1800" spc="-15">
                <a:solidFill>
                  <a:srgbClr val="FFFFFF"/>
                </a:solidFill>
                <a:latin typeface="TeXGyreAdventor"/>
                <a:cs typeface="TeXGyreAdventor"/>
              </a:rPr>
              <a:t>»);  </a:t>
            </a:r>
            <a:r>
              <a:rPr dirty="0" sz="1800" spc="-10">
                <a:solidFill>
                  <a:srgbClr val="FFFFFF"/>
                </a:solidFill>
                <a:latin typeface="TeXGyreAdventor"/>
                <a:cs typeface="TeXGyreAdventor"/>
              </a:rPr>
              <a:t>System. out.println(a+b+c);  </a:t>
            </a: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a=b-c;</a:t>
            </a:r>
            <a:endParaRPr sz="18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System.out.println(«a=»+a+ </a:t>
            </a:r>
            <a:r>
              <a:rPr dirty="0" sz="1800" spc="-10">
                <a:solidFill>
                  <a:srgbClr val="FFFFFF"/>
                </a:solidFill>
                <a:latin typeface="TeXGyreAdventor"/>
                <a:cs typeface="TeXGyreAdventor"/>
              </a:rPr>
              <a:t>«, </a:t>
            </a: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b=»+b+ </a:t>
            </a:r>
            <a:r>
              <a:rPr dirty="0" sz="1800" spc="-10">
                <a:solidFill>
                  <a:srgbClr val="FFFFFF"/>
                </a:solidFill>
                <a:latin typeface="TeXGyreAdventor"/>
                <a:cs typeface="TeXGyreAdventor"/>
              </a:rPr>
              <a:t>«, </a:t>
            </a:r>
            <a:r>
              <a:rPr dirty="0" sz="1800">
                <a:solidFill>
                  <a:srgbClr val="FFFFFF"/>
                </a:solidFill>
                <a:latin typeface="TeXGyreAdventor"/>
                <a:cs typeface="TeXGyreAdventor"/>
              </a:rPr>
              <a:t>c=</a:t>
            </a:r>
            <a:r>
              <a:rPr dirty="0" sz="1800" spc="1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eXGyreAdventor"/>
                <a:cs typeface="TeXGyreAdventor"/>
              </a:rPr>
              <a:t>»+c);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4114800"/>
            <a:ext cx="2286000" cy="1689100"/>
          </a:xfrm>
          <a:prstGeom prst="rect">
            <a:avLst/>
          </a:prstGeom>
          <a:ln w="9144">
            <a:solidFill>
              <a:srgbClr val="9ACD4B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91440" marR="1652905">
              <a:lnSpc>
                <a:spcPts val="2590"/>
              </a:lnSpc>
              <a:spcBef>
                <a:spcPts val="60"/>
              </a:spcBef>
            </a:pPr>
            <a:r>
              <a:rPr dirty="0" sz="1800">
                <a:solidFill>
                  <a:srgbClr val="FFFFFF"/>
                </a:solidFill>
                <a:latin typeface="TeXGyreAdventor"/>
                <a:cs typeface="TeXGyreAdventor"/>
              </a:rPr>
              <a:t>Ç</a:t>
            </a:r>
            <a:r>
              <a:rPr dirty="0" sz="1800" spc="10">
                <a:solidFill>
                  <a:srgbClr val="FFFFFF"/>
                </a:solidFill>
                <a:latin typeface="TeXGyreAdventor"/>
                <a:cs typeface="TeXGyreAdventor"/>
              </a:rPr>
              <a:t>ı</a:t>
            </a: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k</a:t>
            </a:r>
            <a:r>
              <a:rPr dirty="0" sz="1800" spc="-20">
                <a:solidFill>
                  <a:srgbClr val="FFFFFF"/>
                </a:solidFill>
                <a:latin typeface="TeXGyreAdventor"/>
                <a:cs typeface="TeXGyreAdventor"/>
              </a:rPr>
              <a:t>t</a:t>
            </a:r>
            <a:r>
              <a:rPr dirty="0" sz="1800" spc="10">
                <a:solidFill>
                  <a:srgbClr val="FFFFFF"/>
                </a:solidFill>
                <a:latin typeface="TeXGyreAdventor"/>
                <a:cs typeface="TeXGyreAdventor"/>
              </a:rPr>
              <a:t>ı</a:t>
            </a: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:  </a:t>
            </a:r>
            <a:r>
              <a:rPr dirty="0" sz="1800">
                <a:solidFill>
                  <a:srgbClr val="FFFFFF"/>
                </a:solidFill>
                <a:latin typeface="TeXGyreAdventor"/>
                <a:cs typeface="TeXGyreAdventor"/>
              </a:rPr>
              <a:t>5</a:t>
            </a:r>
            <a:endParaRPr sz="1800">
              <a:latin typeface="TeXGyreAdventor"/>
              <a:cs typeface="TeXGyreAdventor"/>
            </a:endParaRPr>
          </a:p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1800" spc="-10">
                <a:solidFill>
                  <a:srgbClr val="FFFFFF"/>
                </a:solidFill>
                <a:latin typeface="TeXGyreAdventor"/>
                <a:cs typeface="TeXGyreAdventor"/>
              </a:rPr>
              <a:t>2.5</a:t>
            </a:r>
            <a:endParaRPr sz="1800">
              <a:latin typeface="TeXGyreAdventor"/>
              <a:cs typeface="TeXGyreAdventor"/>
            </a:endParaRPr>
          </a:p>
          <a:p>
            <a:pPr marL="9144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True</a:t>
            </a:r>
            <a:endParaRPr sz="1800">
              <a:latin typeface="TeXGyreAdventor"/>
              <a:cs typeface="TeXGyreAdventor"/>
            </a:endParaRPr>
          </a:p>
          <a:p>
            <a:pPr marL="91440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FFFFFF"/>
                </a:solidFill>
                <a:latin typeface="TeXGyreAdventor"/>
                <a:cs typeface="TeXGyreAdventor"/>
              </a:rPr>
              <a:t>?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600" y="4419600"/>
            <a:ext cx="3413760" cy="1905000"/>
          </a:xfrm>
          <a:prstGeom prst="rect">
            <a:avLst/>
          </a:prstGeom>
          <a:ln w="9144">
            <a:solidFill>
              <a:srgbClr val="9ACD4B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Çıktı:</a:t>
            </a:r>
            <a:endParaRPr sz="1400">
              <a:latin typeface="TeXGyreAdventor"/>
              <a:cs typeface="TeXGyreAdventor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5</a:t>
            </a:r>
            <a:endParaRPr sz="1400">
              <a:latin typeface="TeXGyreAdventor"/>
              <a:cs typeface="TeXGyreAdventor"/>
            </a:endParaRPr>
          </a:p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17</a:t>
            </a:r>
            <a:endParaRPr sz="1400">
              <a:latin typeface="TeXGyreAdventor"/>
              <a:cs typeface="TeXGyreAdventor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solidFill>
                  <a:srgbClr val="FFFFFF"/>
                </a:solidFill>
                <a:latin typeface="TeXGyreAdventor"/>
                <a:cs typeface="TeXGyreAdventor"/>
              </a:rPr>
              <a:t>a=5,</a:t>
            </a:r>
            <a:r>
              <a:rPr dirty="0" sz="1400" spc="-15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a+b=517</a:t>
            </a:r>
            <a:endParaRPr sz="1400">
              <a:latin typeface="TeXGyreAdventor"/>
              <a:cs typeface="TeXGyreAdventor"/>
            </a:endParaRPr>
          </a:p>
          <a:p>
            <a:pPr marL="92075" marR="2378710">
              <a:lnSpc>
                <a:spcPct val="120000"/>
              </a:lnSpc>
            </a:pP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a+b=22  517 5 17</a:t>
            </a:r>
            <a:r>
              <a:rPr dirty="0" sz="1400" spc="-12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eXGyreAdventor"/>
                <a:cs typeface="TeXGyreAdventor"/>
              </a:rPr>
              <a:t>26</a:t>
            </a:r>
            <a:endParaRPr sz="1400">
              <a:latin typeface="TeXGyreAdventor"/>
              <a:cs typeface="TeXGyreAdventor"/>
            </a:endParaRPr>
          </a:p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solidFill>
                  <a:srgbClr val="FFFFFF"/>
                </a:solidFill>
                <a:latin typeface="TeXGyreAdventor"/>
                <a:cs typeface="TeXGyreAdventor"/>
              </a:rPr>
              <a:t>a=13, b=17,</a:t>
            </a:r>
            <a:r>
              <a:rPr dirty="0" sz="1400" spc="-30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c=4</a:t>
            </a:r>
            <a:endParaRPr sz="14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83209"/>
            <a:ext cx="4683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ÖZEL</a:t>
            </a:r>
            <a:r>
              <a:rPr dirty="0" sz="3600" spc="-229"/>
              <a:t> </a:t>
            </a:r>
            <a:r>
              <a:rPr dirty="0" sz="3600"/>
              <a:t>KARAKTERLER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3558921"/>
            <a:ext cx="76892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Her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özel karakteri yazdırmak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için başına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ters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eğik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çizgi</a:t>
            </a:r>
            <a:r>
              <a:rPr dirty="0" sz="20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konulur.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151000"/>
            <a:ext cx="6400800" cy="2286000"/>
          </a:xfrm>
          <a:prstGeom prst="rect">
            <a:avLst/>
          </a:prstGeom>
          <a:solidFill>
            <a:srgbClr val="FDEDD7"/>
          </a:solidFill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 sz="1800" spc="200" b="1">
                <a:solidFill>
                  <a:srgbClr val="FF0000"/>
                </a:solidFill>
                <a:latin typeface="Arial"/>
                <a:cs typeface="Arial"/>
              </a:rPr>
              <a:t>\» </a:t>
            </a:r>
            <a:r>
              <a:rPr dirty="0" sz="1800" spc="30" b="1">
                <a:solidFill>
                  <a:srgbClr val="FF0000"/>
                </a:solidFill>
                <a:latin typeface="Arial"/>
                <a:cs typeface="Arial"/>
              </a:rPr>
              <a:t>Çift</a:t>
            </a:r>
            <a:r>
              <a:rPr dirty="0" sz="18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FF0000"/>
                </a:solidFill>
                <a:latin typeface="Arial"/>
                <a:cs typeface="Arial"/>
              </a:rPr>
              <a:t>tırnak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800" spc="260" b="1">
                <a:solidFill>
                  <a:srgbClr val="FF0000"/>
                </a:solidFill>
                <a:latin typeface="Arial"/>
                <a:cs typeface="Arial"/>
              </a:rPr>
              <a:t>\’ </a:t>
            </a:r>
            <a:r>
              <a:rPr dirty="0" sz="1800" spc="45" b="1">
                <a:solidFill>
                  <a:srgbClr val="FF0000"/>
                </a:solidFill>
                <a:latin typeface="Arial"/>
                <a:cs typeface="Arial"/>
              </a:rPr>
              <a:t>tek</a:t>
            </a:r>
            <a:r>
              <a:rPr dirty="0" sz="1800" spc="-1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FF0000"/>
                </a:solidFill>
                <a:latin typeface="Arial"/>
                <a:cs typeface="Arial"/>
              </a:rPr>
              <a:t>tırnak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450" b="1">
                <a:solidFill>
                  <a:srgbClr val="FF0000"/>
                </a:solidFill>
                <a:latin typeface="Arial"/>
                <a:cs typeface="Arial"/>
              </a:rPr>
              <a:t>\\ </a:t>
            </a:r>
            <a:r>
              <a:rPr dirty="0" sz="1800" spc="10" b="1">
                <a:solidFill>
                  <a:srgbClr val="FF0000"/>
                </a:solidFill>
                <a:latin typeface="Arial"/>
                <a:cs typeface="Arial"/>
              </a:rPr>
              <a:t>ters </a:t>
            </a:r>
            <a:r>
              <a:rPr dirty="0" sz="1800" spc="30" b="1">
                <a:solidFill>
                  <a:srgbClr val="FF0000"/>
                </a:solidFill>
                <a:latin typeface="Arial"/>
                <a:cs typeface="Arial"/>
              </a:rPr>
              <a:t>eğik</a:t>
            </a:r>
            <a:r>
              <a:rPr dirty="0" sz="1800" spc="-3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FF0000"/>
                </a:solidFill>
                <a:latin typeface="Arial"/>
                <a:cs typeface="Arial"/>
              </a:rPr>
              <a:t>çizgi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800" spc="235" b="1">
                <a:solidFill>
                  <a:srgbClr val="FF0000"/>
                </a:solidFill>
                <a:latin typeface="Arial"/>
                <a:cs typeface="Arial"/>
              </a:rPr>
              <a:t>\n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Yeni </a:t>
            </a:r>
            <a:r>
              <a:rPr dirty="0" sz="1800" spc="20" b="1">
                <a:solidFill>
                  <a:srgbClr val="FF0000"/>
                </a:solidFill>
                <a:latin typeface="Arial"/>
                <a:cs typeface="Arial"/>
              </a:rPr>
              <a:t>satır. 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Sonraki </a:t>
            </a:r>
            <a:r>
              <a:rPr dirty="0" sz="1800" spc="10" b="1">
                <a:solidFill>
                  <a:srgbClr val="FF0000"/>
                </a:solidFill>
                <a:latin typeface="Arial"/>
                <a:cs typeface="Arial"/>
              </a:rPr>
              <a:t>satırın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başına</a:t>
            </a:r>
            <a:r>
              <a:rPr dirty="0" sz="1800" spc="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30" b="1">
                <a:solidFill>
                  <a:srgbClr val="FF0000"/>
                </a:solidFill>
                <a:latin typeface="Arial"/>
                <a:cs typeface="Arial"/>
              </a:rPr>
              <a:t>gider.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800" spc="245" b="1">
                <a:solidFill>
                  <a:srgbClr val="FF0000"/>
                </a:solidFill>
                <a:latin typeface="Arial"/>
                <a:cs typeface="Arial"/>
              </a:rPr>
              <a:t>\r </a:t>
            </a:r>
            <a:r>
              <a:rPr dirty="0" sz="1800" spc="-20" b="1">
                <a:solidFill>
                  <a:srgbClr val="FF0000"/>
                </a:solidFill>
                <a:latin typeface="Arial"/>
                <a:cs typeface="Arial"/>
              </a:rPr>
              <a:t>Satır 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başı.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Geçerli </a:t>
            </a:r>
            <a:r>
              <a:rPr dirty="0" sz="1800" spc="15" b="1">
                <a:solidFill>
                  <a:srgbClr val="FF0000"/>
                </a:solidFill>
                <a:latin typeface="Arial"/>
                <a:cs typeface="Arial"/>
              </a:rPr>
              <a:t>satırın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başına</a:t>
            </a:r>
            <a:r>
              <a:rPr dirty="0" sz="1800" spc="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25" b="1">
                <a:solidFill>
                  <a:srgbClr val="FF0000"/>
                </a:solidFill>
                <a:latin typeface="Arial"/>
                <a:cs typeface="Arial"/>
              </a:rPr>
              <a:t>gider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800" spc="265" b="1">
                <a:solidFill>
                  <a:srgbClr val="FF0000"/>
                </a:solidFill>
                <a:latin typeface="Arial"/>
                <a:cs typeface="Arial"/>
              </a:rPr>
              <a:t>\t </a:t>
            </a:r>
            <a:r>
              <a:rPr dirty="0" sz="1800" spc="25" b="1">
                <a:solidFill>
                  <a:srgbClr val="FF0000"/>
                </a:solidFill>
                <a:latin typeface="Arial"/>
                <a:cs typeface="Arial"/>
              </a:rPr>
              <a:t>Tab </a:t>
            </a:r>
            <a:r>
              <a:rPr dirty="0" sz="1800" spc="20" b="1">
                <a:solidFill>
                  <a:srgbClr val="FF0000"/>
                </a:solidFill>
                <a:latin typeface="Arial"/>
                <a:cs typeface="Arial"/>
              </a:rPr>
              <a:t>tuşu. 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Sonraki </a:t>
            </a:r>
            <a:r>
              <a:rPr dirty="0" sz="1800" spc="35" b="1">
                <a:solidFill>
                  <a:srgbClr val="FF0000"/>
                </a:solidFill>
                <a:latin typeface="Arial"/>
                <a:cs typeface="Arial"/>
              </a:rPr>
              <a:t>tab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sekmesine </a:t>
            </a:r>
            <a:r>
              <a:rPr dirty="0" sz="1800" spc="25" b="1">
                <a:solidFill>
                  <a:srgbClr val="FF0000"/>
                </a:solidFill>
                <a:latin typeface="Arial"/>
                <a:cs typeface="Arial"/>
              </a:rPr>
              <a:t>kadar</a:t>
            </a:r>
            <a:r>
              <a:rPr dirty="0" sz="1800" spc="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0000"/>
                </a:solidFill>
                <a:latin typeface="Arial"/>
                <a:cs typeface="Arial"/>
              </a:rPr>
              <a:t>imleci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800" spc="35" b="1">
                <a:solidFill>
                  <a:srgbClr val="FF0000"/>
                </a:solidFill>
                <a:latin typeface="Arial"/>
                <a:cs typeface="Arial"/>
              </a:rPr>
              <a:t>götürür.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63194"/>
            <a:ext cx="7954009" cy="749300"/>
          </a:xfrm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dirty="0" sz="2500" spc="-25"/>
              <a:t>KLAVYEDEN </a:t>
            </a:r>
            <a:r>
              <a:rPr dirty="0" sz="2500" spc="-5"/>
              <a:t>VERİ OKUNMASI: SCANNER </a:t>
            </a:r>
            <a:r>
              <a:rPr dirty="0" sz="2500" spc="-40"/>
              <a:t>(TARAYICI)  </a:t>
            </a:r>
            <a:r>
              <a:rPr dirty="0" sz="2500" spc="-5"/>
              <a:t>SINIFI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35940" y="891155"/>
            <a:ext cx="7782559" cy="4701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130810" indent="-228600">
              <a:lnSpc>
                <a:spcPct val="120000"/>
              </a:lnSpc>
              <a:spcBef>
                <a:spcPts val="95"/>
              </a:spcBef>
              <a:buSzPct val="123809"/>
              <a:buChar char="•"/>
              <a:tabLst>
                <a:tab pos="241300" algn="l"/>
              </a:tabLst>
            </a:pP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Scanner </a:t>
            </a:r>
            <a:r>
              <a:rPr dirty="0" sz="2100" spc="-10">
                <a:solidFill>
                  <a:srgbClr val="FFFFFF"/>
                </a:solidFill>
                <a:latin typeface="Arial"/>
                <a:cs typeface="Arial"/>
              </a:rPr>
              <a:t>sınıfı java.util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kütüphanesinin içinde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yer </a:t>
            </a:r>
            <a:r>
              <a:rPr dirty="0" sz="2100" spc="-10">
                <a:solidFill>
                  <a:srgbClr val="FFFFFF"/>
                </a:solidFill>
                <a:latin typeface="Arial"/>
                <a:cs typeface="Arial"/>
              </a:rPr>
              <a:t>alır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ve 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kullanılması için </a:t>
            </a:r>
            <a:r>
              <a:rPr dirty="0" sz="2100" spc="-10">
                <a:solidFill>
                  <a:srgbClr val="FFFFFF"/>
                </a:solidFill>
                <a:latin typeface="Arial"/>
                <a:cs typeface="Arial"/>
              </a:rPr>
              <a:t>aşağıdaki 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iki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satırdan birinin </a:t>
            </a:r>
            <a:r>
              <a:rPr dirty="0" sz="2100" spc="-10">
                <a:solidFill>
                  <a:srgbClr val="FFFFFF"/>
                </a:solidFill>
                <a:latin typeface="Arial"/>
                <a:cs typeface="Arial"/>
              </a:rPr>
              <a:t>programın başına  </a:t>
            </a:r>
            <a:r>
              <a:rPr dirty="0" sz="2100" spc="-5">
                <a:solidFill>
                  <a:srgbClr val="FFFFFF"/>
                </a:solidFill>
                <a:latin typeface="Arial"/>
                <a:cs typeface="Arial"/>
              </a:rPr>
              <a:t>yazılması</a:t>
            </a:r>
            <a:r>
              <a:rPr dirty="0" sz="2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Arial"/>
                <a:cs typeface="Arial"/>
              </a:rPr>
              <a:t>gerekir.</a:t>
            </a:r>
            <a:endParaRPr sz="21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995"/>
              </a:spcBef>
              <a:buSzPct val="123684"/>
              <a:buChar char="•"/>
              <a:tabLst>
                <a:tab pos="699135" algn="l"/>
              </a:tabLst>
            </a:pPr>
            <a:r>
              <a:rPr dirty="0" sz="1900" spc="-5">
                <a:solidFill>
                  <a:srgbClr val="FF0000"/>
                </a:solidFill>
                <a:latin typeface="Arial"/>
                <a:cs typeface="Arial"/>
              </a:rPr>
              <a:t>import</a:t>
            </a:r>
            <a:r>
              <a:rPr dirty="0" sz="19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0000"/>
                </a:solidFill>
                <a:latin typeface="Arial"/>
                <a:cs typeface="Arial"/>
              </a:rPr>
              <a:t>java.util.*;</a:t>
            </a:r>
            <a:endParaRPr sz="19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944"/>
              </a:spcBef>
              <a:buSzPct val="123684"/>
              <a:buChar char="•"/>
              <a:tabLst>
                <a:tab pos="699135" algn="l"/>
              </a:tabLst>
            </a:pPr>
            <a:r>
              <a:rPr dirty="0" sz="1900" spc="-5">
                <a:solidFill>
                  <a:srgbClr val="FF0000"/>
                </a:solidFill>
                <a:latin typeface="Arial"/>
                <a:cs typeface="Arial"/>
              </a:rPr>
              <a:t>import</a:t>
            </a:r>
            <a:r>
              <a:rPr dirty="0" sz="19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0000"/>
                </a:solidFill>
                <a:latin typeface="Arial"/>
                <a:cs typeface="Arial"/>
              </a:rPr>
              <a:t>java.util.Scanner;</a:t>
            </a:r>
            <a:endParaRPr sz="1900">
              <a:latin typeface="Arial"/>
              <a:cs typeface="Arial"/>
            </a:endParaRPr>
          </a:p>
          <a:p>
            <a:pPr marL="241300" marR="241935" indent="-228600">
              <a:lnSpc>
                <a:spcPct val="120000"/>
              </a:lnSpc>
              <a:spcBef>
                <a:spcPts val="965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İlk satır java.util kütüphanesini eklerken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ikinci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satır yalnızca  Scanner uygulamasının paketin eklemek için</a:t>
            </a:r>
            <a:r>
              <a:rPr dirty="0" sz="22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Arial"/>
                <a:cs typeface="Arial"/>
              </a:rPr>
              <a:t>kullanılır.</a:t>
            </a: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SzPct val="125000"/>
              <a:buChar char="•"/>
              <a:tabLst>
                <a:tab pos="241300" algn="l"/>
              </a:tabLst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Klavyeden veri girişini sağlayan Scanner </a:t>
            </a: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sınıfının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bir nesnesi  aşağıdaki gibi</a:t>
            </a: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Arial"/>
                <a:cs typeface="Arial"/>
              </a:rPr>
              <a:t>oluşturulur.</a:t>
            </a:r>
            <a:endParaRPr sz="22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1010"/>
              </a:spcBef>
              <a:buSzPct val="123684"/>
              <a:buChar char="•"/>
              <a:tabLst>
                <a:tab pos="699135" algn="l"/>
              </a:tabLst>
            </a:pPr>
            <a:r>
              <a:rPr dirty="0" sz="1900" spc="-5">
                <a:solidFill>
                  <a:srgbClr val="FF0000"/>
                </a:solidFill>
                <a:latin typeface="Arial"/>
                <a:cs typeface="Arial"/>
              </a:rPr>
              <a:t>Scanner klavye= new</a:t>
            </a:r>
            <a:r>
              <a:rPr dirty="0" sz="1900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0000"/>
                </a:solidFill>
                <a:latin typeface="Arial"/>
                <a:cs typeface="Arial"/>
              </a:rPr>
              <a:t>Scanner(System.in);</a:t>
            </a:r>
            <a:endParaRPr sz="1900">
              <a:latin typeface="Arial"/>
              <a:cs typeface="Arial"/>
            </a:endParaRPr>
          </a:p>
          <a:p>
            <a:pPr lvl="1" marL="698500" indent="-229235">
              <a:lnSpc>
                <a:spcPct val="100000"/>
              </a:lnSpc>
              <a:spcBef>
                <a:spcPts val="950"/>
              </a:spcBef>
              <a:buSzPct val="123684"/>
              <a:buChar char="•"/>
              <a:tabLst>
                <a:tab pos="699135" algn="l"/>
              </a:tabLst>
            </a:pPr>
            <a:r>
              <a:rPr dirty="0" sz="1900" spc="-5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dirty="0" sz="19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900" spc="-5">
                <a:solidFill>
                  <a:srgbClr val="FF0000"/>
                </a:solidFill>
                <a:latin typeface="Arial"/>
                <a:cs typeface="Arial"/>
              </a:rPr>
              <a:t>a=klavye.nextInt();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0" y="265556"/>
            <a:ext cx="527748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/>
              <a:t>BAZI SCANNER SINIFI</a:t>
            </a:r>
            <a:r>
              <a:rPr dirty="0" sz="2500" spc="-15"/>
              <a:t> </a:t>
            </a:r>
            <a:r>
              <a:rPr dirty="0" sz="2500" spc="-5"/>
              <a:t>ÖRNEKLERİ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07340" y="635732"/>
            <a:ext cx="8248015" cy="56032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SzPct val="123333"/>
              <a:buChar char="•"/>
              <a:tabLst>
                <a:tab pos="240665" algn="l"/>
                <a:tab pos="241300" algn="l"/>
              </a:tabLst>
            </a:pP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.nextByte()</a:t>
            </a:r>
            <a:r>
              <a:rPr dirty="0" sz="15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Klavyeden byte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türünde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bir sayı</a:t>
            </a:r>
            <a:r>
              <a:rPr dirty="0" sz="15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Arial"/>
                <a:cs typeface="Arial"/>
              </a:rPr>
              <a:t>okur.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SzPct val="123333"/>
              <a:buChar char="•"/>
              <a:tabLst>
                <a:tab pos="240665" algn="l"/>
                <a:tab pos="241300" algn="l"/>
              </a:tabLst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.nextShort()</a:t>
            </a:r>
            <a:r>
              <a:rPr dirty="0" sz="15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Klavyeden Short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türünde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bir sayı</a:t>
            </a:r>
            <a:r>
              <a:rPr dirty="0" sz="15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Arial"/>
                <a:cs typeface="Arial"/>
              </a:rPr>
              <a:t>okur.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SzPct val="123333"/>
              <a:buChar char="•"/>
              <a:tabLst>
                <a:tab pos="240665" algn="l"/>
                <a:tab pos="241300" algn="l"/>
              </a:tabLst>
            </a:pP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.nextInt()</a:t>
            </a:r>
            <a:r>
              <a:rPr dirty="0" sz="15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Klavyeden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int türünde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bir sayı</a:t>
            </a:r>
            <a:r>
              <a:rPr dirty="0" sz="15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5">
                <a:solidFill>
                  <a:srgbClr val="FFFFFF"/>
                </a:solidFill>
                <a:latin typeface="Arial"/>
                <a:cs typeface="Arial"/>
              </a:rPr>
              <a:t>okur.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190"/>
              </a:spcBef>
              <a:buSzPct val="123333"/>
              <a:buChar char="•"/>
              <a:tabLst>
                <a:tab pos="240665" algn="l"/>
                <a:tab pos="241300" algn="l"/>
              </a:tabLst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.nextLong()</a:t>
            </a:r>
            <a:r>
              <a:rPr dirty="0" sz="15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Klavyeden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long türünde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bir sayı</a:t>
            </a:r>
            <a:r>
              <a:rPr dirty="0" sz="15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Arial"/>
                <a:cs typeface="Arial"/>
              </a:rPr>
              <a:t>okur.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SzPct val="123333"/>
              <a:buChar char="•"/>
              <a:tabLst>
                <a:tab pos="240665" algn="l"/>
                <a:tab pos="241300" algn="l"/>
              </a:tabLst>
            </a:pP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.nextDouble()</a:t>
            </a:r>
            <a:r>
              <a:rPr dirty="0" sz="15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Klavyeden double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türünde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bir sayı </a:t>
            </a:r>
            <a:r>
              <a:rPr dirty="0" sz="1500" spc="-20">
                <a:solidFill>
                  <a:srgbClr val="FFFFFF"/>
                </a:solidFill>
                <a:latin typeface="Arial"/>
                <a:cs typeface="Arial"/>
              </a:rPr>
              <a:t>okur.</a:t>
            </a:r>
            <a:endParaRPr sz="1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SzPct val="123333"/>
              <a:buChar char="•"/>
              <a:tabLst>
                <a:tab pos="240665" algn="l"/>
                <a:tab pos="241300" algn="l"/>
              </a:tabLst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.nextFloat()</a:t>
            </a:r>
            <a:r>
              <a:rPr dirty="0" sz="15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Klavyeden Float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türünde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bir sayı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Arial"/>
                <a:cs typeface="Arial"/>
              </a:rPr>
              <a:t>okur.</a:t>
            </a:r>
            <a:endParaRPr sz="1500">
              <a:latin typeface="Arial"/>
              <a:cs typeface="Arial"/>
            </a:endParaRPr>
          </a:p>
          <a:p>
            <a:pPr marL="241300" marR="5080" indent="-228600">
              <a:lnSpc>
                <a:spcPct val="110000"/>
              </a:lnSpc>
              <a:spcBef>
                <a:spcPts val="1010"/>
              </a:spcBef>
              <a:buSzPct val="123333"/>
              <a:buChar char="•"/>
              <a:tabLst>
                <a:tab pos="240665" algn="l"/>
                <a:tab pos="241300" algn="l"/>
              </a:tabLst>
            </a:pP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.next()</a:t>
            </a:r>
            <a:r>
              <a:rPr dirty="0" sz="15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Klavyeden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String türünden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sözcük </a:t>
            </a:r>
            <a:r>
              <a:rPr dirty="0" sz="1500" spc="-20">
                <a:solidFill>
                  <a:srgbClr val="FFFFFF"/>
                </a:solidFill>
                <a:latin typeface="Arial"/>
                <a:cs typeface="Arial"/>
              </a:rPr>
              <a:t>okur.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Okunan sözcük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imleç ile bir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sonraki boşluk  arasında kalan</a:t>
            </a:r>
            <a:r>
              <a:rPr dirty="0" sz="15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parçadır.</a:t>
            </a:r>
            <a:endParaRPr sz="1500">
              <a:latin typeface="Arial"/>
              <a:cs typeface="Arial"/>
            </a:endParaRPr>
          </a:p>
          <a:p>
            <a:pPr marL="241300" marR="198755" indent="-228600">
              <a:lnSpc>
                <a:spcPct val="110000"/>
              </a:lnSpc>
              <a:spcBef>
                <a:spcPts val="994"/>
              </a:spcBef>
              <a:buSzPct val="123333"/>
              <a:buChar char="•"/>
              <a:tabLst>
                <a:tab pos="240665" algn="l"/>
                <a:tab pos="241300" algn="l"/>
              </a:tabLst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.nextLine()</a:t>
            </a:r>
            <a:r>
              <a:rPr dirty="0" sz="150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Klavyeden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String türünde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satır </a:t>
            </a:r>
            <a:r>
              <a:rPr dirty="0" sz="1500" spc="-20">
                <a:solidFill>
                  <a:srgbClr val="FFFFFF"/>
                </a:solidFill>
                <a:latin typeface="Arial"/>
                <a:cs typeface="Arial"/>
              </a:rPr>
              <a:t>okur.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Satır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sonu karakteri okunan satıra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dahil  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değildir.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dirty="0" sz="1700" spc="-5">
                <a:solidFill>
                  <a:srgbClr val="FFFFFF"/>
                </a:solidFill>
                <a:latin typeface="Courier New"/>
                <a:cs typeface="Courier New"/>
              </a:rPr>
              <a:t>int sayi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17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ourier New"/>
                <a:cs typeface="Courier New"/>
              </a:rPr>
              <a:t>keyboard.nextInt();</a:t>
            </a:r>
            <a:endParaRPr sz="1700">
              <a:latin typeface="Courier New"/>
              <a:cs typeface="Courier New"/>
            </a:endParaRPr>
          </a:p>
          <a:p>
            <a:pPr marL="469900" marR="2824480">
              <a:lnSpc>
                <a:spcPts val="2750"/>
              </a:lnSpc>
              <a:spcBef>
                <a:spcPts val="195"/>
              </a:spcBef>
            </a:pP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double mesafe = keyboard.nextDouble();  String kelime =</a:t>
            </a:r>
            <a:r>
              <a:rPr dirty="0" sz="17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keyboard.next();</a:t>
            </a:r>
            <a:endParaRPr sz="1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String butunsatir =</a:t>
            </a:r>
            <a:r>
              <a:rPr dirty="0" sz="1700" spc="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keyboard.nextLine();</a:t>
            </a:r>
            <a:endParaRPr sz="17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3333"/>
              <a:buChar char="•"/>
              <a:tabLst>
                <a:tab pos="240665" algn="l"/>
                <a:tab pos="241300" algn="l"/>
              </a:tabLst>
            </a:pP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Giriş için kullanıcıya bilgi vermeyi</a:t>
            </a:r>
            <a:r>
              <a:rPr dirty="0" sz="15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unutmayın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System.out.print(“Bir </a:t>
            </a:r>
            <a:r>
              <a:rPr dirty="0" sz="1700" spc="-5">
                <a:solidFill>
                  <a:srgbClr val="FFFFFF"/>
                </a:solidFill>
                <a:latin typeface="Courier New"/>
                <a:cs typeface="Courier New"/>
              </a:rPr>
              <a:t>sayı </a:t>
            </a:r>
            <a:r>
              <a:rPr dirty="0" sz="1700" spc="5">
                <a:solidFill>
                  <a:srgbClr val="FFFFFF"/>
                </a:solidFill>
                <a:latin typeface="Courier New"/>
                <a:cs typeface="Courier New"/>
              </a:rPr>
              <a:t>gir:</a:t>
            </a:r>
            <a:r>
              <a:rPr dirty="0" sz="17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FFFFFF"/>
                </a:solidFill>
                <a:latin typeface="Courier New"/>
                <a:cs typeface="Courier New"/>
              </a:rPr>
              <a:t>“);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76174"/>
            <a:ext cx="7583805" cy="605155"/>
          </a:xfrm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/>
              <a:t>ÖRNEK: </a:t>
            </a:r>
            <a:r>
              <a:rPr dirty="0" sz="2000" spc="-15"/>
              <a:t>KLAVYEDEN </a:t>
            </a:r>
            <a:r>
              <a:rPr dirty="0" sz="2000" spc="-5"/>
              <a:t>BİR KİŞİNİN </a:t>
            </a:r>
            <a:r>
              <a:rPr dirty="0" sz="2000"/>
              <a:t>ADINI, </a:t>
            </a:r>
            <a:r>
              <a:rPr dirty="0" sz="2000" spc="-15"/>
              <a:t>SOYADINI, </a:t>
            </a:r>
            <a:r>
              <a:rPr dirty="0" sz="2000"/>
              <a:t>VE </a:t>
            </a:r>
            <a:r>
              <a:rPr dirty="0" sz="2000" spc="-50"/>
              <a:t>YAŞ</a:t>
            </a:r>
            <a:r>
              <a:rPr dirty="0" sz="2000" spc="-145"/>
              <a:t> </a:t>
            </a:r>
            <a:r>
              <a:rPr dirty="0" sz="2000"/>
              <a:t>VE  BOYUNU OKUYUP EKRANA BASAN </a:t>
            </a:r>
            <a:r>
              <a:rPr dirty="0" sz="2000" spc="-5"/>
              <a:t>BİR </a:t>
            </a:r>
            <a:r>
              <a:rPr dirty="0" sz="2000" spc="-75"/>
              <a:t>JAVA</a:t>
            </a:r>
            <a:r>
              <a:rPr dirty="0" sz="2000" spc="-235"/>
              <a:t> </a:t>
            </a:r>
            <a:r>
              <a:rPr dirty="0" sz="2000"/>
              <a:t>PROGRAMI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43840" y="1005586"/>
            <a:ext cx="17132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dirty="0" sz="13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8055" sz="3000" spc="-562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300" spc="-375">
                <a:solidFill>
                  <a:srgbClr val="FFFFFF"/>
                </a:solidFill>
                <a:latin typeface="Arial"/>
                <a:cs typeface="Arial"/>
              </a:rPr>
              <a:t>jav</a:t>
            </a:r>
            <a:r>
              <a:rPr dirty="0" baseline="18055" sz="3000" spc="-562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375">
                <a:solidFill>
                  <a:srgbClr val="FFFFFF"/>
                </a:solidFill>
                <a:latin typeface="Arial"/>
                <a:cs typeface="Arial"/>
              </a:rPr>
              <a:t>a.</a:t>
            </a:r>
            <a:r>
              <a:rPr dirty="0" baseline="18055" sz="3000" spc="-562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dirty="0" sz="1300" spc="-375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dirty="0" baseline="18055" sz="3000" spc="-562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375">
                <a:solidFill>
                  <a:srgbClr val="FFFFFF"/>
                </a:solidFill>
                <a:latin typeface="Arial"/>
                <a:cs typeface="Arial"/>
              </a:rPr>
              <a:t>il.*</a:t>
            </a:r>
            <a:r>
              <a:rPr dirty="0" baseline="18055" sz="3000" spc="-562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300" spc="-375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dirty="0" sz="13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8055" sz="3000">
                <a:solidFill>
                  <a:srgbClr val="FFFFFF"/>
                </a:solidFill>
                <a:latin typeface="Arial"/>
                <a:cs typeface="Arial"/>
              </a:rPr>
              <a:t>IM.</a:t>
            </a:r>
            <a:endParaRPr baseline="18055"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1421637"/>
            <a:ext cx="2204720" cy="1848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public class klavyegirisornegi{</a:t>
            </a:r>
            <a:endParaRPr sz="13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000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public static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dirty="0" sz="13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main()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927100" marR="417195">
              <a:lnSpc>
                <a:spcPct val="163800"/>
              </a:lnSpc>
              <a:spcBef>
                <a:spcPts val="10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yas; 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dirty="0" sz="13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boy;</a:t>
            </a:r>
            <a:endParaRPr sz="1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String adsoyad;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944" y="3372992"/>
            <a:ext cx="30924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Scanner klavye=new</a:t>
            </a:r>
            <a:r>
              <a:rPr dirty="0" sz="13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Scanner(System.in);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3944" y="3697604"/>
            <a:ext cx="5059680" cy="2174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System.out.println(«Adınızı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ve soyadınız aralarında boşluk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ile</a:t>
            </a:r>
            <a:r>
              <a:rPr dirty="0" sz="1300" spc="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girin»);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adsoyad=klavye.nextLine();</a:t>
            </a:r>
            <a:endParaRPr sz="1300">
              <a:latin typeface="Arial"/>
              <a:cs typeface="Arial"/>
            </a:endParaRPr>
          </a:p>
          <a:p>
            <a:pPr marL="12700" marR="2147570">
              <a:lnSpc>
                <a:spcPct val="164100"/>
              </a:lnSpc>
              <a:spcBef>
                <a:spcPts val="10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System.out.println(«yaşınızı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giriniz:»); 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yas=klavye.nextInt();  System.out.println(«Boy </a:t>
            </a:r>
            <a:r>
              <a:rPr dirty="0" sz="1300" spc="-10">
                <a:solidFill>
                  <a:srgbClr val="FFFFFF"/>
                </a:solidFill>
                <a:latin typeface="Arial"/>
                <a:cs typeface="Arial"/>
              </a:rPr>
              <a:t>bilginizi girin»); 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boy=klavye.nextDouble();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System.out.println(«Adınız:»+adsoyad+« </a:t>
            </a:r>
            <a:r>
              <a:rPr dirty="0" sz="1300" spc="-20">
                <a:solidFill>
                  <a:srgbClr val="FFFFFF"/>
                </a:solidFill>
                <a:latin typeface="Arial"/>
                <a:cs typeface="Arial"/>
              </a:rPr>
              <a:t>Yaş:»+yas+«</a:t>
            </a:r>
            <a:r>
              <a:rPr dirty="0" sz="13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Boy:»+boy);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240" y="5973571"/>
            <a:ext cx="8064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0877" y="3464814"/>
            <a:ext cx="30422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Klavyeden okuma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için giriş</a:t>
            </a:r>
            <a:r>
              <a:rPr dirty="0" sz="14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tanımlanması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2476" y="2628138"/>
            <a:ext cx="27844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İsim, yaş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ve boy 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bilgilerini tutmak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için  Değişkenlerin</a:t>
            </a: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tanımlanması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1400" y="2447544"/>
            <a:ext cx="304800" cy="838200"/>
          </a:xfrm>
          <a:custGeom>
            <a:avLst/>
            <a:gdLst/>
            <a:ahLst/>
            <a:cxnLst/>
            <a:rect l="l" t="t" r="r" b="b"/>
            <a:pathLst>
              <a:path w="304800" h="8382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393700"/>
                </a:lnTo>
                <a:lnTo>
                  <a:pt x="164371" y="403562"/>
                </a:lnTo>
                <a:lnTo>
                  <a:pt x="197024" y="411638"/>
                </a:lnTo>
                <a:lnTo>
                  <a:pt x="245465" y="417095"/>
                </a:lnTo>
                <a:lnTo>
                  <a:pt x="304800" y="419100"/>
                </a:lnTo>
                <a:lnTo>
                  <a:pt x="245465" y="421104"/>
                </a:lnTo>
                <a:lnTo>
                  <a:pt x="197024" y="426561"/>
                </a:lnTo>
                <a:lnTo>
                  <a:pt x="164371" y="434637"/>
                </a:lnTo>
                <a:lnTo>
                  <a:pt x="152400" y="444500"/>
                </a:lnTo>
                <a:lnTo>
                  <a:pt x="152400" y="812800"/>
                </a:lnTo>
                <a:lnTo>
                  <a:pt x="140428" y="822662"/>
                </a:lnTo>
                <a:lnTo>
                  <a:pt x="107775" y="830738"/>
                </a:lnTo>
                <a:lnTo>
                  <a:pt x="59334" y="836195"/>
                </a:lnTo>
                <a:lnTo>
                  <a:pt x="0" y="838200"/>
                </a:lnTo>
              </a:path>
            </a:pathLst>
          </a:custGeom>
          <a:ln w="9144">
            <a:solidFill>
              <a:srgbClr val="9ACD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72200" y="3742944"/>
            <a:ext cx="228600" cy="558165"/>
          </a:xfrm>
          <a:custGeom>
            <a:avLst/>
            <a:gdLst/>
            <a:ahLst/>
            <a:cxnLst/>
            <a:rect l="l" t="t" r="r" b="b"/>
            <a:pathLst>
              <a:path w="228600" h="558164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49"/>
                </a:lnTo>
                <a:lnTo>
                  <a:pt x="114300" y="259841"/>
                </a:lnTo>
                <a:lnTo>
                  <a:pt x="123283" y="267265"/>
                </a:lnTo>
                <a:lnTo>
                  <a:pt x="147780" y="273319"/>
                </a:lnTo>
                <a:lnTo>
                  <a:pt x="184112" y="277397"/>
                </a:lnTo>
                <a:lnTo>
                  <a:pt x="228600" y="278891"/>
                </a:lnTo>
                <a:lnTo>
                  <a:pt x="184112" y="280386"/>
                </a:lnTo>
                <a:lnTo>
                  <a:pt x="147780" y="284464"/>
                </a:lnTo>
                <a:lnTo>
                  <a:pt x="123283" y="290518"/>
                </a:lnTo>
                <a:lnTo>
                  <a:pt x="114300" y="297941"/>
                </a:lnTo>
                <a:lnTo>
                  <a:pt x="114300" y="538733"/>
                </a:lnTo>
                <a:lnTo>
                  <a:pt x="105316" y="546157"/>
                </a:lnTo>
                <a:lnTo>
                  <a:pt x="80819" y="552211"/>
                </a:lnTo>
                <a:lnTo>
                  <a:pt x="44487" y="556289"/>
                </a:lnTo>
                <a:lnTo>
                  <a:pt x="0" y="557783"/>
                </a:lnTo>
              </a:path>
            </a:pathLst>
          </a:custGeom>
          <a:ln w="9144">
            <a:solidFill>
              <a:srgbClr val="9ACD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57009" y="3804665"/>
            <a:ext cx="10610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İsim</a:t>
            </a:r>
            <a:r>
              <a:rPr dirty="0" sz="1400" spc="-1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bilgisinin  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okunması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72200" y="4428744"/>
            <a:ext cx="228600" cy="558165"/>
          </a:xfrm>
          <a:custGeom>
            <a:avLst/>
            <a:gdLst/>
            <a:ahLst/>
            <a:cxnLst/>
            <a:rect l="l" t="t" r="r" b="b"/>
            <a:pathLst>
              <a:path w="228600" h="558164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49"/>
                </a:lnTo>
                <a:lnTo>
                  <a:pt x="114300" y="259841"/>
                </a:lnTo>
                <a:lnTo>
                  <a:pt x="123283" y="267265"/>
                </a:lnTo>
                <a:lnTo>
                  <a:pt x="147780" y="273319"/>
                </a:lnTo>
                <a:lnTo>
                  <a:pt x="184112" y="277397"/>
                </a:lnTo>
                <a:lnTo>
                  <a:pt x="228600" y="278891"/>
                </a:lnTo>
                <a:lnTo>
                  <a:pt x="184112" y="280386"/>
                </a:lnTo>
                <a:lnTo>
                  <a:pt x="147780" y="284464"/>
                </a:lnTo>
                <a:lnTo>
                  <a:pt x="123283" y="290518"/>
                </a:lnTo>
                <a:lnTo>
                  <a:pt x="114300" y="297941"/>
                </a:lnTo>
                <a:lnTo>
                  <a:pt x="114300" y="538733"/>
                </a:lnTo>
                <a:lnTo>
                  <a:pt x="105316" y="546157"/>
                </a:lnTo>
                <a:lnTo>
                  <a:pt x="80819" y="552211"/>
                </a:lnTo>
                <a:lnTo>
                  <a:pt x="44487" y="556289"/>
                </a:lnTo>
                <a:lnTo>
                  <a:pt x="0" y="557783"/>
                </a:lnTo>
              </a:path>
            </a:pathLst>
          </a:custGeom>
          <a:ln w="9144">
            <a:solidFill>
              <a:srgbClr val="9ACD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57009" y="4512690"/>
            <a:ext cx="100520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FF0000"/>
                </a:solidFill>
                <a:latin typeface="Times New Roman"/>
                <a:cs typeface="Times New Roman"/>
              </a:rPr>
              <a:t>Yaş 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bilgisinin  okunması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5247" y="5059679"/>
            <a:ext cx="226060" cy="588645"/>
          </a:xfrm>
          <a:custGeom>
            <a:avLst/>
            <a:gdLst/>
            <a:ahLst/>
            <a:cxnLst/>
            <a:rect l="l" t="t" r="r" b="b"/>
            <a:pathLst>
              <a:path w="226060" h="588645">
                <a:moveTo>
                  <a:pt x="0" y="0"/>
                </a:moveTo>
                <a:lnTo>
                  <a:pt x="43874" y="1472"/>
                </a:lnTo>
                <a:lnTo>
                  <a:pt x="79724" y="5492"/>
                </a:lnTo>
                <a:lnTo>
                  <a:pt x="103905" y="11465"/>
                </a:lnTo>
                <a:lnTo>
                  <a:pt x="112775" y="18796"/>
                </a:lnTo>
                <a:lnTo>
                  <a:pt x="112775" y="287020"/>
                </a:lnTo>
                <a:lnTo>
                  <a:pt x="121646" y="294296"/>
                </a:lnTo>
                <a:lnTo>
                  <a:pt x="145827" y="300275"/>
                </a:lnTo>
                <a:lnTo>
                  <a:pt x="181677" y="304325"/>
                </a:lnTo>
                <a:lnTo>
                  <a:pt x="225551" y="305816"/>
                </a:lnTo>
                <a:lnTo>
                  <a:pt x="181677" y="307288"/>
                </a:lnTo>
                <a:lnTo>
                  <a:pt x="145827" y="311308"/>
                </a:lnTo>
                <a:lnTo>
                  <a:pt x="121646" y="317281"/>
                </a:lnTo>
                <a:lnTo>
                  <a:pt x="112775" y="324612"/>
                </a:lnTo>
                <a:lnTo>
                  <a:pt x="112775" y="569468"/>
                </a:lnTo>
                <a:lnTo>
                  <a:pt x="103905" y="576782"/>
                </a:lnTo>
                <a:lnTo>
                  <a:pt x="79724" y="582756"/>
                </a:lnTo>
                <a:lnTo>
                  <a:pt x="43874" y="586786"/>
                </a:lnTo>
                <a:lnTo>
                  <a:pt x="0" y="588264"/>
                </a:lnTo>
              </a:path>
            </a:pathLst>
          </a:custGeom>
          <a:ln w="9144">
            <a:solidFill>
              <a:srgbClr val="9ACD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60057" y="5101844"/>
            <a:ext cx="10414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Boy</a:t>
            </a:r>
            <a:r>
              <a:rPr dirty="0" sz="14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bilgisinin  okunması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81344" y="5798820"/>
            <a:ext cx="219710" cy="425450"/>
          </a:xfrm>
          <a:custGeom>
            <a:avLst/>
            <a:gdLst/>
            <a:ahLst/>
            <a:cxnLst/>
            <a:rect l="l" t="t" r="r" b="b"/>
            <a:pathLst>
              <a:path w="219710" h="425450">
                <a:moveTo>
                  <a:pt x="0" y="0"/>
                </a:moveTo>
                <a:lnTo>
                  <a:pt x="42701" y="1437"/>
                </a:lnTo>
                <a:lnTo>
                  <a:pt x="77581" y="5357"/>
                </a:lnTo>
                <a:lnTo>
                  <a:pt x="101101" y="11171"/>
                </a:lnTo>
                <a:lnTo>
                  <a:pt x="109727" y="18287"/>
                </a:lnTo>
                <a:lnTo>
                  <a:pt x="109727" y="194309"/>
                </a:lnTo>
                <a:lnTo>
                  <a:pt x="118354" y="201426"/>
                </a:lnTo>
                <a:lnTo>
                  <a:pt x="141874" y="207240"/>
                </a:lnTo>
                <a:lnTo>
                  <a:pt x="176754" y="211160"/>
                </a:lnTo>
                <a:lnTo>
                  <a:pt x="219455" y="212597"/>
                </a:lnTo>
                <a:lnTo>
                  <a:pt x="176754" y="214035"/>
                </a:lnTo>
                <a:lnTo>
                  <a:pt x="141874" y="217955"/>
                </a:lnTo>
                <a:lnTo>
                  <a:pt x="118354" y="223769"/>
                </a:lnTo>
                <a:lnTo>
                  <a:pt x="109727" y="230885"/>
                </a:lnTo>
                <a:lnTo>
                  <a:pt x="109727" y="406907"/>
                </a:lnTo>
                <a:lnTo>
                  <a:pt x="101101" y="414024"/>
                </a:lnTo>
                <a:lnTo>
                  <a:pt x="77581" y="419838"/>
                </a:lnTo>
                <a:lnTo>
                  <a:pt x="42701" y="423758"/>
                </a:lnTo>
                <a:lnTo>
                  <a:pt x="0" y="425195"/>
                </a:lnTo>
              </a:path>
            </a:pathLst>
          </a:custGeom>
          <a:ln w="9144">
            <a:solidFill>
              <a:srgbClr val="9ACD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480809" y="5752896"/>
            <a:ext cx="12261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Bilgilerin</a:t>
            </a:r>
            <a:r>
              <a:rPr dirty="0" sz="1400" spc="-1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ekrana  </a:t>
            </a: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yazılması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65091" y="3436620"/>
            <a:ext cx="254635" cy="306705"/>
          </a:xfrm>
          <a:custGeom>
            <a:avLst/>
            <a:gdLst/>
            <a:ahLst/>
            <a:cxnLst/>
            <a:rect l="l" t="t" r="r" b="b"/>
            <a:pathLst>
              <a:path w="254635" h="306704">
                <a:moveTo>
                  <a:pt x="0" y="0"/>
                </a:moveTo>
                <a:lnTo>
                  <a:pt x="49512" y="1670"/>
                </a:lnTo>
                <a:lnTo>
                  <a:pt x="89963" y="6222"/>
                </a:lnTo>
                <a:lnTo>
                  <a:pt x="117246" y="12965"/>
                </a:lnTo>
                <a:lnTo>
                  <a:pt x="127254" y="21208"/>
                </a:lnTo>
                <a:lnTo>
                  <a:pt x="127254" y="131952"/>
                </a:lnTo>
                <a:lnTo>
                  <a:pt x="137261" y="140196"/>
                </a:lnTo>
                <a:lnTo>
                  <a:pt x="164544" y="146938"/>
                </a:lnTo>
                <a:lnTo>
                  <a:pt x="204995" y="151491"/>
                </a:lnTo>
                <a:lnTo>
                  <a:pt x="254508" y="153162"/>
                </a:lnTo>
                <a:lnTo>
                  <a:pt x="204995" y="154832"/>
                </a:lnTo>
                <a:lnTo>
                  <a:pt x="164544" y="159384"/>
                </a:lnTo>
                <a:lnTo>
                  <a:pt x="137261" y="166127"/>
                </a:lnTo>
                <a:lnTo>
                  <a:pt x="127254" y="174370"/>
                </a:lnTo>
                <a:lnTo>
                  <a:pt x="127254" y="285114"/>
                </a:lnTo>
                <a:lnTo>
                  <a:pt x="117246" y="293358"/>
                </a:lnTo>
                <a:lnTo>
                  <a:pt x="89963" y="300100"/>
                </a:lnTo>
                <a:lnTo>
                  <a:pt x="49512" y="304653"/>
                </a:lnTo>
                <a:lnTo>
                  <a:pt x="0" y="306323"/>
                </a:lnTo>
              </a:path>
            </a:pathLst>
          </a:custGeom>
          <a:ln w="9144">
            <a:solidFill>
              <a:srgbClr val="9ACD4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41194" y="1098931"/>
            <a:ext cx="28695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Scanner sınıfı için kütüphane</a:t>
            </a:r>
            <a:r>
              <a:rPr dirty="0" sz="1400" spc="-1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eklenmesi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76044" y="1071372"/>
            <a:ext cx="254635" cy="304800"/>
          </a:xfrm>
          <a:custGeom>
            <a:avLst/>
            <a:gdLst/>
            <a:ahLst/>
            <a:cxnLst/>
            <a:rect l="l" t="t" r="r" b="b"/>
            <a:pathLst>
              <a:path w="254635" h="304800">
                <a:moveTo>
                  <a:pt x="0" y="0"/>
                </a:moveTo>
                <a:lnTo>
                  <a:pt x="49512" y="1670"/>
                </a:lnTo>
                <a:lnTo>
                  <a:pt x="89963" y="6222"/>
                </a:lnTo>
                <a:lnTo>
                  <a:pt x="117246" y="12965"/>
                </a:lnTo>
                <a:lnTo>
                  <a:pt x="127254" y="21208"/>
                </a:lnTo>
                <a:lnTo>
                  <a:pt x="127254" y="131190"/>
                </a:lnTo>
                <a:lnTo>
                  <a:pt x="137261" y="139434"/>
                </a:lnTo>
                <a:lnTo>
                  <a:pt x="164544" y="146176"/>
                </a:lnTo>
                <a:lnTo>
                  <a:pt x="204995" y="150729"/>
                </a:lnTo>
                <a:lnTo>
                  <a:pt x="254507" y="152400"/>
                </a:lnTo>
                <a:lnTo>
                  <a:pt x="204995" y="154070"/>
                </a:lnTo>
                <a:lnTo>
                  <a:pt x="164544" y="158622"/>
                </a:lnTo>
                <a:lnTo>
                  <a:pt x="137261" y="165365"/>
                </a:lnTo>
                <a:lnTo>
                  <a:pt x="127254" y="173608"/>
                </a:lnTo>
                <a:lnTo>
                  <a:pt x="127254" y="283590"/>
                </a:lnTo>
                <a:lnTo>
                  <a:pt x="117246" y="291834"/>
                </a:lnTo>
                <a:lnTo>
                  <a:pt x="89963" y="298576"/>
                </a:lnTo>
                <a:lnTo>
                  <a:pt x="49512" y="303129"/>
                </a:lnTo>
                <a:lnTo>
                  <a:pt x="0" y="304800"/>
                </a:lnTo>
              </a:path>
            </a:pathLst>
          </a:custGeom>
          <a:ln w="9144">
            <a:solidFill>
              <a:srgbClr val="9ACD4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78282"/>
            <a:ext cx="8362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ÖRNEK-2: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İKİ </a:t>
            </a:r>
            <a:r>
              <a:rPr dirty="0" sz="1800" spc="-35">
                <a:solidFill>
                  <a:srgbClr val="FFFFFF"/>
                </a:solidFill>
                <a:latin typeface="Arial"/>
                <a:cs typeface="Arial"/>
              </a:rPr>
              <a:t>SAYI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OKUYUP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TOPLAMINI BULAN </a:t>
            </a:r>
            <a:r>
              <a:rPr dirty="0" sz="1800" spc="-7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PROGRAMINI</a:t>
            </a:r>
            <a:r>
              <a:rPr dirty="0" sz="1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YAZALIM.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992" y="1170178"/>
            <a:ext cx="5763895" cy="523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import java.util.*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252525"/>
                </a:solidFill>
                <a:latin typeface="Arial"/>
                <a:cs typeface="Arial"/>
              </a:rPr>
              <a:t>public </a:t>
            </a: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class </a:t>
            </a:r>
            <a:r>
              <a:rPr dirty="0" sz="1800" spc="-35">
                <a:solidFill>
                  <a:srgbClr val="252525"/>
                </a:solidFill>
                <a:latin typeface="Arial"/>
                <a:cs typeface="Arial"/>
              </a:rPr>
              <a:t>Toplama</a:t>
            </a:r>
            <a:r>
              <a:rPr dirty="0" sz="1800" spc="-1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public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static </a:t>
            </a: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void main( String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[]</a:t>
            </a:r>
            <a:r>
              <a:rPr dirty="0" sz="1800" spc="2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args)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System.out.print(«ilk</a:t>
            </a:r>
            <a:r>
              <a:rPr dirty="0" sz="1800" spc="3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sayi:\t»);</a:t>
            </a:r>
            <a:endParaRPr sz="1800">
              <a:latin typeface="Arial"/>
              <a:cs typeface="Arial"/>
            </a:endParaRPr>
          </a:p>
          <a:p>
            <a:pPr marL="926465" marR="586740">
              <a:lnSpc>
                <a:spcPct val="100000"/>
              </a:lnSpc>
            </a:pP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Scanner klavye=new Scanner(System.in);  int ilk=klavye.nextInt();  System.out.println();  System.out.print(«ikinci</a:t>
            </a:r>
            <a:r>
              <a:rPr dirty="0" sz="1800" spc="3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sayı:\t»);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int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ikinci=klavye.nextInt();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int toplam=ilk+ikinci;</a:t>
            </a:r>
            <a:endParaRPr sz="1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System.out.println(ilk+«+»+ikinci+</a:t>
            </a:r>
            <a:r>
              <a:rPr dirty="0" sz="1800" spc="15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«=»+toplam);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Çıktı:</a:t>
            </a:r>
            <a:endParaRPr sz="1800">
              <a:latin typeface="Arial"/>
              <a:cs typeface="Arial"/>
            </a:endParaRPr>
          </a:p>
          <a:p>
            <a:pPr marL="469900" marR="4097020">
              <a:lnSpc>
                <a:spcPct val="100000"/>
              </a:lnSpc>
            </a:pP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İlk </a:t>
            </a:r>
            <a:r>
              <a:rPr dirty="0" sz="1800" spc="-10">
                <a:solidFill>
                  <a:srgbClr val="252525"/>
                </a:solidFill>
                <a:latin typeface="Arial"/>
                <a:cs typeface="Arial"/>
              </a:rPr>
              <a:t>Sayı: </a:t>
            </a:r>
            <a:r>
              <a:rPr dirty="0" sz="1800">
                <a:solidFill>
                  <a:srgbClr val="252525"/>
                </a:solidFill>
                <a:latin typeface="Arial"/>
                <a:cs typeface="Arial"/>
              </a:rPr>
              <a:t>5  İkinci</a:t>
            </a:r>
            <a:r>
              <a:rPr dirty="0" sz="1800" spc="-9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52525"/>
                </a:solidFill>
                <a:latin typeface="Arial"/>
                <a:cs typeface="Arial"/>
              </a:rPr>
              <a:t>sayı:8  </a:t>
            </a:r>
            <a:r>
              <a:rPr dirty="0" sz="1800" spc="-5">
                <a:solidFill>
                  <a:srgbClr val="252525"/>
                </a:solidFill>
                <a:latin typeface="Arial"/>
                <a:cs typeface="Arial"/>
              </a:rPr>
              <a:t>5+8=13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15011"/>
            <a:ext cx="185864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 b="1">
                <a:latin typeface="Arial"/>
                <a:cs typeface="Arial"/>
              </a:rPr>
              <a:t>STRİNG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5" b="1">
                <a:latin typeface="Arial"/>
                <a:cs typeface="Arial"/>
              </a:rPr>
              <a:t>SINIFI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475249"/>
            <a:ext cx="7573009" cy="532066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70"/>
              </a:spcBef>
              <a:buSzPct val="123529"/>
              <a:buChar char="•"/>
              <a:tabLst>
                <a:tab pos="286385" algn="l"/>
                <a:tab pos="287020" algn="l"/>
              </a:tabLst>
            </a:pPr>
            <a:r>
              <a:rPr dirty="0" sz="1700" spc="65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1700" spc="120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1700" spc="80">
                <a:solidFill>
                  <a:srgbClr val="FFFFFF"/>
                </a:solidFill>
                <a:latin typeface="Arial"/>
                <a:cs typeface="Arial"/>
              </a:rPr>
              <a:t>karakter</a:t>
            </a:r>
            <a:r>
              <a:rPr dirty="0" sz="17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Arial"/>
                <a:cs typeface="Arial"/>
              </a:rPr>
              <a:t>dizgisidir.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SzPct val="123529"/>
              <a:buChar char="•"/>
              <a:tabLst>
                <a:tab pos="354965" algn="l"/>
                <a:tab pos="355600" algn="l"/>
                <a:tab pos="784860" algn="l"/>
              </a:tabLst>
            </a:pPr>
            <a:r>
              <a:rPr dirty="0" sz="1700" spc="-55">
                <a:solidFill>
                  <a:srgbClr val="FFFFFF"/>
                </a:solidFill>
                <a:latin typeface="Arial"/>
                <a:cs typeface="Arial"/>
              </a:rPr>
              <a:t>«</a:t>
            </a:r>
            <a:r>
              <a:rPr dirty="0" sz="17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5">
                <a:solidFill>
                  <a:srgbClr val="FFFFFF"/>
                </a:solidFill>
                <a:latin typeface="Arial"/>
                <a:cs typeface="Arial"/>
              </a:rPr>
              <a:t>»	</a:t>
            </a:r>
            <a:r>
              <a:rPr dirty="0" sz="1700" spc="80">
                <a:solidFill>
                  <a:srgbClr val="FFFFFF"/>
                </a:solidFill>
                <a:latin typeface="Arial"/>
                <a:cs typeface="Arial"/>
              </a:rPr>
              <a:t>karakterleri </a:t>
            </a:r>
            <a:r>
              <a:rPr dirty="0" sz="1700" spc="30">
                <a:solidFill>
                  <a:srgbClr val="FFFFFF"/>
                </a:solidFill>
                <a:latin typeface="Arial"/>
                <a:cs typeface="Arial"/>
              </a:rPr>
              <a:t>arasına </a:t>
            </a:r>
            <a:r>
              <a:rPr dirty="0" sz="1700" spc="50">
                <a:solidFill>
                  <a:srgbClr val="FFFFFF"/>
                </a:solidFill>
                <a:latin typeface="Arial"/>
                <a:cs typeface="Arial"/>
              </a:rPr>
              <a:t>yazılan </a:t>
            </a:r>
            <a:r>
              <a:rPr dirty="0" sz="1700" spc="80">
                <a:solidFill>
                  <a:srgbClr val="FFFFFF"/>
                </a:solidFill>
                <a:latin typeface="Arial"/>
                <a:cs typeface="Arial"/>
              </a:rPr>
              <a:t>her </a:t>
            </a:r>
            <a:r>
              <a:rPr dirty="0" sz="1700" spc="120">
                <a:solidFill>
                  <a:srgbClr val="FFFFFF"/>
                </a:solidFill>
                <a:latin typeface="Arial"/>
                <a:cs typeface="Arial"/>
              </a:rPr>
              <a:t>türlü </a:t>
            </a:r>
            <a:r>
              <a:rPr dirty="0" sz="1700" spc="80">
                <a:solidFill>
                  <a:srgbClr val="FFFFFF"/>
                </a:solidFill>
                <a:latin typeface="Arial"/>
                <a:cs typeface="Arial"/>
              </a:rPr>
              <a:t>cümle </a:t>
            </a:r>
            <a:r>
              <a:rPr dirty="0" sz="1700" spc="120">
                <a:solidFill>
                  <a:srgbClr val="FFFFFF"/>
                </a:solidFill>
                <a:latin typeface="Arial"/>
                <a:cs typeface="Arial"/>
              </a:rPr>
              <a:t>bir</a:t>
            </a:r>
            <a:r>
              <a:rPr dirty="0" sz="17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10">
                <a:solidFill>
                  <a:srgbClr val="FFFFFF"/>
                </a:solidFill>
                <a:latin typeface="Arial"/>
                <a:cs typeface="Arial"/>
              </a:rPr>
              <a:t>dizgidir.</a:t>
            </a:r>
            <a:endParaRPr sz="17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94"/>
              </a:spcBef>
              <a:buSzPct val="123529"/>
              <a:buChar char="•"/>
              <a:tabLst>
                <a:tab pos="286385" algn="l"/>
                <a:tab pos="287020" algn="l"/>
              </a:tabLst>
            </a:pPr>
            <a:r>
              <a:rPr dirty="0" sz="1700" spc="65">
                <a:solidFill>
                  <a:srgbClr val="FFFFFF"/>
                </a:solidFill>
                <a:latin typeface="Arial"/>
                <a:cs typeface="Arial"/>
              </a:rPr>
              <a:t>String java’nın </a:t>
            </a:r>
            <a:r>
              <a:rPr dirty="0" sz="1700" spc="85">
                <a:solidFill>
                  <a:srgbClr val="FFFFFF"/>
                </a:solidFill>
                <a:latin typeface="Arial"/>
                <a:cs typeface="Arial"/>
              </a:rPr>
              <a:t>temel </a:t>
            </a:r>
            <a:r>
              <a:rPr dirty="0" sz="1700" spc="95">
                <a:solidFill>
                  <a:srgbClr val="FFFFFF"/>
                </a:solidFill>
                <a:latin typeface="Arial"/>
                <a:cs typeface="Arial"/>
              </a:rPr>
              <a:t>türlerinden </a:t>
            </a:r>
            <a:r>
              <a:rPr dirty="0" sz="1700" spc="114">
                <a:solidFill>
                  <a:srgbClr val="FFFFFF"/>
                </a:solidFill>
                <a:latin typeface="Arial"/>
                <a:cs typeface="Arial"/>
              </a:rPr>
              <a:t>biri </a:t>
            </a:r>
            <a:r>
              <a:rPr dirty="0" sz="1700" spc="100">
                <a:solidFill>
                  <a:srgbClr val="FFFFFF"/>
                </a:solidFill>
                <a:latin typeface="Arial"/>
                <a:cs typeface="Arial"/>
              </a:rPr>
              <a:t>değildir </a:t>
            </a:r>
            <a:r>
              <a:rPr dirty="0" sz="1700" spc="15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dirty="0" sz="1700" spc="60">
                <a:solidFill>
                  <a:srgbClr val="FFFFFF"/>
                </a:solidFill>
                <a:latin typeface="Arial"/>
                <a:cs typeface="Arial"/>
              </a:rPr>
              <a:t>sınıf </a:t>
            </a:r>
            <a:r>
              <a:rPr dirty="0" sz="1700" spc="70">
                <a:solidFill>
                  <a:srgbClr val="FFFFFF"/>
                </a:solidFill>
                <a:latin typeface="Arial"/>
                <a:cs typeface="Arial"/>
              </a:rPr>
              <a:t>olarak</a:t>
            </a:r>
            <a:r>
              <a:rPr dirty="0" sz="17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25">
                <a:solidFill>
                  <a:srgbClr val="FFFFFF"/>
                </a:solidFill>
                <a:latin typeface="Arial"/>
                <a:cs typeface="Arial"/>
              </a:rPr>
              <a:t>ayrıca</a:t>
            </a:r>
            <a:endParaRPr sz="17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dirty="0" sz="1700" spc="70">
                <a:solidFill>
                  <a:srgbClr val="FFFFFF"/>
                </a:solidFill>
                <a:latin typeface="Arial"/>
                <a:cs typeface="Arial"/>
              </a:rPr>
              <a:t>tasarlanmıştır.</a:t>
            </a:r>
            <a:endParaRPr sz="1700">
              <a:latin typeface="Arial"/>
              <a:cs typeface="Arial"/>
            </a:endParaRPr>
          </a:p>
          <a:p>
            <a:pPr marL="286385" marR="343535" indent="-274320">
              <a:lnSpc>
                <a:spcPct val="100000"/>
              </a:lnSpc>
              <a:spcBef>
                <a:spcPts val="1000"/>
              </a:spcBef>
              <a:buSzPct val="123529"/>
              <a:buChar char="•"/>
              <a:tabLst>
                <a:tab pos="286385" algn="l"/>
                <a:tab pos="287020" algn="l"/>
              </a:tabLst>
            </a:pPr>
            <a:r>
              <a:rPr dirty="0" sz="1700" spc="10">
                <a:solidFill>
                  <a:srgbClr val="FFFFFF"/>
                </a:solidFill>
                <a:latin typeface="Arial"/>
                <a:cs typeface="Arial"/>
              </a:rPr>
              <a:t>Sınıf </a:t>
            </a:r>
            <a:r>
              <a:rPr dirty="0" sz="1700" spc="70">
                <a:solidFill>
                  <a:srgbClr val="FFFFFF"/>
                </a:solidFill>
                <a:latin typeface="Arial"/>
                <a:cs typeface="Arial"/>
              </a:rPr>
              <a:t>olarak </a:t>
            </a:r>
            <a:r>
              <a:rPr dirty="0" sz="1700" spc="55">
                <a:solidFill>
                  <a:srgbClr val="FFFFFF"/>
                </a:solidFill>
                <a:latin typeface="Arial"/>
                <a:cs typeface="Arial"/>
              </a:rPr>
              <a:t>tasarlanması </a:t>
            </a:r>
            <a:r>
              <a:rPr dirty="0" sz="1700" spc="80">
                <a:solidFill>
                  <a:srgbClr val="FFFFFF"/>
                </a:solidFill>
                <a:latin typeface="Arial"/>
                <a:cs typeface="Arial"/>
              </a:rPr>
              <a:t>kendine </a:t>
            </a:r>
            <a:r>
              <a:rPr dirty="0" sz="1700" spc="110">
                <a:solidFill>
                  <a:srgbClr val="FFFFFF"/>
                </a:solidFill>
                <a:latin typeface="Arial"/>
                <a:cs typeface="Arial"/>
              </a:rPr>
              <a:t>özgü </a:t>
            </a:r>
            <a:r>
              <a:rPr dirty="0" sz="1700" spc="120">
                <a:solidFill>
                  <a:srgbClr val="FFFFFF"/>
                </a:solidFill>
                <a:latin typeface="Arial"/>
                <a:cs typeface="Arial"/>
              </a:rPr>
              <a:t>metot </a:t>
            </a:r>
            <a:r>
              <a:rPr dirty="0" sz="1700" spc="10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dirty="0" sz="1700" spc="90">
                <a:solidFill>
                  <a:srgbClr val="FFFFFF"/>
                </a:solidFill>
                <a:latin typeface="Arial"/>
                <a:cs typeface="Arial"/>
              </a:rPr>
              <a:t>özellikleri </a:t>
            </a:r>
            <a:r>
              <a:rPr dirty="0" sz="1700" spc="110">
                <a:solidFill>
                  <a:srgbClr val="FFFFFF"/>
                </a:solidFill>
                <a:latin typeface="Arial"/>
                <a:cs typeface="Arial"/>
              </a:rPr>
              <a:t>olduğu  </a:t>
            </a:r>
            <a:r>
              <a:rPr dirty="0" sz="1700" spc="60">
                <a:solidFill>
                  <a:srgbClr val="FFFFFF"/>
                </a:solidFill>
                <a:latin typeface="Arial"/>
                <a:cs typeface="Arial"/>
              </a:rPr>
              <a:t>anlamına</a:t>
            </a:r>
            <a:r>
              <a:rPr dirty="0" sz="17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FFFFFF"/>
                </a:solidFill>
                <a:latin typeface="Arial"/>
                <a:cs typeface="Arial"/>
              </a:rPr>
              <a:t>gelir.</a:t>
            </a:r>
            <a:endParaRPr sz="17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005"/>
              </a:spcBef>
              <a:buSzPct val="123529"/>
              <a:buChar char="•"/>
              <a:tabLst>
                <a:tab pos="286385" algn="l"/>
                <a:tab pos="287020" algn="l"/>
              </a:tabLst>
            </a:pPr>
            <a:r>
              <a:rPr dirty="0" sz="1700" spc="-10">
                <a:solidFill>
                  <a:srgbClr val="FFFFFF"/>
                </a:solidFill>
                <a:latin typeface="Arial"/>
                <a:cs typeface="Arial"/>
              </a:rPr>
              <a:t>Java’da </a:t>
            </a:r>
            <a:r>
              <a:rPr dirty="0" sz="1700" spc="55">
                <a:solidFill>
                  <a:srgbClr val="FFFFFF"/>
                </a:solidFill>
                <a:latin typeface="Arial"/>
                <a:cs typeface="Arial"/>
              </a:rPr>
              <a:t>aşağıdaki </a:t>
            </a:r>
            <a:r>
              <a:rPr dirty="0" sz="1700" spc="85">
                <a:solidFill>
                  <a:srgbClr val="FFFFFF"/>
                </a:solidFill>
                <a:latin typeface="Arial"/>
                <a:cs typeface="Arial"/>
              </a:rPr>
              <a:t>örneklerdeki </a:t>
            </a:r>
            <a:r>
              <a:rPr dirty="0" sz="1700" spc="114">
                <a:solidFill>
                  <a:srgbClr val="FFFFFF"/>
                </a:solidFill>
                <a:latin typeface="Arial"/>
                <a:cs typeface="Arial"/>
              </a:rPr>
              <a:t>gibi </a:t>
            </a:r>
            <a:r>
              <a:rPr dirty="0" sz="1700" spc="110">
                <a:solidFill>
                  <a:srgbClr val="FFFFFF"/>
                </a:solidFill>
                <a:latin typeface="Arial"/>
                <a:cs typeface="Arial"/>
              </a:rPr>
              <a:t>çift </a:t>
            </a:r>
            <a:r>
              <a:rPr dirty="0" sz="1700" spc="90">
                <a:solidFill>
                  <a:srgbClr val="FFFFFF"/>
                </a:solidFill>
                <a:latin typeface="Arial"/>
                <a:cs typeface="Arial"/>
              </a:rPr>
              <a:t>tırnak </a:t>
            </a:r>
            <a:r>
              <a:rPr dirty="0" sz="1700" spc="75">
                <a:solidFill>
                  <a:srgbClr val="FFFFFF"/>
                </a:solidFill>
                <a:latin typeface="Arial"/>
                <a:cs typeface="Arial"/>
              </a:rPr>
              <a:t>içinde</a:t>
            </a:r>
            <a:r>
              <a:rPr dirty="0" sz="17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FFFFFF"/>
                </a:solidFill>
                <a:latin typeface="Arial"/>
                <a:cs typeface="Arial"/>
              </a:rPr>
              <a:t>gösterilirler.</a:t>
            </a:r>
            <a:endParaRPr sz="1700">
              <a:latin typeface="Arial"/>
              <a:cs typeface="Arial"/>
            </a:endParaRPr>
          </a:p>
          <a:p>
            <a:pPr lvl="1" marL="698500" indent="-274955">
              <a:lnSpc>
                <a:spcPct val="100000"/>
              </a:lnSpc>
              <a:spcBef>
                <a:spcPts val="545"/>
              </a:spcBef>
              <a:buSzPct val="125000"/>
              <a:buChar char="•"/>
              <a:tabLst>
                <a:tab pos="698500" algn="l"/>
                <a:tab pos="699135" algn="l"/>
              </a:tabLst>
            </a:pP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«Merhaba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Java»</a:t>
            </a:r>
            <a:endParaRPr sz="1400">
              <a:latin typeface="Arial"/>
              <a:cs typeface="Arial"/>
            </a:endParaRPr>
          </a:p>
          <a:p>
            <a:pPr lvl="1" marL="698500" indent="-274955">
              <a:lnSpc>
                <a:spcPct val="100000"/>
              </a:lnSpc>
              <a:spcBef>
                <a:spcPts val="500"/>
              </a:spcBef>
              <a:buSzPct val="125000"/>
              <a:buChar char="•"/>
              <a:tabLst>
                <a:tab pos="698500" algn="l"/>
                <a:tab pos="699135" algn="l"/>
              </a:tabLst>
            </a:pP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«Merhaba»</a:t>
            </a:r>
            <a:endParaRPr sz="1400">
              <a:latin typeface="Arial"/>
              <a:cs typeface="Arial"/>
            </a:endParaRPr>
          </a:p>
          <a:p>
            <a:pPr lvl="1" marL="698500" indent="-274955">
              <a:lnSpc>
                <a:spcPct val="100000"/>
              </a:lnSpc>
              <a:spcBef>
                <a:spcPts val="495"/>
              </a:spcBef>
              <a:buSzPct val="125000"/>
              <a:buChar char="•"/>
              <a:tabLst>
                <a:tab pos="698500" algn="l"/>
                <a:tab pos="699135" algn="l"/>
              </a:tabLst>
            </a:pP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«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»</a:t>
            </a:r>
            <a:endParaRPr sz="1400">
              <a:latin typeface="Arial"/>
              <a:cs typeface="Arial"/>
            </a:endParaRPr>
          </a:p>
          <a:p>
            <a:pPr lvl="1" marL="698500" indent="-274955">
              <a:lnSpc>
                <a:spcPct val="100000"/>
              </a:lnSpc>
              <a:spcBef>
                <a:spcPts val="505"/>
              </a:spcBef>
              <a:buSzPct val="125000"/>
              <a:buChar char="•"/>
              <a:tabLst>
                <a:tab pos="698500" algn="l"/>
                <a:tab pos="69913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«Fırat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Bilgisayar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Bölümü»</a:t>
            </a:r>
            <a:endParaRPr sz="1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60"/>
              </a:spcBef>
              <a:buSzPct val="123529"/>
              <a:buChar char="•"/>
              <a:tabLst>
                <a:tab pos="286385" algn="l"/>
                <a:tab pos="287020" algn="l"/>
              </a:tabLst>
            </a:pPr>
            <a:r>
              <a:rPr dirty="0" sz="1700" spc="65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1700" spc="75">
                <a:solidFill>
                  <a:srgbClr val="FFFFFF"/>
                </a:solidFill>
                <a:latin typeface="Arial"/>
                <a:cs typeface="Arial"/>
              </a:rPr>
              <a:t>ileti=«Fırat </a:t>
            </a:r>
            <a:r>
              <a:rPr dirty="0" sz="1700" spc="55">
                <a:solidFill>
                  <a:srgbClr val="FFFFFF"/>
                </a:solidFill>
                <a:latin typeface="Arial"/>
                <a:cs typeface="Arial"/>
              </a:rPr>
              <a:t>Üniversitesi </a:t>
            </a:r>
            <a:r>
              <a:rPr dirty="0" sz="1700" spc="40">
                <a:solidFill>
                  <a:srgbClr val="FFFFFF"/>
                </a:solidFill>
                <a:latin typeface="Arial"/>
                <a:cs typeface="Arial"/>
              </a:rPr>
              <a:t>Bilgisayar</a:t>
            </a:r>
            <a:r>
              <a:rPr dirty="0" sz="17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5">
                <a:solidFill>
                  <a:srgbClr val="FFFFFF"/>
                </a:solidFill>
                <a:latin typeface="Arial"/>
                <a:cs typeface="Arial"/>
              </a:rPr>
              <a:t>Mühendisliği»;</a:t>
            </a:r>
            <a:endParaRPr sz="17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94"/>
              </a:spcBef>
              <a:buSzPct val="123529"/>
              <a:buChar char="•"/>
              <a:tabLst>
                <a:tab pos="286385" algn="l"/>
                <a:tab pos="287020" algn="l"/>
              </a:tabLst>
            </a:pPr>
            <a:r>
              <a:rPr dirty="0" sz="1700" spc="75">
                <a:solidFill>
                  <a:srgbClr val="FFFFFF"/>
                </a:solidFill>
                <a:latin typeface="Arial"/>
                <a:cs typeface="Arial"/>
              </a:rPr>
              <a:t>System.out.println(ileti);</a:t>
            </a:r>
            <a:endParaRPr sz="1700">
              <a:latin typeface="Arial"/>
              <a:cs typeface="Arial"/>
            </a:endParaRPr>
          </a:p>
          <a:p>
            <a:pPr marL="286385" marR="50165" indent="-274320">
              <a:lnSpc>
                <a:spcPct val="100000"/>
              </a:lnSpc>
              <a:spcBef>
                <a:spcPts val="1000"/>
              </a:spcBef>
              <a:buSzPct val="123529"/>
              <a:buChar char="•"/>
              <a:tabLst>
                <a:tab pos="286385" algn="l"/>
                <a:tab pos="287020" algn="l"/>
              </a:tabLst>
            </a:pPr>
            <a:r>
              <a:rPr dirty="0" sz="1700" spc="100">
                <a:solidFill>
                  <a:srgbClr val="FFFFFF"/>
                </a:solidFill>
                <a:latin typeface="Arial"/>
                <a:cs typeface="Arial"/>
              </a:rPr>
              <a:t>Dizgi </a:t>
            </a:r>
            <a:r>
              <a:rPr dirty="0" sz="1700" spc="75">
                <a:solidFill>
                  <a:srgbClr val="FFFFFF"/>
                </a:solidFill>
                <a:latin typeface="Arial"/>
                <a:cs typeface="Arial"/>
              </a:rPr>
              <a:t>değişkenleri </a:t>
            </a:r>
            <a:r>
              <a:rPr dirty="0" sz="1700" spc="95">
                <a:solidFill>
                  <a:srgbClr val="FFFFFF"/>
                </a:solidFill>
                <a:latin typeface="Arial"/>
                <a:cs typeface="Arial"/>
              </a:rPr>
              <a:t>doğrudan system.out.println </a:t>
            </a:r>
            <a:r>
              <a:rPr dirty="0" sz="1700" spc="100">
                <a:solidFill>
                  <a:srgbClr val="FFFFFF"/>
                </a:solidFill>
                <a:latin typeface="Arial"/>
                <a:cs typeface="Arial"/>
              </a:rPr>
              <a:t>komutuyla </a:t>
            </a:r>
            <a:r>
              <a:rPr dirty="0" sz="1700" spc="55">
                <a:solidFill>
                  <a:srgbClr val="FFFFFF"/>
                </a:solidFill>
                <a:latin typeface="Arial"/>
                <a:cs typeface="Arial"/>
              </a:rPr>
              <a:t>da ekrana  </a:t>
            </a:r>
            <a:r>
              <a:rPr dirty="0" sz="1700" spc="75">
                <a:solidFill>
                  <a:srgbClr val="FFFFFF"/>
                </a:solidFill>
                <a:latin typeface="Arial"/>
                <a:cs typeface="Arial"/>
              </a:rPr>
              <a:t>yazdırılabilir.</a:t>
            </a:r>
            <a:endParaRPr sz="17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dirty="0" sz="1700" spc="60">
                <a:solidFill>
                  <a:srgbClr val="FFFFFF"/>
                </a:solidFill>
                <a:latin typeface="Arial"/>
                <a:cs typeface="Arial"/>
              </a:rPr>
              <a:t>System.out.println(«Fırat Üniverisitesi </a:t>
            </a:r>
            <a:r>
              <a:rPr dirty="0" sz="1700" spc="40">
                <a:solidFill>
                  <a:srgbClr val="FFFFFF"/>
                </a:solidFill>
                <a:latin typeface="Arial"/>
                <a:cs typeface="Arial"/>
              </a:rPr>
              <a:t>Bilgisayar</a:t>
            </a:r>
            <a:r>
              <a:rPr dirty="0" sz="170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65">
                <a:solidFill>
                  <a:srgbClr val="FFFFFF"/>
                </a:solidFill>
                <a:latin typeface="Arial"/>
                <a:cs typeface="Arial"/>
              </a:rPr>
              <a:t>Mühendisliği»);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31775"/>
            <a:ext cx="48425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/>
              <a:t>DİZGİLERİN </a:t>
            </a:r>
            <a:r>
              <a:rPr dirty="0" sz="2400" spc="-125"/>
              <a:t>BİRBİRİNE</a:t>
            </a:r>
            <a:r>
              <a:rPr dirty="0" sz="2400" spc="170"/>
              <a:t> </a:t>
            </a:r>
            <a:r>
              <a:rPr dirty="0" sz="2400" spc="-130"/>
              <a:t>EKLENMESİ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1140" y="606907"/>
            <a:ext cx="8219440" cy="5229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marR="5080" indent="-274320">
              <a:lnSpc>
                <a:spcPct val="110000"/>
              </a:lnSpc>
              <a:spcBef>
                <a:spcPts val="100"/>
              </a:spcBef>
              <a:buSzPct val="125000"/>
              <a:buChar char="•"/>
              <a:tabLst>
                <a:tab pos="286385" algn="l"/>
                <a:tab pos="287020" algn="l"/>
              </a:tabLst>
            </a:pPr>
            <a:r>
              <a:rPr dirty="0" sz="2000" spc="105">
                <a:solidFill>
                  <a:srgbClr val="FFFFFF"/>
                </a:solidFill>
                <a:latin typeface="Arial"/>
                <a:cs typeface="Arial"/>
              </a:rPr>
              <a:t>İki </a:t>
            </a:r>
            <a:r>
              <a:rPr dirty="0" sz="2000" spc="135">
                <a:solidFill>
                  <a:srgbClr val="FFFFFF"/>
                </a:solidFill>
                <a:latin typeface="Arial"/>
                <a:cs typeface="Arial"/>
              </a:rPr>
              <a:t>dizgi </a:t>
            </a:r>
            <a:r>
              <a:rPr dirty="0" sz="2000" spc="120">
                <a:solidFill>
                  <a:srgbClr val="FFFFFF"/>
                </a:solidFill>
                <a:latin typeface="Arial"/>
                <a:cs typeface="Arial"/>
              </a:rPr>
              <a:t>birbirine </a:t>
            </a:r>
            <a:r>
              <a:rPr dirty="0" sz="2000" spc="42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0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Arial"/>
                <a:cs typeface="Arial"/>
              </a:rPr>
              <a:t>işleci </a:t>
            </a:r>
            <a:r>
              <a:rPr dirty="0" sz="2000" spc="90">
                <a:solidFill>
                  <a:srgbClr val="FFFFFF"/>
                </a:solidFill>
                <a:latin typeface="Arial"/>
                <a:cs typeface="Arial"/>
              </a:rPr>
              <a:t>kullanılarak </a:t>
            </a:r>
            <a:r>
              <a:rPr dirty="0" sz="2000" spc="95">
                <a:solidFill>
                  <a:srgbClr val="FFFFFF"/>
                </a:solidFill>
                <a:latin typeface="Arial"/>
                <a:cs typeface="Arial"/>
              </a:rPr>
              <a:t>eklenir. </a:t>
            </a:r>
            <a:r>
              <a:rPr dirty="0" sz="2000" spc="105">
                <a:solidFill>
                  <a:srgbClr val="FFFFFF"/>
                </a:solidFill>
                <a:latin typeface="Arial"/>
                <a:cs typeface="Arial"/>
              </a:rPr>
              <a:t>İki </a:t>
            </a:r>
            <a:r>
              <a:rPr dirty="0" sz="2000" spc="50">
                <a:solidFill>
                  <a:srgbClr val="FFFFFF"/>
                </a:solidFill>
                <a:latin typeface="Arial"/>
                <a:cs typeface="Arial"/>
              </a:rPr>
              <a:t>kısa </a:t>
            </a:r>
            <a:r>
              <a:rPr dirty="0" sz="2000" spc="135">
                <a:solidFill>
                  <a:srgbClr val="FFFFFF"/>
                </a:solidFill>
                <a:latin typeface="Arial"/>
                <a:cs typeface="Arial"/>
              </a:rPr>
              <a:t>dizgi </a:t>
            </a:r>
            <a:r>
              <a:rPr dirty="0" sz="2000" spc="60">
                <a:solidFill>
                  <a:srgbClr val="FFFFFF"/>
                </a:solidFill>
                <a:latin typeface="Arial"/>
                <a:cs typeface="Arial"/>
              </a:rPr>
              <a:t>daha  </a:t>
            </a:r>
            <a:r>
              <a:rPr dirty="0" sz="2000" spc="135">
                <a:solidFill>
                  <a:srgbClr val="FFFFFF"/>
                </a:solidFill>
                <a:latin typeface="Arial"/>
                <a:cs typeface="Arial"/>
              </a:rPr>
              <a:t>uzun </a:t>
            </a:r>
            <a:r>
              <a:rPr dirty="0" sz="2000" spc="140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2000" spc="135">
                <a:solidFill>
                  <a:srgbClr val="FFFFFF"/>
                </a:solidFill>
                <a:latin typeface="Arial"/>
                <a:cs typeface="Arial"/>
              </a:rPr>
              <a:t>dizgi </a:t>
            </a:r>
            <a:r>
              <a:rPr dirty="0" sz="2000" spc="120">
                <a:solidFill>
                  <a:srgbClr val="FFFFFF"/>
                </a:solidFill>
                <a:latin typeface="Arial"/>
                <a:cs typeface="Arial"/>
              </a:rPr>
              <a:t>oluşturmak </a:t>
            </a:r>
            <a:r>
              <a:rPr dirty="0" sz="2000" spc="100">
                <a:solidFill>
                  <a:srgbClr val="FFFFFF"/>
                </a:solidFill>
                <a:latin typeface="Arial"/>
                <a:cs typeface="Arial"/>
              </a:rPr>
              <a:t>için</a:t>
            </a:r>
            <a:r>
              <a:rPr dirty="0" sz="20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Arial"/>
                <a:cs typeface="Arial"/>
              </a:rPr>
              <a:t>birleştirilebilir.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86385" algn="l"/>
                <a:tab pos="287020" algn="l"/>
              </a:tabLst>
            </a:pPr>
            <a:r>
              <a:rPr dirty="0" sz="2000" spc="75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dirty="0" sz="20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Arial"/>
                <a:cs typeface="Arial"/>
              </a:rPr>
              <a:t>ilk=«Fırat»;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40"/>
              </a:spcBef>
              <a:buSzPct val="125000"/>
              <a:buChar char="•"/>
              <a:tabLst>
                <a:tab pos="286385" algn="l"/>
                <a:tab pos="287020" algn="l"/>
              </a:tabLst>
            </a:pPr>
            <a:r>
              <a:rPr dirty="0" sz="2000" spc="75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2000" spc="85">
                <a:solidFill>
                  <a:srgbClr val="FFFFFF"/>
                </a:solidFill>
                <a:latin typeface="Arial"/>
                <a:cs typeface="Arial"/>
              </a:rPr>
              <a:t>ikinci=«Bilgisayar</a:t>
            </a:r>
            <a:r>
              <a:rPr dirty="0" sz="20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Arial"/>
                <a:cs typeface="Arial"/>
              </a:rPr>
              <a:t>Mühendisliği»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45"/>
              </a:spcBef>
              <a:buSzPct val="125000"/>
              <a:buChar char="•"/>
              <a:tabLst>
                <a:tab pos="286385" algn="l"/>
                <a:tab pos="287020" algn="l"/>
              </a:tabLst>
            </a:pPr>
            <a:r>
              <a:rPr dirty="0" sz="2000" spc="75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2000" spc="190">
                <a:solidFill>
                  <a:srgbClr val="FFFFFF"/>
                </a:solidFill>
                <a:latin typeface="Arial"/>
                <a:cs typeface="Arial"/>
              </a:rPr>
              <a:t>firat=ilk+</a:t>
            </a:r>
            <a:r>
              <a:rPr dirty="0" sz="20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Arial"/>
                <a:cs typeface="Arial"/>
              </a:rPr>
              <a:t>«Üniversitesi»+ikinci;</a:t>
            </a:r>
            <a:endParaRPr sz="2000">
              <a:latin typeface="Arial"/>
              <a:cs typeface="Arial"/>
            </a:endParaRPr>
          </a:p>
          <a:p>
            <a:pPr lvl="1" marL="698500" indent="-274955">
              <a:lnSpc>
                <a:spcPct val="100000"/>
              </a:lnSpc>
              <a:spcBef>
                <a:spcPts val="745"/>
              </a:spcBef>
              <a:buSzPct val="123529"/>
              <a:buChar char="•"/>
              <a:tabLst>
                <a:tab pos="698500" algn="l"/>
                <a:tab pos="699135" algn="l"/>
              </a:tabLst>
            </a:pPr>
            <a:r>
              <a:rPr dirty="0" sz="1700" spc="50">
                <a:solidFill>
                  <a:srgbClr val="FFFFFF"/>
                </a:solidFill>
                <a:latin typeface="Arial"/>
                <a:cs typeface="Arial"/>
              </a:rPr>
              <a:t>Firat </a:t>
            </a:r>
            <a:r>
              <a:rPr dirty="0" sz="1700" spc="100">
                <a:solidFill>
                  <a:srgbClr val="FFFFFF"/>
                </a:solidFill>
                <a:latin typeface="Arial"/>
                <a:cs typeface="Arial"/>
              </a:rPr>
              <a:t>dizgisi </a:t>
            </a:r>
            <a:r>
              <a:rPr dirty="0" sz="1700" spc="15">
                <a:solidFill>
                  <a:srgbClr val="FFFFFF"/>
                </a:solidFill>
                <a:latin typeface="Arial"/>
                <a:cs typeface="Arial"/>
              </a:rPr>
              <a:t>«Fırat </a:t>
            </a:r>
            <a:r>
              <a:rPr dirty="0" sz="1700" spc="55">
                <a:solidFill>
                  <a:srgbClr val="FFFFFF"/>
                </a:solidFill>
                <a:latin typeface="Arial"/>
                <a:cs typeface="Arial"/>
              </a:rPr>
              <a:t>Üniversitesi </a:t>
            </a:r>
            <a:r>
              <a:rPr dirty="0" sz="1700" spc="40">
                <a:solidFill>
                  <a:srgbClr val="FFFFFF"/>
                </a:solidFill>
                <a:latin typeface="Arial"/>
                <a:cs typeface="Arial"/>
              </a:rPr>
              <a:t>Bilgisayar </a:t>
            </a:r>
            <a:r>
              <a:rPr dirty="0" sz="1700" spc="75">
                <a:solidFill>
                  <a:srgbClr val="FFFFFF"/>
                </a:solidFill>
                <a:latin typeface="Arial"/>
                <a:cs typeface="Arial"/>
              </a:rPr>
              <a:t>Mühendisliği» şeklinde</a:t>
            </a:r>
            <a:r>
              <a:rPr dirty="0" sz="17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Arial"/>
                <a:cs typeface="Arial"/>
              </a:rPr>
              <a:t>olur.</a:t>
            </a:r>
            <a:endParaRPr sz="17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0"/>
              </a:spcBef>
              <a:buSzPct val="125000"/>
              <a:buChar char="•"/>
              <a:tabLst>
                <a:tab pos="286385" algn="l"/>
                <a:tab pos="287020" algn="l"/>
              </a:tabLst>
            </a:pPr>
            <a:r>
              <a:rPr dirty="0" sz="2000" spc="105">
                <a:solidFill>
                  <a:srgbClr val="FFFFFF"/>
                </a:solidFill>
                <a:latin typeface="Arial"/>
                <a:cs typeface="Arial"/>
              </a:rPr>
              <a:t>İki </a:t>
            </a:r>
            <a:r>
              <a:rPr dirty="0" sz="2000" spc="120">
                <a:solidFill>
                  <a:srgbClr val="FFFFFF"/>
                </a:solidFill>
                <a:latin typeface="Arial"/>
                <a:cs typeface="Arial"/>
              </a:rPr>
              <a:t>dizgiyi </a:t>
            </a:r>
            <a:r>
              <a:rPr dirty="0" sz="2000" spc="65">
                <a:solidFill>
                  <a:srgbClr val="FFFFFF"/>
                </a:solidFill>
                <a:latin typeface="Arial"/>
                <a:cs typeface="Arial"/>
              </a:rPr>
              <a:t>aralarında </a:t>
            </a:r>
            <a:r>
              <a:rPr dirty="0" sz="2000" spc="114">
                <a:solidFill>
                  <a:srgbClr val="FFFFFF"/>
                </a:solidFill>
                <a:latin typeface="Arial"/>
                <a:cs typeface="Arial"/>
              </a:rPr>
              <a:t>boşluk </a:t>
            </a:r>
            <a:r>
              <a:rPr dirty="0" sz="2000" spc="80">
                <a:solidFill>
                  <a:srgbClr val="FFFFFF"/>
                </a:solidFill>
                <a:latin typeface="Arial"/>
                <a:cs typeface="Arial"/>
              </a:rPr>
              <a:t>bırakarak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Arial"/>
                <a:cs typeface="Arial"/>
              </a:rPr>
              <a:t>birleştirme</a:t>
            </a:r>
            <a:endParaRPr sz="2000">
              <a:latin typeface="Arial"/>
              <a:cs typeface="Arial"/>
            </a:endParaRPr>
          </a:p>
          <a:p>
            <a:pPr lvl="1" marL="698500" indent="-274955">
              <a:lnSpc>
                <a:spcPct val="100000"/>
              </a:lnSpc>
              <a:spcBef>
                <a:spcPts val="745"/>
              </a:spcBef>
              <a:buSzPct val="123529"/>
              <a:buChar char="•"/>
              <a:tabLst>
                <a:tab pos="698500" algn="l"/>
                <a:tab pos="699135" algn="l"/>
              </a:tabLst>
            </a:pPr>
            <a:r>
              <a:rPr dirty="0" sz="1700" spc="65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dirty="0" sz="17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Arial"/>
                <a:cs typeface="Arial"/>
              </a:rPr>
              <a:t>ilk=«FIRAT»;</a:t>
            </a:r>
            <a:endParaRPr sz="1700">
              <a:latin typeface="Arial"/>
              <a:cs typeface="Arial"/>
            </a:endParaRPr>
          </a:p>
          <a:p>
            <a:pPr lvl="1" marL="698500" indent="-274955">
              <a:lnSpc>
                <a:spcPct val="100000"/>
              </a:lnSpc>
              <a:spcBef>
                <a:spcPts val="710"/>
              </a:spcBef>
              <a:buSzPct val="123529"/>
              <a:buChar char="•"/>
              <a:tabLst>
                <a:tab pos="698500" algn="l"/>
                <a:tab pos="699135" algn="l"/>
              </a:tabLst>
            </a:pPr>
            <a:r>
              <a:rPr dirty="0" sz="1700" spc="65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dirty="0" sz="17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70">
                <a:solidFill>
                  <a:srgbClr val="FFFFFF"/>
                </a:solidFill>
                <a:latin typeface="Arial"/>
                <a:cs typeface="Arial"/>
              </a:rPr>
              <a:t>iki=«Üniversitesi»</a:t>
            </a:r>
            <a:endParaRPr sz="1700">
              <a:latin typeface="Arial"/>
              <a:cs typeface="Arial"/>
            </a:endParaRPr>
          </a:p>
          <a:p>
            <a:pPr lvl="1" marL="698500" indent="-274955">
              <a:lnSpc>
                <a:spcPct val="100000"/>
              </a:lnSpc>
              <a:spcBef>
                <a:spcPts val="700"/>
              </a:spcBef>
              <a:buSzPct val="123529"/>
              <a:buChar char="•"/>
              <a:tabLst>
                <a:tab pos="698500" algn="l"/>
                <a:tab pos="699135" algn="l"/>
              </a:tabLst>
            </a:pPr>
            <a:r>
              <a:rPr dirty="0" sz="1700" spc="65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1700" spc="125">
                <a:solidFill>
                  <a:srgbClr val="FFFFFF"/>
                </a:solidFill>
                <a:latin typeface="Arial"/>
                <a:cs typeface="Arial"/>
              </a:rPr>
              <a:t>üniversitem=ilk+ </a:t>
            </a:r>
            <a:r>
              <a:rPr dirty="0" sz="1700" spc="-55">
                <a:solidFill>
                  <a:srgbClr val="FFFFFF"/>
                </a:solidFill>
                <a:latin typeface="Arial"/>
                <a:cs typeface="Arial"/>
              </a:rPr>
              <a:t>« </a:t>
            </a:r>
            <a:r>
              <a:rPr dirty="0" sz="1700" spc="120">
                <a:solidFill>
                  <a:srgbClr val="FFFFFF"/>
                </a:solidFill>
                <a:latin typeface="Arial"/>
                <a:cs typeface="Arial"/>
              </a:rPr>
              <a:t>»+iki;</a:t>
            </a:r>
            <a:endParaRPr sz="17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00"/>
              </a:spcBef>
              <a:buSzPct val="125000"/>
              <a:buChar char="•"/>
              <a:tabLst>
                <a:tab pos="286385" algn="l"/>
                <a:tab pos="287020" algn="l"/>
              </a:tabLst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Java’da </a:t>
            </a:r>
            <a:r>
              <a:rPr dirty="0" sz="2000" spc="12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2000" spc="85">
                <a:solidFill>
                  <a:srgbClr val="FFFFFF"/>
                </a:solidFill>
                <a:latin typeface="Arial"/>
                <a:cs typeface="Arial"/>
              </a:rPr>
              <a:t>ile </a:t>
            </a:r>
            <a:r>
              <a:rPr dirty="0" sz="2000" spc="90">
                <a:solidFill>
                  <a:srgbClr val="FFFFFF"/>
                </a:solidFill>
                <a:latin typeface="Arial"/>
                <a:cs typeface="Arial"/>
              </a:rPr>
              <a:t>basit </a:t>
            </a:r>
            <a:r>
              <a:rPr dirty="0" sz="2000" spc="75">
                <a:solidFill>
                  <a:srgbClr val="FFFFFF"/>
                </a:solidFill>
                <a:latin typeface="Arial"/>
                <a:cs typeface="Arial"/>
              </a:rPr>
              <a:t>veri </a:t>
            </a:r>
            <a:r>
              <a:rPr dirty="0" sz="2000" spc="125">
                <a:solidFill>
                  <a:srgbClr val="FFFFFF"/>
                </a:solidFill>
                <a:latin typeface="Arial"/>
                <a:cs typeface="Arial"/>
              </a:rPr>
              <a:t>türleri </a:t>
            </a:r>
            <a:r>
              <a:rPr dirty="0" sz="2000" spc="7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0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Arial"/>
                <a:cs typeface="Arial"/>
              </a:rPr>
              <a:t>birleştirilebilir.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86385" algn="l"/>
                <a:tab pos="287020" algn="l"/>
              </a:tabLst>
            </a:pP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Bu </a:t>
            </a:r>
            <a:r>
              <a:rPr dirty="0" sz="2000" spc="125">
                <a:solidFill>
                  <a:srgbClr val="FFFFFF"/>
                </a:solidFill>
                <a:latin typeface="Arial"/>
                <a:cs typeface="Arial"/>
              </a:rPr>
              <a:t>durumda </a:t>
            </a:r>
            <a:r>
              <a:rPr dirty="0" sz="2000" spc="75">
                <a:solidFill>
                  <a:srgbClr val="FFFFFF"/>
                </a:solidFill>
                <a:latin typeface="Arial"/>
                <a:cs typeface="Arial"/>
              </a:rPr>
              <a:t>yeni </a:t>
            </a:r>
            <a:r>
              <a:rPr dirty="0" sz="2000" spc="160">
                <a:solidFill>
                  <a:srgbClr val="FFFFFF"/>
                </a:solidFill>
                <a:latin typeface="Arial"/>
                <a:cs typeface="Arial"/>
              </a:rPr>
              <a:t>tür </a:t>
            </a:r>
            <a:r>
              <a:rPr dirty="0" sz="2000" spc="75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Arial"/>
                <a:cs typeface="Arial"/>
              </a:rPr>
              <a:t>olur.</a:t>
            </a:r>
            <a:endParaRPr sz="2000">
              <a:latin typeface="Arial"/>
              <a:cs typeface="Arial"/>
            </a:endParaRPr>
          </a:p>
          <a:p>
            <a:pPr lvl="1" marL="698500" indent="-274955">
              <a:lnSpc>
                <a:spcPct val="100000"/>
              </a:lnSpc>
              <a:spcBef>
                <a:spcPts val="755"/>
              </a:spcBef>
              <a:buSzPct val="123529"/>
              <a:buChar char="•"/>
              <a:tabLst>
                <a:tab pos="698500" algn="l"/>
                <a:tab pos="699135" algn="l"/>
              </a:tabLst>
            </a:pPr>
            <a:r>
              <a:rPr dirty="0" sz="1700" spc="65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1700" spc="50">
                <a:solidFill>
                  <a:srgbClr val="FFFFFF"/>
                </a:solidFill>
                <a:latin typeface="Arial"/>
                <a:cs typeface="Arial"/>
              </a:rPr>
              <a:t>tümce=«FIRAT </a:t>
            </a:r>
            <a:r>
              <a:rPr dirty="0" sz="1700" spc="-50">
                <a:solidFill>
                  <a:srgbClr val="FFFFFF"/>
                </a:solidFill>
                <a:latin typeface="Arial"/>
                <a:cs typeface="Arial"/>
              </a:rPr>
              <a:t>UNIVERSITESI»+ </a:t>
            </a:r>
            <a:r>
              <a:rPr dirty="0" sz="1700" spc="175">
                <a:solidFill>
                  <a:srgbClr val="FFFFFF"/>
                </a:solidFill>
                <a:latin typeface="Arial"/>
                <a:cs typeface="Arial"/>
              </a:rPr>
              <a:t>1975+ </a:t>
            </a:r>
            <a:r>
              <a:rPr dirty="0" sz="1700" spc="40">
                <a:solidFill>
                  <a:srgbClr val="FFFFFF"/>
                </a:solidFill>
                <a:latin typeface="Arial"/>
                <a:cs typeface="Arial"/>
              </a:rPr>
              <a:t>«yılında</a:t>
            </a:r>
            <a:r>
              <a:rPr dirty="0" sz="17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90">
                <a:solidFill>
                  <a:srgbClr val="FFFFFF"/>
                </a:solidFill>
                <a:latin typeface="Arial"/>
                <a:cs typeface="Arial"/>
              </a:rPr>
              <a:t>kuruldu»;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43" y="139065"/>
            <a:ext cx="5592445" cy="662305"/>
          </a:xfrm>
          <a:prstGeom prst="rect"/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dirty="0" sz="2200" spc="-10"/>
              <a:t>DİZGİ </a:t>
            </a:r>
            <a:r>
              <a:rPr dirty="0" sz="2200" spc="-70"/>
              <a:t>TÜRÜNDE </a:t>
            </a:r>
            <a:r>
              <a:rPr dirty="0" sz="2200" spc="-110"/>
              <a:t>VERİLERİN </a:t>
            </a:r>
            <a:r>
              <a:rPr dirty="0" sz="2200" spc="-50"/>
              <a:t>UZUNLUĞUNU  BULMA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62431" y="3958209"/>
            <a:ext cx="2823845" cy="1078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60">
                <a:solidFill>
                  <a:srgbClr val="FFFFFF"/>
                </a:solidFill>
                <a:latin typeface="Arial"/>
                <a:cs typeface="Arial"/>
              </a:rPr>
              <a:t>System.out.println(ileti+":"+uzunluk);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100" spc="90">
                <a:solidFill>
                  <a:srgbClr val="FFFFFF"/>
                </a:solidFill>
                <a:latin typeface="Arial"/>
                <a:cs typeface="Arial"/>
              </a:rPr>
              <a:t>ileti=ileti+ 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" Lisans</a:t>
            </a:r>
            <a:r>
              <a:rPr dirty="0" sz="11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FFFFFF"/>
                </a:solidFill>
                <a:latin typeface="Arial"/>
                <a:cs typeface="Arial"/>
              </a:rPr>
              <a:t>programı";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75500"/>
              </a:lnSpc>
              <a:spcBef>
                <a:spcPts val="15"/>
              </a:spcBef>
            </a:pPr>
            <a:r>
              <a:rPr dirty="0" sz="1100" spc="65">
                <a:solidFill>
                  <a:srgbClr val="FFFFFF"/>
                </a:solidFill>
                <a:latin typeface="Arial"/>
                <a:cs typeface="Arial"/>
              </a:rPr>
              <a:t>uzunluk=ileti.length();  </a:t>
            </a:r>
            <a:r>
              <a:rPr dirty="0" sz="1100" spc="55">
                <a:solidFill>
                  <a:srgbClr val="FFFFFF"/>
                </a:solidFill>
                <a:latin typeface="Arial"/>
                <a:cs typeface="Arial"/>
              </a:rPr>
              <a:t>System.out.println(ileti+ </a:t>
            </a:r>
            <a:r>
              <a:rPr dirty="0" sz="1100" spc="125">
                <a:solidFill>
                  <a:srgbClr val="FFFFFF"/>
                </a:solidFill>
                <a:latin typeface="Arial"/>
                <a:cs typeface="Arial"/>
              </a:rPr>
              <a:t>"= 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" </a:t>
            </a:r>
            <a:r>
              <a:rPr dirty="0" sz="1100" spc="23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FFFFFF"/>
                </a:solidFill>
                <a:latin typeface="Arial"/>
                <a:cs typeface="Arial"/>
              </a:rPr>
              <a:t>uzunluk);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136641"/>
            <a:ext cx="249554" cy="4895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755750"/>
            <a:ext cx="7764145" cy="332168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40"/>
              </a:spcBef>
              <a:buSzPct val="123684"/>
              <a:buChar char="•"/>
              <a:tabLst>
                <a:tab pos="286385" algn="l"/>
                <a:tab pos="287020" algn="l"/>
              </a:tabLst>
            </a:pPr>
            <a:r>
              <a:rPr dirty="0" sz="1900" spc="105">
                <a:solidFill>
                  <a:srgbClr val="FFFFFF"/>
                </a:solidFill>
                <a:latin typeface="Arial"/>
                <a:cs typeface="Arial"/>
              </a:rPr>
              <a:t>Dizgilerin </a:t>
            </a:r>
            <a:r>
              <a:rPr dirty="0" sz="1900" spc="120">
                <a:solidFill>
                  <a:srgbClr val="FFFFFF"/>
                </a:solidFill>
                <a:latin typeface="Arial"/>
                <a:cs typeface="Arial"/>
              </a:rPr>
              <a:t>uzunluğunu </a:t>
            </a:r>
            <a:r>
              <a:rPr dirty="0" sz="1900" spc="114">
                <a:solidFill>
                  <a:srgbClr val="FFFFFF"/>
                </a:solidFill>
                <a:latin typeface="Arial"/>
                <a:cs typeface="Arial"/>
              </a:rPr>
              <a:t>bulmak </a:t>
            </a:r>
            <a:r>
              <a:rPr dirty="0" sz="1900" spc="95">
                <a:solidFill>
                  <a:srgbClr val="FFFFFF"/>
                </a:solidFill>
                <a:latin typeface="Arial"/>
                <a:cs typeface="Arial"/>
              </a:rPr>
              <a:t>için </a:t>
            </a:r>
            <a:r>
              <a:rPr dirty="0" sz="1900" spc="75">
                <a:solidFill>
                  <a:srgbClr val="FFFFFF"/>
                </a:solidFill>
                <a:latin typeface="Arial"/>
                <a:cs typeface="Arial"/>
              </a:rPr>
              <a:t>length() </a:t>
            </a:r>
            <a:r>
              <a:rPr dirty="0" sz="1900" spc="60">
                <a:solidFill>
                  <a:srgbClr val="FFFFFF"/>
                </a:solidFill>
                <a:latin typeface="Arial"/>
                <a:cs typeface="Arial"/>
              </a:rPr>
              <a:t>adlı </a:t>
            </a:r>
            <a:r>
              <a:rPr dirty="0" sz="1900" spc="130">
                <a:solidFill>
                  <a:srgbClr val="FFFFFF"/>
                </a:solidFill>
                <a:latin typeface="Arial"/>
                <a:cs typeface="Arial"/>
              </a:rPr>
              <a:t>metot</a:t>
            </a:r>
            <a:r>
              <a:rPr dirty="0" sz="19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85">
                <a:solidFill>
                  <a:srgbClr val="FFFFFF"/>
                </a:solidFill>
                <a:latin typeface="Arial"/>
                <a:cs typeface="Arial"/>
              </a:rPr>
              <a:t>kullanılır.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dirty="0" sz="1600" spc="130">
                <a:solidFill>
                  <a:srgbClr val="FFFFFF"/>
                </a:solidFill>
                <a:latin typeface="Arial"/>
                <a:cs typeface="Arial"/>
              </a:rPr>
              <a:t>uzunluk=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«Fırat </a:t>
            </a:r>
            <a:r>
              <a:rPr dirty="0" sz="1600" spc="35">
                <a:solidFill>
                  <a:srgbClr val="FFFFFF"/>
                </a:solidFill>
                <a:latin typeface="Arial"/>
                <a:cs typeface="Arial"/>
              </a:rPr>
              <a:t>Bilgisayar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».length();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System.out.println(uzunluk);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dirty="0" u="sng" sz="1600" spc="6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Örnek</a:t>
            </a:r>
            <a:r>
              <a:rPr dirty="0" u="sng" sz="1600" spc="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9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program: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100" spc="65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dirty="0" sz="1100" spc="40">
                <a:solidFill>
                  <a:srgbClr val="FFFFFF"/>
                </a:solidFill>
                <a:latin typeface="Arial"/>
                <a:cs typeface="Arial"/>
              </a:rPr>
              <a:t>Uygulama1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1000"/>
              </a:spcBef>
            </a:pPr>
            <a:r>
              <a:rPr dirty="0" sz="1100" spc="65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dirty="0" sz="1100" spc="6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main(String[]</a:t>
            </a:r>
            <a:r>
              <a:rPr dirty="0" sz="11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Arial"/>
                <a:cs typeface="Arial"/>
              </a:rPr>
              <a:t>args)</a:t>
            </a:r>
            <a:endParaRPr sz="11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1005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1000"/>
              </a:spcBef>
            </a:pPr>
            <a:r>
              <a:rPr dirty="0" sz="1100" spc="85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dirty="0" sz="11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70">
                <a:solidFill>
                  <a:srgbClr val="FFFFFF"/>
                </a:solidFill>
                <a:latin typeface="Arial"/>
                <a:cs typeface="Arial"/>
              </a:rPr>
              <a:t>uzunluk;</a:t>
            </a:r>
            <a:endParaRPr sz="1100">
              <a:latin typeface="Arial"/>
              <a:cs typeface="Arial"/>
            </a:endParaRPr>
          </a:p>
          <a:p>
            <a:pPr marL="323215" marR="4923155">
              <a:lnSpc>
                <a:spcPts val="2330"/>
              </a:lnSpc>
              <a:spcBef>
                <a:spcPts val="229"/>
              </a:spcBef>
            </a:pPr>
            <a:r>
              <a:rPr dirty="0" sz="1100" spc="45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dirty="0" sz="1100" spc="50">
                <a:solidFill>
                  <a:srgbClr val="FFFFFF"/>
                </a:solidFill>
                <a:latin typeface="Arial"/>
                <a:cs typeface="Arial"/>
              </a:rPr>
              <a:t>ileti="Bilgisayar Mühendisliği";  </a:t>
            </a:r>
            <a:r>
              <a:rPr dirty="0" sz="1100" spc="65">
                <a:solidFill>
                  <a:srgbClr val="FFFFFF"/>
                </a:solidFill>
                <a:latin typeface="Arial"/>
                <a:cs typeface="Arial"/>
              </a:rPr>
              <a:t>uzunluk=ileti.length();</a:t>
            </a:r>
            <a:endParaRPr sz="1100">
              <a:latin typeface="Arial"/>
              <a:cs typeface="Arial"/>
            </a:endParaRPr>
          </a:p>
          <a:p>
            <a:pPr algn="ctr" marL="2120265">
              <a:lnSpc>
                <a:spcPts val="1480"/>
              </a:lnSpc>
            </a:pPr>
            <a:r>
              <a:rPr dirty="0" u="sng" sz="1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Çıktı: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2628" y="4050868"/>
            <a:ext cx="3276600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Bilgisayar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Mühendisliği:23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Bilgisayar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Mühendisliği Lisans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programı=</a:t>
            </a:r>
            <a:r>
              <a:rPr dirty="0" sz="14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618" y="1031875"/>
            <a:ext cx="6781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DEĞİŞKENLER </a:t>
            </a:r>
            <a:r>
              <a:rPr dirty="0" sz="3600"/>
              <a:t>VE</a:t>
            </a:r>
            <a:r>
              <a:rPr dirty="0" sz="3600" spc="-70"/>
              <a:t> </a:t>
            </a:r>
            <a:r>
              <a:rPr dirty="0" sz="3600" spc="-5"/>
              <a:t>DEĞERLERİ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4618" y="2191334"/>
            <a:ext cx="6898640" cy="3495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815"/>
              </a:lnSpc>
              <a:spcBef>
                <a:spcPts val="105"/>
              </a:spcBef>
            </a:pPr>
            <a:r>
              <a:rPr dirty="0" sz="3250" spc="5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600" spc="50" i="1">
                <a:solidFill>
                  <a:srgbClr val="FFFFFF"/>
                </a:solidFill>
                <a:latin typeface="Arial"/>
                <a:cs typeface="Arial"/>
              </a:rPr>
              <a:t>Değişkenler </a:t>
            </a:r>
            <a:r>
              <a:rPr dirty="0" sz="2600" spc="-5" i="1">
                <a:solidFill>
                  <a:srgbClr val="FFFFFF"/>
                </a:solidFill>
                <a:latin typeface="Arial"/>
                <a:cs typeface="Arial"/>
              </a:rPr>
              <a:t>harf, </a:t>
            </a:r>
            <a:r>
              <a:rPr dirty="0" sz="2600" i="1">
                <a:solidFill>
                  <a:srgbClr val="FFFFFF"/>
                </a:solidFill>
                <a:latin typeface="Arial"/>
                <a:cs typeface="Arial"/>
              </a:rPr>
              <a:t>yazı, sayı </a:t>
            </a:r>
            <a:r>
              <a:rPr dirty="0" sz="2600" spc="-5" i="1">
                <a:solidFill>
                  <a:srgbClr val="FFFFFF"/>
                </a:solidFill>
                <a:latin typeface="Arial"/>
                <a:cs typeface="Arial"/>
              </a:rPr>
              <a:t>gibi </a:t>
            </a:r>
            <a:r>
              <a:rPr dirty="0" sz="2600" i="1">
                <a:solidFill>
                  <a:srgbClr val="FFFFFF"/>
                </a:solidFill>
                <a:latin typeface="Arial"/>
                <a:cs typeface="Arial"/>
              </a:rPr>
              <a:t>verileri</a:t>
            </a:r>
            <a:r>
              <a:rPr dirty="0" sz="2600" spc="-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40" i="1">
                <a:solidFill>
                  <a:srgbClr val="FFFFFF"/>
                </a:solidFill>
                <a:latin typeface="Arial"/>
                <a:cs typeface="Arial"/>
              </a:rPr>
              <a:t>tutar</a:t>
            </a:r>
            <a:r>
              <a:rPr dirty="0" sz="2600" spc="-14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697865" marR="331470" indent="-274320">
              <a:lnSpc>
                <a:spcPct val="96000"/>
              </a:lnSpc>
              <a:spcBef>
                <a:spcPts val="45"/>
              </a:spcBef>
            </a:pPr>
            <a:r>
              <a:rPr dirty="0" sz="2750" spc="3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200" spc="35">
                <a:solidFill>
                  <a:srgbClr val="FFFFFF"/>
                </a:solidFill>
                <a:latin typeface="Arial"/>
                <a:cs typeface="Arial"/>
              </a:rPr>
              <a:t>Değişkenleri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veriyi depolamak için yerler </a:t>
            </a:r>
            <a:r>
              <a:rPr dirty="0" sz="2200" spc="-125">
                <a:solidFill>
                  <a:srgbClr val="FFFFFF"/>
                </a:solidFill>
                <a:latin typeface="Arial"/>
                <a:cs typeface="Arial"/>
              </a:rPr>
              <a:t>olarak 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düşünün.</a:t>
            </a:r>
            <a:endParaRPr sz="2200">
              <a:latin typeface="Arial"/>
              <a:cs typeface="Arial"/>
            </a:endParaRPr>
          </a:p>
          <a:p>
            <a:pPr marL="423545">
              <a:lnSpc>
                <a:spcPts val="3254"/>
              </a:lnSpc>
            </a:pPr>
            <a:r>
              <a:rPr dirty="0" sz="2750" spc="6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200" spc="65">
                <a:solidFill>
                  <a:srgbClr val="FFFFFF"/>
                </a:solidFill>
                <a:latin typeface="Arial"/>
                <a:cs typeface="Arial"/>
              </a:rPr>
              <a:t>Hafıza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yerleri olarak</a:t>
            </a:r>
            <a:r>
              <a:rPr dirty="0" sz="2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Arial"/>
                <a:cs typeface="Arial"/>
              </a:rPr>
              <a:t>uygulanır.</a:t>
            </a:r>
            <a:endParaRPr sz="2200">
              <a:latin typeface="Arial"/>
              <a:cs typeface="Arial"/>
            </a:endParaRPr>
          </a:p>
          <a:p>
            <a:pPr marL="286385" marR="167640" indent="-274320">
              <a:lnSpc>
                <a:spcPct val="96000"/>
              </a:lnSpc>
              <a:spcBef>
                <a:spcPts val="380"/>
              </a:spcBef>
            </a:pPr>
            <a:r>
              <a:rPr dirty="0" sz="3250" spc="15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600" spc="155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değişken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ile depolanan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veri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onun</a:t>
            </a:r>
            <a:r>
              <a:rPr dirty="0" sz="2600" spc="-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Arial"/>
                <a:cs typeface="Arial"/>
              </a:rPr>
              <a:t>değeri 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olarak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çağrılır</a:t>
            </a:r>
            <a:r>
              <a:rPr dirty="0" sz="2600" spc="-5" i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23545">
              <a:lnSpc>
                <a:spcPts val="3270"/>
              </a:lnSpc>
            </a:pPr>
            <a:r>
              <a:rPr dirty="0" sz="2750" spc="8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200" spc="80">
                <a:solidFill>
                  <a:srgbClr val="FFFFFF"/>
                </a:solidFill>
                <a:latin typeface="Arial"/>
                <a:cs typeface="Arial"/>
              </a:rPr>
              <a:t>Değer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hafızada</a:t>
            </a:r>
            <a:r>
              <a:rPr dirty="0" sz="2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Arial"/>
                <a:cs typeface="Arial"/>
              </a:rPr>
              <a:t>saklanır.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3250" spc="15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2600" spc="155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değişkenin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değeri</a:t>
            </a:r>
            <a:r>
              <a:rPr dirty="0" sz="26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değiştirilebilir.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928656"/>
            <a:ext cx="7153909" cy="13360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Pozisyon indis olarak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Arial"/>
                <a:cs typeface="Arial"/>
              </a:rPr>
              <a:t>alınır.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ct val="102600"/>
              </a:lnSpc>
              <a:spcBef>
                <a:spcPts val="445"/>
              </a:spcBef>
              <a:tabLst>
                <a:tab pos="840105" algn="l"/>
              </a:tabLst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–		</a:t>
            </a:r>
            <a:r>
              <a:rPr dirty="0" sz="2000" spc="-5">
                <a:solidFill>
                  <a:srgbClr val="FFFFFF"/>
                </a:solidFill>
                <a:latin typeface="Courier New"/>
                <a:cs typeface="Courier New"/>
              </a:rPr>
              <a:t>“Java is fun.” stringinde ‘f’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9.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indiste yer  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alır.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44267" y="3268979"/>
            <a:ext cx="4942840" cy="2827020"/>
            <a:chOff x="2144267" y="3268979"/>
            <a:chExt cx="4942840" cy="2827020"/>
          </a:xfrm>
        </p:grpSpPr>
        <p:sp>
          <p:nvSpPr>
            <p:cNvPr id="4" name="object 4"/>
            <p:cNvSpPr/>
            <p:nvPr/>
          </p:nvSpPr>
          <p:spPr>
            <a:xfrm>
              <a:off x="2144267" y="3268979"/>
              <a:ext cx="4942332" cy="2750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81400" y="5495544"/>
              <a:ext cx="2362200" cy="600710"/>
            </a:xfrm>
            <a:custGeom>
              <a:avLst/>
              <a:gdLst/>
              <a:ahLst/>
              <a:cxnLst/>
              <a:rect l="l" t="t" r="r" b="b"/>
              <a:pathLst>
                <a:path w="2362200" h="600710">
                  <a:moveTo>
                    <a:pt x="2362200" y="0"/>
                  </a:moveTo>
                  <a:lnTo>
                    <a:pt x="0" y="0"/>
                  </a:lnTo>
                  <a:lnTo>
                    <a:pt x="0" y="600455"/>
                  </a:lnTo>
                  <a:lnTo>
                    <a:pt x="2362200" y="600455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43069" y="4496307"/>
              <a:ext cx="2562860" cy="867410"/>
            </a:xfrm>
            <a:custGeom>
              <a:avLst/>
              <a:gdLst/>
              <a:ahLst/>
              <a:cxnLst/>
              <a:rect l="l" t="t" r="r" b="b"/>
              <a:pathLst>
                <a:path w="2562859" h="867410">
                  <a:moveTo>
                    <a:pt x="72770" y="0"/>
                  </a:moveTo>
                  <a:lnTo>
                    <a:pt x="0" y="517144"/>
                  </a:lnTo>
                  <a:lnTo>
                    <a:pt x="2490088" y="867410"/>
                  </a:lnTo>
                  <a:lnTo>
                    <a:pt x="2562859" y="350139"/>
                  </a:lnTo>
                  <a:lnTo>
                    <a:pt x="7277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57276" y="4608321"/>
              <a:ext cx="1912033" cy="4464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087879" y="3243072"/>
            <a:ext cx="4998720" cy="338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00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«Java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fun.»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stringinde 0 dan 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11’e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kadar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indisler</a:t>
            </a:r>
            <a:r>
              <a:rPr dirty="0" sz="16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imes New Roman"/>
                <a:cs typeface="Times New Roman"/>
              </a:rPr>
              <a:t>vardır.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95780" y="482853"/>
            <a:ext cx="6552565" cy="129286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624965" marR="5080" indent="-1612900">
              <a:lnSpc>
                <a:spcPts val="4690"/>
              </a:lnSpc>
              <a:spcBef>
                <a:spcPts val="750"/>
              </a:spcBef>
            </a:pPr>
            <a:r>
              <a:rPr dirty="0" sz="4400">
                <a:solidFill>
                  <a:srgbClr val="82FFFF"/>
                </a:solidFill>
              </a:rPr>
              <a:t>Bir String’teki</a:t>
            </a:r>
            <a:r>
              <a:rPr dirty="0" sz="4400" spc="-65">
                <a:solidFill>
                  <a:srgbClr val="82FFFF"/>
                </a:solidFill>
              </a:rPr>
              <a:t> </a:t>
            </a:r>
            <a:r>
              <a:rPr dirty="0" sz="4400">
                <a:solidFill>
                  <a:srgbClr val="82FFFF"/>
                </a:solidFill>
              </a:rPr>
              <a:t>karakterlerin  </a:t>
            </a:r>
            <a:r>
              <a:rPr dirty="0" sz="4400" spc="-5">
                <a:solidFill>
                  <a:srgbClr val="81FFFF"/>
                </a:solidFill>
              </a:rPr>
              <a:t>pozisyonları</a:t>
            </a:r>
            <a:endParaRPr sz="4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9207"/>
            <a:ext cx="52997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STRİNG SINIFININ BAZI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METOTLARI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559054"/>
            <a:ext cx="7907655" cy="56896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86385" marR="7620" indent="-274320">
              <a:lnSpc>
                <a:spcPct val="94700"/>
              </a:lnSpc>
              <a:spcBef>
                <a:spcPts val="275"/>
              </a:spcBef>
            </a:pPr>
            <a:r>
              <a:rPr dirty="0" sz="2350" spc="2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2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dirty="0" u="sng" sz="1900" spc="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toLowerCase()</a:t>
            </a:r>
            <a:r>
              <a:rPr dirty="0" sz="1900" spc="2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900" spc="20">
                <a:solidFill>
                  <a:srgbClr val="FFFFFF"/>
                </a:solidFill>
                <a:latin typeface="Courier New"/>
                <a:cs typeface="Courier New"/>
              </a:rPr>
              <a:t>Metodu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çağıran dizginin tamamen</a:t>
            </a:r>
            <a:r>
              <a:rPr dirty="0" sz="1900" spc="-1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30">
                <a:solidFill>
                  <a:srgbClr val="FFFFFF"/>
                </a:solidFill>
                <a:latin typeface="Courier New"/>
                <a:cs typeface="Courier New"/>
              </a:rPr>
              <a:t>küçük 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harfe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çevrilmiş hali olan dizgiyi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geri</a:t>
            </a:r>
            <a:r>
              <a:rPr dirty="0" sz="19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verir.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805"/>
              </a:lnSpc>
              <a:spcBef>
                <a:spcPts val="40"/>
              </a:spcBef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ileti=«MERHABA»;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85"/>
              </a:lnSpc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kucukHarfi=ileti.toLowerCase();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800"/>
              </a:lnSpc>
            </a:pPr>
            <a:r>
              <a:rPr dirty="0" sz="2350" spc="3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30">
                <a:solidFill>
                  <a:srgbClr val="FFFFFF"/>
                </a:solidFill>
                <a:latin typeface="Courier New"/>
                <a:cs typeface="Courier New"/>
              </a:rPr>
              <a:t>//kucukHarfli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değişkeninin değeri «merhaba»</a:t>
            </a:r>
            <a:r>
              <a:rPr dirty="0" sz="1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olur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755"/>
              </a:lnSpc>
              <a:spcBef>
                <a:spcPts val="495"/>
              </a:spcBef>
            </a:pPr>
            <a:r>
              <a:rPr dirty="0" sz="2350" spc="20">
                <a:solidFill>
                  <a:srgbClr val="FF0000"/>
                </a:solidFill>
                <a:latin typeface="Arial"/>
                <a:cs typeface="Arial"/>
              </a:rPr>
              <a:t></a:t>
            </a:r>
            <a:r>
              <a:rPr dirty="0" u="sng" sz="1900" spc="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.toUpperCase()</a:t>
            </a:r>
            <a:r>
              <a:rPr dirty="0" sz="1900" spc="2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900" spc="20">
                <a:solidFill>
                  <a:srgbClr val="FFFFFF"/>
                </a:solidFill>
                <a:latin typeface="Courier New"/>
                <a:cs typeface="Courier New"/>
              </a:rPr>
              <a:t>Metodu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çağıran dizginin tamamen</a:t>
            </a:r>
            <a:r>
              <a:rPr dirty="0" sz="1900" spc="-1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10">
                <a:solidFill>
                  <a:srgbClr val="FFFFFF"/>
                </a:solidFill>
                <a:latin typeface="Courier New"/>
                <a:cs typeface="Courier New"/>
              </a:rPr>
              <a:t>büyük</a:t>
            </a:r>
            <a:endParaRPr sz="1900">
              <a:latin typeface="Courier New"/>
              <a:cs typeface="Courier New"/>
            </a:endParaRPr>
          </a:p>
          <a:p>
            <a:pPr marL="286385">
              <a:lnSpc>
                <a:spcPts val="2215"/>
              </a:lnSpc>
            </a:pP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harfe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çevrilmiş hali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olan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dizgiyi geri</a:t>
            </a:r>
            <a:r>
              <a:rPr dirty="0" sz="19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verir.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95"/>
              </a:lnSpc>
              <a:spcBef>
                <a:spcPts val="55"/>
              </a:spcBef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ileti=«Merhaba»;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80"/>
              </a:lnSpc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buyukHarfi=ileti.toUpperCase();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800"/>
              </a:lnSpc>
            </a:pPr>
            <a:r>
              <a:rPr dirty="0" sz="2350" spc="3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30">
                <a:solidFill>
                  <a:srgbClr val="FFFFFF"/>
                </a:solidFill>
                <a:latin typeface="Courier New"/>
                <a:cs typeface="Courier New"/>
              </a:rPr>
              <a:t>//buyukHarfli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değişkeninin değeri «merhaba»</a:t>
            </a:r>
            <a:r>
              <a:rPr dirty="0" sz="1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olur</a:t>
            </a:r>
            <a:endParaRPr sz="1900">
              <a:latin typeface="Courier New"/>
              <a:cs typeface="Courier New"/>
            </a:endParaRPr>
          </a:p>
          <a:p>
            <a:pPr marL="286385" marR="43180" indent="-274320">
              <a:lnSpc>
                <a:spcPct val="97100"/>
              </a:lnSpc>
              <a:spcBef>
                <a:spcPts val="465"/>
              </a:spcBef>
              <a:tabLst>
                <a:tab pos="4297680" algn="l"/>
              </a:tabLst>
            </a:pPr>
            <a:r>
              <a:rPr dirty="0" sz="2750" spc="20">
                <a:solidFill>
                  <a:srgbClr val="FF0000"/>
                </a:solidFill>
                <a:latin typeface="Arial"/>
                <a:cs typeface="Arial"/>
              </a:rPr>
              <a:t></a:t>
            </a:r>
            <a:r>
              <a:rPr dirty="0" u="sng" sz="2200" spc="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.substring(Başlangıç)</a:t>
            </a:r>
            <a:r>
              <a:rPr dirty="0" u="sng" sz="2200" spc="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Wingdings"/>
                <a:cs typeface="Wingdings"/>
              </a:rPr>
              <a:t></a:t>
            </a:r>
            <a:r>
              <a:rPr dirty="0" u="sng" sz="2200" spc="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Courier New"/>
                <a:cs typeface="Courier New"/>
              </a:rPr>
              <a:t>Dizgi nesnesinin  </a:t>
            </a:r>
            <a:r>
              <a:rPr dirty="0" sz="2200" spc="-5">
                <a:solidFill>
                  <a:srgbClr val="FFFFFF"/>
                </a:solidFill>
                <a:latin typeface="Courier New"/>
                <a:cs typeface="Courier New"/>
              </a:rPr>
              <a:t>başlangıç </a:t>
            </a:r>
            <a:r>
              <a:rPr dirty="0" sz="2200">
                <a:solidFill>
                  <a:srgbClr val="FFFFFF"/>
                </a:solidFill>
                <a:latin typeface="Courier New"/>
                <a:cs typeface="Courier New"/>
              </a:rPr>
              <a:t>numaralı karakterinden dizgi sonuna  </a:t>
            </a:r>
            <a:r>
              <a:rPr dirty="0" sz="2200" spc="-5">
                <a:solidFill>
                  <a:srgbClr val="FFFFFF"/>
                </a:solidFill>
                <a:latin typeface="Courier New"/>
                <a:cs typeface="Courier New"/>
              </a:rPr>
              <a:t>kadar </a:t>
            </a:r>
            <a:r>
              <a:rPr dirty="0" sz="2200">
                <a:solidFill>
                  <a:srgbClr val="FFFFFF"/>
                </a:solidFill>
                <a:latin typeface="Courier New"/>
                <a:cs typeface="Courier New"/>
              </a:rPr>
              <a:t>olan bölümünü dizgi </a:t>
            </a:r>
            <a:r>
              <a:rPr dirty="0" sz="2200" spc="-5">
                <a:solidFill>
                  <a:srgbClr val="FFFFFF"/>
                </a:solidFill>
                <a:latin typeface="Courier New"/>
                <a:cs typeface="Courier New"/>
              </a:rPr>
              <a:t>olarak </a:t>
            </a:r>
            <a:r>
              <a:rPr dirty="0" sz="2200">
                <a:solidFill>
                  <a:srgbClr val="FFFFFF"/>
                </a:solidFill>
                <a:latin typeface="Courier New"/>
                <a:cs typeface="Courier New"/>
              </a:rPr>
              <a:t>geri</a:t>
            </a:r>
            <a:r>
              <a:rPr dirty="0" sz="22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urier New"/>
                <a:cs typeface="Courier New"/>
              </a:rPr>
              <a:t>verir.</a:t>
            </a:r>
            <a:endParaRPr sz="2200">
              <a:latin typeface="Courier New"/>
              <a:cs typeface="Courier New"/>
            </a:endParaRPr>
          </a:p>
          <a:p>
            <a:pPr marL="424180">
              <a:lnSpc>
                <a:spcPts val="2805"/>
              </a:lnSpc>
              <a:spcBef>
                <a:spcPts val="90"/>
              </a:spcBef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ileti=«Merhaba»;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80"/>
              </a:lnSpc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parca=ileti.substring(4);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95"/>
              </a:lnSpc>
            </a:pPr>
            <a:r>
              <a:rPr dirty="0" sz="2350" spc="6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60">
                <a:solidFill>
                  <a:srgbClr val="FFFFFF"/>
                </a:solidFill>
                <a:latin typeface="Courier New"/>
                <a:cs typeface="Courier New"/>
              </a:rPr>
              <a:t>//parca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değişkeninin içeriği «aba»</a:t>
            </a:r>
            <a:r>
              <a:rPr dirty="0" sz="19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olur.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37250" y="5251450"/>
          <a:ext cx="2762250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/>
                <a:gridCol w="373380"/>
                <a:gridCol w="379729"/>
                <a:gridCol w="401955"/>
                <a:gridCol w="416559"/>
                <a:gridCol w="379730"/>
                <a:gridCol w="339089"/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207"/>
            <a:ext cx="52311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STRİNG SINIFININ BAZI</a:t>
            </a:r>
            <a:r>
              <a:rPr dirty="0" sz="2400" spc="-35"/>
              <a:t> </a:t>
            </a:r>
            <a:r>
              <a:rPr dirty="0" sz="2400" spc="-10"/>
              <a:t>METOTLARI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064884" y="2124270"/>
            <a:ext cx="432434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0"/>
              </a:lnSpc>
            </a:pP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900" spc="-15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7323" y="2124270"/>
            <a:ext cx="288925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0"/>
              </a:lnSpc>
            </a:pP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r.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77341"/>
            <a:ext cx="8529955" cy="556450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86385" marR="347345" indent="-274320">
              <a:lnSpc>
                <a:spcPct val="97100"/>
              </a:lnSpc>
              <a:spcBef>
                <a:spcPts val="185"/>
              </a:spcBef>
            </a:pPr>
            <a:r>
              <a:rPr dirty="0" sz="1850" spc="370">
                <a:solidFill>
                  <a:srgbClr val="FF0000"/>
                </a:solidFill>
                <a:latin typeface="Arial"/>
                <a:cs typeface="Arial"/>
              </a:rPr>
              <a:t> </a:t>
            </a:r>
            <a:r>
              <a:rPr dirty="0" u="sng" sz="1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.substring(Başlangıç,son)</a:t>
            </a:r>
            <a:r>
              <a:rPr dirty="0" sz="15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Dizgi nesnesinin başlangıç numaralı  karakterinden son numaralı karakterine kadar olan bölümü dizgi olarak  geri</a:t>
            </a:r>
            <a:r>
              <a:rPr dirty="0" sz="15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verir.</a:t>
            </a:r>
            <a:endParaRPr sz="1500">
              <a:latin typeface="Courier New"/>
              <a:cs typeface="Courier New"/>
            </a:endParaRPr>
          </a:p>
          <a:p>
            <a:pPr marL="424180">
              <a:lnSpc>
                <a:spcPts val="2805"/>
              </a:lnSpc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ileti=«Merhaba»;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85"/>
              </a:lnSpc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9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parca=ileti.substring(1,4);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800"/>
              </a:lnSpc>
            </a:pPr>
            <a:r>
              <a:rPr dirty="0" sz="2350" spc="6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60">
                <a:solidFill>
                  <a:srgbClr val="FFFFFF"/>
                </a:solidFill>
                <a:latin typeface="Courier New"/>
                <a:cs typeface="Courier New"/>
              </a:rPr>
              <a:t>//parca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değişkeninin içeriği</a:t>
            </a:r>
            <a:r>
              <a:rPr dirty="0" sz="19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«erh»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175"/>
              </a:lnSpc>
              <a:spcBef>
                <a:spcPts val="635"/>
              </a:spcBef>
            </a:pPr>
            <a:r>
              <a:rPr dirty="0" sz="1850" spc="370">
                <a:solidFill>
                  <a:srgbClr val="FF0000"/>
                </a:solidFill>
                <a:latin typeface="Arial"/>
                <a:cs typeface="Arial"/>
              </a:rPr>
              <a:t> </a:t>
            </a:r>
            <a:r>
              <a:rPr dirty="0" u="sng" sz="1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.indexOf(Bir_Dizgi)</a:t>
            </a:r>
            <a:r>
              <a:rPr dirty="0" sz="15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String dizgide Bir_Dizgi ile tanımlı başka</a:t>
            </a:r>
            <a:r>
              <a:rPr dirty="0" sz="1500" spc="-6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bir</a:t>
            </a:r>
            <a:endParaRPr sz="1500">
              <a:latin typeface="Courier New"/>
              <a:cs typeface="Courier New"/>
            </a:endParaRPr>
          </a:p>
          <a:p>
            <a:pPr marL="286385">
              <a:lnSpc>
                <a:spcPts val="1755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dizginin ilk görüldüğü yeri bulur. Eğer Bir_Dizgi dizgisi kaynak</a:t>
            </a:r>
            <a:r>
              <a:rPr dirty="0" sz="15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dizgide</a:t>
            </a:r>
            <a:endParaRPr sz="15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-1 değeri geri</a:t>
            </a:r>
            <a:r>
              <a:rPr dirty="0" sz="15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döner.</a:t>
            </a:r>
            <a:endParaRPr sz="1500">
              <a:latin typeface="Courier New"/>
              <a:cs typeface="Courier New"/>
            </a:endParaRPr>
          </a:p>
          <a:p>
            <a:pPr marL="424180">
              <a:lnSpc>
                <a:spcPts val="2795"/>
              </a:lnSpc>
              <a:spcBef>
                <a:spcPts val="5"/>
              </a:spcBef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ileti=«Bilgisayar</a:t>
            </a:r>
            <a:r>
              <a:rPr dirty="0" sz="19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Mühendisliği»;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80"/>
              </a:lnSpc>
            </a:pPr>
            <a:r>
              <a:rPr dirty="0" sz="2350" spc="12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19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yer=ileti.indexOf(«Müh»);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800"/>
              </a:lnSpc>
            </a:pPr>
            <a:r>
              <a:rPr dirty="0" sz="2350" spc="8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80">
                <a:solidFill>
                  <a:srgbClr val="FFFFFF"/>
                </a:solidFill>
                <a:latin typeface="Courier New"/>
                <a:cs typeface="Courier New"/>
              </a:rPr>
              <a:t>//yer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değişkeninin değeri 11</a:t>
            </a:r>
            <a:r>
              <a:rPr dirty="0" sz="19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olur.</a:t>
            </a:r>
            <a:endParaRPr sz="1900">
              <a:latin typeface="Courier New"/>
              <a:cs typeface="Courier New"/>
            </a:endParaRPr>
          </a:p>
          <a:p>
            <a:pPr marL="286385" marR="5080" indent="-274320">
              <a:lnSpc>
                <a:spcPct val="97100"/>
              </a:lnSpc>
              <a:spcBef>
                <a:spcPts val="710"/>
              </a:spcBef>
            </a:pPr>
            <a:r>
              <a:rPr dirty="0" sz="1850" spc="370">
                <a:solidFill>
                  <a:srgbClr val="FF0000"/>
                </a:solidFill>
                <a:latin typeface="Arial"/>
                <a:cs typeface="Arial"/>
              </a:rPr>
              <a:t> </a:t>
            </a:r>
            <a:r>
              <a:rPr dirty="0" u="sng" sz="1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.indexOf(Bir_Dizgi,Başlangıç)</a:t>
            </a:r>
            <a:r>
              <a:rPr dirty="0" sz="15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Dizgi üzerinde Başlangıç numaralı  karakterden sonra Bir_Dizgi ile tanımlı başka bir dizginin ilk görüldüğü  yeri bulur. Eğer Bir_Dizgi dizgisi kaynak dizgide -1 değeri geri</a:t>
            </a:r>
            <a:r>
              <a:rPr dirty="0" sz="15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döner.</a:t>
            </a:r>
            <a:endParaRPr sz="1500">
              <a:latin typeface="Courier New"/>
              <a:cs typeface="Courier New"/>
            </a:endParaRPr>
          </a:p>
          <a:p>
            <a:pPr marL="424180">
              <a:lnSpc>
                <a:spcPts val="2805"/>
              </a:lnSpc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ileti=«Bilgisayar</a:t>
            </a:r>
            <a:r>
              <a:rPr dirty="0" sz="1900" spc="-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Mühendisliği»;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80"/>
              </a:lnSpc>
            </a:pPr>
            <a:r>
              <a:rPr dirty="0" sz="2350" spc="12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19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yer=ileti.indexOf(«is»,8);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95"/>
              </a:lnSpc>
            </a:pPr>
            <a:r>
              <a:rPr dirty="0" sz="2350" spc="8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80">
                <a:solidFill>
                  <a:srgbClr val="FFFFFF"/>
                </a:solidFill>
                <a:latin typeface="Courier New"/>
                <a:cs typeface="Courier New"/>
              </a:rPr>
              <a:t>//yer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değişkeninin değeri 17</a:t>
            </a:r>
            <a:r>
              <a:rPr dirty="0" sz="19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olur.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13450" y="1670050"/>
          <a:ext cx="2701925" cy="62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430"/>
                <a:gridCol w="373380"/>
                <a:gridCol w="379729"/>
                <a:gridCol w="401955"/>
                <a:gridCol w="416559"/>
                <a:gridCol w="379730"/>
                <a:gridCol w="339089"/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467"/>
            <a:ext cx="8489315" cy="317309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1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STRİNG SINIFININ BAZI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METOTLARI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ct val="97100"/>
              </a:lnSpc>
              <a:spcBef>
                <a:spcPts val="800"/>
              </a:spcBef>
            </a:pPr>
            <a:r>
              <a:rPr dirty="0" sz="1850" spc="370">
                <a:solidFill>
                  <a:srgbClr val="FF0000"/>
                </a:solidFill>
                <a:latin typeface="Arial"/>
                <a:cs typeface="Arial"/>
              </a:rPr>
              <a:t> </a:t>
            </a:r>
            <a:r>
              <a:rPr dirty="0" u="sng" sz="1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.lastindexOf(Bir_Dizgi)</a:t>
            </a:r>
            <a:r>
              <a:rPr dirty="0" sz="15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Dizgi üzerinde Bir_Dizgi ile tanımlı başka</a:t>
            </a:r>
            <a:r>
              <a:rPr dirty="0" sz="1500" spc="-2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105">
                <a:solidFill>
                  <a:srgbClr val="FFFFFF"/>
                </a:solidFill>
                <a:latin typeface="Courier New"/>
                <a:cs typeface="Courier New"/>
              </a:rPr>
              <a:t>bir 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dizginin son görüldüğü yeri bulur. Eğer Bir_Dizgi dizgisi kaynak  dizgide -1 değeri geri</a:t>
            </a:r>
            <a:r>
              <a:rPr dirty="0" sz="15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Courier New"/>
                <a:cs typeface="Courier New"/>
              </a:rPr>
              <a:t>döner.</a:t>
            </a:r>
            <a:endParaRPr sz="1500">
              <a:latin typeface="Courier New"/>
              <a:cs typeface="Courier New"/>
            </a:endParaRPr>
          </a:p>
          <a:p>
            <a:pPr marL="424180">
              <a:lnSpc>
                <a:spcPts val="2805"/>
              </a:lnSpc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ileti=«Bilgisayar</a:t>
            </a:r>
            <a:r>
              <a:rPr dirty="0" sz="1900" spc="-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Mühendisliği»;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85"/>
              </a:lnSpc>
            </a:pPr>
            <a:r>
              <a:rPr dirty="0" sz="2350" spc="12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125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19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yer=ileti.indexOf(«Müh»);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800"/>
              </a:lnSpc>
            </a:pPr>
            <a:r>
              <a:rPr dirty="0" sz="2350" spc="8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80">
                <a:solidFill>
                  <a:srgbClr val="FFFFFF"/>
                </a:solidFill>
                <a:latin typeface="Courier New"/>
                <a:cs typeface="Courier New"/>
              </a:rPr>
              <a:t>//yer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değişkeninin değeri 11</a:t>
            </a:r>
            <a:r>
              <a:rPr dirty="0" sz="19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olur.</a:t>
            </a:r>
            <a:endParaRPr sz="1900">
              <a:latin typeface="Courier New"/>
              <a:cs typeface="Courier New"/>
            </a:endParaRPr>
          </a:p>
          <a:p>
            <a:pPr marL="286385" marR="1499870" indent="-274320">
              <a:lnSpc>
                <a:spcPct val="94300"/>
              </a:lnSpc>
              <a:spcBef>
                <a:spcPts val="555"/>
              </a:spcBef>
            </a:pPr>
            <a:r>
              <a:rPr dirty="0" sz="2750" spc="25">
                <a:solidFill>
                  <a:srgbClr val="FF0000"/>
                </a:solidFill>
                <a:latin typeface="Arial"/>
                <a:cs typeface="Arial"/>
              </a:rPr>
              <a:t></a:t>
            </a:r>
            <a:r>
              <a:rPr dirty="0" u="sng" sz="2200" spc="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.trim()</a:t>
            </a:r>
            <a:r>
              <a:rPr dirty="0" u="sng" sz="2200" spc="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Wingdings"/>
                <a:cs typeface="Wingdings"/>
              </a:rPr>
              <a:t></a:t>
            </a:r>
            <a:r>
              <a:rPr dirty="0" sz="2200" spc="25">
                <a:solidFill>
                  <a:srgbClr val="FFFFFF"/>
                </a:solidFill>
                <a:latin typeface="Courier New"/>
                <a:cs typeface="Courier New"/>
              </a:rPr>
              <a:t>Dizginin </a:t>
            </a:r>
            <a:r>
              <a:rPr dirty="0" sz="2200" spc="-10">
                <a:solidFill>
                  <a:srgbClr val="FFFFFF"/>
                </a:solidFill>
                <a:latin typeface="Courier New"/>
                <a:cs typeface="Courier New"/>
              </a:rPr>
              <a:t>başındaki </a:t>
            </a:r>
            <a:r>
              <a:rPr dirty="0" sz="2200" spc="-5">
                <a:solidFill>
                  <a:srgbClr val="FFFFFF"/>
                </a:solidFill>
                <a:latin typeface="Courier New"/>
                <a:cs typeface="Courier New"/>
              </a:rPr>
              <a:t>ve </a:t>
            </a:r>
            <a:r>
              <a:rPr dirty="0" sz="2200" spc="-90">
                <a:solidFill>
                  <a:srgbClr val="FFFFFF"/>
                </a:solidFill>
                <a:latin typeface="Courier New"/>
                <a:cs typeface="Courier New"/>
              </a:rPr>
              <a:t>sonundaki  </a:t>
            </a:r>
            <a:r>
              <a:rPr dirty="0" sz="2200" spc="-5">
                <a:solidFill>
                  <a:srgbClr val="FFFFFF"/>
                </a:solidFill>
                <a:latin typeface="Courier New"/>
                <a:cs typeface="Courier New"/>
              </a:rPr>
              <a:t>boşlukların silindiği </a:t>
            </a:r>
            <a:r>
              <a:rPr dirty="0" sz="2200">
                <a:solidFill>
                  <a:srgbClr val="FFFFFF"/>
                </a:solidFill>
                <a:latin typeface="Courier New"/>
                <a:cs typeface="Courier New"/>
              </a:rPr>
              <a:t>bir dizgi</a:t>
            </a:r>
            <a:r>
              <a:rPr dirty="0" sz="2200" spc="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FFFFFF"/>
                </a:solidFill>
                <a:latin typeface="Courier New"/>
                <a:cs typeface="Courier New"/>
              </a:rPr>
              <a:t>verir.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3161157"/>
            <a:ext cx="2467610" cy="387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ileti=</a:t>
            </a:r>
            <a:r>
              <a:rPr dirty="0" sz="1900" spc="-1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620">
                <a:solidFill>
                  <a:srgbClr val="FFFFFF"/>
                </a:solidFill>
                <a:latin typeface="Courier New"/>
                <a:cs typeface="Courier New"/>
              </a:rPr>
              <a:t>«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3125" y="3222117"/>
            <a:ext cx="175895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56690" algn="l"/>
              </a:tabLst>
            </a:pP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Merh</a:t>
            </a:r>
            <a:r>
              <a:rPr dirty="0" sz="19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dirty="0" sz="1900" spc="-5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9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»;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513201"/>
            <a:ext cx="8345170" cy="25984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24180">
              <a:lnSpc>
                <a:spcPts val="2800"/>
              </a:lnSpc>
              <a:spcBef>
                <a:spcPts val="125"/>
              </a:spcBef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boslukSil=ileti.trim();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800"/>
              </a:lnSpc>
            </a:pPr>
            <a:r>
              <a:rPr dirty="0" sz="2350" spc="35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35">
                <a:solidFill>
                  <a:srgbClr val="FFFFFF"/>
                </a:solidFill>
                <a:latin typeface="Courier New"/>
                <a:cs typeface="Courier New"/>
              </a:rPr>
              <a:t>//boslukSil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değişkeninin değeri</a:t>
            </a:r>
            <a:r>
              <a:rPr dirty="0" sz="19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«merhaba»</a:t>
            </a:r>
            <a:endParaRPr sz="1900">
              <a:latin typeface="Courier New"/>
              <a:cs typeface="Courier New"/>
            </a:endParaRPr>
          </a:p>
          <a:p>
            <a:pPr marL="286385" marR="5080" indent="-274320">
              <a:lnSpc>
                <a:spcPct val="94300"/>
              </a:lnSpc>
              <a:spcBef>
                <a:spcPts val="560"/>
              </a:spcBef>
              <a:tabLst>
                <a:tab pos="2952115" algn="l"/>
              </a:tabLst>
            </a:pPr>
            <a:r>
              <a:rPr dirty="0" sz="2750" spc="30">
                <a:solidFill>
                  <a:srgbClr val="FF0000"/>
                </a:solidFill>
                <a:latin typeface="Arial"/>
                <a:cs typeface="Arial"/>
              </a:rPr>
              <a:t></a:t>
            </a:r>
            <a:r>
              <a:rPr dirty="0" u="sng" sz="2200" spc="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charAt(konum)</a:t>
            </a:r>
            <a:r>
              <a:rPr dirty="0" u="sng" sz="2200" spc="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Wingdings"/>
                <a:cs typeface="Wingdings"/>
              </a:rPr>
              <a:t></a:t>
            </a:r>
            <a:r>
              <a:rPr dirty="0" u="sng" sz="2200" spc="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urier New"/>
                <a:cs typeface="Courier New"/>
              </a:rPr>
              <a:t>Dizginin üzerinde yer alan konum  numaralı karakteri geri</a:t>
            </a:r>
            <a:r>
              <a:rPr dirty="0" sz="2200" spc="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urier New"/>
                <a:cs typeface="Courier New"/>
              </a:rPr>
              <a:t>verir.</a:t>
            </a:r>
            <a:endParaRPr sz="2200">
              <a:latin typeface="Courier New"/>
              <a:cs typeface="Courier New"/>
            </a:endParaRPr>
          </a:p>
          <a:p>
            <a:pPr marL="424180">
              <a:lnSpc>
                <a:spcPts val="2805"/>
              </a:lnSpc>
              <a:spcBef>
                <a:spcPts val="90"/>
              </a:spcBef>
            </a:pPr>
            <a:r>
              <a:rPr dirty="0" sz="2350" spc="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70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ileti=«merhaba»;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80"/>
              </a:lnSpc>
            </a:pPr>
            <a:r>
              <a:rPr dirty="0" sz="2350" spc="10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100">
                <a:solidFill>
                  <a:srgbClr val="FFFFFF"/>
                </a:solidFill>
                <a:latin typeface="Courier New"/>
                <a:cs typeface="Courier New"/>
              </a:rPr>
              <a:t>Char</a:t>
            </a:r>
            <a:r>
              <a:rPr dirty="0" sz="19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konumdakiKarakter=ileti.charAt(3);</a:t>
            </a:r>
            <a:endParaRPr sz="1900">
              <a:latin typeface="Courier New"/>
              <a:cs typeface="Courier New"/>
            </a:endParaRPr>
          </a:p>
          <a:p>
            <a:pPr marL="424180">
              <a:lnSpc>
                <a:spcPts val="2795"/>
              </a:lnSpc>
            </a:pPr>
            <a:r>
              <a:rPr dirty="0" sz="2350" spc="170">
                <a:solidFill>
                  <a:srgbClr val="FFFFFF"/>
                </a:solidFill>
                <a:latin typeface="Arial"/>
                <a:cs typeface="Arial"/>
              </a:rPr>
              <a:t></a:t>
            </a:r>
            <a:r>
              <a:rPr dirty="0" sz="1900" spc="170">
                <a:solidFill>
                  <a:srgbClr val="FFFFFF"/>
                </a:solidFill>
                <a:latin typeface="Courier New"/>
                <a:cs typeface="Courier New"/>
              </a:rPr>
              <a:t>//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konumdakiKarakter değişkeninin değeri ‘h’</a:t>
            </a:r>
            <a:r>
              <a:rPr dirty="0" sz="1900" spc="-11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urier New"/>
                <a:cs typeface="Courier New"/>
              </a:rPr>
              <a:t>olur.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9207"/>
            <a:ext cx="52311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STRİNG SINIFININ BAZI</a:t>
            </a:r>
            <a:r>
              <a:rPr dirty="0" sz="2400" spc="-35"/>
              <a:t> </a:t>
            </a:r>
            <a:r>
              <a:rPr dirty="0" sz="2400" spc="-10"/>
              <a:t>METOTLARI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07340" y="486460"/>
            <a:ext cx="8484235" cy="37433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86385" marR="130175" indent="-274320">
              <a:lnSpc>
                <a:spcPct val="118000"/>
              </a:lnSpc>
              <a:spcBef>
                <a:spcPts val="25"/>
              </a:spcBef>
              <a:buSzPct val="125000"/>
              <a:buFont typeface="Arial"/>
              <a:buChar char=""/>
              <a:tabLst>
                <a:tab pos="287020" algn="l"/>
                <a:tab pos="3174365" algn="l"/>
              </a:tabLst>
            </a:pP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.compareTo(Bir_dizgi)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Wingdings"/>
                <a:cs typeface="Wingdings"/>
              </a:rPr>
              <a:t>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Bir_dizgi nesnesini kaynak dizgi ile  alfabetik olarak karşılaştırır. Eğer metodu çağıran nesne daha  küçük ise sıfırdan küçük bir değer, iki dizgi eşit ise 0 verir.  Eğer metodu çağıran nesne metoda giren parametreden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daha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büyük ise  sıfırdan büyük sonuç</a:t>
            </a:r>
            <a:r>
              <a:rPr dirty="0" sz="16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verir.</a:t>
            </a:r>
            <a:endParaRPr sz="1600">
              <a:latin typeface="Courier New"/>
              <a:cs typeface="Courier New"/>
            </a:endParaRPr>
          </a:p>
          <a:p>
            <a:pPr lvl="1" marL="698500" indent="-274955">
              <a:lnSpc>
                <a:spcPct val="100000"/>
              </a:lnSpc>
              <a:spcBef>
                <a:spcPts val="475"/>
              </a:spcBef>
              <a:buSzPct val="125000"/>
              <a:buFont typeface="Arial"/>
              <a:buChar char=""/>
              <a:tabLst>
                <a:tab pos="699135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String</a:t>
            </a:r>
            <a:r>
              <a:rPr dirty="0" sz="16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ileti=«merhaba»;</a:t>
            </a:r>
            <a:endParaRPr sz="1600">
              <a:latin typeface="Courier New"/>
              <a:cs typeface="Courier New"/>
            </a:endParaRPr>
          </a:p>
          <a:p>
            <a:pPr lvl="1" marL="698500" indent="-274955">
              <a:lnSpc>
                <a:spcPct val="100000"/>
              </a:lnSpc>
              <a:spcBef>
                <a:spcPts val="409"/>
              </a:spcBef>
              <a:buSzPct val="125000"/>
              <a:buFont typeface="Arial"/>
              <a:buChar char=""/>
              <a:tabLst>
                <a:tab pos="699135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İnt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esitlik=ileti.compareTo(«merhaba»);</a:t>
            </a:r>
            <a:endParaRPr sz="1600">
              <a:latin typeface="Courier New"/>
              <a:cs typeface="Courier New"/>
            </a:endParaRPr>
          </a:p>
          <a:p>
            <a:pPr lvl="1" marL="698500" indent="-274955">
              <a:lnSpc>
                <a:spcPct val="100000"/>
              </a:lnSpc>
              <a:spcBef>
                <a:spcPts val="409"/>
              </a:spcBef>
              <a:buSzPct val="125000"/>
              <a:buFont typeface="Arial"/>
              <a:buChar char=""/>
              <a:tabLst>
                <a:tab pos="699135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// esitlik değişkeninin değeri 0</a:t>
            </a:r>
            <a:r>
              <a:rPr dirty="0" sz="16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olur.</a:t>
            </a:r>
            <a:endParaRPr sz="1600">
              <a:latin typeface="Courier New"/>
              <a:cs typeface="Courier New"/>
            </a:endParaRPr>
          </a:p>
          <a:p>
            <a:pPr marL="286385" marR="48895" indent="-274320">
              <a:lnSpc>
                <a:spcPct val="111700"/>
              </a:lnSpc>
              <a:spcBef>
                <a:spcPts val="645"/>
              </a:spcBef>
              <a:buSzPct val="125000"/>
              <a:buFont typeface="Arial"/>
              <a:buChar char=""/>
              <a:tabLst>
                <a:tab pos="287020" algn="l"/>
                <a:tab pos="4030345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.equals</a:t>
            </a:r>
            <a:r>
              <a:rPr dirty="0" sz="16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ve</a:t>
            </a:r>
            <a:r>
              <a:rPr dirty="0" sz="1600" spc="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.equalsIgnoreCase</a:t>
            </a:r>
            <a:r>
              <a:rPr dirty="0" sz="1600" spc="-5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equals komutu iki dizginin eşit 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olup 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olmadığını sınar. True veya false değeri</a:t>
            </a:r>
            <a:r>
              <a:rPr dirty="0" sz="1600" spc="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dönderir.</a:t>
            </a:r>
            <a:endParaRPr sz="16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980"/>
              </a:spcBef>
              <a:buSzPct val="125000"/>
              <a:buFont typeface="Arial"/>
              <a:buChar char=""/>
              <a:tabLst>
                <a:tab pos="287020" algn="l"/>
              </a:tabLst>
            </a:pP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equalsIgnoreCase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ise </a:t>
            </a:r>
            <a:r>
              <a:rPr dirty="0" sz="1600" spc="-5">
                <a:solidFill>
                  <a:srgbClr val="FFFFFF"/>
                </a:solidFill>
                <a:latin typeface="Courier New"/>
                <a:cs typeface="Courier New"/>
              </a:rPr>
              <a:t>karşılaştırmada büyük küçük hrf ayrımı</a:t>
            </a:r>
            <a:r>
              <a:rPr dirty="0" sz="1600" spc="1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Courier New"/>
                <a:cs typeface="Courier New"/>
              </a:rPr>
              <a:t>yapmaz.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4880" y="4311396"/>
            <a:ext cx="5501640" cy="2478405"/>
            <a:chOff x="944880" y="4311396"/>
            <a:chExt cx="5501640" cy="2478405"/>
          </a:xfrm>
        </p:grpSpPr>
        <p:sp>
          <p:nvSpPr>
            <p:cNvPr id="5" name="object 5"/>
            <p:cNvSpPr/>
            <p:nvPr/>
          </p:nvSpPr>
          <p:spPr>
            <a:xfrm>
              <a:off x="952500" y="4319016"/>
              <a:ext cx="5486400" cy="2463165"/>
            </a:xfrm>
            <a:custGeom>
              <a:avLst/>
              <a:gdLst/>
              <a:ahLst/>
              <a:cxnLst/>
              <a:rect l="l" t="t" r="r" b="b"/>
              <a:pathLst>
                <a:path w="5486400" h="2463165">
                  <a:moveTo>
                    <a:pt x="5486400" y="0"/>
                  </a:moveTo>
                  <a:lnTo>
                    <a:pt x="0" y="0"/>
                  </a:lnTo>
                  <a:lnTo>
                    <a:pt x="0" y="2462783"/>
                  </a:lnTo>
                  <a:lnTo>
                    <a:pt x="5486400" y="2462783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52500" y="4319016"/>
              <a:ext cx="5486400" cy="2463165"/>
            </a:xfrm>
            <a:custGeom>
              <a:avLst/>
              <a:gdLst/>
              <a:ahLst/>
              <a:cxnLst/>
              <a:rect l="l" t="t" r="r" b="b"/>
              <a:pathLst>
                <a:path w="5486400" h="2463165">
                  <a:moveTo>
                    <a:pt x="0" y="2462783"/>
                  </a:moveTo>
                  <a:lnTo>
                    <a:pt x="5486400" y="2462783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2462783"/>
                  </a:lnTo>
                  <a:close/>
                </a:path>
              </a:pathLst>
            </a:custGeom>
            <a:ln w="15240">
              <a:solidFill>
                <a:srgbClr val="629F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31544" y="4327905"/>
            <a:ext cx="5285105" cy="237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80">
                <a:latin typeface="Arial"/>
                <a:cs typeface="Arial"/>
              </a:rPr>
              <a:t>public </a:t>
            </a:r>
            <a:r>
              <a:rPr dirty="0" sz="1400" spc="25">
                <a:latin typeface="Arial"/>
                <a:cs typeface="Arial"/>
              </a:rPr>
              <a:t>class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50">
                <a:latin typeface="Arial"/>
                <a:cs typeface="Arial"/>
              </a:rPr>
              <a:t>Uygulama1{</a:t>
            </a:r>
            <a:endParaRPr sz="1400">
              <a:latin typeface="Arial"/>
              <a:cs typeface="Arial"/>
            </a:endParaRPr>
          </a:p>
          <a:p>
            <a:pPr marL="346075" marR="1929764" indent="-222885">
              <a:lnSpc>
                <a:spcPct val="100000"/>
              </a:lnSpc>
            </a:pPr>
            <a:r>
              <a:rPr dirty="0" sz="1400" spc="80">
                <a:latin typeface="Arial"/>
                <a:cs typeface="Arial"/>
              </a:rPr>
              <a:t>public </a:t>
            </a:r>
            <a:r>
              <a:rPr dirty="0" sz="1400" spc="65">
                <a:latin typeface="Arial"/>
                <a:cs typeface="Arial"/>
              </a:rPr>
              <a:t>static </a:t>
            </a:r>
            <a:r>
              <a:rPr dirty="0" sz="1400" spc="75">
                <a:latin typeface="Arial"/>
                <a:cs typeface="Arial"/>
              </a:rPr>
              <a:t>void </a:t>
            </a:r>
            <a:r>
              <a:rPr dirty="0" sz="1400" spc="60">
                <a:latin typeface="Arial"/>
                <a:cs typeface="Arial"/>
              </a:rPr>
              <a:t>main(String[] </a:t>
            </a:r>
            <a:r>
              <a:rPr dirty="0" sz="1400" spc="35">
                <a:latin typeface="Arial"/>
                <a:cs typeface="Arial"/>
              </a:rPr>
              <a:t>args)</a:t>
            </a:r>
            <a:r>
              <a:rPr dirty="0" sz="1400" spc="-23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{  </a:t>
            </a:r>
            <a:r>
              <a:rPr dirty="0" sz="1400" spc="55">
                <a:latin typeface="Arial"/>
                <a:cs typeface="Arial"/>
              </a:rPr>
              <a:t>String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50">
                <a:latin typeface="Arial"/>
                <a:cs typeface="Arial"/>
              </a:rPr>
              <a:t>birinci="FIRAT";</a:t>
            </a:r>
            <a:endParaRPr sz="1400">
              <a:latin typeface="Arial"/>
              <a:cs typeface="Arial"/>
            </a:endParaRPr>
          </a:p>
          <a:p>
            <a:pPr marL="346075" marR="2440305">
              <a:lnSpc>
                <a:spcPct val="100000"/>
              </a:lnSpc>
            </a:pPr>
            <a:r>
              <a:rPr dirty="0" sz="1400" spc="55">
                <a:latin typeface="Arial"/>
                <a:cs typeface="Arial"/>
              </a:rPr>
              <a:t>String </a:t>
            </a:r>
            <a:r>
              <a:rPr dirty="0" sz="1400">
                <a:latin typeface="Arial"/>
                <a:cs typeface="Arial"/>
              </a:rPr>
              <a:t>ikinci="ÜNİVERSİTESİ";  </a:t>
            </a:r>
            <a:r>
              <a:rPr dirty="0" sz="1400" spc="55">
                <a:latin typeface="Arial"/>
                <a:cs typeface="Arial"/>
              </a:rPr>
              <a:t>String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75">
                <a:latin typeface="Arial"/>
                <a:cs typeface="Arial"/>
              </a:rPr>
              <a:t>ucuncu="fırat";</a:t>
            </a:r>
            <a:endParaRPr sz="1400">
              <a:latin typeface="Arial"/>
              <a:cs typeface="Arial"/>
            </a:endParaRPr>
          </a:p>
          <a:p>
            <a:pPr marL="346075" marR="5080">
              <a:lnSpc>
                <a:spcPct val="100000"/>
              </a:lnSpc>
            </a:pPr>
            <a:r>
              <a:rPr dirty="0" sz="1400" spc="60">
                <a:latin typeface="Arial"/>
                <a:cs typeface="Arial"/>
              </a:rPr>
              <a:t>System.out.println(birinci.equals(birinci));  System.out.println(birinci.equals(ikinci));  </a:t>
            </a:r>
            <a:r>
              <a:rPr dirty="0" sz="1400" spc="50">
                <a:latin typeface="Arial"/>
                <a:cs typeface="Arial"/>
              </a:rPr>
              <a:t>System.out.println(birinci.equalsIgnoreCase(ucuncu));  System.out.println(birinci.equals(ucuncu.toUpperCase()));</a:t>
            </a:r>
            <a:endParaRPr sz="14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5"/>
              </a:spcBef>
            </a:pPr>
            <a:r>
              <a:rPr dirty="0" sz="1400" spc="-15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93179" y="5097779"/>
            <a:ext cx="2225040" cy="1186180"/>
            <a:chOff x="6393179" y="5097779"/>
            <a:chExt cx="2225040" cy="1186180"/>
          </a:xfrm>
        </p:grpSpPr>
        <p:sp>
          <p:nvSpPr>
            <p:cNvPr id="9" name="object 9"/>
            <p:cNvSpPr/>
            <p:nvPr/>
          </p:nvSpPr>
          <p:spPr>
            <a:xfrm>
              <a:off x="6400799" y="5105399"/>
              <a:ext cx="2209800" cy="1170940"/>
            </a:xfrm>
            <a:custGeom>
              <a:avLst/>
              <a:gdLst/>
              <a:ahLst/>
              <a:cxnLst/>
              <a:rect l="l" t="t" r="r" b="b"/>
              <a:pathLst>
                <a:path w="2209800" h="1170939">
                  <a:moveTo>
                    <a:pt x="2209800" y="0"/>
                  </a:moveTo>
                  <a:lnTo>
                    <a:pt x="0" y="0"/>
                  </a:lnTo>
                  <a:lnTo>
                    <a:pt x="0" y="1170432"/>
                  </a:lnTo>
                  <a:lnTo>
                    <a:pt x="2209800" y="1170432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00799" y="5105399"/>
              <a:ext cx="2209800" cy="1170940"/>
            </a:xfrm>
            <a:custGeom>
              <a:avLst/>
              <a:gdLst/>
              <a:ahLst/>
              <a:cxnLst/>
              <a:rect l="l" t="t" r="r" b="b"/>
              <a:pathLst>
                <a:path w="2209800" h="1170939">
                  <a:moveTo>
                    <a:pt x="0" y="1170432"/>
                  </a:moveTo>
                  <a:lnTo>
                    <a:pt x="2209800" y="1170432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1170432"/>
                  </a:lnTo>
                  <a:close/>
                </a:path>
              </a:pathLst>
            </a:custGeom>
            <a:ln w="15240">
              <a:solidFill>
                <a:srgbClr val="629F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480809" y="5113782"/>
            <a:ext cx="432434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1400" spc="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Çıktı </a:t>
            </a:r>
            <a:r>
              <a:rPr dirty="0" sz="1400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85">
                <a:latin typeface="Arial"/>
                <a:cs typeface="Arial"/>
              </a:rPr>
              <a:t>true  </a:t>
            </a:r>
            <a:r>
              <a:rPr dirty="0" sz="1400" spc="60">
                <a:latin typeface="Arial"/>
                <a:cs typeface="Arial"/>
              </a:rPr>
              <a:t>fa</a:t>
            </a:r>
            <a:r>
              <a:rPr dirty="0" sz="1400" spc="25">
                <a:latin typeface="Arial"/>
                <a:cs typeface="Arial"/>
              </a:rPr>
              <a:t>l</a:t>
            </a:r>
            <a:r>
              <a:rPr dirty="0" sz="1400" spc="7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e  </a:t>
            </a:r>
            <a:r>
              <a:rPr dirty="0" sz="1400" spc="85">
                <a:latin typeface="Arial"/>
                <a:cs typeface="Arial"/>
              </a:rPr>
              <a:t>true  true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29311"/>
            <a:ext cx="319341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solidFill>
                  <a:srgbClr val="FF0000"/>
                </a:solidFill>
                <a:latin typeface="Arial"/>
                <a:cs typeface="Arial"/>
              </a:rPr>
              <a:t>GÖZDEN </a:t>
            </a:r>
            <a:r>
              <a:rPr dirty="0" sz="1800" spc="-100" b="1">
                <a:solidFill>
                  <a:srgbClr val="FF0000"/>
                </a:solidFill>
                <a:latin typeface="Arial"/>
                <a:cs typeface="Arial"/>
              </a:rPr>
              <a:t>GEÇİRME</a:t>
            </a:r>
            <a:r>
              <a:rPr dirty="0" sz="1800" spc="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0" b="1">
                <a:solidFill>
                  <a:srgbClr val="FF0000"/>
                </a:solidFill>
                <a:latin typeface="Arial"/>
                <a:cs typeface="Arial"/>
              </a:rPr>
              <a:t>SORULARI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574293"/>
            <a:ext cx="8288020" cy="408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7020" indent="-274320">
              <a:lnSpc>
                <a:spcPts val="2095"/>
              </a:lnSpc>
              <a:buSzPct val="125000"/>
              <a:buAutoNum type="arabicPeriod"/>
              <a:tabLst>
                <a:tab pos="287020" algn="l"/>
              </a:tabLst>
            </a:pPr>
            <a:r>
              <a:rPr dirty="0" sz="1600" spc="50">
                <a:solidFill>
                  <a:srgbClr val="FF0000"/>
                </a:solidFill>
                <a:latin typeface="Arial"/>
                <a:cs typeface="Arial"/>
              </a:rPr>
              <a:t>Aşağıdaki </a:t>
            </a:r>
            <a:r>
              <a:rPr dirty="0" sz="1600" spc="65">
                <a:solidFill>
                  <a:srgbClr val="FF0000"/>
                </a:solidFill>
                <a:latin typeface="Arial"/>
                <a:cs typeface="Arial"/>
              </a:rPr>
              <a:t>değişkenlerden </a:t>
            </a:r>
            <a:r>
              <a:rPr dirty="0" sz="1600" spc="70">
                <a:solidFill>
                  <a:srgbClr val="FF0000"/>
                </a:solidFill>
                <a:latin typeface="Arial"/>
                <a:cs typeface="Arial"/>
              </a:rPr>
              <a:t>hangisi </a:t>
            </a:r>
            <a:r>
              <a:rPr dirty="0" sz="1600" spc="45">
                <a:solidFill>
                  <a:srgbClr val="FF0000"/>
                </a:solidFill>
                <a:latin typeface="Arial"/>
                <a:cs typeface="Arial"/>
              </a:rPr>
              <a:t>geçerlidir? </a:t>
            </a:r>
            <a:r>
              <a:rPr dirty="0" sz="1600" spc="65">
                <a:solidFill>
                  <a:srgbClr val="FF0000"/>
                </a:solidFill>
                <a:latin typeface="Arial"/>
                <a:cs typeface="Arial"/>
              </a:rPr>
              <a:t>Hangileri </a:t>
            </a:r>
            <a:r>
              <a:rPr dirty="0" sz="1600" spc="25">
                <a:solidFill>
                  <a:srgbClr val="FF0000"/>
                </a:solidFill>
                <a:latin typeface="Arial"/>
                <a:cs typeface="Arial"/>
              </a:rPr>
              <a:t>java </a:t>
            </a:r>
            <a:r>
              <a:rPr dirty="0" sz="1600" spc="60">
                <a:solidFill>
                  <a:srgbClr val="FF0000"/>
                </a:solidFill>
                <a:latin typeface="Arial"/>
                <a:cs typeface="Arial"/>
              </a:rPr>
              <a:t>anahtar</a:t>
            </a:r>
            <a:r>
              <a:rPr dirty="0" sz="1600" spc="4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FF0000"/>
                </a:solidFill>
                <a:latin typeface="Arial"/>
                <a:cs typeface="Arial"/>
              </a:rPr>
              <a:t>kelimeleridir?</a:t>
            </a:r>
            <a:endParaRPr sz="16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1310"/>
              </a:spcBef>
            </a:pPr>
            <a:r>
              <a:rPr dirty="0" sz="1600" spc="30" b="1">
                <a:solidFill>
                  <a:srgbClr val="FFFFFF"/>
                </a:solidFill>
                <a:latin typeface="Arial"/>
                <a:cs typeface="Arial"/>
              </a:rPr>
              <a:t>applet, </a:t>
            </a:r>
            <a:r>
              <a:rPr dirty="0" sz="1600" spc="20" b="1">
                <a:solidFill>
                  <a:srgbClr val="FFFFFF"/>
                </a:solidFill>
                <a:latin typeface="Arial"/>
                <a:cs typeface="Arial"/>
              </a:rPr>
              <a:t>Applet, </a:t>
            </a:r>
            <a:r>
              <a:rPr dirty="0" sz="1600" spc="185" b="1">
                <a:solidFill>
                  <a:srgbClr val="FFFFFF"/>
                </a:solidFill>
                <a:latin typeface="Arial"/>
                <a:cs typeface="Arial"/>
              </a:rPr>
              <a:t>a++, 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––a, </a:t>
            </a:r>
            <a:r>
              <a:rPr dirty="0" sz="1600" spc="45" b="1">
                <a:solidFill>
                  <a:srgbClr val="FFFFFF"/>
                </a:solidFill>
                <a:latin typeface="Arial"/>
                <a:cs typeface="Arial"/>
              </a:rPr>
              <a:t>4#R, </a:t>
            </a:r>
            <a:r>
              <a:rPr dirty="0" sz="1600" spc="105" b="1">
                <a:solidFill>
                  <a:srgbClr val="FFFFFF"/>
                </a:solidFill>
                <a:latin typeface="Arial"/>
                <a:cs typeface="Arial"/>
              </a:rPr>
              <a:t>$4, </a:t>
            </a:r>
            <a:r>
              <a:rPr dirty="0" sz="1600" spc="110" b="1">
                <a:solidFill>
                  <a:srgbClr val="FFFFFF"/>
                </a:solidFill>
                <a:latin typeface="Arial"/>
                <a:cs typeface="Arial"/>
              </a:rPr>
              <a:t>#44, </a:t>
            </a:r>
            <a:r>
              <a:rPr dirty="0" sz="1600" spc="10" b="1">
                <a:solidFill>
                  <a:srgbClr val="FFFFFF"/>
                </a:solidFill>
                <a:latin typeface="Arial"/>
                <a:cs typeface="Arial"/>
              </a:rPr>
              <a:t>apps, 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class, </a:t>
            </a:r>
            <a:r>
              <a:rPr dirty="0" sz="1600" spc="15" b="1">
                <a:solidFill>
                  <a:srgbClr val="FFFFFF"/>
                </a:solidFill>
                <a:latin typeface="Arial"/>
                <a:cs typeface="Arial"/>
              </a:rPr>
              <a:t>public, </a:t>
            </a:r>
            <a:r>
              <a:rPr dirty="0" sz="1600" spc="45" b="1">
                <a:solidFill>
                  <a:srgbClr val="FFFFFF"/>
                </a:solidFill>
                <a:latin typeface="Arial"/>
                <a:cs typeface="Arial"/>
              </a:rPr>
              <a:t>int, </a:t>
            </a:r>
            <a:r>
              <a:rPr dirty="0" sz="1600" spc="80" b="1">
                <a:solidFill>
                  <a:srgbClr val="FFFFFF"/>
                </a:solidFill>
                <a:latin typeface="Arial"/>
                <a:cs typeface="Arial"/>
              </a:rPr>
              <a:t>x,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y,</a:t>
            </a:r>
            <a:r>
              <a:rPr dirty="0" sz="16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 b="1">
                <a:solidFill>
                  <a:srgbClr val="FFFFFF"/>
                </a:solidFill>
                <a:latin typeface="Arial"/>
                <a:cs typeface="Arial"/>
              </a:rPr>
              <a:t>radius</a:t>
            </a:r>
            <a:endParaRPr sz="1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80"/>
              </a:spcBef>
              <a:buSzPct val="125000"/>
              <a:buAutoNum type="arabicPeriod" startAt="2"/>
              <a:tabLst>
                <a:tab pos="287020" algn="l"/>
              </a:tabLst>
            </a:pPr>
            <a:r>
              <a:rPr dirty="0" sz="1600" spc="50">
                <a:solidFill>
                  <a:srgbClr val="FF0000"/>
                </a:solidFill>
                <a:latin typeface="Arial"/>
                <a:cs typeface="Arial"/>
              </a:rPr>
              <a:t>Aşağıdaki </a:t>
            </a:r>
            <a:r>
              <a:rPr dirty="0" sz="1600" spc="75">
                <a:solidFill>
                  <a:srgbClr val="FF0000"/>
                </a:solidFill>
                <a:latin typeface="Arial"/>
                <a:cs typeface="Arial"/>
              </a:rPr>
              <a:t>algoritmayı </a:t>
            </a:r>
            <a:r>
              <a:rPr dirty="0" sz="1600" spc="80">
                <a:solidFill>
                  <a:srgbClr val="FF0000"/>
                </a:solidFill>
                <a:latin typeface="Arial"/>
                <a:cs typeface="Arial"/>
              </a:rPr>
              <a:t>koda </a:t>
            </a:r>
            <a:r>
              <a:rPr dirty="0" sz="1600" spc="95">
                <a:solidFill>
                  <a:srgbClr val="FF0000"/>
                </a:solidFill>
                <a:latin typeface="Arial"/>
                <a:cs typeface="Arial"/>
              </a:rPr>
              <a:t>dönüştürün</a:t>
            </a:r>
            <a:r>
              <a:rPr dirty="0" sz="1600" spc="1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 marR="109855">
              <a:lnSpc>
                <a:spcPct val="120000"/>
              </a:lnSpc>
              <a:spcBef>
                <a:spcPts val="919"/>
              </a:spcBef>
              <a:buSzPct val="93750"/>
              <a:buChar char="■"/>
              <a:tabLst>
                <a:tab pos="174625" algn="l"/>
                <a:tab pos="836294" algn="l"/>
              </a:tabLst>
            </a:pP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Adım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1: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ismi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mil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olan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double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türünden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değişkeni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başlangıç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değeri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100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olacak 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şekilde	tanımlayın</a:t>
            </a:r>
            <a:endParaRPr sz="1600">
              <a:latin typeface="Arial"/>
              <a:cs typeface="Arial"/>
            </a:endParaRPr>
          </a:p>
          <a:p>
            <a:pPr marL="239395" indent="-227329">
              <a:lnSpc>
                <a:spcPct val="100000"/>
              </a:lnSpc>
              <a:spcBef>
                <a:spcPts val="1390"/>
              </a:spcBef>
              <a:buSzPct val="93750"/>
              <a:buChar char="■"/>
              <a:tabLst>
                <a:tab pos="240029" algn="l"/>
              </a:tabLst>
            </a:pP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Adım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2: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donuşum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adında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double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türünden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sabiti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değeri </a:t>
            </a:r>
            <a:r>
              <a:rPr dirty="0" sz="1600" spc="100">
                <a:solidFill>
                  <a:srgbClr val="FFFFFF"/>
                </a:solidFill>
                <a:latin typeface="Arial"/>
                <a:cs typeface="Arial"/>
              </a:rPr>
              <a:t>1.609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olacak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şekilde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tanımlayın</a:t>
            </a:r>
            <a:endParaRPr sz="1600">
              <a:latin typeface="Arial"/>
              <a:cs typeface="Arial"/>
            </a:endParaRPr>
          </a:p>
          <a:p>
            <a:pPr marL="12700" marR="23495">
              <a:lnSpc>
                <a:spcPct val="120000"/>
              </a:lnSpc>
              <a:spcBef>
                <a:spcPts val="1000"/>
              </a:spcBef>
              <a:buSzPct val="93750"/>
              <a:buChar char="■"/>
              <a:tabLst>
                <a:tab pos="240029" algn="l"/>
              </a:tabLst>
            </a:pPr>
            <a:r>
              <a:rPr dirty="0" sz="1600" spc="75">
                <a:solidFill>
                  <a:srgbClr val="FFFFFF"/>
                </a:solidFill>
                <a:latin typeface="Arial"/>
                <a:cs typeface="Arial"/>
              </a:rPr>
              <a:t>Adım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3: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Kilometre </a:t>
            </a:r>
            <a:r>
              <a:rPr dirty="0" sz="1600" spc="50">
                <a:solidFill>
                  <a:srgbClr val="FFFFFF"/>
                </a:solidFill>
                <a:latin typeface="Arial"/>
                <a:cs typeface="Arial"/>
              </a:rPr>
              <a:t>adında </a:t>
            </a:r>
            <a:r>
              <a:rPr dirty="0" sz="1600" spc="110">
                <a:solidFill>
                  <a:srgbClr val="FFFFFF"/>
                </a:solidFill>
                <a:latin typeface="Arial"/>
                <a:cs typeface="Arial"/>
              </a:rPr>
              <a:t>bir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değişken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tanımlayın </a:t>
            </a:r>
            <a:r>
              <a:rPr dirty="0" sz="1600" spc="10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değerine </a:t>
            </a:r>
            <a:r>
              <a:rPr dirty="0" sz="1600" spc="114">
                <a:solidFill>
                  <a:srgbClr val="FFFFFF"/>
                </a:solidFill>
                <a:latin typeface="Arial"/>
                <a:cs typeface="Arial"/>
              </a:rPr>
              <a:t>mil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ile </a:t>
            </a:r>
            <a:r>
              <a:rPr dirty="0" sz="1600" spc="95">
                <a:solidFill>
                  <a:srgbClr val="FFFFFF"/>
                </a:solidFill>
                <a:latin typeface="Arial"/>
                <a:cs typeface="Arial"/>
              </a:rPr>
              <a:t>donuşumun  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çarpımını</a:t>
            </a:r>
            <a:r>
              <a:rPr dirty="0" sz="16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Arial"/>
                <a:cs typeface="Arial"/>
              </a:rPr>
              <a:t>atayın.</a:t>
            </a:r>
            <a:endParaRPr sz="1600">
              <a:latin typeface="Arial"/>
              <a:cs typeface="Arial"/>
            </a:endParaRPr>
          </a:p>
          <a:p>
            <a:pPr marL="239395" indent="-227329">
              <a:lnSpc>
                <a:spcPct val="100000"/>
              </a:lnSpc>
              <a:spcBef>
                <a:spcPts val="1380"/>
              </a:spcBef>
              <a:buSzPct val="93750"/>
              <a:buChar char="■"/>
              <a:tabLst>
                <a:tab pos="240029" algn="l"/>
              </a:tabLst>
            </a:pP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Adım </a:t>
            </a:r>
            <a:r>
              <a:rPr dirty="0" sz="1600" spc="85">
                <a:solidFill>
                  <a:srgbClr val="FFFFFF"/>
                </a:solidFill>
                <a:latin typeface="Arial"/>
                <a:cs typeface="Arial"/>
              </a:rPr>
              <a:t>4: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kilometre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sonucunu </a:t>
            </a:r>
            <a:r>
              <a:rPr dirty="0" sz="1600" spc="60">
                <a:solidFill>
                  <a:srgbClr val="FFFFFF"/>
                </a:solidFill>
                <a:latin typeface="Arial"/>
                <a:cs typeface="Arial"/>
              </a:rPr>
              <a:t>ekranda</a:t>
            </a:r>
            <a:r>
              <a:rPr dirty="0" sz="1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gösterin.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600" spc="80">
                <a:solidFill>
                  <a:srgbClr val="FFFFFF"/>
                </a:solidFill>
                <a:latin typeface="Arial"/>
                <a:cs typeface="Arial"/>
              </a:rPr>
              <a:t>Dördüncü </a:t>
            </a:r>
            <a:r>
              <a:rPr dirty="0" sz="1600" spc="65">
                <a:solidFill>
                  <a:srgbClr val="FFFFFF"/>
                </a:solidFill>
                <a:latin typeface="Arial"/>
                <a:cs typeface="Arial"/>
              </a:rPr>
              <a:t>adım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sonunda </a:t>
            </a:r>
            <a:r>
              <a:rPr dirty="0" sz="1600" spc="90">
                <a:solidFill>
                  <a:srgbClr val="FFFFFF"/>
                </a:solidFill>
                <a:latin typeface="Arial"/>
                <a:cs typeface="Arial"/>
              </a:rPr>
              <a:t>kilometrenin </a:t>
            </a:r>
            <a:r>
              <a:rPr dirty="0" sz="1600" spc="70">
                <a:solidFill>
                  <a:srgbClr val="FFFFFF"/>
                </a:solidFill>
                <a:latin typeface="Arial"/>
                <a:cs typeface="Arial"/>
              </a:rPr>
              <a:t>değeri</a:t>
            </a:r>
            <a:r>
              <a:rPr dirty="0" sz="16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Arial"/>
                <a:cs typeface="Arial"/>
              </a:rPr>
              <a:t>nedir?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963" y="4800600"/>
            <a:ext cx="5638800" cy="1816735"/>
          </a:xfrm>
          <a:prstGeom prst="rect">
            <a:avLst/>
          </a:prstGeom>
          <a:solidFill>
            <a:srgbClr val="FFFFFF"/>
          </a:solidFill>
          <a:ln w="15240">
            <a:solidFill>
              <a:srgbClr val="629FCC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70"/>
              </a:spcBef>
            </a:pPr>
            <a:r>
              <a:rPr dirty="0" sz="1400" spc="80">
                <a:latin typeface="Arial"/>
                <a:cs typeface="Arial"/>
              </a:rPr>
              <a:t>public </a:t>
            </a:r>
            <a:r>
              <a:rPr dirty="0" sz="1400" spc="25">
                <a:latin typeface="Arial"/>
                <a:cs typeface="Arial"/>
              </a:rPr>
              <a:t>class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50">
                <a:latin typeface="Arial"/>
                <a:cs typeface="Arial"/>
              </a:rPr>
              <a:t>Uygulama1{</a:t>
            </a:r>
            <a:endParaRPr sz="14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dirty="0" sz="1400" spc="80">
                <a:latin typeface="Arial"/>
                <a:cs typeface="Arial"/>
              </a:rPr>
              <a:t>public </a:t>
            </a:r>
            <a:r>
              <a:rPr dirty="0" sz="1400" spc="65">
                <a:latin typeface="Arial"/>
                <a:cs typeface="Arial"/>
              </a:rPr>
              <a:t>static </a:t>
            </a:r>
            <a:r>
              <a:rPr dirty="0" sz="1400" spc="75">
                <a:latin typeface="Arial"/>
                <a:cs typeface="Arial"/>
              </a:rPr>
              <a:t>void </a:t>
            </a:r>
            <a:r>
              <a:rPr dirty="0" sz="1400" spc="60">
                <a:latin typeface="Arial"/>
                <a:cs typeface="Arial"/>
              </a:rPr>
              <a:t>main(String[] </a:t>
            </a:r>
            <a:r>
              <a:rPr dirty="0" sz="1400" spc="40">
                <a:latin typeface="Arial"/>
                <a:cs typeface="Arial"/>
              </a:rPr>
              <a:t>args)</a:t>
            </a:r>
            <a:r>
              <a:rPr dirty="0" sz="1400" spc="-190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</a:pPr>
            <a:r>
              <a:rPr dirty="0" sz="1400" spc="80">
                <a:latin typeface="Arial"/>
                <a:cs typeface="Arial"/>
              </a:rPr>
              <a:t>double </a:t>
            </a:r>
            <a:r>
              <a:rPr dirty="0" sz="1400" spc="120">
                <a:latin typeface="Arial"/>
                <a:cs typeface="Arial"/>
              </a:rPr>
              <a:t>mil=100; </a:t>
            </a:r>
            <a:r>
              <a:rPr dirty="0" sz="1400" spc="340">
                <a:latin typeface="Arial"/>
                <a:cs typeface="Arial"/>
              </a:rPr>
              <a:t>//</a:t>
            </a:r>
            <a:r>
              <a:rPr dirty="0" sz="1400" spc="-195">
                <a:latin typeface="Arial"/>
                <a:cs typeface="Arial"/>
              </a:rPr>
              <a:t> </a:t>
            </a:r>
            <a:r>
              <a:rPr dirty="0" sz="1400" spc="75">
                <a:latin typeface="Arial"/>
                <a:cs typeface="Arial"/>
              </a:rPr>
              <a:t>Adım </a:t>
            </a:r>
            <a:r>
              <a:rPr dirty="0" sz="1400" spc="11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6084" marR="1570990">
              <a:lnSpc>
                <a:spcPct val="100000"/>
              </a:lnSpc>
            </a:pPr>
            <a:r>
              <a:rPr dirty="0" sz="1400" spc="80">
                <a:latin typeface="Arial"/>
                <a:cs typeface="Arial"/>
              </a:rPr>
              <a:t>final </a:t>
            </a:r>
            <a:r>
              <a:rPr dirty="0" sz="1400" spc="75">
                <a:latin typeface="Arial"/>
                <a:cs typeface="Arial"/>
              </a:rPr>
              <a:t>double </a:t>
            </a:r>
            <a:r>
              <a:rPr dirty="0" sz="1400" spc="130">
                <a:latin typeface="Arial"/>
                <a:cs typeface="Arial"/>
              </a:rPr>
              <a:t>donusum=1.609;// </a:t>
            </a:r>
            <a:r>
              <a:rPr dirty="0" sz="1400" spc="70">
                <a:latin typeface="Arial"/>
                <a:cs typeface="Arial"/>
              </a:rPr>
              <a:t>Adım </a:t>
            </a:r>
            <a:r>
              <a:rPr dirty="0" sz="1400" spc="105">
                <a:latin typeface="Arial"/>
                <a:cs typeface="Arial"/>
              </a:rPr>
              <a:t>2  </a:t>
            </a:r>
            <a:r>
              <a:rPr dirty="0" sz="1400" spc="75">
                <a:latin typeface="Arial"/>
                <a:cs typeface="Arial"/>
              </a:rPr>
              <a:t>double </a:t>
            </a:r>
            <a:r>
              <a:rPr dirty="0" sz="1400" spc="110">
                <a:latin typeface="Arial"/>
                <a:cs typeface="Arial"/>
              </a:rPr>
              <a:t>kilometre=mil*donusum;//Adım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105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426084">
              <a:lnSpc>
                <a:spcPct val="100000"/>
              </a:lnSpc>
            </a:pPr>
            <a:r>
              <a:rPr dirty="0" sz="1400" spc="65">
                <a:latin typeface="Arial"/>
                <a:cs typeface="Arial"/>
              </a:rPr>
              <a:t>System.out.println("kilometre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295">
                <a:latin typeface="Arial"/>
                <a:cs typeface="Arial"/>
              </a:rPr>
              <a:t>=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"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295">
                <a:latin typeface="Arial"/>
                <a:cs typeface="Arial"/>
              </a:rPr>
              <a:t>+</a:t>
            </a:r>
            <a:r>
              <a:rPr dirty="0" sz="1400" spc="50">
                <a:latin typeface="Arial"/>
                <a:cs typeface="Arial"/>
              </a:rPr>
              <a:t> </a:t>
            </a:r>
            <a:r>
              <a:rPr dirty="0" sz="1400" spc="100">
                <a:latin typeface="Arial"/>
                <a:cs typeface="Arial"/>
              </a:rPr>
              <a:t>kilometre);//Adım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105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dirty="0" sz="1400" spc="-15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dirty="0" sz="1400" spc="-15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0"/>
            <a:ext cx="42468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1">
                <a:solidFill>
                  <a:srgbClr val="FF0000"/>
                </a:solidFill>
                <a:latin typeface="Arial"/>
                <a:cs typeface="Arial"/>
              </a:rPr>
              <a:t>GÖZDEN </a:t>
            </a:r>
            <a:r>
              <a:rPr dirty="0" sz="2400" spc="-135" b="1">
                <a:solidFill>
                  <a:srgbClr val="FF0000"/>
                </a:solidFill>
                <a:latin typeface="Arial"/>
                <a:cs typeface="Arial"/>
              </a:rPr>
              <a:t>GEÇİRME</a:t>
            </a:r>
            <a:r>
              <a:rPr dirty="0" sz="2400" spc="1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FF0000"/>
                </a:solidFill>
                <a:latin typeface="Arial"/>
                <a:cs typeface="Arial"/>
              </a:rPr>
              <a:t>SORULARI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399104"/>
            <a:ext cx="8442325" cy="575183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400" spc="85" b="1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z="1400" spc="8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400" spc="35" b="1">
                <a:solidFill>
                  <a:srgbClr val="FFFFFF"/>
                </a:solidFill>
                <a:latin typeface="Arial"/>
                <a:cs typeface="Arial"/>
              </a:rPr>
              <a:t> int</a:t>
            </a:r>
            <a:r>
              <a:rPr dirty="0" sz="14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95" b="1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40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4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 b="1">
                <a:solidFill>
                  <a:srgbClr val="FFFFFF"/>
                </a:solidFill>
                <a:latin typeface="Arial"/>
                <a:cs typeface="Arial"/>
              </a:rPr>
              <a:t>double </a:t>
            </a:r>
            <a:r>
              <a:rPr dirty="0" sz="1400" spc="2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95" b="1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4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90" b="1">
                <a:solidFill>
                  <a:srgbClr val="FFFFFF"/>
                </a:solidFill>
                <a:latin typeface="Arial"/>
                <a:cs typeface="Arial"/>
              </a:rPr>
              <a:t>1.0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alındığını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varsayarak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her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Arial"/>
                <a:cs typeface="Arial"/>
              </a:rPr>
              <a:t>bir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ifadeyi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bağımısz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olarak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değerlendirin?</a:t>
            </a:r>
            <a:endParaRPr sz="1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994"/>
              </a:spcBef>
              <a:buSzPct val="125000"/>
              <a:buChar char="•"/>
              <a:tabLst>
                <a:tab pos="286385" algn="l"/>
                <a:tab pos="287020" algn="l"/>
              </a:tabLst>
            </a:pP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Aşağıdaki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ifadelerin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sonuçları</a:t>
            </a:r>
            <a:r>
              <a:rPr dirty="0" sz="14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nedir?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750" spc="-10">
                <a:solidFill>
                  <a:srgbClr val="FFFFFF"/>
                </a:solidFill>
                <a:latin typeface="Arial"/>
                <a:cs typeface="Arial"/>
              </a:rPr>
              <a:t>a)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110" b="1">
                <a:solidFill>
                  <a:srgbClr val="FFFFFF"/>
                </a:solidFill>
                <a:latin typeface="Arial"/>
                <a:cs typeface="Arial"/>
              </a:rPr>
              <a:t>46 </a:t>
            </a:r>
            <a:r>
              <a:rPr dirty="0" sz="1400" spc="34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750" spc="55">
                <a:solidFill>
                  <a:srgbClr val="FFFFFF"/>
                </a:solidFill>
                <a:latin typeface="Arial"/>
                <a:cs typeface="Arial"/>
              </a:rPr>
              <a:t>b)</a:t>
            </a:r>
            <a:r>
              <a:rPr dirty="0" sz="17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4" b="1">
                <a:solidFill>
                  <a:srgbClr val="FFFFFF"/>
                </a:solidFill>
                <a:latin typeface="Arial"/>
                <a:cs typeface="Arial"/>
              </a:rPr>
              <a:t>46</a:t>
            </a:r>
            <a:r>
              <a:rPr dirty="0" sz="14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05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dirty="0" sz="14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1400" spc="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4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4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4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750">
                <a:solidFill>
                  <a:srgbClr val="FFFFFF"/>
                </a:solidFill>
                <a:latin typeface="Arial"/>
                <a:cs typeface="Arial"/>
              </a:rPr>
              <a:t>c)</a:t>
            </a:r>
            <a:r>
              <a:rPr dirty="0" sz="175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0" b="1">
                <a:solidFill>
                  <a:srgbClr val="FFFFFF"/>
                </a:solidFill>
                <a:latin typeface="Arial"/>
                <a:cs typeface="Arial"/>
              </a:rPr>
              <a:t>45</a:t>
            </a:r>
            <a:r>
              <a:rPr dirty="0" sz="14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0" b="1">
                <a:solidFill>
                  <a:srgbClr val="FFFFFF"/>
                </a:solidFill>
                <a:latin typeface="Arial"/>
                <a:cs typeface="Arial"/>
              </a:rPr>
              <a:t>43</a:t>
            </a:r>
            <a:r>
              <a:rPr dirty="0" sz="14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1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dirty="0" sz="1400" spc="-2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14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400" spc="70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r>
              <a:rPr dirty="0" sz="14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4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31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dirty="0" sz="1400" spc="-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750" spc="55">
                <a:solidFill>
                  <a:srgbClr val="FFFFFF"/>
                </a:solidFill>
                <a:latin typeface="Arial"/>
                <a:cs typeface="Arial"/>
              </a:rPr>
              <a:t>d)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%= </a:t>
            </a:r>
            <a:r>
              <a:rPr dirty="0" sz="1400" spc="105" b="1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dirty="0" sz="1400" spc="345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4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750" spc="-10">
                <a:solidFill>
                  <a:srgbClr val="FFFFFF"/>
                </a:solidFill>
                <a:latin typeface="Arial"/>
                <a:cs typeface="Arial"/>
              </a:rPr>
              <a:t>e)</a:t>
            </a:r>
            <a:r>
              <a:rPr dirty="0" sz="1750" spc="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4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750" spc="70">
                <a:solidFill>
                  <a:srgbClr val="FFFFFF"/>
                </a:solidFill>
                <a:latin typeface="Arial"/>
                <a:cs typeface="Arial"/>
              </a:rPr>
              <a:t>f)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dirty="0" sz="1400" spc="300">
                <a:solidFill>
                  <a:srgbClr val="FFFFFF"/>
                </a:solidFill>
                <a:latin typeface="Arial"/>
                <a:cs typeface="Arial"/>
              </a:rPr>
              <a:t>+= </a:t>
            </a:r>
            <a:r>
              <a:rPr dirty="0" sz="1400" spc="95" b="1">
                <a:solidFill>
                  <a:srgbClr val="FFFFFF"/>
                </a:solidFill>
                <a:latin typeface="Arial"/>
                <a:cs typeface="Arial"/>
              </a:rPr>
              <a:t>1.5 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dirty="0" sz="1400" spc="110" b="1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dirty="0" sz="1400" spc="30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4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Arial"/>
                <a:cs typeface="Arial"/>
              </a:rPr>
              <a:t>(++a);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750" spc="50">
                <a:solidFill>
                  <a:srgbClr val="FFFFFF"/>
                </a:solidFill>
                <a:latin typeface="Arial"/>
                <a:cs typeface="Arial"/>
              </a:rPr>
              <a:t>g)</a:t>
            </a:r>
            <a:r>
              <a:rPr dirty="0" sz="17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20">
                <a:solidFill>
                  <a:srgbClr val="FFFFFF"/>
                </a:solidFill>
                <a:latin typeface="Arial"/>
                <a:cs typeface="Arial"/>
              </a:rPr>
              <a:t>-=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95" b="1">
                <a:solidFill>
                  <a:srgbClr val="FFFFFF"/>
                </a:solidFill>
                <a:latin typeface="Arial"/>
                <a:cs typeface="Arial"/>
              </a:rPr>
              <a:t>1.5</a:t>
            </a:r>
            <a:r>
              <a:rPr dirty="0" sz="14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400" spc="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5">
                <a:solidFill>
                  <a:srgbClr val="FFFFFF"/>
                </a:solidFill>
                <a:latin typeface="Arial"/>
                <a:cs typeface="Arial"/>
              </a:rPr>
              <a:t>a++;</a:t>
            </a:r>
            <a:endParaRPr sz="1400">
              <a:latin typeface="Arial"/>
              <a:cs typeface="Arial"/>
            </a:endParaRPr>
          </a:p>
          <a:p>
            <a:pPr marL="236220" indent="-224154">
              <a:lnSpc>
                <a:spcPct val="100000"/>
              </a:lnSpc>
              <a:spcBef>
                <a:spcPts val="930"/>
              </a:spcBef>
              <a:buClr>
                <a:srgbClr val="FF0000"/>
              </a:buClr>
              <a:buFont typeface="Arial"/>
              <a:buAutoNum type="arabicPeriod" startAt="4"/>
              <a:tabLst>
                <a:tab pos="236854" algn="l"/>
              </a:tabLst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Eğer </a:t>
            </a: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bugün 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Salı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ise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100 </a:t>
            </a:r>
            <a:r>
              <a:rPr dirty="0" sz="1400" spc="95">
                <a:solidFill>
                  <a:srgbClr val="FFFFFF"/>
                </a:solidFill>
                <a:latin typeface="Arial"/>
                <a:cs typeface="Arial"/>
              </a:rPr>
              <a:t>gün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sonra </a:t>
            </a:r>
            <a:r>
              <a:rPr dirty="0" sz="1400" spc="75">
                <a:solidFill>
                  <a:srgbClr val="FFFFFF"/>
                </a:solidFill>
                <a:latin typeface="Arial"/>
                <a:cs typeface="Arial"/>
              </a:rPr>
              <a:t>hangi</a:t>
            </a:r>
            <a:r>
              <a:rPr dirty="0" sz="14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olacaktır?</a:t>
            </a:r>
            <a:endParaRPr sz="1400">
              <a:latin typeface="Arial"/>
              <a:cs typeface="Arial"/>
            </a:endParaRPr>
          </a:p>
          <a:p>
            <a:pPr marL="236220" indent="-224154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Arial"/>
              <a:buAutoNum type="arabicPeriod" startAt="4"/>
              <a:tabLst>
                <a:tab pos="236854" algn="l"/>
              </a:tabLst>
            </a:pP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25/4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ifadesinin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sonucu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nedir?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Noktalı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sonuç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elde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5">
                <a:solidFill>
                  <a:srgbClr val="FFFFFF"/>
                </a:solidFill>
                <a:latin typeface="Arial"/>
                <a:cs typeface="Arial"/>
              </a:rPr>
              <a:t>etmek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"/>
                <a:cs typeface="Arial"/>
              </a:rPr>
              <a:t>için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nasıl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yazmak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gerekir?</a:t>
            </a:r>
            <a:endParaRPr sz="1400">
              <a:latin typeface="Arial"/>
              <a:cs typeface="Arial"/>
            </a:endParaRPr>
          </a:p>
          <a:p>
            <a:pPr marL="12700" marR="2628900">
              <a:lnSpc>
                <a:spcPct val="159300"/>
              </a:lnSpc>
              <a:spcBef>
                <a:spcPts val="15"/>
              </a:spcBef>
              <a:buClr>
                <a:srgbClr val="FF0000"/>
              </a:buClr>
              <a:buFont typeface="Arial"/>
              <a:buAutoNum type="arabicPeriod" startAt="4"/>
              <a:tabLst>
                <a:tab pos="236854" algn="l"/>
              </a:tabLst>
            </a:pP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Aşağıdaki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ifadeler 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doğru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mudur? 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Eğer 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doğru 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ise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çıkışları</a:t>
            </a:r>
            <a:r>
              <a:rPr dirty="0" sz="14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yazınız?  </a:t>
            </a: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System.out.println("25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4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4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4);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System.out.println("25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4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4.0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4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4.0);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System.out.println("3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4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dirty="0" sz="1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0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1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4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4);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 spc="65">
                <a:solidFill>
                  <a:srgbClr val="FFFFFF"/>
                </a:solidFill>
                <a:latin typeface="Arial"/>
                <a:cs typeface="Arial"/>
              </a:rPr>
              <a:t>System.out.println("3.0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4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dirty="0" sz="14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95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"/>
                <a:cs typeface="Arial"/>
              </a:rPr>
              <a:t>3.0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3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34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Arial"/>
                <a:cs typeface="Arial"/>
              </a:rPr>
              <a:t>4);</a:t>
            </a:r>
            <a:endParaRPr sz="1400">
              <a:latin typeface="Arial"/>
              <a:cs typeface="Arial"/>
            </a:endParaRPr>
          </a:p>
          <a:p>
            <a:pPr marL="236220" indent="-224154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Font typeface="Arial"/>
              <a:buAutoNum type="arabicPeriod" startAt="7"/>
              <a:tabLst>
                <a:tab pos="236854" algn="l"/>
              </a:tabLst>
            </a:pP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Aşağıdaki </a:t>
            </a:r>
            <a:r>
              <a:rPr dirty="0" sz="1400" spc="90">
                <a:solidFill>
                  <a:srgbClr val="FFFFFF"/>
                </a:solidFill>
                <a:latin typeface="Arial"/>
                <a:cs typeface="Arial"/>
              </a:rPr>
              <a:t>aritmetik </a:t>
            </a:r>
            <a:r>
              <a:rPr dirty="0" sz="1400" spc="60">
                <a:solidFill>
                  <a:srgbClr val="FFFFFF"/>
                </a:solidFill>
                <a:latin typeface="Arial"/>
                <a:cs typeface="Arial"/>
              </a:rPr>
              <a:t>ifadeyi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Java’da </a:t>
            </a:r>
            <a:r>
              <a:rPr dirty="0" sz="1400" spc="40">
                <a:solidFill>
                  <a:srgbClr val="FFFFFF"/>
                </a:solidFill>
                <a:latin typeface="Arial"/>
                <a:cs typeface="Arial"/>
              </a:rPr>
              <a:t>nasıl</a:t>
            </a:r>
            <a:r>
              <a:rPr dirty="0" sz="14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yazarsınız?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5638800"/>
            <a:ext cx="3200400" cy="64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3675"/>
            <a:ext cx="4247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1">
                <a:solidFill>
                  <a:srgbClr val="FF0000"/>
                </a:solidFill>
                <a:latin typeface="Arial"/>
                <a:cs typeface="Arial"/>
              </a:rPr>
              <a:t>GÖZDEN </a:t>
            </a:r>
            <a:r>
              <a:rPr dirty="0" sz="2400" spc="-130" b="1">
                <a:solidFill>
                  <a:srgbClr val="FF0000"/>
                </a:solidFill>
                <a:latin typeface="Arial"/>
                <a:cs typeface="Arial"/>
              </a:rPr>
              <a:t>GEÇİRME</a:t>
            </a:r>
            <a:r>
              <a:rPr dirty="0" sz="2400" spc="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FF0000"/>
                </a:solidFill>
                <a:latin typeface="Arial"/>
                <a:cs typeface="Arial"/>
              </a:rPr>
              <a:t>SORULARI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457200"/>
            <a:ext cx="86868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540" y="424941"/>
            <a:ext cx="1593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5575"/>
            <a:ext cx="42475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 b="1">
                <a:solidFill>
                  <a:srgbClr val="FF0000"/>
                </a:solidFill>
                <a:latin typeface="Arial"/>
                <a:cs typeface="Arial"/>
              </a:rPr>
              <a:t>GÖZDEN </a:t>
            </a:r>
            <a:r>
              <a:rPr dirty="0" sz="2400" spc="-130" b="1">
                <a:solidFill>
                  <a:srgbClr val="FF0000"/>
                </a:solidFill>
                <a:latin typeface="Arial"/>
                <a:cs typeface="Arial"/>
              </a:rPr>
              <a:t>GEÇİRME</a:t>
            </a:r>
            <a:r>
              <a:rPr dirty="0" sz="2400" spc="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FF0000"/>
                </a:solidFill>
                <a:latin typeface="Arial"/>
                <a:cs typeface="Arial"/>
              </a:rPr>
              <a:t>SORULARI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446912"/>
            <a:ext cx="5610225" cy="609092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459105" indent="-447040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SzPct val="95454"/>
              <a:buFont typeface="Arial"/>
              <a:buAutoNum type="arabicPeriod" startAt="12"/>
              <a:tabLst>
                <a:tab pos="459740" algn="l"/>
              </a:tabLst>
            </a:pPr>
            <a:r>
              <a:rPr dirty="0" sz="2200" spc="75">
                <a:solidFill>
                  <a:srgbClr val="FFFFFF"/>
                </a:solidFill>
                <a:latin typeface="Arial"/>
                <a:cs typeface="Arial"/>
              </a:rPr>
              <a:t>Aşağıdaki </a:t>
            </a:r>
            <a:r>
              <a:rPr dirty="0" sz="2200" spc="120">
                <a:solidFill>
                  <a:srgbClr val="FFFFFF"/>
                </a:solidFill>
                <a:latin typeface="Arial"/>
                <a:cs typeface="Arial"/>
              </a:rPr>
              <a:t>programın </a:t>
            </a:r>
            <a:r>
              <a:rPr dirty="0" sz="2200" spc="70">
                <a:solidFill>
                  <a:srgbClr val="FFFFFF"/>
                </a:solidFill>
                <a:latin typeface="Arial"/>
                <a:cs typeface="Arial"/>
              </a:rPr>
              <a:t>çıktısını </a:t>
            </a:r>
            <a:r>
              <a:rPr dirty="0" sz="2200" spc="110">
                <a:solidFill>
                  <a:srgbClr val="FFFFFF"/>
                </a:solidFill>
                <a:latin typeface="Arial"/>
                <a:cs typeface="Arial"/>
              </a:rPr>
              <a:t>veriniz</a:t>
            </a:r>
            <a:r>
              <a:rPr dirty="0" sz="2200" spc="80">
                <a:solidFill>
                  <a:srgbClr val="FFFFFF"/>
                </a:solidFill>
                <a:latin typeface="Arial"/>
                <a:cs typeface="Arial"/>
              </a:rPr>
              <a:t> :</a:t>
            </a:r>
            <a:endParaRPr sz="22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40"/>
              </a:spcBef>
            </a:pPr>
            <a:r>
              <a:rPr dirty="0" sz="1900" spc="105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dirty="0" sz="1900" spc="3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dirty="0" sz="1900" spc="55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19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05"/>
              </a:spcBef>
            </a:pPr>
            <a:r>
              <a:rPr dirty="0" sz="1900" spc="105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dirty="0" sz="1900" spc="85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dirty="0" sz="1900" spc="100">
                <a:solidFill>
                  <a:srgbClr val="FFFFFF"/>
                </a:solidFill>
                <a:latin typeface="Arial"/>
                <a:cs typeface="Arial"/>
              </a:rPr>
              <a:t>void </a:t>
            </a:r>
            <a:r>
              <a:rPr dirty="0" sz="1900" spc="75">
                <a:solidFill>
                  <a:srgbClr val="FFFFFF"/>
                </a:solidFill>
                <a:latin typeface="Arial"/>
                <a:cs typeface="Arial"/>
              </a:rPr>
              <a:t>main(String[] </a:t>
            </a:r>
            <a:r>
              <a:rPr dirty="0" sz="1900" spc="50">
                <a:solidFill>
                  <a:srgbClr val="FFFFFF"/>
                </a:solidFill>
                <a:latin typeface="Arial"/>
                <a:cs typeface="Arial"/>
              </a:rPr>
              <a:t>args)</a:t>
            </a:r>
            <a:r>
              <a:rPr dirty="0" sz="19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algn="just" marL="1270000" marR="3234055">
              <a:lnSpc>
                <a:spcPct val="128000"/>
              </a:lnSpc>
              <a:spcBef>
                <a:spcPts val="55"/>
              </a:spcBef>
            </a:pPr>
            <a:r>
              <a:rPr dirty="0" sz="1500" spc="50">
                <a:solidFill>
                  <a:srgbClr val="FFFFFF"/>
                </a:solidFill>
                <a:latin typeface="Arial"/>
                <a:cs typeface="Arial"/>
              </a:rPr>
              <a:t>char </a:t>
            </a:r>
            <a:r>
              <a:rPr dirty="0" sz="1500" spc="165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dirty="0" sz="1500" spc="315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5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Arial"/>
                <a:cs typeface="Arial"/>
              </a:rPr>
              <a:t>'a';  </a:t>
            </a:r>
            <a:r>
              <a:rPr dirty="0" sz="1500" spc="50">
                <a:solidFill>
                  <a:srgbClr val="FFFFFF"/>
                </a:solidFill>
                <a:latin typeface="Arial"/>
                <a:cs typeface="Arial"/>
              </a:rPr>
              <a:t>char </a:t>
            </a:r>
            <a:r>
              <a:rPr dirty="0" sz="1500" spc="3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dirty="0" sz="1500" spc="315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Arial"/>
                <a:cs typeface="Arial"/>
              </a:rPr>
              <a:t>'c';</a:t>
            </a:r>
            <a:endParaRPr sz="1500">
              <a:latin typeface="Arial"/>
              <a:cs typeface="Arial"/>
            </a:endParaRPr>
          </a:p>
          <a:p>
            <a:pPr algn="just" marL="1270000" marR="2002155">
              <a:lnSpc>
                <a:spcPts val="2300"/>
              </a:lnSpc>
              <a:spcBef>
                <a:spcPts val="150"/>
              </a:spcBef>
            </a:pPr>
            <a:r>
              <a:rPr dirty="0" sz="1500" spc="90">
                <a:solidFill>
                  <a:srgbClr val="FFFFFF"/>
                </a:solidFill>
                <a:latin typeface="Arial"/>
                <a:cs typeface="Arial"/>
              </a:rPr>
              <a:t>System.out.println(++x);  </a:t>
            </a:r>
            <a:r>
              <a:rPr dirty="0" sz="1500" spc="80">
                <a:solidFill>
                  <a:srgbClr val="FFFFFF"/>
                </a:solidFill>
                <a:latin typeface="Arial"/>
                <a:cs typeface="Arial"/>
              </a:rPr>
              <a:t>System.out.println(y++);  </a:t>
            </a:r>
            <a:r>
              <a:rPr dirty="0" sz="1500" spc="70">
                <a:solidFill>
                  <a:srgbClr val="FFFFFF"/>
                </a:solidFill>
                <a:latin typeface="Arial"/>
                <a:cs typeface="Arial"/>
              </a:rPr>
              <a:t>System.out.println(x </a:t>
            </a:r>
            <a:r>
              <a:rPr dirty="0" sz="1500" spc="36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5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Arial"/>
                <a:cs typeface="Arial"/>
              </a:rPr>
              <a:t>y);</a:t>
            </a:r>
            <a:endParaRPr sz="15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290"/>
              </a:spcBef>
            </a:pPr>
            <a:r>
              <a:rPr dirty="0" sz="1900" spc="-2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05"/>
              </a:spcBef>
            </a:pPr>
            <a:r>
              <a:rPr dirty="0" sz="1900" spc="-2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 marL="347980" indent="-299085">
              <a:lnSpc>
                <a:spcPct val="100000"/>
              </a:lnSpc>
              <a:spcBef>
                <a:spcPts val="1375"/>
              </a:spcBef>
              <a:buClr>
                <a:srgbClr val="FF0000"/>
              </a:buClr>
              <a:buFont typeface="Gothic Uralic"/>
              <a:buAutoNum type="arabicPeriod" startAt="13"/>
              <a:tabLst>
                <a:tab pos="347980" algn="l"/>
              </a:tabLst>
            </a:pPr>
            <a:r>
              <a:rPr dirty="0" sz="1400" spc="-5">
                <a:solidFill>
                  <a:srgbClr val="FFFFFF"/>
                </a:solidFill>
                <a:latin typeface="TeXGyreAdventor"/>
                <a:cs typeface="TeXGyreAdventor"/>
              </a:rPr>
              <a:t>System.out.println </a:t>
            </a:r>
            <a:r>
              <a:rPr dirty="0" sz="1400" spc="5">
                <a:solidFill>
                  <a:srgbClr val="FFFFFF"/>
                </a:solidFill>
                <a:latin typeface="TeXGyreAdventor"/>
                <a:cs typeface="TeXGyreAdventor"/>
              </a:rPr>
              <a:t>ile </a:t>
            </a:r>
            <a:r>
              <a:rPr dirty="0" sz="1400" spc="-5">
                <a:solidFill>
                  <a:srgbClr val="FFFFFF"/>
                </a:solidFill>
                <a:latin typeface="TeXGyreAdventor"/>
                <a:cs typeface="TeXGyreAdventor"/>
              </a:rPr>
              <a:t>System.out.print arasında ne </a:t>
            </a: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fark</a:t>
            </a:r>
            <a:r>
              <a:rPr dirty="0" sz="1400" spc="-55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vardır?</a:t>
            </a:r>
            <a:endParaRPr sz="1400">
              <a:latin typeface="TeXGyreAdventor"/>
              <a:cs typeface="TeXGyreAdventor"/>
            </a:endParaRPr>
          </a:p>
          <a:p>
            <a:pPr marL="347980" marR="1593850" indent="-347980">
              <a:lnSpc>
                <a:spcPct val="159300"/>
              </a:lnSpc>
              <a:spcBef>
                <a:spcPts val="15"/>
              </a:spcBef>
              <a:buClr>
                <a:srgbClr val="FF0000"/>
              </a:buClr>
              <a:buFont typeface="Gothic Uralic"/>
              <a:buAutoNum type="arabicPeriod" startAt="13"/>
              <a:tabLst>
                <a:tab pos="347980" algn="l"/>
              </a:tabLst>
            </a:pP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Aşağıdaki program </a:t>
            </a:r>
            <a:r>
              <a:rPr dirty="0" sz="1400" spc="-5">
                <a:solidFill>
                  <a:srgbClr val="FFFFFF"/>
                </a:solidFill>
                <a:latin typeface="TeXGyreAdventor"/>
                <a:cs typeface="TeXGyreAdventor"/>
              </a:rPr>
              <a:t>parçasının çıktısı</a:t>
            </a:r>
            <a:r>
              <a:rPr dirty="0" sz="1400" spc="-135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nedir?  String cümle=«Merhaba </a:t>
            </a:r>
            <a:r>
              <a:rPr dirty="0" sz="1400" spc="-10">
                <a:solidFill>
                  <a:srgbClr val="FFFFFF"/>
                </a:solidFill>
                <a:latin typeface="TeXGyreAdventor"/>
                <a:cs typeface="TeXGyreAdventor"/>
              </a:rPr>
              <a:t>JaVa»;  </a:t>
            </a:r>
            <a:r>
              <a:rPr dirty="0" sz="1400" spc="-5">
                <a:solidFill>
                  <a:srgbClr val="FFFFFF"/>
                </a:solidFill>
                <a:latin typeface="TeXGyreAdventor"/>
                <a:cs typeface="TeXGyreAdventor"/>
              </a:rPr>
              <a:t>Cumle=cümle.toUpperCase();  System.out.println(cumle);</a:t>
            </a:r>
            <a:endParaRPr sz="1400">
              <a:latin typeface="TeXGyreAdventor"/>
              <a:cs typeface="TeXGyreAdventor"/>
            </a:endParaRPr>
          </a:p>
          <a:p>
            <a:pPr marL="48895" marR="2158365">
              <a:lnSpc>
                <a:spcPct val="159300"/>
              </a:lnSpc>
              <a:spcBef>
                <a:spcPts val="15"/>
              </a:spcBef>
              <a:buClr>
                <a:srgbClr val="FF0000"/>
              </a:buClr>
              <a:buFont typeface="Gothic Uralic"/>
              <a:buAutoNum type="arabicPeriod" startAt="13"/>
              <a:tabLst>
                <a:tab pos="347980" algn="l"/>
              </a:tabLst>
            </a:pP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Aşağıdaki programın </a:t>
            </a:r>
            <a:r>
              <a:rPr dirty="0" sz="1400" spc="-5">
                <a:solidFill>
                  <a:srgbClr val="FFFFFF"/>
                </a:solidFill>
                <a:latin typeface="TeXGyreAdventor"/>
                <a:cs typeface="TeXGyreAdventor"/>
              </a:rPr>
              <a:t>çıktısını</a:t>
            </a:r>
            <a:r>
              <a:rPr dirty="0" sz="1400" spc="-135">
                <a:solidFill>
                  <a:srgbClr val="FFFFFF"/>
                </a:solidFill>
                <a:latin typeface="TeXGyreAdventor"/>
                <a:cs typeface="TeXGyreAdventor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eXGyreAdventor"/>
                <a:cs typeface="TeXGyreAdventor"/>
              </a:rPr>
              <a:t>veriniz?  </a:t>
            </a:r>
            <a:r>
              <a:rPr dirty="0" sz="1400">
                <a:solidFill>
                  <a:srgbClr val="FFFFFF"/>
                </a:solidFill>
                <a:latin typeface="TeXGyreAdventor"/>
                <a:cs typeface="TeXGyreAdventor"/>
              </a:rPr>
              <a:t>String </a:t>
            </a:r>
            <a:r>
              <a:rPr dirty="0" sz="1400" spc="-5">
                <a:solidFill>
                  <a:srgbClr val="FFFFFF"/>
                </a:solidFill>
                <a:latin typeface="TeXGyreAdventor"/>
                <a:cs typeface="TeXGyreAdventor"/>
              </a:rPr>
              <a:t>harfler=«klmnoprs»;  System.out.println(harfler.substring(3));</a:t>
            </a:r>
            <a:endParaRPr sz="14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ÖRNEK </a:t>
            </a:r>
            <a:r>
              <a:rPr dirty="0" spc="-170"/>
              <a:t>BİR </a:t>
            </a:r>
            <a:r>
              <a:rPr dirty="0" spc="-90"/>
              <a:t>PROGRAMIN</a:t>
            </a:r>
            <a:r>
              <a:rPr dirty="0" spc="70"/>
              <a:t> </a:t>
            </a:r>
            <a:r>
              <a:rPr dirty="0" spc="-60"/>
              <a:t>ÇALIŞTIRILMASI</a:t>
            </a:r>
          </a:p>
        </p:txBody>
      </p:sp>
      <p:sp>
        <p:nvSpPr>
          <p:cNvPr id="3" name="object 3"/>
          <p:cNvSpPr/>
          <p:nvPr/>
        </p:nvSpPr>
        <p:spPr>
          <a:xfrm>
            <a:off x="647700" y="1066800"/>
            <a:ext cx="5562600" cy="5181600"/>
          </a:xfrm>
          <a:custGeom>
            <a:avLst/>
            <a:gdLst/>
            <a:ahLst/>
            <a:cxnLst/>
            <a:rect l="l" t="t" r="r" b="b"/>
            <a:pathLst>
              <a:path w="5562600" h="5181600">
                <a:moveTo>
                  <a:pt x="5562600" y="0"/>
                </a:moveTo>
                <a:lnTo>
                  <a:pt x="0" y="0"/>
                </a:lnTo>
                <a:lnTo>
                  <a:pt x="0" y="5181600"/>
                </a:lnTo>
                <a:lnTo>
                  <a:pt x="5562600" y="5181600"/>
                </a:lnTo>
                <a:lnTo>
                  <a:pt x="5562600" y="0"/>
                </a:lnTo>
                <a:close/>
              </a:path>
            </a:pathLst>
          </a:custGeom>
          <a:solidFill>
            <a:srgbClr val="D04F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6440" y="972057"/>
            <a:ext cx="33902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14">
                <a:solidFill>
                  <a:srgbClr val="12466F"/>
                </a:solidFill>
                <a:latin typeface="Arial"/>
                <a:cs typeface="Arial"/>
              </a:rPr>
              <a:t>public </a:t>
            </a:r>
            <a:r>
              <a:rPr dirty="0" sz="2000" spc="35">
                <a:solidFill>
                  <a:srgbClr val="12466F"/>
                </a:solidFill>
                <a:latin typeface="Arial"/>
                <a:cs typeface="Arial"/>
              </a:rPr>
              <a:t>class </a:t>
            </a:r>
            <a:r>
              <a:rPr dirty="0" sz="2000" spc="80">
                <a:solidFill>
                  <a:srgbClr val="12466F"/>
                </a:solidFill>
                <a:latin typeface="Arial"/>
                <a:cs typeface="Arial"/>
              </a:rPr>
              <a:t>ComputeArea</a:t>
            </a:r>
            <a:r>
              <a:rPr dirty="0" sz="2000" spc="1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12466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288" y="1281430"/>
            <a:ext cx="4644390" cy="951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85">
                <a:solidFill>
                  <a:srgbClr val="12466F"/>
                </a:solidFill>
                <a:latin typeface="Arial"/>
                <a:cs typeface="Arial"/>
              </a:rPr>
              <a:t>/** </a:t>
            </a:r>
            <a:r>
              <a:rPr dirty="0" sz="2000" spc="75">
                <a:solidFill>
                  <a:srgbClr val="12466F"/>
                </a:solidFill>
                <a:latin typeface="Arial"/>
                <a:cs typeface="Arial"/>
              </a:rPr>
              <a:t>Main </a:t>
            </a:r>
            <a:r>
              <a:rPr dirty="0" sz="2000" spc="130">
                <a:solidFill>
                  <a:srgbClr val="12466F"/>
                </a:solidFill>
                <a:latin typeface="Arial"/>
                <a:cs typeface="Arial"/>
              </a:rPr>
              <a:t>method</a:t>
            </a:r>
            <a:r>
              <a:rPr dirty="0" sz="2000" spc="-17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2000" spc="340">
                <a:solidFill>
                  <a:srgbClr val="12466F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173990" marR="5080" indent="-161925">
              <a:lnSpc>
                <a:spcPts val="2450"/>
              </a:lnSpc>
              <a:spcBef>
                <a:spcPts val="75"/>
              </a:spcBef>
            </a:pPr>
            <a:r>
              <a:rPr dirty="0" sz="2000" spc="114">
                <a:solidFill>
                  <a:srgbClr val="12466F"/>
                </a:solidFill>
                <a:latin typeface="Arial"/>
                <a:cs typeface="Arial"/>
              </a:rPr>
              <a:t>public </a:t>
            </a:r>
            <a:r>
              <a:rPr dirty="0" sz="2000" spc="85">
                <a:solidFill>
                  <a:srgbClr val="12466F"/>
                </a:solidFill>
                <a:latin typeface="Arial"/>
                <a:cs typeface="Arial"/>
              </a:rPr>
              <a:t>static </a:t>
            </a:r>
            <a:r>
              <a:rPr dirty="0" sz="2000" spc="105">
                <a:solidFill>
                  <a:srgbClr val="12466F"/>
                </a:solidFill>
                <a:latin typeface="Arial"/>
                <a:cs typeface="Arial"/>
              </a:rPr>
              <a:t>void </a:t>
            </a:r>
            <a:r>
              <a:rPr dirty="0" sz="2000" spc="85">
                <a:solidFill>
                  <a:srgbClr val="12466F"/>
                </a:solidFill>
                <a:latin typeface="Arial"/>
                <a:cs typeface="Arial"/>
              </a:rPr>
              <a:t>main(String[] </a:t>
            </a:r>
            <a:r>
              <a:rPr dirty="0" sz="2000" spc="50">
                <a:solidFill>
                  <a:srgbClr val="12466F"/>
                </a:solidFill>
                <a:latin typeface="Arial"/>
                <a:cs typeface="Arial"/>
              </a:rPr>
              <a:t>args)</a:t>
            </a:r>
            <a:r>
              <a:rPr dirty="0" sz="2000" spc="-7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12466F"/>
                </a:solidFill>
                <a:latin typeface="Arial"/>
                <a:cs typeface="Arial"/>
              </a:rPr>
              <a:t>{  </a:t>
            </a:r>
            <a:r>
              <a:rPr dirty="0" sz="2000" spc="110">
                <a:solidFill>
                  <a:srgbClr val="12466F"/>
                </a:solidFill>
                <a:latin typeface="Arial"/>
                <a:cs typeface="Arial"/>
              </a:rPr>
              <a:t>double</a:t>
            </a:r>
            <a:r>
              <a:rPr dirty="0" sz="2000" spc="65">
                <a:solidFill>
                  <a:srgbClr val="12466F"/>
                </a:solidFill>
                <a:latin typeface="Arial"/>
                <a:cs typeface="Arial"/>
              </a:rPr>
              <a:t> yaricap;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588" y="2211451"/>
            <a:ext cx="5036185" cy="361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05"/>
              </a:spcBef>
            </a:pPr>
            <a:r>
              <a:rPr dirty="0" sz="2000" spc="110">
                <a:solidFill>
                  <a:srgbClr val="12466F"/>
                </a:solidFill>
                <a:latin typeface="Arial"/>
                <a:cs typeface="Arial"/>
              </a:rPr>
              <a:t>double</a:t>
            </a:r>
            <a:r>
              <a:rPr dirty="0" sz="2000" spc="6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12466F"/>
                </a:solidFill>
                <a:latin typeface="Arial"/>
                <a:cs typeface="Arial"/>
              </a:rPr>
              <a:t>alan;</a:t>
            </a:r>
            <a:endParaRPr sz="2000">
              <a:latin typeface="Arial"/>
              <a:cs typeface="Arial"/>
            </a:endParaRPr>
          </a:p>
          <a:p>
            <a:pPr marL="186690" marR="2232660">
              <a:lnSpc>
                <a:spcPct val="101499"/>
              </a:lnSpc>
              <a:spcBef>
                <a:spcPts val="2445"/>
              </a:spcBef>
            </a:pPr>
            <a:r>
              <a:rPr dirty="0" sz="2000" spc="495">
                <a:solidFill>
                  <a:srgbClr val="12466F"/>
                </a:solidFill>
                <a:latin typeface="Arial"/>
                <a:cs typeface="Arial"/>
              </a:rPr>
              <a:t>//</a:t>
            </a:r>
            <a:r>
              <a:rPr dirty="0" sz="2000" spc="1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2000" spc="40">
                <a:solidFill>
                  <a:srgbClr val="12466F"/>
                </a:solidFill>
                <a:latin typeface="Arial"/>
                <a:cs typeface="Arial"/>
              </a:rPr>
              <a:t>yarıçapa </a:t>
            </a:r>
            <a:r>
              <a:rPr dirty="0" sz="2000" spc="85">
                <a:solidFill>
                  <a:srgbClr val="12466F"/>
                </a:solidFill>
                <a:latin typeface="Arial"/>
                <a:cs typeface="Arial"/>
              </a:rPr>
              <a:t>değer </a:t>
            </a:r>
            <a:r>
              <a:rPr dirty="0" sz="2000" spc="55">
                <a:solidFill>
                  <a:srgbClr val="12466F"/>
                </a:solidFill>
                <a:latin typeface="Arial"/>
                <a:cs typeface="Arial"/>
              </a:rPr>
              <a:t>ata  </a:t>
            </a:r>
            <a:r>
              <a:rPr dirty="0" sz="2000" spc="6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2000" spc="425">
                <a:solidFill>
                  <a:srgbClr val="12466F"/>
                </a:solidFill>
                <a:latin typeface="Arial"/>
                <a:cs typeface="Arial"/>
              </a:rPr>
              <a:t>=</a:t>
            </a:r>
            <a:r>
              <a:rPr dirty="0" sz="2000" spc="6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2000" spc="125">
                <a:solidFill>
                  <a:srgbClr val="12466F"/>
                </a:solidFill>
                <a:latin typeface="Arial"/>
                <a:cs typeface="Arial"/>
              </a:rPr>
              <a:t>20;</a:t>
            </a:r>
            <a:endParaRPr sz="2000">
              <a:latin typeface="Arial"/>
              <a:cs typeface="Arial"/>
            </a:endParaRPr>
          </a:p>
          <a:p>
            <a:pPr marL="186690">
              <a:lnSpc>
                <a:spcPct val="100000"/>
              </a:lnSpc>
              <a:spcBef>
                <a:spcPts val="2485"/>
              </a:spcBef>
            </a:pPr>
            <a:r>
              <a:rPr dirty="0" sz="2000" spc="495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2000" spc="60">
                <a:solidFill>
                  <a:srgbClr val="12466F"/>
                </a:solidFill>
                <a:latin typeface="Arial"/>
                <a:cs typeface="Arial"/>
              </a:rPr>
              <a:t>Alanı</a:t>
            </a:r>
            <a:r>
              <a:rPr dirty="0" sz="2000" spc="-36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2000" spc="60">
                <a:solidFill>
                  <a:srgbClr val="12466F"/>
                </a:solidFill>
                <a:latin typeface="Arial"/>
                <a:cs typeface="Arial"/>
              </a:rPr>
              <a:t>hesapla</a:t>
            </a:r>
            <a:endParaRPr sz="2000">
              <a:latin typeface="Arial"/>
              <a:cs typeface="Arial"/>
            </a:endParaRPr>
          </a:p>
          <a:p>
            <a:pPr marL="186690">
              <a:lnSpc>
                <a:spcPct val="100000"/>
              </a:lnSpc>
              <a:spcBef>
                <a:spcPts val="40"/>
              </a:spcBef>
            </a:pPr>
            <a:r>
              <a:rPr dirty="0" sz="2000" spc="60">
                <a:solidFill>
                  <a:srgbClr val="12466F"/>
                </a:solidFill>
                <a:latin typeface="Arial"/>
                <a:cs typeface="Arial"/>
              </a:rPr>
              <a:t>alan </a:t>
            </a:r>
            <a:r>
              <a:rPr dirty="0" sz="2000" spc="425">
                <a:solidFill>
                  <a:srgbClr val="12466F"/>
                </a:solidFill>
                <a:latin typeface="Arial"/>
                <a:cs typeface="Arial"/>
              </a:rPr>
              <a:t>=</a:t>
            </a:r>
            <a:r>
              <a:rPr dirty="0" sz="2000" spc="-15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2000" spc="6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2000" spc="185">
                <a:solidFill>
                  <a:srgbClr val="12466F"/>
                </a:solidFill>
                <a:latin typeface="Arial"/>
                <a:cs typeface="Arial"/>
              </a:rPr>
              <a:t>* </a:t>
            </a:r>
            <a:r>
              <a:rPr dirty="0" sz="2000" spc="6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2000" spc="185">
                <a:solidFill>
                  <a:srgbClr val="12466F"/>
                </a:solidFill>
                <a:latin typeface="Arial"/>
                <a:cs typeface="Arial"/>
              </a:rPr>
              <a:t>* </a:t>
            </a:r>
            <a:r>
              <a:rPr dirty="0" sz="2000" spc="130">
                <a:solidFill>
                  <a:srgbClr val="12466F"/>
                </a:solidFill>
                <a:latin typeface="Arial"/>
                <a:cs typeface="Arial"/>
              </a:rPr>
              <a:t>3.14159;</a:t>
            </a:r>
            <a:endParaRPr sz="2000">
              <a:latin typeface="Arial"/>
              <a:cs typeface="Arial"/>
            </a:endParaRPr>
          </a:p>
          <a:p>
            <a:pPr marL="186690">
              <a:lnSpc>
                <a:spcPct val="100000"/>
              </a:lnSpc>
              <a:spcBef>
                <a:spcPts val="2485"/>
              </a:spcBef>
            </a:pPr>
            <a:r>
              <a:rPr dirty="0" sz="2000" spc="495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2000" spc="45">
                <a:solidFill>
                  <a:srgbClr val="12466F"/>
                </a:solidFill>
                <a:latin typeface="Arial"/>
                <a:cs typeface="Arial"/>
              </a:rPr>
              <a:t>Sonuçları</a:t>
            </a:r>
            <a:r>
              <a:rPr dirty="0" sz="2000" spc="-37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2000" spc="100">
                <a:solidFill>
                  <a:srgbClr val="12466F"/>
                </a:solidFill>
                <a:latin typeface="Arial"/>
                <a:cs typeface="Arial"/>
              </a:rPr>
              <a:t>göster</a:t>
            </a:r>
            <a:endParaRPr sz="2000">
              <a:latin typeface="Arial"/>
              <a:cs typeface="Arial"/>
            </a:endParaRPr>
          </a:p>
          <a:p>
            <a:pPr marL="137795">
              <a:lnSpc>
                <a:spcPct val="100000"/>
              </a:lnSpc>
              <a:spcBef>
                <a:spcPts val="35"/>
              </a:spcBef>
            </a:pP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+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Sy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"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st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o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e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l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m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an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.o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ç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u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e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t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m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.p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b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r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e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in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ri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t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n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ln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a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(«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la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Y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n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a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ı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rı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"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ç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+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ap</a:t>
            </a:r>
            <a:r>
              <a:rPr dirty="0" baseline="-40277" sz="3000" spc="-569">
                <a:solidFill>
                  <a:srgbClr val="12466F"/>
                </a:solidFill>
                <a:latin typeface="Arial"/>
                <a:cs typeface="Arial"/>
              </a:rPr>
              <a:t>a</a:t>
            </a:r>
            <a:r>
              <a:rPr dirty="0" sz="2000" spc="-380">
                <a:solidFill>
                  <a:srgbClr val="12466F"/>
                </a:solidFill>
                <a:latin typeface="Arial"/>
                <a:cs typeface="Arial"/>
              </a:rPr>
              <a:t>ı</a:t>
            </a:r>
            <a:r>
              <a:rPr dirty="0" sz="2000" spc="-229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baseline="-40277" sz="3000" spc="-225">
                <a:solidFill>
                  <a:srgbClr val="12466F"/>
                </a:solidFill>
                <a:latin typeface="Arial"/>
                <a:cs typeface="Arial"/>
              </a:rPr>
              <a:t>l</a:t>
            </a:r>
            <a:r>
              <a:rPr dirty="0" sz="2000" spc="-150">
                <a:solidFill>
                  <a:srgbClr val="12466F"/>
                </a:solidFill>
                <a:latin typeface="Arial"/>
                <a:cs typeface="Arial"/>
              </a:rPr>
              <a:t>"</a:t>
            </a:r>
            <a:r>
              <a:rPr dirty="0" baseline="-40277" sz="3000" spc="-225">
                <a:solidFill>
                  <a:srgbClr val="12466F"/>
                </a:solidFill>
                <a:latin typeface="Arial"/>
                <a:cs typeface="Arial"/>
              </a:rPr>
              <a:t>a</a:t>
            </a:r>
            <a:r>
              <a:rPr dirty="0" sz="2000" spc="-150">
                <a:solidFill>
                  <a:srgbClr val="12466F"/>
                </a:solidFill>
                <a:latin typeface="Arial"/>
                <a:cs typeface="Arial"/>
              </a:rPr>
              <a:t>+</a:t>
            </a:r>
            <a:r>
              <a:rPr dirty="0" baseline="-40277" sz="3000" spc="-225">
                <a:solidFill>
                  <a:srgbClr val="12466F"/>
                </a:solidFill>
                <a:latin typeface="Arial"/>
                <a:cs typeface="Arial"/>
              </a:rPr>
              <a:t>n)</a:t>
            </a:r>
            <a:r>
              <a:rPr dirty="0" sz="2000" spc="-150">
                <a:solidFill>
                  <a:srgbClr val="12466F"/>
                </a:solidFill>
                <a:latin typeface="Arial"/>
                <a:cs typeface="Arial"/>
              </a:rPr>
              <a:t>y</a:t>
            </a:r>
            <a:r>
              <a:rPr dirty="0" baseline="-40277" sz="3000" spc="-225">
                <a:solidFill>
                  <a:srgbClr val="12466F"/>
                </a:solidFill>
                <a:latin typeface="Arial"/>
                <a:cs typeface="Arial"/>
              </a:rPr>
              <a:t>;</a:t>
            </a:r>
            <a:r>
              <a:rPr dirty="0" sz="2000" spc="-150">
                <a:solidFill>
                  <a:srgbClr val="12466F"/>
                </a:solidFill>
                <a:latin typeface="Arial"/>
                <a:cs typeface="Arial"/>
              </a:rPr>
              <a:t>aricap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80"/>
              </a:spcBef>
            </a:pPr>
            <a:r>
              <a:rPr dirty="0" sz="2000" spc="-20">
                <a:solidFill>
                  <a:srgbClr val="12466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5804408"/>
            <a:ext cx="1085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12466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16569" y="597387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DFFFF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32421" y="1849882"/>
            <a:ext cx="1536700" cy="319405"/>
            <a:chOff x="6932421" y="1849882"/>
            <a:chExt cx="1536700" cy="319405"/>
          </a:xfrm>
        </p:grpSpPr>
        <p:sp>
          <p:nvSpPr>
            <p:cNvPr id="10" name="object 10"/>
            <p:cNvSpPr/>
            <p:nvPr/>
          </p:nvSpPr>
          <p:spPr>
            <a:xfrm>
              <a:off x="6938771" y="1856232"/>
              <a:ext cx="1524000" cy="306705"/>
            </a:xfrm>
            <a:custGeom>
              <a:avLst/>
              <a:gdLst/>
              <a:ahLst/>
              <a:cxnLst/>
              <a:rect l="l" t="t" r="r" b="b"/>
              <a:pathLst>
                <a:path w="1524000" h="306705">
                  <a:moveTo>
                    <a:pt x="1524000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1524000" y="306324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D04F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38771" y="1856232"/>
              <a:ext cx="1524000" cy="306705"/>
            </a:xfrm>
            <a:custGeom>
              <a:avLst/>
              <a:gdLst/>
              <a:ahLst/>
              <a:cxnLst/>
              <a:rect l="l" t="t" r="r" b="b"/>
              <a:pathLst>
                <a:path w="1524000" h="306705">
                  <a:moveTo>
                    <a:pt x="0" y="306324"/>
                  </a:moveTo>
                  <a:lnTo>
                    <a:pt x="1524000" y="306324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063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208266" y="1852040"/>
            <a:ext cx="986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9A939"/>
                </a:solidFill>
                <a:latin typeface="Times New Roman"/>
                <a:cs typeface="Times New Roman"/>
              </a:rPr>
              <a:t>Değer</a:t>
            </a:r>
            <a:r>
              <a:rPr dirty="0" sz="1800" spc="-75">
                <a:solidFill>
                  <a:srgbClr val="F9A939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F9A939"/>
                </a:solidFill>
                <a:latin typeface="Times New Roman"/>
                <a:cs typeface="Times New Roman"/>
              </a:rPr>
              <a:t>yok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7308" y="1818259"/>
            <a:ext cx="702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yaricap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5716" y="1984248"/>
            <a:ext cx="5118100" cy="307975"/>
            <a:chOff x="775716" y="1984248"/>
            <a:chExt cx="5118100" cy="307975"/>
          </a:xfrm>
        </p:grpSpPr>
        <p:sp>
          <p:nvSpPr>
            <p:cNvPr id="15" name="object 15"/>
            <p:cNvSpPr/>
            <p:nvPr/>
          </p:nvSpPr>
          <p:spPr>
            <a:xfrm>
              <a:off x="781812" y="1990344"/>
              <a:ext cx="5105400" cy="295910"/>
            </a:xfrm>
            <a:custGeom>
              <a:avLst/>
              <a:gdLst/>
              <a:ahLst/>
              <a:cxnLst/>
              <a:rect l="l" t="t" r="r" b="b"/>
              <a:pathLst>
                <a:path w="5105400" h="295910">
                  <a:moveTo>
                    <a:pt x="5105400" y="0"/>
                  </a:moveTo>
                  <a:lnTo>
                    <a:pt x="0" y="0"/>
                  </a:lnTo>
                  <a:lnTo>
                    <a:pt x="0" y="295655"/>
                  </a:lnTo>
                  <a:lnTo>
                    <a:pt x="5105400" y="295655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9ACD4B">
                <a:alpha val="4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81812" y="1990344"/>
              <a:ext cx="5105400" cy="295910"/>
            </a:xfrm>
            <a:custGeom>
              <a:avLst/>
              <a:gdLst/>
              <a:ahLst/>
              <a:cxnLst/>
              <a:rect l="l" t="t" r="r" b="b"/>
              <a:pathLst>
                <a:path w="5105400" h="295910">
                  <a:moveTo>
                    <a:pt x="0" y="295655"/>
                  </a:moveTo>
                  <a:lnTo>
                    <a:pt x="5105400" y="295655"/>
                  </a:lnTo>
                  <a:lnTo>
                    <a:pt x="5105400" y="0"/>
                  </a:lnTo>
                  <a:lnTo>
                    <a:pt x="0" y="0"/>
                  </a:lnTo>
                  <a:lnTo>
                    <a:pt x="0" y="295655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6754368" y="886967"/>
            <a:ext cx="1894839" cy="1076960"/>
            <a:chOff x="6754368" y="886967"/>
            <a:chExt cx="1894839" cy="1076960"/>
          </a:xfrm>
        </p:grpSpPr>
        <p:sp>
          <p:nvSpPr>
            <p:cNvPr id="18" name="object 18"/>
            <p:cNvSpPr/>
            <p:nvPr/>
          </p:nvSpPr>
          <p:spPr>
            <a:xfrm>
              <a:off x="6760464" y="893063"/>
              <a:ext cx="1882139" cy="1064260"/>
            </a:xfrm>
            <a:custGeom>
              <a:avLst/>
              <a:gdLst/>
              <a:ahLst/>
              <a:cxnLst/>
              <a:rect l="l" t="t" r="r" b="b"/>
              <a:pathLst>
                <a:path w="1882140" h="1064260">
                  <a:moveTo>
                    <a:pt x="784225" y="617220"/>
                  </a:moveTo>
                  <a:lnTo>
                    <a:pt x="313689" y="617220"/>
                  </a:lnTo>
                  <a:lnTo>
                    <a:pt x="322452" y="1064260"/>
                  </a:lnTo>
                  <a:lnTo>
                    <a:pt x="784225" y="617220"/>
                  </a:lnTo>
                  <a:close/>
                </a:path>
                <a:path w="1882140" h="1064260">
                  <a:moveTo>
                    <a:pt x="1779269" y="0"/>
                  </a:moveTo>
                  <a:lnTo>
                    <a:pt x="102869" y="0"/>
                  </a:lnTo>
                  <a:lnTo>
                    <a:pt x="62847" y="8090"/>
                  </a:lnTo>
                  <a:lnTo>
                    <a:pt x="30146" y="30146"/>
                  </a:lnTo>
                  <a:lnTo>
                    <a:pt x="8090" y="62847"/>
                  </a:lnTo>
                  <a:lnTo>
                    <a:pt x="0" y="102870"/>
                  </a:lnTo>
                  <a:lnTo>
                    <a:pt x="0" y="514350"/>
                  </a:lnTo>
                  <a:lnTo>
                    <a:pt x="8090" y="554372"/>
                  </a:lnTo>
                  <a:lnTo>
                    <a:pt x="30146" y="587073"/>
                  </a:lnTo>
                  <a:lnTo>
                    <a:pt x="62847" y="609129"/>
                  </a:lnTo>
                  <a:lnTo>
                    <a:pt x="102869" y="617220"/>
                  </a:lnTo>
                  <a:lnTo>
                    <a:pt x="1779269" y="617220"/>
                  </a:lnTo>
                  <a:lnTo>
                    <a:pt x="1819292" y="609129"/>
                  </a:lnTo>
                  <a:lnTo>
                    <a:pt x="1851993" y="587073"/>
                  </a:lnTo>
                  <a:lnTo>
                    <a:pt x="1874049" y="554372"/>
                  </a:lnTo>
                  <a:lnTo>
                    <a:pt x="1882139" y="514350"/>
                  </a:lnTo>
                  <a:lnTo>
                    <a:pt x="1882139" y="102870"/>
                  </a:lnTo>
                  <a:lnTo>
                    <a:pt x="1874049" y="62847"/>
                  </a:lnTo>
                  <a:lnTo>
                    <a:pt x="1851993" y="30146"/>
                  </a:lnTo>
                  <a:lnTo>
                    <a:pt x="1819292" y="8090"/>
                  </a:lnTo>
                  <a:lnTo>
                    <a:pt x="1779269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60464" y="893063"/>
              <a:ext cx="1882139" cy="1064260"/>
            </a:xfrm>
            <a:custGeom>
              <a:avLst/>
              <a:gdLst/>
              <a:ahLst/>
              <a:cxnLst/>
              <a:rect l="l" t="t" r="r" b="b"/>
              <a:pathLst>
                <a:path w="1882140" h="1064260">
                  <a:moveTo>
                    <a:pt x="0" y="102870"/>
                  </a:moveTo>
                  <a:lnTo>
                    <a:pt x="8090" y="62847"/>
                  </a:lnTo>
                  <a:lnTo>
                    <a:pt x="30146" y="30146"/>
                  </a:lnTo>
                  <a:lnTo>
                    <a:pt x="62847" y="8090"/>
                  </a:lnTo>
                  <a:lnTo>
                    <a:pt x="102869" y="0"/>
                  </a:lnTo>
                  <a:lnTo>
                    <a:pt x="313689" y="0"/>
                  </a:lnTo>
                  <a:lnTo>
                    <a:pt x="784225" y="0"/>
                  </a:lnTo>
                  <a:lnTo>
                    <a:pt x="1779269" y="0"/>
                  </a:lnTo>
                  <a:lnTo>
                    <a:pt x="1819292" y="8090"/>
                  </a:lnTo>
                  <a:lnTo>
                    <a:pt x="1851993" y="30146"/>
                  </a:lnTo>
                  <a:lnTo>
                    <a:pt x="1874049" y="62847"/>
                  </a:lnTo>
                  <a:lnTo>
                    <a:pt x="1882139" y="102870"/>
                  </a:lnTo>
                  <a:lnTo>
                    <a:pt x="1882139" y="360045"/>
                  </a:lnTo>
                  <a:lnTo>
                    <a:pt x="1882139" y="514350"/>
                  </a:lnTo>
                  <a:lnTo>
                    <a:pt x="1874049" y="554372"/>
                  </a:lnTo>
                  <a:lnTo>
                    <a:pt x="1851993" y="587073"/>
                  </a:lnTo>
                  <a:lnTo>
                    <a:pt x="1819292" y="609129"/>
                  </a:lnTo>
                  <a:lnTo>
                    <a:pt x="1779269" y="617220"/>
                  </a:lnTo>
                  <a:lnTo>
                    <a:pt x="784225" y="617220"/>
                  </a:lnTo>
                  <a:lnTo>
                    <a:pt x="322452" y="1064260"/>
                  </a:lnTo>
                  <a:lnTo>
                    <a:pt x="313689" y="617220"/>
                  </a:lnTo>
                  <a:lnTo>
                    <a:pt x="102869" y="617220"/>
                  </a:lnTo>
                  <a:lnTo>
                    <a:pt x="62847" y="609129"/>
                  </a:lnTo>
                  <a:lnTo>
                    <a:pt x="30146" y="587073"/>
                  </a:lnTo>
                  <a:lnTo>
                    <a:pt x="8090" y="554372"/>
                  </a:lnTo>
                  <a:lnTo>
                    <a:pt x="0" y="514350"/>
                  </a:lnTo>
                  <a:lnTo>
                    <a:pt x="0" y="360045"/>
                  </a:lnTo>
                  <a:lnTo>
                    <a:pt x="0" y="10287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138543" y="949578"/>
            <a:ext cx="11264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Yaricap</a:t>
            </a:r>
            <a:r>
              <a:rPr dirty="0" sz="18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için  hafıza</a:t>
            </a:r>
            <a:r>
              <a:rPr dirty="0" sz="18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alani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400" y="0"/>
            <a:ext cx="1524000" cy="381000"/>
          </a:xfrm>
          <a:prstGeom prst="rect">
            <a:avLst/>
          </a:prstGeom>
          <a:solidFill>
            <a:srgbClr val="FFFFFF"/>
          </a:solidFill>
          <a:ln w="12191">
            <a:solidFill>
              <a:srgbClr val="FF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dirty="0" sz="1800" spc="-85">
                <a:solidFill>
                  <a:srgbClr val="12466F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066800"/>
            <a:ext cx="5562600" cy="5181600"/>
          </a:xfrm>
          <a:custGeom>
            <a:avLst/>
            <a:gdLst/>
            <a:ahLst/>
            <a:cxnLst/>
            <a:rect l="l" t="t" r="r" b="b"/>
            <a:pathLst>
              <a:path w="5562600" h="5181600">
                <a:moveTo>
                  <a:pt x="5562600" y="0"/>
                </a:moveTo>
                <a:lnTo>
                  <a:pt x="0" y="0"/>
                </a:lnTo>
                <a:lnTo>
                  <a:pt x="0" y="5181600"/>
                </a:lnTo>
                <a:lnTo>
                  <a:pt x="5562600" y="5181600"/>
                </a:lnTo>
                <a:lnTo>
                  <a:pt x="5562600" y="0"/>
                </a:lnTo>
                <a:close/>
              </a:path>
            </a:pathLst>
          </a:custGeom>
          <a:solidFill>
            <a:srgbClr val="D04F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6440" y="1025397"/>
            <a:ext cx="30587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public </a:t>
            </a:r>
            <a:r>
              <a:rPr dirty="0" sz="1800" spc="25">
                <a:solidFill>
                  <a:srgbClr val="12466F"/>
                </a:solidFill>
                <a:latin typeface="Arial"/>
                <a:cs typeface="Arial"/>
              </a:rPr>
              <a:t>class </a:t>
            </a:r>
            <a:r>
              <a:rPr dirty="0" sz="1800" spc="70">
                <a:solidFill>
                  <a:srgbClr val="12466F"/>
                </a:solidFill>
                <a:latin typeface="Arial"/>
                <a:cs typeface="Arial"/>
              </a:rPr>
              <a:t>ComputeArea</a:t>
            </a:r>
            <a:r>
              <a:rPr dirty="0" sz="1800" spc="114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800" spc="254">
                <a:solidFill>
                  <a:srgbClr val="12466F"/>
                </a:solidFill>
                <a:latin typeface="Arial"/>
                <a:cs typeface="Arial"/>
              </a:rPr>
              <a:t>/** </a:t>
            </a:r>
            <a:r>
              <a:rPr dirty="0" sz="1800" spc="65">
                <a:solidFill>
                  <a:srgbClr val="12466F"/>
                </a:solidFill>
                <a:latin typeface="Arial"/>
                <a:cs typeface="Arial"/>
              </a:rPr>
              <a:t>Main </a:t>
            </a:r>
            <a:r>
              <a:rPr dirty="0" sz="1800" spc="114">
                <a:solidFill>
                  <a:srgbClr val="12466F"/>
                </a:solidFill>
                <a:latin typeface="Arial"/>
                <a:cs typeface="Arial"/>
              </a:rPr>
              <a:t>method</a:t>
            </a:r>
            <a:r>
              <a:rPr dirty="0" sz="1800" spc="-13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305">
                <a:solidFill>
                  <a:srgbClr val="12466F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048" y="1573733"/>
            <a:ext cx="419417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public </a:t>
            </a:r>
            <a:r>
              <a:rPr dirty="0" sz="1800" spc="80">
                <a:solidFill>
                  <a:srgbClr val="12466F"/>
                </a:solidFill>
                <a:latin typeface="Arial"/>
                <a:cs typeface="Arial"/>
              </a:rPr>
              <a:t>static </a:t>
            </a: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void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main(String[] </a:t>
            </a:r>
            <a:r>
              <a:rPr dirty="0" sz="1800" spc="45">
                <a:solidFill>
                  <a:srgbClr val="12466F"/>
                </a:solidFill>
                <a:latin typeface="Arial"/>
                <a:cs typeface="Arial"/>
              </a:rPr>
              <a:t>args)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12466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spcBef>
                <a:spcPts val="5"/>
              </a:spcBef>
            </a:pP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double</a:t>
            </a:r>
            <a:r>
              <a:rPr dirty="0" sz="1800" spc="8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331" y="2133600"/>
            <a:ext cx="5105400" cy="306705"/>
          </a:xfrm>
          <a:prstGeom prst="rect">
            <a:avLst/>
          </a:prstGeom>
          <a:solidFill>
            <a:srgbClr val="9ACD4B">
              <a:alpha val="45097"/>
            </a:srgbClr>
          </a:solidFill>
          <a:ln w="12192">
            <a:solidFill>
              <a:srgbClr val="FFFFFF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280670">
              <a:lnSpc>
                <a:spcPct val="100000"/>
              </a:lnSpc>
              <a:spcBef>
                <a:spcPts val="15"/>
              </a:spcBef>
            </a:pP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double</a:t>
            </a:r>
            <a:r>
              <a:rPr dirty="0" sz="1800" spc="8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352" y="2671394"/>
            <a:ext cx="3929379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45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35">
                <a:solidFill>
                  <a:srgbClr val="12466F"/>
                </a:solidFill>
                <a:latin typeface="Arial"/>
                <a:cs typeface="Arial"/>
              </a:rPr>
              <a:t>yarıçapa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değer</a:t>
            </a:r>
            <a:r>
              <a:rPr dirty="0" sz="1800" spc="-2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ata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=</a:t>
            </a: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110">
                <a:solidFill>
                  <a:srgbClr val="12466F"/>
                </a:solidFill>
                <a:latin typeface="Arial"/>
                <a:cs typeface="Arial"/>
              </a:rPr>
              <a:t>20;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spc="440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Alanı</a:t>
            </a:r>
            <a:r>
              <a:rPr dirty="0" sz="1800" spc="-29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hesapla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=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165">
                <a:solidFill>
                  <a:srgbClr val="12466F"/>
                </a:solidFill>
                <a:latin typeface="Arial"/>
                <a:cs typeface="Arial"/>
              </a:rPr>
              <a:t>*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165">
                <a:solidFill>
                  <a:srgbClr val="12466F"/>
                </a:solidFill>
                <a:latin typeface="Arial"/>
                <a:cs typeface="Arial"/>
              </a:rPr>
              <a:t>*</a:t>
            </a:r>
            <a:r>
              <a:rPr dirty="0" sz="1800" spc="-2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114">
                <a:solidFill>
                  <a:srgbClr val="12466F"/>
                </a:solidFill>
                <a:latin typeface="Arial"/>
                <a:cs typeface="Arial"/>
              </a:rPr>
              <a:t>3.14159;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spc="440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40">
                <a:solidFill>
                  <a:srgbClr val="12466F"/>
                </a:solidFill>
                <a:latin typeface="Arial"/>
                <a:cs typeface="Arial"/>
              </a:rPr>
              <a:t>Sonuçları</a:t>
            </a:r>
            <a:r>
              <a:rPr dirty="0" sz="1800" spc="-27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12466F"/>
                </a:solidFill>
                <a:latin typeface="Arial"/>
                <a:cs typeface="Arial"/>
              </a:rPr>
              <a:t>göster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592573"/>
            <a:ext cx="5055235" cy="10680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marR="5080" indent="-50800">
              <a:lnSpc>
                <a:spcPct val="80000"/>
              </a:lnSpc>
              <a:spcBef>
                <a:spcPts val="530"/>
              </a:spcBef>
            </a:pPr>
            <a:r>
              <a:rPr dirty="0" sz="1800" spc="60">
                <a:solidFill>
                  <a:srgbClr val="12466F"/>
                </a:solidFill>
                <a:latin typeface="Arial"/>
                <a:cs typeface="Arial"/>
              </a:rPr>
              <a:t>System.out.println(«Yarıçapı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</a:t>
            </a: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+yaricap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+</a:t>
            </a:r>
            <a:r>
              <a:rPr dirty="0" sz="1800" spc="1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olan </a:t>
            </a:r>
            <a:r>
              <a:rPr dirty="0" sz="1800" spc="85">
                <a:solidFill>
                  <a:srgbClr val="12466F"/>
                </a:solidFill>
                <a:latin typeface="Arial"/>
                <a:cs typeface="Arial"/>
              </a:rPr>
              <a:t>çemberin </a:t>
            </a:r>
            <a:r>
              <a:rPr dirty="0" sz="1800" spc="45">
                <a:solidFill>
                  <a:srgbClr val="12466F"/>
                </a:solidFill>
                <a:latin typeface="Arial"/>
                <a:cs typeface="Arial"/>
              </a:rPr>
              <a:t>alanı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+</a:t>
            </a:r>
            <a:r>
              <a:rPr dirty="0" sz="1800" spc="1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12466F"/>
                </a:solidFill>
                <a:latin typeface="Arial"/>
                <a:cs typeface="Arial"/>
              </a:rPr>
              <a:t>alan);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ÖRNEK </a:t>
            </a:r>
            <a:r>
              <a:rPr dirty="0" spc="-170"/>
              <a:t>BİR </a:t>
            </a:r>
            <a:r>
              <a:rPr dirty="0" spc="-90"/>
              <a:t>PROGRAMIN</a:t>
            </a:r>
            <a:r>
              <a:rPr dirty="0" spc="70"/>
              <a:t> </a:t>
            </a:r>
            <a:r>
              <a:rPr dirty="0" spc="-60"/>
              <a:t>ÇALIŞTIRILMASI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16569" y="597387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DFFFF"/>
                </a:solidFill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0" y="1816607"/>
            <a:ext cx="1524000" cy="268605"/>
          </a:xfrm>
          <a:prstGeom prst="rect">
            <a:avLst/>
          </a:prstGeom>
          <a:solidFill>
            <a:srgbClr val="D04F35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81940">
              <a:lnSpc>
                <a:spcPts val="2075"/>
              </a:lnSpc>
            </a:pPr>
            <a:r>
              <a:rPr dirty="0" sz="1800" spc="-5">
                <a:solidFill>
                  <a:srgbClr val="12466F"/>
                </a:solidFill>
                <a:latin typeface="Times New Roman"/>
                <a:cs typeface="Times New Roman"/>
              </a:rPr>
              <a:t>Değer</a:t>
            </a:r>
            <a:r>
              <a:rPr dirty="0" sz="1800" spc="-20">
                <a:solidFill>
                  <a:srgbClr val="12466F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12466F"/>
                </a:solidFill>
                <a:latin typeface="Times New Roman"/>
                <a:cs typeface="Times New Roman"/>
              </a:rPr>
              <a:t>yok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9103" y="1778634"/>
            <a:ext cx="702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yaricap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8009" y="1244853"/>
            <a:ext cx="635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Haf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ıza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30314" y="2194305"/>
            <a:ext cx="1577975" cy="282575"/>
            <a:chOff x="6830314" y="2194305"/>
            <a:chExt cx="1577975" cy="282575"/>
          </a:xfrm>
        </p:grpSpPr>
        <p:sp>
          <p:nvSpPr>
            <p:cNvPr id="14" name="object 14"/>
            <p:cNvSpPr/>
            <p:nvPr/>
          </p:nvSpPr>
          <p:spPr>
            <a:xfrm>
              <a:off x="6836664" y="2200655"/>
              <a:ext cx="1565275" cy="269875"/>
            </a:xfrm>
            <a:custGeom>
              <a:avLst/>
              <a:gdLst/>
              <a:ahLst/>
              <a:cxnLst/>
              <a:rect l="l" t="t" r="r" b="b"/>
              <a:pathLst>
                <a:path w="1565275" h="269875">
                  <a:moveTo>
                    <a:pt x="1565148" y="0"/>
                  </a:moveTo>
                  <a:lnTo>
                    <a:pt x="0" y="0"/>
                  </a:lnTo>
                  <a:lnTo>
                    <a:pt x="0" y="269748"/>
                  </a:lnTo>
                  <a:lnTo>
                    <a:pt x="1565148" y="269748"/>
                  </a:lnTo>
                  <a:lnTo>
                    <a:pt x="1565148" y="0"/>
                  </a:lnTo>
                  <a:close/>
                </a:path>
              </a:pathLst>
            </a:custGeom>
            <a:solidFill>
              <a:srgbClr val="D04F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36664" y="2200655"/>
              <a:ext cx="1565275" cy="269875"/>
            </a:xfrm>
            <a:custGeom>
              <a:avLst/>
              <a:gdLst/>
              <a:ahLst/>
              <a:cxnLst/>
              <a:rect l="l" t="t" r="r" b="b"/>
              <a:pathLst>
                <a:path w="1565275" h="269875">
                  <a:moveTo>
                    <a:pt x="0" y="269748"/>
                  </a:moveTo>
                  <a:lnTo>
                    <a:pt x="1565148" y="269748"/>
                  </a:lnTo>
                  <a:lnTo>
                    <a:pt x="1565148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126605" y="2177872"/>
            <a:ext cx="9874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9A939"/>
                </a:solidFill>
                <a:latin typeface="Times New Roman"/>
                <a:cs typeface="Times New Roman"/>
              </a:rPr>
              <a:t>Değer</a:t>
            </a:r>
            <a:r>
              <a:rPr dirty="0" sz="1800" spc="-75">
                <a:solidFill>
                  <a:srgbClr val="F9A939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F9A939"/>
                </a:solidFill>
                <a:latin typeface="Times New Roman"/>
                <a:cs typeface="Times New Roman"/>
              </a:rPr>
              <a:t>yok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9428" y="2159634"/>
            <a:ext cx="407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62343" y="2337435"/>
            <a:ext cx="1894839" cy="1367790"/>
            <a:chOff x="6562343" y="2337435"/>
            <a:chExt cx="1894839" cy="1367790"/>
          </a:xfrm>
        </p:grpSpPr>
        <p:sp>
          <p:nvSpPr>
            <p:cNvPr id="19" name="object 19"/>
            <p:cNvSpPr/>
            <p:nvPr/>
          </p:nvSpPr>
          <p:spPr>
            <a:xfrm>
              <a:off x="6568439" y="2343531"/>
              <a:ext cx="1882139" cy="1355725"/>
            </a:xfrm>
            <a:custGeom>
              <a:avLst/>
              <a:gdLst/>
              <a:ahLst/>
              <a:cxnLst/>
              <a:rect l="l" t="t" r="r" b="b"/>
              <a:pathLst>
                <a:path w="1882140" h="1355725">
                  <a:moveTo>
                    <a:pt x="1779524" y="739521"/>
                  </a:moveTo>
                  <a:lnTo>
                    <a:pt x="102615" y="739521"/>
                  </a:lnTo>
                  <a:lnTo>
                    <a:pt x="62686" y="747589"/>
                  </a:lnTo>
                  <a:lnTo>
                    <a:pt x="30067" y="769588"/>
                  </a:lnTo>
                  <a:lnTo>
                    <a:pt x="8068" y="802207"/>
                  </a:lnTo>
                  <a:lnTo>
                    <a:pt x="0" y="842137"/>
                  </a:lnTo>
                  <a:lnTo>
                    <a:pt x="0" y="1252601"/>
                  </a:lnTo>
                  <a:lnTo>
                    <a:pt x="8068" y="1292530"/>
                  </a:lnTo>
                  <a:lnTo>
                    <a:pt x="30067" y="1325149"/>
                  </a:lnTo>
                  <a:lnTo>
                    <a:pt x="62686" y="1347148"/>
                  </a:lnTo>
                  <a:lnTo>
                    <a:pt x="102615" y="1355217"/>
                  </a:lnTo>
                  <a:lnTo>
                    <a:pt x="1779524" y="1355217"/>
                  </a:lnTo>
                  <a:lnTo>
                    <a:pt x="1819453" y="1347148"/>
                  </a:lnTo>
                  <a:lnTo>
                    <a:pt x="1852072" y="1325149"/>
                  </a:lnTo>
                  <a:lnTo>
                    <a:pt x="1874071" y="1292530"/>
                  </a:lnTo>
                  <a:lnTo>
                    <a:pt x="1882139" y="1252601"/>
                  </a:lnTo>
                  <a:lnTo>
                    <a:pt x="1882139" y="842137"/>
                  </a:lnTo>
                  <a:lnTo>
                    <a:pt x="1874071" y="802207"/>
                  </a:lnTo>
                  <a:lnTo>
                    <a:pt x="1852072" y="769588"/>
                  </a:lnTo>
                  <a:lnTo>
                    <a:pt x="1819453" y="747589"/>
                  </a:lnTo>
                  <a:lnTo>
                    <a:pt x="1779524" y="739521"/>
                  </a:lnTo>
                  <a:close/>
                </a:path>
                <a:path w="1882140" h="1355725">
                  <a:moveTo>
                    <a:pt x="435101" y="0"/>
                  </a:moveTo>
                  <a:lnTo>
                    <a:pt x="313689" y="739521"/>
                  </a:lnTo>
                  <a:lnTo>
                    <a:pt x="784225" y="739521"/>
                  </a:lnTo>
                  <a:lnTo>
                    <a:pt x="435101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68439" y="2343531"/>
              <a:ext cx="1882139" cy="1355725"/>
            </a:xfrm>
            <a:custGeom>
              <a:avLst/>
              <a:gdLst/>
              <a:ahLst/>
              <a:cxnLst/>
              <a:rect l="l" t="t" r="r" b="b"/>
              <a:pathLst>
                <a:path w="1882140" h="1355725">
                  <a:moveTo>
                    <a:pt x="0" y="842137"/>
                  </a:moveTo>
                  <a:lnTo>
                    <a:pt x="8068" y="802207"/>
                  </a:lnTo>
                  <a:lnTo>
                    <a:pt x="30067" y="769588"/>
                  </a:lnTo>
                  <a:lnTo>
                    <a:pt x="62686" y="747589"/>
                  </a:lnTo>
                  <a:lnTo>
                    <a:pt x="102615" y="739521"/>
                  </a:lnTo>
                  <a:lnTo>
                    <a:pt x="313689" y="739521"/>
                  </a:lnTo>
                  <a:lnTo>
                    <a:pt x="435101" y="0"/>
                  </a:lnTo>
                  <a:lnTo>
                    <a:pt x="784225" y="739521"/>
                  </a:lnTo>
                  <a:lnTo>
                    <a:pt x="1779524" y="739521"/>
                  </a:lnTo>
                  <a:lnTo>
                    <a:pt x="1819453" y="747589"/>
                  </a:lnTo>
                  <a:lnTo>
                    <a:pt x="1852072" y="769588"/>
                  </a:lnTo>
                  <a:lnTo>
                    <a:pt x="1874071" y="802207"/>
                  </a:lnTo>
                  <a:lnTo>
                    <a:pt x="1882139" y="842137"/>
                  </a:lnTo>
                  <a:lnTo>
                    <a:pt x="1882139" y="996061"/>
                  </a:lnTo>
                  <a:lnTo>
                    <a:pt x="1882139" y="1252601"/>
                  </a:lnTo>
                  <a:lnTo>
                    <a:pt x="1874071" y="1292530"/>
                  </a:lnTo>
                  <a:lnTo>
                    <a:pt x="1852072" y="1325149"/>
                  </a:lnTo>
                  <a:lnTo>
                    <a:pt x="1819453" y="1347148"/>
                  </a:lnTo>
                  <a:lnTo>
                    <a:pt x="1779524" y="1355217"/>
                  </a:lnTo>
                  <a:lnTo>
                    <a:pt x="784225" y="1355217"/>
                  </a:lnTo>
                  <a:lnTo>
                    <a:pt x="313689" y="1355217"/>
                  </a:lnTo>
                  <a:lnTo>
                    <a:pt x="102615" y="1355217"/>
                  </a:lnTo>
                  <a:lnTo>
                    <a:pt x="62686" y="1347148"/>
                  </a:lnTo>
                  <a:lnTo>
                    <a:pt x="30067" y="1325149"/>
                  </a:lnTo>
                  <a:lnTo>
                    <a:pt x="8068" y="1292530"/>
                  </a:lnTo>
                  <a:lnTo>
                    <a:pt x="0" y="1252601"/>
                  </a:lnTo>
                  <a:lnTo>
                    <a:pt x="0" y="996061"/>
                  </a:lnTo>
                  <a:lnTo>
                    <a:pt x="0" y="84213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766686" y="3139185"/>
            <a:ext cx="14871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065" marR="5080" indent="-5080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Alan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için</a:t>
            </a:r>
            <a:r>
              <a:rPr dirty="0" sz="1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hafıza  alanı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dirty="0" sz="1800" spc="-85">
                <a:solidFill>
                  <a:srgbClr val="12466F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066800"/>
            <a:ext cx="5562600" cy="5181600"/>
          </a:xfrm>
          <a:custGeom>
            <a:avLst/>
            <a:gdLst/>
            <a:ahLst/>
            <a:cxnLst/>
            <a:rect l="l" t="t" r="r" b="b"/>
            <a:pathLst>
              <a:path w="5562600" h="5181600">
                <a:moveTo>
                  <a:pt x="5562600" y="0"/>
                </a:moveTo>
                <a:lnTo>
                  <a:pt x="0" y="0"/>
                </a:lnTo>
                <a:lnTo>
                  <a:pt x="0" y="5181600"/>
                </a:lnTo>
                <a:lnTo>
                  <a:pt x="5562600" y="5181600"/>
                </a:lnTo>
                <a:lnTo>
                  <a:pt x="5562600" y="0"/>
                </a:lnTo>
                <a:close/>
              </a:path>
            </a:pathLst>
          </a:custGeom>
          <a:solidFill>
            <a:srgbClr val="D04F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6440" y="1025397"/>
            <a:ext cx="434086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public </a:t>
            </a:r>
            <a:r>
              <a:rPr dirty="0" sz="1800" spc="25">
                <a:solidFill>
                  <a:srgbClr val="12466F"/>
                </a:solidFill>
                <a:latin typeface="Arial"/>
                <a:cs typeface="Arial"/>
              </a:rPr>
              <a:t>class </a:t>
            </a:r>
            <a:r>
              <a:rPr dirty="0" sz="1800" spc="70">
                <a:solidFill>
                  <a:srgbClr val="12466F"/>
                </a:solidFill>
                <a:latin typeface="Arial"/>
                <a:cs typeface="Arial"/>
              </a:rPr>
              <a:t>ComputeArea</a:t>
            </a:r>
            <a:r>
              <a:rPr dirty="0" sz="1800" spc="1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800" spc="254">
                <a:solidFill>
                  <a:srgbClr val="12466F"/>
                </a:solidFill>
                <a:latin typeface="Arial"/>
                <a:cs typeface="Arial"/>
              </a:rPr>
              <a:t>/** </a:t>
            </a:r>
            <a:r>
              <a:rPr dirty="0" sz="1800" spc="65">
                <a:solidFill>
                  <a:srgbClr val="12466F"/>
                </a:solidFill>
                <a:latin typeface="Arial"/>
                <a:cs typeface="Arial"/>
              </a:rPr>
              <a:t>Main </a:t>
            </a:r>
            <a:r>
              <a:rPr dirty="0" sz="1800" spc="114">
                <a:solidFill>
                  <a:srgbClr val="12466F"/>
                </a:solidFill>
                <a:latin typeface="Arial"/>
                <a:cs typeface="Arial"/>
              </a:rPr>
              <a:t>method</a:t>
            </a:r>
            <a:r>
              <a:rPr dirty="0" sz="1800" spc="-12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305">
                <a:solidFill>
                  <a:srgbClr val="12466F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public </a:t>
            </a:r>
            <a:r>
              <a:rPr dirty="0" sz="1800" spc="80">
                <a:solidFill>
                  <a:srgbClr val="12466F"/>
                </a:solidFill>
                <a:latin typeface="Arial"/>
                <a:cs typeface="Arial"/>
              </a:rPr>
              <a:t>static </a:t>
            </a: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void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main(String[] </a:t>
            </a:r>
            <a:r>
              <a:rPr dirty="0" sz="1800" spc="45">
                <a:solidFill>
                  <a:srgbClr val="12466F"/>
                </a:solidFill>
                <a:latin typeface="Arial"/>
                <a:cs typeface="Arial"/>
              </a:rPr>
              <a:t>args)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12466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05435" marR="2326640">
              <a:lnSpc>
                <a:spcPct val="100000"/>
              </a:lnSpc>
            </a:pP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double</a:t>
            </a:r>
            <a:r>
              <a:rPr dirty="0" sz="1800" spc="2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yaricap;  </a:t>
            </a: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double</a:t>
            </a:r>
            <a:r>
              <a:rPr dirty="0" sz="1800" spc="7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alan;</a:t>
            </a:r>
            <a:endParaRPr sz="180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  <a:spcBef>
                <a:spcPts val="2160"/>
              </a:spcBef>
            </a:pPr>
            <a:r>
              <a:rPr dirty="0" sz="1800" spc="445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35">
                <a:solidFill>
                  <a:srgbClr val="12466F"/>
                </a:solidFill>
                <a:latin typeface="Arial"/>
                <a:cs typeface="Arial"/>
              </a:rPr>
              <a:t>yarıçapa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değer</a:t>
            </a:r>
            <a:r>
              <a:rPr dirty="0" sz="1800" spc="-2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ata</a:t>
            </a:r>
            <a:endParaRPr sz="180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=</a:t>
            </a: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110">
                <a:solidFill>
                  <a:srgbClr val="12466F"/>
                </a:solidFill>
                <a:latin typeface="Arial"/>
                <a:cs typeface="Arial"/>
              </a:rPr>
              <a:t>20;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3494913"/>
            <a:ext cx="5055235" cy="2165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</a:pPr>
            <a:r>
              <a:rPr dirty="0" sz="1800" spc="440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Alanı</a:t>
            </a:r>
            <a:r>
              <a:rPr dirty="0" sz="1800" spc="-29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hesapla</a:t>
            </a:r>
            <a:endParaRPr sz="180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</a:pP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=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165">
                <a:solidFill>
                  <a:srgbClr val="12466F"/>
                </a:solidFill>
                <a:latin typeface="Arial"/>
                <a:cs typeface="Arial"/>
              </a:rPr>
              <a:t>*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165">
                <a:solidFill>
                  <a:srgbClr val="12466F"/>
                </a:solidFill>
                <a:latin typeface="Arial"/>
                <a:cs typeface="Arial"/>
              </a:rPr>
              <a:t>*</a:t>
            </a:r>
            <a:r>
              <a:rPr dirty="0" sz="1800" spc="-22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114">
                <a:solidFill>
                  <a:srgbClr val="12466F"/>
                </a:solidFill>
                <a:latin typeface="Arial"/>
                <a:cs typeface="Arial"/>
              </a:rPr>
              <a:t>3.14159;</a:t>
            </a:r>
            <a:endParaRPr sz="1800">
              <a:latin typeface="Arial"/>
              <a:cs typeface="Arial"/>
            </a:endParaRPr>
          </a:p>
          <a:p>
            <a:pPr marL="305435" marR="5080">
              <a:lnSpc>
                <a:spcPct val="90000"/>
              </a:lnSpc>
              <a:spcBef>
                <a:spcPts val="2380"/>
              </a:spcBef>
            </a:pPr>
            <a:r>
              <a:rPr dirty="0" sz="1800" spc="440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40">
                <a:solidFill>
                  <a:srgbClr val="12466F"/>
                </a:solidFill>
                <a:latin typeface="Arial"/>
                <a:cs typeface="Arial"/>
              </a:rPr>
              <a:t>Sonuçları </a:t>
            </a:r>
            <a:r>
              <a:rPr dirty="0" sz="1800" spc="90">
                <a:solidFill>
                  <a:srgbClr val="12466F"/>
                </a:solidFill>
                <a:latin typeface="Arial"/>
                <a:cs typeface="Arial"/>
              </a:rPr>
              <a:t>göster  </a:t>
            </a:r>
            <a:r>
              <a:rPr dirty="0" sz="1800" spc="60">
                <a:solidFill>
                  <a:srgbClr val="12466F"/>
                </a:solidFill>
                <a:latin typeface="Arial"/>
                <a:cs typeface="Arial"/>
              </a:rPr>
              <a:t>System.out.println(«Yarıçapı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</a:t>
            </a: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+yaricap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+</a:t>
            </a:r>
            <a:r>
              <a:rPr dirty="0" sz="1800" spc="1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olan </a:t>
            </a:r>
            <a:r>
              <a:rPr dirty="0" sz="1800" spc="85">
                <a:solidFill>
                  <a:srgbClr val="12466F"/>
                </a:solidFill>
                <a:latin typeface="Arial"/>
                <a:cs typeface="Arial"/>
              </a:rPr>
              <a:t>çemberin </a:t>
            </a:r>
            <a:r>
              <a:rPr dirty="0" sz="1800" spc="45">
                <a:solidFill>
                  <a:srgbClr val="12466F"/>
                </a:solidFill>
                <a:latin typeface="Arial"/>
                <a:cs typeface="Arial"/>
              </a:rPr>
              <a:t>alanı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+</a:t>
            </a:r>
            <a:r>
              <a:rPr dirty="0" sz="1800" spc="1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12466F"/>
                </a:solidFill>
                <a:latin typeface="Arial"/>
                <a:cs typeface="Arial"/>
              </a:rPr>
              <a:t>alan);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ÖRNEK </a:t>
            </a:r>
            <a:r>
              <a:rPr dirty="0" spc="-170"/>
              <a:t>BİR </a:t>
            </a:r>
            <a:r>
              <a:rPr dirty="0" spc="-90"/>
              <a:t>PROGRAMIN</a:t>
            </a:r>
            <a:r>
              <a:rPr dirty="0" spc="70"/>
              <a:t> </a:t>
            </a:r>
            <a:r>
              <a:rPr dirty="0" spc="-60"/>
              <a:t>ÇALIŞTIRILMASI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16569" y="597387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DFFFF"/>
                </a:solidFill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1650" y="1746250"/>
            <a:ext cx="1536700" cy="393700"/>
            <a:chOff x="6851650" y="1746250"/>
            <a:chExt cx="1536700" cy="393700"/>
          </a:xfrm>
        </p:grpSpPr>
        <p:sp>
          <p:nvSpPr>
            <p:cNvPr id="8" name="object 8"/>
            <p:cNvSpPr/>
            <p:nvPr/>
          </p:nvSpPr>
          <p:spPr>
            <a:xfrm>
              <a:off x="6858000" y="17526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524000" y="381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D04F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58000" y="17526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381000"/>
                  </a:moveTo>
                  <a:lnTo>
                    <a:pt x="1524000" y="381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493254" y="178625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9A939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3228" y="1778634"/>
            <a:ext cx="702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yaricap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1104" y="1967610"/>
            <a:ext cx="5579745" cy="1315085"/>
            <a:chOff x="451104" y="1967610"/>
            <a:chExt cx="5579745" cy="1315085"/>
          </a:xfrm>
        </p:grpSpPr>
        <p:sp>
          <p:nvSpPr>
            <p:cNvPr id="13" name="object 13"/>
            <p:cNvSpPr/>
            <p:nvPr/>
          </p:nvSpPr>
          <p:spPr>
            <a:xfrm>
              <a:off x="457200" y="3047999"/>
              <a:ext cx="5105400" cy="228600"/>
            </a:xfrm>
            <a:custGeom>
              <a:avLst/>
              <a:gdLst/>
              <a:ahLst/>
              <a:cxnLst/>
              <a:rect l="l" t="t" r="r" b="b"/>
              <a:pathLst>
                <a:path w="5105400" h="228600">
                  <a:moveTo>
                    <a:pt x="5105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105400" y="228600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9ACD4B">
                <a:alpha val="4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7200" y="3047999"/>
              <a:ext cx="5105400" cy="228600"/>
            </a:xfrm>
            <a:custGeom>
              <a:avLst/>
              <a:gdLst/>
              <a:ahLst/>
              <a:cxnLst/>
              <a:rect l="l" t="t" r="r" b="b"/>
              <a:pathLst>
                <a:path w="5105400" h="228600">
                  <a:moveTo>
                    <a:pt x="0" y="228600"/>
                  </a:moveTo>
                  <a:lnTo>
                    <a:pt x="5105400" y="228600"/>
                  </a:lnTo>
                  <a:lnTo>
                    <a:pt x="5105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3015" y="1967610"/>
              <a:ext cx="2727960" cy="1199515"/>
            </a:xfrm>
            <a:custGeom>
              <a:avLst/>
              <a:gdLst/>
              <a:ahLst/>
              <a:cxnLst/>
              <a:rect l="l" t="t" r="r" b="b"/>
              <a:pathLst>
                <a:path w="2727960" h="1199514">
                  <a:moveTo>
                    <a:pt x="2695804" y="9801"/>
                  </a:moveTo>
                  <a:lnTo>
                    <a:pt x="0" y="1187323"/>
                  </a:lnTo>
                  <a:lnTo>
                    <a:pt x="5080" y="1199006"/>
                  </a:lnTo>
                  <a:lnTo>
                    <a:pt x="2700888" y="21483"/>
                  </a:lnTo>
                  <a:lnTo>
                    <a:pt x="2704211" y="13080"/>
                  </a:lnTo>
                  <a:lnTo>
                    <a:pt x="2695804" y="9801"/>
                  </a:lnTo>
                  <a:close/>
                </a:path>
                <a:path w="2727960" h="1199514">
                  <a:moveTo>
                    <a:pt x="2723838" y="7238"/>
                  </a:moveTo>
                  <a:lnTo>
                    <a:pt x="2701671" y="7238"/>
                  </a:lnTo>
                  <a:lnTo>
                    <a:pt x="2706751" y="18923"/>
                  </a:lnTo>
                  <a:lnTo>
                    <a:pt x="2700888" y="21483"/>
                  </a:lnTo>
                  <a:lnTo>
                    <a:pt x="2691003" y="46481"/>
                  </a:lnTo>
                  <a:lnTo>
                    <a:pt x="2723838" y="7238"/>
                  </a:lnTo>
                  <a:close/>
                </a:path>
                <a:path w="2727960" h="1199514">
                  <a:moveTo>
                    <a:pt x="2704211" y="13080"/>
                  </a:moveTo>
                  <a:lnTo>
                    <a:pt x="2700888" y="21483"/>
                  </a:lnTo>
                  <a:lnTo>
                    <a:pt x="2706751" y="18923"/>
                  </a:lnTo>
                  <a:lnTo>
                    <a:pt x="2704211" y="13080"/>
                  </a:lnTo>
                  <a:close/>
                </a:path>
                <a:path w="2727960" h="1199514">
                  <a:moveTo>
                    <a:pt x="2701671" y="7238"/>
                  </a:moveTo>
                  <a:lnTo>
                    <a:pt x="2695804" y="9801"/>
                  </a:lnTo>
                  <a:lnTo>
                    <a:pt x="2704211" y="13080"/>
                  </a:lnTo>
                  <a:lnTo>
                    <a:pt x="2701671" y="7238"/>
                  </a:lnTo>
                  <a:close/>
                </a:path>
                <a:path w="2727960" h="1199514">
                  <a:moveTo>
                    <a:pt x="2670683" y="0"/>
                  </a:moveTo>
                  <a:lnTo>
                    <a:pt x="2695804" y="9801"/>
                  </a:lnTo>
                  <a:lnTo>
                    <a:pt x="2701671" y="7238"/>
                  </a:lnTo>
                  <a:lnTo>
                    <a:pt x="2723838" y="7238"/>
                  </a:lnTo>
                  <a:lnTo>
                    <a:pt x="2727452" y="2921"/>
                  </a:lnTo>
                  <a:lnTo>
                    <a:pt x="26706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858000" y="2209800"/>
            <a:ext cx="1524000" cy="381000"/>
          </a:xfrm>
          <a:prstGeom prst="rect">
            <a:avLst/>
          </a:prstGeom>
          <a:solidFill>
            <a:srgbClr val="D04F35"/>
          </a:solidFill>
          <a:ln w="12192">
            <a:solidFill>
              <a:srgbClr val="FFFFFF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365"/>
              </a:spcBef>
            </a:pPr>
            <a:r>
              <a:rPr dirty="0" sz="1800" spc="-5">
                <a:solidFill>
                  <a:srgbClr val="12466F"/>
                </a:solidFill>
                <a:latin typeface="Times New Roman"/>
                <a:cs typeface="Times New Roman"/>
              </a:rPr>
              <a:t>Değer</a:t>
            </a:r>
            <a:r>
              <a:rPr dirty="0" sz="1800" spc="-20">
                <a:solidFill>
                  <a:srgbClr val="12466F"/>
                </a:solidFill>
                <a:latin typeface="Times New Roman"/>
                <a:cs typeface="Times New Roman"/>
              </a:rPr>
              <a:t> </a:t>
            </a:r>
            <a:r>
              <a:rPr dirty="0" sz="1800" spc="5">
                <a:solidFill>
                  <a:srgbClr val="12466F"/>
                </a:solidFill>
                <a:latin typeface="Times New Roman"/>
                <a:cs typeface="Times New Roman"/>
              </a:rPr>
              <a:t>yok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9428" y="2235834"/>
            <a:ext cx="407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16268" y="925067"/>
            <a:ext cx="2278380" cy="1033780"/>
            <a:chOff x="6716268" y="925067"/>
            <a:chExt cx="2278380" cy="1033780"/>
          </a:xfrm>
        </p:grpSpPr>
        <p:sp>
          <p:nvSpPr>
            <p:cNvPr id="19" name="object 19"/>
            <p:cNvSpPr/>
            <p:nvPr/>
          </p:nvSpPr>
          <p:spPr>
            <a:xfrm>
              <a:off x="6722364" y="931163"/>
              <a:ext cx="2266315" cy="1021715"/>
            </a:xfrm>
            <a:custGeom>
              <a:avLst/>
              <a:gdLst/>
              <a:ahLst/>
              <a:cxnLst/>
              <a:rect l="l" t="t" r="r" b="b"/>
              <a:pathLst>
                <a:path w="2266315" h="1021714">
                  <a:moveTo>
                    <a:pt x="944244" y="385572"/>
                  </a:moveTo>
                  <a:lnTo>
                    <a:pt x="377697" y="385572"/>
                  </a:lnTo>
                  <a:lnTo>
                    <a:pt x="504951" y="1021334"/>
                  </a:lnTo>
                  <a:lnTo>
                    <a:pt x="944244" y="385572"/>
                  </a:lnTo>
                  <a:close/>
                </a:path>
                <a:path w="2266315" h="1021714">
                  <a:moveTo>
                    <a:pt x="2201926" y="0"/>
                  </a:moveTo>
                  <a:lnTo>
                    <a:pt x="64261" y="0"/>
                  </a:lnTo>
                  <a:lnTo>
                    <a:pt x="39272" y="5058"/>
                  </a:lnTo>
                  <a:lnTo>
                    <a:pt x="18843" y="18843"/>
                  </a:lnTo>
                  <a:lnTo>
                    <a:pt x="5058" y="39272"/>
                  </a:lnTo>
                  <a:lnTo>
                    <a:pt x="0" y="64262"/>
                  </a:lnTo>
                  <a:lnTo>
                    <a:pt x="0" y="321310"/>
                  </a:lnTo>
                  <a:lnTo>
                    <a:pt x="5058" y="346299"/>
                  </a:lnTo>
                  <a:lnTo>
                    <a:pt x="18843" y="366728"/>
                  </a:lnTo>
                  <a:lnTo>
                    <a:pt x="39272" y="380513"/>
                  </a:lnTo>
                  <a:lnTo>
                    <a:pt x="64261" y="385572"/>
                  </a:lnTo>
                  <a:lnTo>
                    <a:pt x="2201926" y="385572"/>
                  </a:lnTo>
                  <a:lnTo>
                    <a:pt x="2226915" y="380513"/>
                  </a:lnTo>
                  <a:lnTo>
                    <a:pt x="2247344" y="366728"/>
                  </a:lnTo>
                  <a:lnTo>
                    <a:pt x="2261129" y="346299"/>
                  </a:lnTo>
                  <a:lnTo>
                    <a:pt x="2266187" y="321310"/>
                  </a:lnTo>
                  <a:lnTo>
                    <a:pt x="2266187" y="64262"/>
                  </a:lnTo>
                  <a:lnTo>
                    <a:pt x="2261129" y="39272"/>
                  </a:lnTo>
                  <a:lnTo>
                    <a:pt x="2247344" y="18843"/>
                  </a:lnTo>
                  <a:lnTo>
                    <a:pt x="2226915" y="5058"/>
                  </a:lnTo>
                  <a:lnTo>
                    <a:pt x="2201926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22364" y="931163"/>
              <a:ext cx="2266315" cy="1021715"/>
            </a:xfrm>
            <a:custGeom>
              <a:avLst/>
              <a:gdLst/>
              <a:ahLst/>
              <a:cxnLst/>
              <a:rect l="l" t="t" r="r" b="b"/>
              <a:pathLst>
                <a:path w="2266315" h="1021714">
                  <a:moveTo>
                    <a:pt x="0" y="64262"/>
                  </a:moveTo>
                  <a:lnTo>
                    <a:pt x="5058" y="39272"/>
                  </a:lnTo>
                  <a:lnTo>
                    <a:pt x="18843" y="18843"/>
                  </a:lnTo>
                  <a:lnTo>
                    <a:pt x="39272" y="5058"/>
                  </a:lnTo>
                  <a:lnTo>
                    <a:pt x="64261" y="0"/>
                  </a:lnTo>
                  <a:lnTo>
                    <a:pt x="377697" y="0"/>
                  </a:lnTo>
                  <a:lnTo>
                    <a:pt x="944244" y="0"/>
                  </a:lnTo>
                  <a:lnTo>
                    <a:pt x="2201926" y="0"/>
                  </a:lnTo>
                  <a:lnTo>
                    <a:pt x="2226915" y="5058"/>
                  </a:lnTo>
                  <a:lnTo>
                    <a:pt x="2247344" y="18843"/>
                  </a:lnTo>
                  <a:lnTo>
                    <a:pt x="2261129" y="39272"/>
                  </a:lnTo>
                  <a:lnTo>
                    <a:pt x="2266187" y="64262"/>
                  </a:lnTo>
                  <a:lnTo>
                    <a:pt x="2266187" y="224916"/>
                  </a:lnTo>
                  <a:lnTo>
                    <a:pt x="2266187" y="321310"/>
                  </a:lnTo>
                  <a:lnTo>
                    <a:pt x="2261129" y="346299"/>
                  </a:lnTo>
                  <a:lnTo>
                    <a:pt x="2247344" y="366728"/>
                  </a:lnTo>
                  <a:lnTo>
                    <a:pt x="2226915" y="380513"/>
                  </a:lnTo>
                  <a:lnTo>
                    <a:pt x="2201926" y="385572"/>
                  </a:lnTo>
                  <a:lnTo>
                    <a:pt x="944244" y="385572"/>
                  </a:lnTo>
                  <a:lnTo>
                    <a:pt x="504951" y="1021334"/>
                  </a:lnTo>
                  <a:lnTo>
                    <a:pt x="377697" y="385572"/>
                  </a:lnTo>
                  <a:lnTo>
                    <a:pt x="64261" y="385572"/>
                  </a:lnTo>
                  <a:lnTo>
                    <a:pt x="39272" y="380513"/>
                  </a:lnTo>
                  <a:lnTo>
                    <a:pt x="18843" y="366728"/>
                  </a:lnTo>
                  <a:lnTo>
                    <a:pt x="5058" y="346299"/>
                  </a:lnTo>
                  <a:lnTo>
                    <a:pt x="0" y="321310"/>
                  </a:lnTo>
                  <a:lnTo>
                    <a:pt x="0" y="224916"/>
                  </a:lnTo>
                  <a:lnTo>
                    <a:pt x="0" y="6426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821805" y="976376"/>
            <a:ext cx="1438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Yaricapa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r>
              <a:rPr dirty="0" sz="1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dirty="0" sz="1800" spc="-85">
                <a:solidFill>
                  <a:srgbClr val="12466F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066800"/>
            <a:ext cx="5562600" cy="5181600"/>
          </a:xfrm>
          <a:custGeom>
            <a:avLst/>
            <a:gdLst/>
            <a:ahLst/>
            <a:cxnLst/>
            <a:rect l="l" t="t" r="r" b="b"/>
            <a:pathLst>
              <a:path w="5562600" h="5181600">
                <a:moveTo>
                  <a:pt x="5562600" y="0"/>
                </a:moveTo>
                <a:lnTo>
                  <a:pt x="0" y="0"/>
                </a:lnTo>
                <a:lnTo>
                  <a:pt x="0" y="5181600"/>
                </a:lnTo>
                <a:lnTo>
                  <a:pt x="5562600" y="5181600"/>
                </a:lnTo>
                <a:lnTo>
                  <a:pt x="5562600" y="0"/>
                </a:lnTo>
                <a:close/>
              </a:path>
            </a:pathLst>
          </a:custGeom>
          <a:solidFill>
            <a:srgbClr val="D04F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6440" y="1025397"/>
            <a:ext cx="434086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public </a:t>
            </a:r>
            <a:r>
              <a:rPr dirty="0" sz="1800" spc="25">
                <a:solidFill>
                  <a:srgbClr val="12466F"/>
                </a:solidFill>
                <a:latin typeface="Arial"/>
                <a:cs typeface="Arial"/>
              </a:rPr>
              <a:t>class </a:t>
            </a:r>
            <a:r>
              <a:rPr dirty="0" sz="1800" spc="70">
                <a:solidFill>
                  <a:srgbClr val="12466F"/>
                </a:solidFill>
                <a:latin typeface="Arial"/>
                <a:cs typeface="Arial"/>
              </a:rPr>
              <a:t>ComputeArea</a:t>
            </a:r>
            <a:r>
              <a:rPr dirty="0" sz="1800" spc="1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800" spc="254">
                <a:solidFill>
                  <a:srgbClr val="12466F"/>
                </a:solidFill>
                <a:latin typeface="Arial"/>
                <a:cs typeface="Arial"/>
              </a:rPr>
              <a:t>/** </a:t>
            </a:r>
            <a:r>
              <a:rPr dirty="0" sz="1800" spc="65">
                <a:solidFill>
                  <a:srgbClr val="12466F"/>
                </a:solidFill>
                <a:latin typeface="Arial"/>
                <a:cs typeface="Arial"/>
              </a:rPr>
              <a:t>Main </a:t>
            </a:r>
            <a:r>
              <a:rPr dirty="0" sz="1800" spc="114">
                <a:solidFill>
                  <a:srgbClr val="12466F"/>
                </a:solidFill>
                <a:latin typeface="Arial"/>
                <a:cs typeface="Arial"/>
              </a:rPr>
              <a:t>method</a:t>
            </a:r>
            <a:r>
              <a:rPr dirty="0" sz="1800" spc="-12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305">
                <a:solidFill>
                  <a:srgbClr val="12466F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public </a:t>
            </a:r>
            <a:r>
              <a:rPr dirty="0" sz="1800" spc="80">
                <a:solidFill>
                  <a:srgbClr val="12466F"/>
                </a:solidFill>
                <a:latin typeface="Arial"/>
                <a:cs typeface="Arial"/>
              </a:rPr>
              <a:t>static </a:t>
            </a: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void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main(String[] </a:t>
            </a:r>
            <a:r>
              <a:rPr dirty="0" sz="1800" spc="45">
                <a:solidFill>
                  <a:srgbClr val="12466F"/>
                </a:solidFill>
                <a:latin typeface="Arial"/>
                <a:cs typeface="Arial"/>
              </a:rPr>
              <a:t>args)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12466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05435" marR="2326640">
              <a:lnSpc>
                <a:spcPct val="100000"/>
              </a:lnSpc>
            </a:pP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double</a:t>
            </a:r>
            <a:r>
              <a:rPr dirty="0" sz="1800" spc="2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yaricap;  </a:t>
            </a: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double</a:t>
            </a:r>
            <a:r>
              <a:rPr dirty="0" sz="1800" spc="7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alan;</a:t>
            </a:r>
            <a:endParaRPr sz="180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  <a:spcBef>
                <a:spcPts val="2160"/>
              </a:spcBef>
            </a:pPr>
            <a:r>
              <a:rPr dirty="0" sz="1800" spc="445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35">
                <a:solidFill>
                  <a:srgbClr val="12466F"/>
                </a:solidFill>
                <a:latin typeface="Arial"/>
                <a:cs typeface="Arial"/>
              </a:rPr>
              <a:t>yarıçapa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değer</a:t>
            </a:r>
            <a:r>
              <a:rPr dirty="0" sz="1800" spc="-2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ata</a:t>
            </a:r>
            <a:endParaRPr sz="180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=</a:t>
            </a: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110">
                <a:solidFill>
                  <a:srgbClr val="12466F"/>
                </a:solidFill>
                <a:latin typeface="Arial"/>
                <a:cs typeface="Arial"/>
              </a:rPr>
              <a:t>20;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352" y="3494913"/>
            <a:ext cx="392937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40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Alanı</a:t>
            </a:r>
            <a:r>
              <a:rPr dirty="0" sz="1800" spc="-29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hesapla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=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165">
                <a:solidFill>
                  <a:srgbClr val="12466F"/>
                </a:solidFill>
                <a:latin typeface="Arial"/>
                <a:cs typeface="Arial"/>
              </a:rPr>
              <a:t>*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165">
                <a:solidFill>
                  <a:srgbClr val="12466F"/>
                </a:solidFill>
                <a:latin typeface="Arial"/>
                <a:cs typeface="Arial"/>
              </a:rPr>
              <a:t>*</a:t>
            </a:r>
            <a:r>
              <a:rPr dirty="0" sz="1800" spc="-2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114">
                <a:solidFill>
                  <a:srgbClr val="12466F"/>
                </a:solidFill>
                <a:latin typeface="Arial"/>
                <a:cs typeface="Arial"/>
              </a:rPr>
              <a:t>3.14159;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4318254"/>
            <a:ext cx="5055235" cy="13423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05435" marR="5080">
              <a:lnSpc>
                <a:spcPct val="90000"/>
              </a:lnSpc>
              <a:spcBef>
                <a:spcPts val="315"/>
              </a:spcBef>
            </a:pPr>
            <a:r>
              <a:rPr dirty="0" sz="1800" spc="440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40">
                <a:solidFill>
                  <a:srgbClr val="12466F"/>
                </a:solidFill>
                <a:latin typeface="Arial"/>
                <a:cs typeface="Arial"/>
              </a:rPr>
              <a:t>Sonuçları </a:t>
            </a:r>
            <a:r>
              <a:rPr dirty="0" sz="1800" spc="90">
                <a:solidFill>
                  <a:srgbClr val="12466F"/>
                </a:solidFill>
                <a:latin typeface="Arial"/>
                <a:cs typeface="Arial"/>
              </a:rPr>
              <a:t>göster  </a:t>
            </a:r>
            <a:r>
              <a:rPr dirty="0" sz="1800" spc="60">
                <a:solidFill>
                  <a:srgbClr val="12466F"/>
                </a:solidFill>
                <a:latin typeface="Arial"/>
                <a:cs typeface="Arial"/>
              </a:rPr>
              <a:t>System.out.println(«Yarıçapı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</a:t>
            </a: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+yaricap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+</a:t>
            </a:r>
            <a:r>
              <a:rPr dirty="0" sz="1800" spc="1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olan </a:t>
            </a:r>
            <a:r>
              <a:rPr dirty="0" sz="1800" spc="85">
                <a:solidFill>
                  <a:srgbClr val="12466F"/>
                </a:solidFill>
                <a:latin typeface="Arial"/>
                <a:cs typeface="Arial"/>
              </a:rPr>
              <a:t>çemberin </a:t>
            </a:r>
            <a:r>
              <a:rPr dirty="0" sz="1800" spc="45">
                <a:solidFill>
                  <a:srgbClr val="12466F"/>
                </a:solidFill>
                <a:latin typeface="Arial"/>
                <a:cs typeface="Arial"/>
              </a:rPr>
              <a:t>alanı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+</a:t>
            </a:r>
            <a:r>
              <a:rPr dirty="0" sz="1800" spc="1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12466F"/>
                </a:solidFill>
                <a:latin typeface="Arial"/>
                <a:cs typeface="Arial"/>
              </a:rPr>
              <a:t>alan);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ÖRNEK </a:t>
            </a:r>
            <a:r>
              <a:rPr dirty="0" spc="-170"/>
              <a:t>BİR </a:t>
            </a:r>
            <a:r>
              <a:rPr dirty="0" spc="-90"/>
              <a:t>PROGRAMIN</a:t>
            </a:r>
            <a:r>
              <a:rPr dirty="0" spc="70"/>
              <a:t> </a:t>
            </a:r>
            <a:r>
              <a:rPr dirty="0" spc="-60"/>
              <a:t>ÇALIŞTIRILMASI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16569" y="597387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DFFFF"/>
                </a:solidFill>
                <a:latin typeface="Times New Roman"/>
                <a:cs typeface="Times New Roman"/>
              </a:rPr>
              <a:t>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0" y="1752600"/>
            <a:ext cx="1524000" cy="381000"/>
          </a:xfrm>
          <a:prstGeom prst="rect">
            <a:avLst/>
          </a:prstGeom>
          <a:solidFill>
            <a:srgbClr val="D04F35"/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60"/>
              </a:lnSpc>
            </a:pPr>
            <a:r>
              <a:rPr dirty="0" sz="2400">
                <a:solidFill>
                  <a:srgbClr val="12466F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9428" y="1792985"/>
            <a:ext cx="702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yaricap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8009" y="1244853"/>
            <a:ext cx="635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Haf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ıza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51650" y="2203450"/>
            <a:ext cx="1536700" cy="393700"/>
            <a:chOff x="6851650" y="2203450"/>
            <a:chExt cx="1536700" cy="393700"/>
          </a:xfrm>
        </p:grpSpPr>
        <p:sp>
          <p:nvSpPr>
            <p:cNvPr id="12" name="object 12"/>
            <p:cNvSpPr/>
            <p:nvPr/>
          </p:nvSpPr>
          <p:spPr>
            <a:xfrm>
              <a:off x="6858000" y="22098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52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524000" y="3810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D04F3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858000" y="2209800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381000"/>
                  </a:moveTo>
                  <a:lnTo>
                    <a:pt x="1524000" y="381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036054" y="2194686"/>
            <a:ext cx="1168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2466F"/>
                </a:solidFill>
                <a:latin typeface="Times New Roman"/>
                <a:cs typeface="Times New Roman"/>
              </a:rPr>
              <a:t>1256.636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9428" y="2235834"/>
            <a:ext cx="407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5904" y="2430779"/>
            <a:ext cx="8277225" cy="1694814"/>
            <a:chOff x="755904" y="2430779"/>
            <a:chExt cx="8277225" cy="1694814"/>
          </a:xfrm>
        </p:grpSpPr>
        <p:sp>
          <p:nvSpPr>
            <p:cNvPr id="17" name="object 17"/>
            <p:cNvSpPr/>
            <p:nvPr/>
          </p:nvSpPr>
          <p:spPr>
            <a:xfrm>
              <a:off x="762000" y="3809999"/>
              <a:ext cx="5105400" cy="309880"/>
            </a:xfrm>
            <a:custGeom>
              <a:avLst/>
              <a:gdLst/>
              <a:ahLst/>
              <a:cxnLst/>
              <a:rect l="l" t="t" r="r" b="b"/>
              <a:pathLst>
                <a:path w="5105400" h="309879">
                  <a:moveTo>
                    <a:pt x="5105400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5105400" y="309372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9ACD4B">
                <a:alpha val="4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2000" y="3809999"/>
              <a:ext cx="5105400" cy="309880"/>
            </a:xfrm>
            <a:custGeom>
              <a:avLst/>
              <a:gdLst/>
              <a:ahLst/>
              <a:cxnLst/>
              <a:rect l="l" t="t" r="r" b="b"/>
              <a:pathLst>
                <a:path w="5105400" h="309879">
                  <a:moveTo>
                    <a:pt x="0" y="309372"/>
                  </a:moveTo>
                  <a:lnTo>
                    <a:pt x="5105400" y="309372"/>
                  </a:lnTo>
                  <a:lnTo>
                    <a:pt x="5105400" y="0"/>
                  </a:lnTo>
                  <a:lnTo>
                    <a:pt x="0" y="0"/>
                  </a:lnTo>
                  <a:lnTo>
                    <a:pt x="0" y="30937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069207" y="2430779"/>
              <a:ext cx="2922905" cy="1503680"/>
            </a:xfrm>
            <a:custGeom>
              <a:avLst/>
              <a:gdLst/>
              <a:ahLst/>
              <a:cxnLst/>
              <a:rect l="l" t="t" r="r" b="b"/>
              <a:pathLst>
                <a:path w="2922904" h="1503679">
                  <a:moveTo>
                    <a:pt x="2891867" y="8861"/>
                  </a:moveTo>
                  <a:lnTo>
                    <a:pt x="0" y="1492504"/>
                  </a:lnTo>
                  <a:lnTo>
                    <a:pt x="5841" y="1503680"/>
                  </a:lnTo>
                  <a:lnTo>
                    <a:pt x="2897514" y="20199"/>
                  </a:lnTo>
                  <a:lnTo>
                    <a:pt x="2900298" y="11557"/>
                  </a:lnTo>
                  <a:lnTo>
                    <a:pt x="2891867" y="8861"/>
                  </a:lnTo>
                  <a:close/>
                </a:path>
                <a:path w="2922904" h="1503679">
                  <a:moveTo>
                    <a:pt x="2918523" y="5969"/>
                  </a:moveTo>
                  <a:lnTo>
                    <a:pt x="2897504" y="5969"/>
                  </a:lnTo>
                  <a:lnTo>
                    <a:pt x="2903219" y="17272"/>
                  </a:lnTo>
                  <a:lnTo>
                    <a:pt x="2897514" y="20199"/>
                  </a:lnTo>
                  <a:lnTo>
                    <a:pt x="2889249" y="45847"/>
                  </a:lnTo>
                  <a:lnTo>
                    <a:pt x="2918523" y="5969"/>
                  </a:lnTo>
                  <a:close/>
                </a:path>
                <a:path w="2922904" h="1503679">
                  <a:moveTo>
                    <a:pt x="2897504" y="5969"/>
                  </a:moveTo>
                  <a:lnTo>
                    <a:pt x="2891867" y="8861"/>
                  </a:lnTo>
                  <a:lnTo>
                    <a:pt x="2900298" y="11557"/>
                  </a:lnTo>
                  <a:lnTo>
                    <a:pt x="2897514" y="20199"/>
                  </a:lnTo>
                  <a:lnTo>
                    <a:pt x="2903219" y="17272"/>
                  </a:lnTo>
                  <a:lnTo>
                    <a:pt x="2897504" y="5969"/>
                  </a:lnTo>
                  <a:close/>
                </a:path>
                <a:path w="2922904" h="1503679">
                  <a:moveTo>
                    <a:pt x="2922904" y="0"/>
                  </a:moveTo>
                  <a:lnTo>
                    <a:pt x="2866136" y="635"/>
                  </a:lnTo>
                  <a:lnTo>
                    <a:pt x="2891867" y="8861"/>
                  </a:lnTo>
                  <a:lnTo>
                    <a:pt x="2897504" y="5969"/>
                  </a:lnTo>
                  <a:lnTo>
                    <a:pt x="2918523" y="5969"/>
                  </a:lnTo>
                  <a:lnTo>
                    <a:pt x="29229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338315" y="2524505"/>
              <a:ext cx="2688590" cy="1480820"/>
            </a:xfrm>
            <a:custGeom>
              <a:avLst/>
              <a:gdLst/>
              <a:ahLst/>
              <a:cxnLst/>
              <a:rect l="l" t="t" r="r" b="b"/>
              <a:pathLst>
                <a:path w="2688590" h="1480820">
                  <a:moveTo>
                    <a:pt x="2573019" y="788670"/>
                  </a:moveTo>
                  <a:lnTo>
                    <a:pt x="115316" y="788670"/>
                  </a:lnTo>
                  <a:lnTo>
                    <a:pt x="70455" y="797740"/>
                  </a:lnTo>
                  <a:lnTo>
                    <a:pt x="33797" y="822467"/>
                  </a:lnTo>
                  <a:lnTo>
                    <a:pt x="9070" y="859125"/>
                  </a:lnTo>
                  <a:lnTo>
                    <a:pt x="0" y="903986"/>
                  </a:lnTo>
                  <a:lnTo>
                    <a:pt x="0" y="1365250"/>
                  </a:lnTo>
                  <a:lnTo>
                    <a:pt x="9070" y="1410110"/>
                  </a:lnTo>
                  <a:lnTo>
                    <a:pt x="33797" y="1446768"/>
                  </a:lnTo>
                  <a:lnTo>
                    <a:pt x="70455" y="1471495"/>
                  </a:lnTo>
                  <a:lnTo>
                    <a:pt x="115316" y="1480566"/>
                  </a:lnTo>
                  <a:lnTo>
                    <a:pt x="2573019" y="1480566"/>
                  </a:lnTo>
                  <a:lnTo>
                    <a:pt x="2617880" y="1471495"/>
                  </a:lnTo>
                  <a:lnTo>
                    <a:pt x="2654538" y="1446768"/>
                  </a:lnTo>
                  <a:lnTo>
                    <a:pt x="2679265" y="1410110"/>
                  </a:lnTo>
                  <a:lnTo>
                    <a:pt x="2688336" y="1365250"/>
                  </a:lnTo>
                  <a:lnTo>
                    <a:pt x="2688336" y="903986"/>
                  </a:lnTo>
                  <a:lnTo>
                    <a:pt x="2679265" y="859125"/>
                  </a:lnTo>
                  <a:lnTo>
                    <a:pt x="2654538" y="822467"/>
                  </a:lnTo>
                  <a:lnTo>
                    <a:pt x="2617880" y="797740"/>
                  </a:lnTo>
                  <a:lnTo>
                    <a:pt x="2573019" y="788670"/>
                  </a:lnTo>
                  <a:close/>
                </a:path>
                <a:path w="2688590" h="1480820">
                  <a:moveTo>
                    <a:pt x="668528" y="0"/>
                  </a:moveTo>
                  <a:lnTo>
                    <a:pt x="448056" y="788670"/>
                  </a:lnTo>
                  <a:lnTo>
                    <a:pt x="1120139" y="788670"/>
                  </a:lnTo>
                  <a:lnTo>
                    <a:pt x="668528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38315" y="2524505"/>
              <a:ext cx="2688590" cy="1480820"/>
            </a:xfrm>
            <a:custGeom>
              <a:avLst/>
              <a:gdLst/>
              <a:ahLst/>
              <a:cxnLst/>
              <a:rect l="l" t="t" r="r" b="b"/>
              <a:pathLst>
                <a:path w="2688590" h="1480820">
                  <a:moveTo>
                    <a:pt x="0" y="903986"/>
                  </a:moveTo>
                  <a:lnTo>
                    <a:pt x="9070" y="859125"/>
                  </a:lnTo>
                  <a:lnTo>
                    <a:pt x="33797" y="822467"/>
                  </a:lnTo>
                  <a:lnTo>
                    <a:pt x="70455" y="797740"/>
                  </a:lnTo>
                  <a:lnTo>
                    <a:pt x="115316" y="788670"/>
                  </a:lnTo>
                  <a:lnTo>
                    <a:pt x="448056" y="788670"/>
                  </a:lnTo>
                  <a:lnTo>
                    <a:pt x="668528" y="0"/>
                  </a:lnTo>
                  <a:lnTo>
                    <a:pt x="1120139" y="788670"/>
                  </a:lnTo>
                  <a:lnTo>
                    <a:pt x="2573019" y="788670"/>
                  </a:lnTo>
                  <a:lnTo>
                    <a:pt x="2617880" y="797740"/>
                  </a:lnTo>
                  <a:lnTo>
                    <a:pt x="2654538" y="822467"/>
                  </a:lnTo>
                  <a:lnTo>
                    <a:pt x="2679265" y="859125"/>
                  </a:lnTo>
                  <a:lnTo>
                    <a:pt x="2688336" y="903986"/>
                  </a:lnTo>
                  <a:lnTo>
                    <a:pt x="2688336" y="1076960"/>
                  </a:lnTo>
                  <a:lnTo>
                    <a:pt x="2688336" y="1365250"/>
                  </a:lnTo>
                  <a:lnTo>
                    <a:pt x="2679265" y="1410110"/>
                  </a:lnTo>
                  <a:lnTo>
                    <a:pt x="2654538" y="1446768"/>
                  </a:lnTo>
                  <a:lnTo>
                    <a:pt x="2617880" y="1471495"/>
                  </a:lnTo>
                  <a:lnTo>
                    <a:pt x="2573019" y="1480566"/>
                  </a:lnTo>
                  <a:lnTo>
                    <a:pt x="1120139" y="1480566"/>
                  </a:lnTo>
                  <a:lnTo>
                    <a:pt x="448056" y="1480566"/>
                  </a:lnTo>
                  <a:lnTo>
                    <a:pt x="115316" y="1480566"/>
                  </a:lnTo>
                  <a:lnTo>
                    <a:pt x="70455" y="1471495"/>
                  </a:lnTo>
                  <a:lnTo>
                    <a:pt x="33797" y="1446768"/>
                  </a:lnTo>
                  <a:lnTo>
                    <a:pt x="9070" y="1410110"/>
                  </a:lnTo>
                  <a:lnTo>
                    <a:pt x="0" y="1365250"/>
                  </a:lnTo>
                  <a:lnTo>
                    <a:pt x="0" y="1076960"/>
                  </a:lnTo>
                  <a:lnTo>
                    <a:pt x="0" y="90398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452361" y="3373373"/>
            <a:ext cx="19881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Alanı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hesapla ve</a:t>
            </a:r>
            <a:r>
              <a:rPr dirty="0" sz="18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alan  </a:t>
            </a: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değişkenine</a:t>
            </a:r>
            <a:r>
              <a:rPr dirty="0" sz="1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dirty="0" sz="1800" spc="-85">
                <a:solidFill>
                  <a:srgbClr val="12466F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1066800"/>
            <a:ext cx="5562600" cy="5181600"/>
          </a:xfrm>
          <a:custGeom>
            <a:avLst/>
            <a:gdLst/>
            <a:ahLst/>
            <a:cxnLst/>
            <a:rect l="l" t="t" r="r" b="b"/>
            <a:pathLst>
              <a:path w="5562600" h="5181600">
                <a:moveTo>
                  <a:pt x="5562600" y="0"/>
                </a:moveTo>
                <a:lnTo>
                  <a:pt x="0" y="0"/>
                </a:lnTo>
                <a:lnTo>
                  <a:pt x="0" y="5181600"/>
                </a:lnTo>
                <a:lnTo>
                  <a:pt x="5562600" y="5181600"/>
                </a:lnTo>
                <a:lnTo>
                  <a:pt x="5562600" y="0"/>
                </a:lnTo>
                <a:close/>
              </a:path>
            </a:pathLst>
          </a:custGeom>
          <a:solidFill>
            <a:srgbClr val="D04F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6440" y="1025397"/>
            <a:ext cx="4340860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public </a:t>
            </a:r>
            <a:r>
              <a:rPr dirty="0" sz="1800" spc="25">
                <a:solidFill>
                  <a:srgbClr val="12466F"/>
                </a:solidFill>
                <a:latin typeface="Arial"/>
                <a:cs typeface="Arial"/>
              </a:rPr>
              <a:t>class </a:t>
            </a:r>
            <a:r>
              <a:rPr dirty="0" sz="1800" spc="70">
                <a:solidFill>
                  <a:srgbClr val="12466F"/>
                </a:solidFill>
                <a:latin typeface="Arial"/>
                <a:cs typeface="Arial"/>
              </a:rPr>
              <a:t>ComputeArea</a:t>
            </a:r>
            <a:r>
              <a:rPr dirty="0" sz="1800" spc="1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800" spc="254">
                <a:solidFill>
                  <a:srgbClr val="12466F"/>
                </a:solidFill>
                <a:latin typeface="Arial"/>
                <a:cs typeface="Arial"/>
              </a:rPr>
              <a:t>/** </a:t>
            </a:r>
            <a:r>
              <a:rPr dirty="0" sz="1800" spc="65">
                <a:solidFill>
                  <a:srgbClr val="12466F"/>
                </a:solidFill>
                <a:latin typeface="Arial"/>
                <a:cs typeface="Arial"/>
              </a:rPr>
              <a:t>Main </a:t>
            </a:r>
            <a:r>
              <a:rPr dirty="0" sz="1800" spc="114">
                <a:solidFill>
                  <a:srgbClr val="12466F"/>
                </a:solidFill>
                <a:latin typeface="Arial"/>
                <a:cs typeface="Arial"/>
              </a:rPr>
              <a:t>method</a:t>
            </a:r>
            <a:r>
              <a:rPr dirty="0" sz="1800" spc="-12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305">
                <a:solidFill>
                  <a:srgbClr val="12466F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public </a:t>
            </a:r>
            <a:r>
              <a:rPr dirty="0" sz="1800" spc="80">
                <a:solidFill>
                  <a:srgbClr val="12466F"/>
                </a:solidFill>
                <a:latin typeface="Arial"/>
                <a:cs typeface="Arial"/>
              </a:rPr>
              <a:t>static </a:t>
            </a: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void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main(String[] </a:t>
            </a:r>
            <a:r>
              <a:rPr dirty="0" sz="1800" spc="45">
                <a:solidFill>
                  <a:srgbClr val="12466F"/>
                </a:solidFill>
                <a:latin typeface="Arial"/>
                <a:cs typeface="Arial"/>
              </a:rPr>
              <a:t>args)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12466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05435" marR="2326640">
              <a:lnSpc>
                <a:spcPct val="100000"/>
              </a:lnSpc>
            </a:pP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double</a:t>
            </a:r>
            <a:r>
              <a:rPr dirty="0" sz="1800" spc="2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yaricap;  </a:t>
            </a: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double</a:t>
            </a:r>
            <a:r>
              <a:rPr dirty="0" sz="1800" spc="7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alan;</a:t>
            </a:r>
            <a:endParaRPr sz="180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  <a:spcBef>
                <a:spcPts val="2160"/>
              </a:spcBef>
            </a:pPr>
            <a:r>
              <a:rPr dirty="0" sz="1800" spc="445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35">
                <a:solidFill>
                  <a:srgbClr val="12466F"/>
                </a:solidFill>
                <a:latin typeface="Arial"/>
                <a:cs typeface="Arial"/>
              </a:rPr>
              <a:t>yarıçapa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değer</a:t>
            </a:r>
            <a:r>
              <a:rPr dirty="0" sz="1800" spc="-2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ata</a:t>
            </a:r>
            <a:endParaRPr sz="180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=</a:t>
            </a:r>
            <a:r>
              <a:rPr dirty="0" sz="1800" spc="10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110">
                <a:solidFill>
                  <a:srgbClr val="12466F"/>
                </a:solidFill>
                <a:latin typeface="Arial"/>
                <a:cs typeface="Arial"/>
              </a:rPr>
              <a:t>20;</a:t>
            </a:r>
            <a:endParaRPr sz="180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  <a:spcBef>
                <a:spcPts val="2160"/>
              </a:spcBef>
            </a:pPr>
            <a:r>
              <a:rPr dirty="0" sz="1800" spc="440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Alanı</a:t>
            </a:r>
            <a:r>
              <a:rPr dirty="0" sz="1800" spc="-29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hesapla</a:t>
            </a:r>
            <a:endParaRPr sz="180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</a:pPr>
            <a:r>
              <a:rPr dirty="0" sz="1800" spc="50">
                <a:solidFill>
                  <a:srgbClr val="12466F"/>
                </a:solidFill>
                <a:latin typeface="Arial"/>
                <a:cs typeface="Arial"/>
              </a:rPr>
              <a:t>alan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=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165">
                <a:solidFill>
                  <a:srgbClr val="12466F"/>
                </a:solidFill>
                <a:latin typeface="Arial"/>
                <a:cs typeface="Arial"/>
              </a:rPr>
              <a:t>* </a:t>
            </a:r>
            <a:r>
              <a:rPr dirty="0" sz="1800" spc="55">
                <a:solidFill>
                  <a:srgbClr val="12466F"/>
                </a:solidFill>
                <a:latin typeface="Arial"/>
                <a:cs typeface="Arial"/>
              </a:rPr>
              <a:t>yaricap </a:t>
            </a:r>
            <a:r>
              <a:rPr dirty="0" sz="1800" spc="165">
                <a:solidFill>
                  <a:srgbClr val="12466F"/>
                </a:solidFill>
                <a:latin typeface="Arial"/>
                <a:cs typeface="Arial"/>
              </a:rPr>
              <a:t>*</a:t>
            </a:r>
            <a:r>
              <a:rPr dirty="0" sz="1800" spc="-229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114">
                <a:solidFill>
                  <a:srgbClr val="12466F"/>
                </a:solidFill>
                <a:latin typeface="Arial"/>
                <a:cs typeface="Arial"/>
              </a:rPr>
              <a:t>3.14159;</a:t>
            </a:r>
            <a:endParaRPr sz="1800">
              <a:latin typeface="Arial"/>
              <a:cs typeface="Arial"/>
            </a:endParaRPr>
          </a:p>
          <a:p>
            <a:pPr marL="305435">
              <a:lnSpc>
                <a:spcPct val="100000"/>
              </a:lnSpc>
              <a:spcBef>
                <a:spcPts val="2160"/>
              </a:spcBef>
            </a:pPr>
            <a:r>
              <a:rPr dirty="0" sz="1800" spc="440">
                <a:solidFill>
                  <a:srgbClr val="12466F"/>
                </a:solidFill>
                <a:latin typeface="Arial"/>
                <a:cs typeface="Arial"/>
              </a:rPr>
              <a:t>// </a:t>
            </a:r>
            <a:r>
              <a:rPr dirty="0" sz="1800" spc="40">
                <a:solidFill>
                  <a:srgbClr val="12466F"/>
                </a:solidFill>
                <a:latin typeface="Arial"/>
                <a:cs typeface="Arial"/>
              </a:rPr>
              <a:t>Sonuçları</a:t>
            </a:r>
            <a:r>
              <a:rPr dirty="0" sz="1800" spc="-275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90">
                <a:solidFill>
                  <a:srgbClr val="12466F"/>
                </a:solidFill>
                <a:latin typeface="Arial"/>
                <a:cs typeface="Arial"/>
              </a:rPr>
              <a:t>göster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440" y="4592573"/>
            <a:ext cx="5055235" cy="10680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marR="5080" indent="-50800">
              <a:lnSpc>
                <a:spcPct val="80000"/>
              </a:lnSpc>
              <a:spcBef>
                <a:spcPts val="530"/>
              </a:spcBef>
            </a:pPr>
            <a:r>
              <a:rPr dirty="0" sz="1800" spc="60">
                <a:solidFill>
                  <a:srgbClr val="12466F"/>
                </a:solidFill>
                <a:latin typeface="Arial"/>
                <a:cs typeface="Arial"/>
              </a:rPr>
              <a:t>System.out.println(«Yarıçapı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</a:t>
            </a:r>
            <a:r>
              <a:rPr dirty="0" sz="1800" spc="95">
                <a:solidFill>
                  <a:srgbClr val="12466F"/>
                </a:solidFill>
                <a:latin typeface="Arial"/>
                <a:cs typeface="Arial"/>
              </a:rPr>
              <a:t>+yaricap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+</a:t>
            </a:r>
            <a:r>
              <a:rPr dirty="0" sz="1800" spc="1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 </a:t>
            </a:r>
            <a:r>
              <a:rPr dirty="0" sz="1800" spc="75">
                <a:solidFill>
                  <a:srgbClr val="12466F"/>
                </a:solidFill>
                <a:latin typeface="Arial"/>
                <a:cs typeface="Arial"/>
              </a:rPr>
              <a:t>olan </a:t>
            </a:r>
            <a:r>
              <a:rPr dirty="0" sz="1800" spc="85">
                <a:solidFill>
                  <a:srgbClr val="12466F"/>
                </a:solidFill>
                <a:latin typeface="Arial"/>
                <a:cs typeface="Arial"/>
              </a:rPr>
              <a:t>çemberin </a:t>
            </a:r>
            <a:r>
              <a:rPr dirty="0" sz="1800" spc="45">
                <a:solidFill>
                  <a:srgbClr val="12466F"/>
                </a:solidFill>
                <a:latin typeface="Arial"/>
                <a:cs typeface="Arial"/>
              </a:rPr>
              <a:t>alanı </a:t>
            </a:r>
            <a:r>
              <a:rPr dirty="0" sz="1800" spc="30">
                <a:solidFill>
                  <a:srgbClr val="12466F"/>
                </a:solidFill>
                <a:latin typeface="Arial"/>
                <a:cs typeface="Arial"/>
              </a:rPr>
              <a:t>" </a:t>
            </a:r>
            <a:r>
              <a:rPr dirty="0" sz="1800" spc="375">
                <a:solidFill>
                  <a:srgbClr val="12466F"/>
                </a:solidFill>
                <a:latin typeface="Arial"/>
                <a:cs typeface="Arial"/>
              </a:rPr>
              <a:t>+</a:t>
            </a:r>
            <a:r>
              <a:rPr dirty="0" sz="1800" spc="140">
                <a:solidFill>
                  <a:srgbClr val="12466F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12466F"/>
                </a:solidFill>
                <a:latin typeface="Arial"/>
                <a:cs typeface="Arial"/>
              </a:rPr>
              <a:t>alan);</a:t>
            </a:r>
            <a:endParaRPr sz="18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solidFill>
                  <a:srgbClr val="12466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ÖRNEK </a:t>
            </a:r>
            <a:r>
              <a:rPr dirty="0" spc="-170"/>
              <a:t>BİR </a:t>
            </a:r>
            <a:r>
              <a:rPr dirty="0" spc="-90"/>
              <a:t>PROGRAMIN</a:t>
            </a:r>
            <a:r>
              <a:rPr dirty="0" spc="70"/>
              <a:t> </a:t>
            </a:r>
            <a:r>
              <a:rPr dirty="0" spc="-60"/>
              <a:t>ÇALIŞTIRILMASI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16569" y="5973876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DFFFF"/>
                </a:solidFill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0" y="1752600"/>
            <a:ext cx="1524000" cy="381000"/>
          </a:xfrm>
          <a:prstGeom prst="rect">
            <a:avLst/>
          </a:prstGeom>
          <a:solidFill>
            <a:srgbClr val="D04F35"/>
          </a:solidFill>
          <a:ln w="12192">
            <a:solidFill>
              <a:srgbClr val="FFFFFF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dirty="0" sz="1800">
                <a:solidFill>
                  <a:srgbClr val="12466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7028" y="1778634"/>
            <a:ext cx="702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yaricap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8009" y="1244853"/>
            <a:ext cx="635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Haf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ıza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0" y="2209800"/>
            <a:ext cx="1524000" cy="381000"/>
          </a:xfrm>
          <a:prstGeom prst="rect">
            <a:avLst/>
          </a:prstGeom>
          <a:solidFill>
            <a:srgbClr val="D04F35"/>
          </a:solidFill>
          <a:ln w="12192">
            <a:solidFill>
              <a:srgbClr val="FFFFFF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365"/>
              </a:spcBef>
            </a:pPr>
            <a:r>
              <a:rPr dirty="0" sz="1800">
                <a:solidFill>
                  <a:srgbClr val="12466F"/>
                </a:solidFill>
                <a:latin typeface="Times New Roman"/>
                <a:cs typeface="Times New Roman"/>
              </a:rPr>
              <a:t>1256.636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9428" y="2235834"/>
            <a:ext cx="407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9704" y="3730752"/>
            <a:ext cx="8464550" cy="2165985"/>
            <a:chOff x="679704" y="3730752"/>
            <a:chExt cx="8464550" cy="2165985"/>
          </a:xfrm>
        </p:grpSpPr>
        <p:sp>
          <p:nvSpPr>
            <p:cNvPr id="13" name="object 13"/>
            <p:cNvSpPr/>
            <p:nvPr/>
          </p:nvSpPr>
          <p:spPr>
            <a:xfrm>
              <a:off x="685800" y="4648200"/>
              <a:ext cx="5105400" cy="533400"/>
            </a:xfrm>
            <a:custGeom>
              <a:avLst/>
              <a:gdLst/>
              <a:ahLst/>
              <a:cxnLst/>
              <a:rect l="l" t="t" r="r" b="b"/>
              <a:pathLst>
                <a:path w="5105400" h="533400">
                  <a:moveTo>
                    <a:pt x="5105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105400" y="533400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9ACD4B">
                <a:alpha val="4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5800" y="4648200"/>
              <a:ext cx="5105400" cy="533400"/>
            </a:xfrm>
            <a:custGeom>
              <a:avLst/>
              <a:gdLst/>
              <a:ahLst/>
              <a:cxnLst/>
              <a:rect l="l" t="t" r="r" b="b"/>
              <a:pathLst>
                <a:path w="5105400" h="533400">
                  <a:moveTo>
                    <a:pt x="0" y="533400"/>
                  </a:moveTo>
                  <a:lnTo>
                    <a:pt x="5105400" y="533400"/>
                  </a:lnTo>
                  <a:lnTo>
                    <a:pt x="51054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91200" y="5105400"/>
              <a:ext cx="3352799" cy="7909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34792" y="5074793"/>
              <a:ext cx="2766060" cy="444500"/>
            </a:xfrm>
            <a:custGeom>
              <a:avLst/>
              <a:gdLst/>
              <a:ahLst/>
              <a:cxnLst/>
              <a:rect l="l" t="t" r="r" b="b"/>
              <a:pathLst>
                <a:path w="2766060" h="444500">
                  <a:moveTo>
                    <a:pt x="2733253" y="428307"/>
                  </a:moveTo>
                  <a:lnTo>
                    <a:pt x="2711449" y="444372"/>
                  </a:lnTo>
                  <a:lnTo>
                    <a:pt x="2758103" y="429259"/>
                  </a:lnTo>
                  <a:lnTo>
                    <a:pt x="2739517" y="429259"/>
                  </a:lnTo>
                  <a:lnTo>
                    <a:pt x="2733253" y="428307"/>
                  </a:lnTo>
                  <a:close/>
                </a:path>
                <a:path w="2766060" h="444500">
                  <a:moveTo>
                    <a:pt x="2735148" y="415859"/>
                  </a:moveTo>
                  <a:lnTo>
                    <a:pt x="2740406" y="423036"/>
                  </a:lnTo>
                  <a:lnTo>
                    <a:pt x="2733253" y="428307"/>
                  </a:lnTo>
                  <a:lnTo>
                    <a:pt x="2739517" y="429259"/>
                  </a:lnTo>
                  <a:lnTo>
                    <a:pt x="2741422" y="416813"/>
                  </a:lnTo>
                  <a:lnTo>
                    <a:pt x="2735148" y="415859"/>
                  </a:lnTo>
                  <a:close/>
                </a:path>
                <a:path w="2766060" h="444500">
                  <a:moveTo>
                    <a:pt x="2719197" y="394080"/>
                  </a:moveTo>
                  <a:lnTo>
                    <a:pt x="2735148" y="415859"/>
                  </a:lnTo>
                  <a:lnTo>
                    <a:pt x="2741422" y="416813"/>
                  </a:lnTo>
                  <a:lnTo>
                    <a:pt x="2739517" y="429259"/>
                  </a:lnTo>
                  <a:lnTo>
                    <a:pt x="2758103" y="429259"/>
                  </a:lnTo>
                  <a:lnTo>
                    <a:pt x="2765552" y="426846"/>
                  </a:lnTo>
                  <a:lnTo>
                    <a:pt x="2719197" y="394080"/>
                  </a:lnTo>
                  <a:close/>
                </a:path>
                <a:path w="2766060" h="444500">
                  <a:moveTo>
                    <a:pt x="2031" y="0"/>
                  </a:moveTo>
                  <a:lnTo>
                    <a:pt x="0" y="12445"/>
                  </a:lnTo>
                  <a:lnTo>
                    <a:pt x="2733253" y="428307"/>
                  </a:lnTo>
                  <a:lnTo>
                    <a:pt x="2740406" y="423036"/>
                  </a:lnTo>
                  <a:lnTo>
                    <a:pt x="2735148" y="415859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97067" y="3736848"/>
              <a:ext cx="2799715" cy="1741170"/>
            </a:xfrm>
            <a:custGeom>
              <a:avLst/>
              <a:gdLst/>
              <a:ahLst/>
              <a:cxnLst/>
              <a:rect l="l" t="t" r="r" b="b"/>
              <a:pathLst>
                <a:path w="2799715" h="1741170">
                  <a:moveTo>
                    <a:pt x="1231264" y="691895"/>
                  </a:moveTo>
                  <a:lnTo>
                    <a:pt x="559181" y="691895"/>
                  </a:lnTo>
                  <a:lnTo>
                    <a:pt x="0" y="1740915"/>
                  </a:lnTo>
                  <a:lnTo>
                    <a:pt x="1231264" y="691895"/>
                  </a:lnTo>
                  <a:close/>
                </a:path>
                <a:path w="2799715" h="1741170">
                  <a:moveTo>
                    <a:pt x="2684144" y="0"/>
                  </a:moveTo>
                  <a:lnTo>
                    <a:pt x="226441" y="0"/>
                  </a:lnTo>
                  <a:lnTo>
                    <a:pt x="181580" y="9070"/>
                  </a:lnTo>
                  <a:lnTo>
                    <a:pt x="144922" y="33797"/>
                  </a:lnTo>
                  <a:lnTo>
                    <a:pt x="120195" y="70455"/>
                  </a:lnTo>
                  <a:lnTo>
                    <a:pt x="111125" y="115315"/>
                  </a:lnTo>
                  <a:lnTo>
                    <a:pt x="111125" y="576579"/>
                  </a:lnTo>
                  <a:lnTo>
                    <a:pt x="120195" y="621440"/>
                  </a:lnTo>
                  <a:lnTo>
                    <a:pt x="144922" y="658098"/>
                  </a:lnTo>
                  <a:lnTo>
                    <a:pt x="181580" y="682825"/>
                  </a:lnTo>
                  <a:lnTo>
                    <a:pt x="226441" y="691895"/>
                  </a:lnTo>
                  <a:lnTo>
                    <a:pt x="2684144" y="691895"/>
                  </a:lnTo>
                  <a:lnTo>
                    <a:pt x="2729005" y="682825"/>
                  </a:lnTo>
                  <a:lnTo>
                    <a:pt x="2765663" y="658098"/>
                  </a:lnTo>
                  <a:lnTo>
                    <a:pt x="2790390" y="621440"/>
                  </a:lnTo>
                  <a:lnTo>
                    <a:pt x="2799461" y="576579"/>
                  </a:lnTo>
                  <a:lnTo>
                    <a:pt x="2799461" y="115315"/>
                  </a:lnTo>
                  <a:lnTo>
                    <a:pt x="2790390" y="70455"/>
                  </a:lnTo>
                  <a:lnTo>
                    <a:pt x="2765663" y="33797"/>
                  </a:lnTo>
                  <a:lnTo>
                    <a:pt x="2729005" y="9070"/>
                  </a:lnTo>
                  <a:lnTo>
                    <a:pt x="2684144" y="0"/>
                  </a:lnTo>
                  <a:close/>
                </a:path>
              </a:pathLst>
            </a:custGeom>
            <a:solidFill>
              <a:srgbClr val="9ACD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997067" y="3736848"/>
              <a:ext cx="2799715" cy="1741170"/>
            </a:xfrm>
            <a:custGeom>
              <a:avLst/>
              <a:gdLst/>
              <a:ahLst/>
              <a:cxnLst/>
              <a:rect l="l" t="t" r="r" b="b"/>
              <a:pathLst>
                <a:path w="2799715" h="1741170">
                  <a:moveTo>
                    <a:pt x="111125" y="115315"/>
                  </a:moveTo>
                  <a:lnTo>
                    <a:pt x="120195" y="70455"/>
                  </a:lnTo>
                  <a:lnTo>
                    <a:pt x="144922" y="33797"/>
                  </a:lnTo>
                  <a:lnTo>
                    <a:pt x="181580" y="9070"/>
                  </a:lnTo>
                  <a:lnTo>
                    <a:pt x="226441" y="0"/>
                  </a:lnTo>
                  <a:lnTo>
                    <a:pt x="559181" y="0"/>
                  </a:lnTo>
                  <a:lnTo>
                    <a:pt x="1231264" y="0"/>
                  </a:lnTo>
                  <a:lnTo>
                    <a:pt x="2684144" y="0"/>
                  </a:lnTo>
                  <a:lnTo>
                    <a:pt x="2729005" y="9070"/>
                  </a:lnTo>
                  <a:lnTo>
                    <a:pt x="2765663" y="33797"/>
                  </a:lnTo>
                  <a:lnTo>
                    <a:pt x="2790390" y="70455"/>
                  </a:lnTo>
                  <a:lnTo>
                    <a:pt x="2799461" y="115315"/>
                  </a:lnTo>
                  <a:lnTo>
                    <a:pt x="2799461" y="403606"/>
                  </a:lnTo>
                  <a:lnTo>
                    <a:pt x="2799461" y="576579"/>
                  </a:lnTo>
                  <a:lnTo>
                    <a:pt x="2790390" y="621440"/>
                  </a:lnTo>
                  <a:lnTo>
                    <a:pt x="2765663" y="658098"/>
                  </a:lnTo>
                  <a:lnTo>
                    <a:pt x="2729005" y="682825"/>
                  </a:lnTo>
                  <a:lnTo>
                    <a:pt x="2684144" y="691895"/>
                  </a:lnTo>
                  <a:lnTo>
                    <a:pt x="1231264" y="691895"/>
                  </a:lnTo>
                  <a:lnTo>
                    <a:pt x="0" y="1740915"/>
                  </a:lnTo>
                  <a:lnTo>
                    <a:pt x="559181" y="691895"/>
                  </a:lnTo>
                  <a:lnTo>
                    <a:pt x="226441" y="691895"/>
                  </a:lnTo>
                  <a:lnTo>
                    <a:pt x="181580" y="682825"/>
                  </a:lnTo>
                  <a:lnTo>
                    <a:pt x="144922" y="658098"/>
                  </a:lnTo>
                  <a:lnTo>
                    <a:pt x="120195" y="621440"/>
                  </a:lnTo>
                  <a:lnTo>
                    <a:pt x="111125" y="576579"/>
                  </a:lnTo>
                  <a:lnTo>
                    <a:pt x="111125" y="403606"/>
                  </a:lnTo>
                  <a:lnTo>
                    <a:pt x="111125" y="1153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222238" y="3797300"/>
            <a:ext cx="2107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imes New Roman"/>
                <a:cs typeface="Times New Roman"/>
              </a:rPr>
              <a:t>Sonucu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ekranda</a:t>
            </a:r>
            <a:r>
              <a:rPr dirty="0" sz="18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göster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rgbClr val="FFFFFF"/>
          </a:solidFill>
          <a:ln w="12192">
            <a:solidFill>
              <a:srgbClr val="FF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165"/>
              </a:spcBef>
            </a:pPr>
            <a:r>
              <a:rPr dirty="0" sz="1800" spc="-85">
                <a:solidFill>
                  <a:srgbClr val="12466F"/>
                </a:solidFill>
                <a:latin typeface="Trebuchet MS"/>
                <a:cs typeface="Trebuchet MS"/>
              </a:rPr>
              <a:t>Animasyon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 P. Burton</dc:creator>
  <dc:title>Chapter 2 Primitive Types, Strongs, and Console I/O</dc:title>
  <dcterms:created xsi:type="dcterms:W3CDTF">2021-10-29T23:48:35Z</dcterms:created>
  <dcterms:modified xsi:type="dcterms:W3CDTF">2021-10-29T23:48:35Z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2021-10-29T00:00:00Z</vt:filetime>
  </property>
</Properties>
</file>