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0" y="3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4797" y="1786357"/>
            <a:ext cx="3332479" cy="3573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69215"/>
            <a:ext cx="6660515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6002" y="1378768"/>
            <a:ext cx="3734435" cy="277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035507"/>
            <a:ext cx="7391399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4410" marR="5080" indent="-981710" algn="ctr">
              <a:lnSpc>
                <a:spcPct val="100000"/>
              </a:lnSpc>
              <a:spcBef>
                <a:spcPts val="95"/>
              </a:spcBef>
            </a:pPr>
            <a:r>
              <a:rPr lang="tr-TR" sz="4000" spc="-45" dirty="0" smtClean="0"/>
              <a:t>YAZM-209</a:t>
            </a:r>
            <a:r>
              <a:rPr sz="4000" spc="-45" dirty="0" smtClean="0"/>
              <a:t> </a:t>
            </a:r>
            <a:r>
              <a:rPr lang="tr-TR" sz="4000" spc="-10" dirty="0" smtClean="0"/>
              <a:t>NESNE TABANLI </a:t>
            </a:r>
            <a:r>
              <a:rPr sz="4000" spc="-10" dirty="0" smtClean="0"/>
              <a:t>PROGRAMLAMA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569972" y="3474542"/>
            <a:ext cx="5431028" cy="19434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AKIŞ</a:t>
            </a:r>
            <a:r>
              <a:rPr sz="40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KONTROLÜ</a:t>
            </a: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tr-TR" sz="2800" dirty="0" smtClean="0">
                <a:solidFill>
                  <a:srgbClr val="FFFFFF"/>
                </a:solidFill>
                <a:latin typeface="TeXGyreAdventor"/>
                <a:cs typeface="TeXGyreAdventor"/>
              </a:rPr>
              <a:t>DR. ÖĞR. ÜYESİ SERPİL ASLAN</a:t>
            </a:r>
            <a:endParaRPr sz="28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43941"/>
            <a:ext cx="70523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İKİ </a:t>
            </a:r>
            <a:r>
              <a:rPr sz="3200" dirty="0"/>
              <a:t>YOLLU İF </a:t>
            </a:r>
            <a:r>
              <a:rPr sz="3200" spc="-60" dirty="0"/>
              <a:t>YAPISI </a:t>
            </a:r>
            <a:r>
              <a:rPr sz="3200" spc="-5" dirty="0"/>
              <a:t>(IF-ELSE</a:t>
            </a:r>
            <a:r>
              <a:rPr sz="3200" spc="-425" dirty="0"/>
              <a:t> </a:t>
            </a:r>
            <a:r>
              <a:rPr sz="3200" spc="-55" dirty="0"/>
              <a:t>YAPISI)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2140" y="1231671"/>
            <a:ext cx="2516505" cy="2047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16399"/>
              </a:lnSpc>
              <a:spcBef>
                <a:spcPts val="100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if (karşılaştırma ifadesi) {  Komut(s)-şart doğru</a:t>
            </a:r>
            <a:r>
              <a:rPr sz="19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ise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else</a:t>
            </a:r>
            <a:r>
              <a:rPr sz="19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90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  <a:spcBef>
                <a:spcPts val="370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komut(s)-şart 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yanlış</a:t>
            </a:r>
            <a:r>
              <a:rPr sz="19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ise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7552" y="3352800"/>
            <a:ext cx="7473950" cy="3096895"/>
            <a:chOff x="987552" y="3352800"/>
            <a:chExt cx="7473950" cy="3096895"/>
          </a:xfrm>
        </p:grpSpPr>
        <p:sp>
          <p:nvSpPr>
            <p:cNvPr id="5" name="object 5"/>
            <p:cNvSpPr/>
            <p:nvPr/>
          </p:nvSpPr>
          <p:spPr>
            <a:xfrm>
              <a:off x="987552" y="3352800"/>
              <a:ext cx="7473950" cy="3096895"/>
            </a:xfrm>
            <a:custGeom>
              <a:avLst/>
              <a:gdLst/>
              <a:ahLst/>
              <a:cxnLst/>
              <a:rect l="l" t="t" r="r" b="b"/>
              <a:pathLst>
                <a:path w="7473950" h="3096895">
                  <a:moveTo>
                    <a:pt x="7473696" y="0"/>
                  </a:moveTo>
                  <a:lnTo>
                    <a:pt x="0" y="0"/>
                  </a:lnTo>
                  <a:lnTo>
                    <a:pt x="0" y="3096768"/>
                  </a:lnTo>
                  <a:lnTo>
                    <a:pt x="7473696" y="3096768"/>
                  </a:lnTo>
                  <a:lnTo>
                    <a:pt x="7473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94294" y="4397445"/>
              <a:ext cx="1209675" cy="547370"/>
            </a:xfrm>
            <a:custGeom>
              <a:avLst/>
              <a:gdLst/>
              <a:ahLst/>
              <a:cxnLst/>
              <a:rect l="l" t="t" r="r" b="b"/>
              <a:pathLst>
                <a:path w="1209675" h="547370">
                  <a:moveTo>
                    <a:pt x="0" y="546841"/>
                  </a:moveTo>
                  <a:lnTo>
                    <a:pt x="1209342" y="546841"/>
                  </a:lnTo>
                  <a:lnTo>
                    <a:pt x="1209342" y="0"/>
                  </a:lnTo>
                  <a:lnTo>
                    <a:pt x="0" y="0"/>
                  </a:lnTo>
                  <a:lnTo>
                    <a:pt x="0" y="546841"/>
                  </a:lnTo>
                  <a:close/>
                </a:path>
              </a:pathLst>
            </a:custGeom>
            <a:ln w="141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72233" y="4390105"/>
            <a:ext cx="1069340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66065" marR="5080" indent="-266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Kar</a:t>
            </a:r>
            <a:r>
              <a:rPr sz="1500" spc="10" dirty="0">
                <a:latin typeface="Times New Roman"/>
                <a:cs typeface="Times New Roman"/>
              </a:rPr>
              <a:t>şılaştı</a:t>
            </a:r>
            <a:r>
              <a:rPr sz="1500" spc="30" dirty="0">
                <a:latin typeface="Times New Roman"/>
                <a:cs typeface="Times New Roman"/>
              </a:rPr>
              <a:t>r</a:t>
            </a:r>
            <a:r>
              <a:rPr sz="1500" spc="20" dirty="0">
                <a:latin typeface="Times New Roman"/>
                <a:cs typeface="Times New Roman"/>
              </a:rPr>
              <a:t>m</a:t>
            </a:r>
            <a:r>
              <a:rPr sz="1500" spc="10" dirty="0">
                <a:latin typeface="Times New Roman"/>
                <a:cs typeface="Times New Roman"/>
              </a:rPr>
              <a:t>a  ifadesi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39826" y="3759370"/>
            <a:ext cx="3121660" cy="1428115"/>
            <a:chOff x="3839826" y="3759370"/>
            <a:chExt cx="3121660" cy="1428115"/>
          </a:xfrm>
        </p:grpSpPr>
        <p:sp>
          <p:nvSpPr>
            <p:cNvPr id="9" name="object 9"/>
            <p:cNvSpPr/>
            <p:nvPr/>
          </p:nvSpPr>
          <p:spPr>
            <a:xfrm>
              <a:off x="3847129" y="4121617"/>
              <a:ext cx="1760855" cy="1058545"/>
            </a:xfrm>
            <a:custGeom>
              <a:avLst/>
              <a:gdLst/>
              <a:ahLst/>
              <a:cxnLst/>
              <a:rect l="l" t="t" r="r" b="b"/>
              <a:pathLst>
                <a:path w="1760854" h="1058545">
                  <a:moveTo>
                    <a:pt x="824930" y="0"/>
                  </a:moveTo>
                  <a:lnTo>
                    <a:pt x="0" y="523279"/>
                  </a:lnTo>
                </a:path>
                <a:path w="1760854" h="1058545">
                  <a:moveTo>
                    <a:pt x="1732708" y="509072"/>
                  </a:moveTo>
                  <a:lnTo>
                    <a:pt x="893446" y="1058360"/>
                  </a:lnTo>
                </a:path>
                <a:path w="1760854" h="1058545">
                  <a:moveTo>
                    <a:pt x="853397" y="0"/>
                  </a:moveTo>
                  <a:lnTo>
                    <a:pt x="1760585" y="523279"/>
                  </a:lnTo>
                </a:path>
              </a:pathLst>
            </a:custGeom>
            <a:ln w="1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37115" y="3760957"/>
              <a:ext cx="118110" cy="370840"/>
            </a:xfrm>
            <a:custGeom>
              <a:avLst/>
              <a:gdLst/>
              <a:ahLst/>
              <a:cxnLst/>
              <a:rect l="l" t="t" r="r" b="b"/>
              <a:pathLst>
                <a:path w="118110" h="370839">
                  <a:moveTo>
                    <a:pt x="0" y="252246"/>
                  </a:moveTo>
                  <a:lnTo>
                    <a:pt x="58895" y="370444"/>
                  </a:lnTo>
                  <a:lnTo>
                    <a:pt x="97704" y="292559"/>
                  </a:lnTo>
                  <a:lnTo>
                    <a:pt x="49668" y="292559"/>
                  </a:lnTo>
                  <a:lnTo>
                    <a:pt x="49668" y="286243"/>
                  </a:lnTo>
                  <a:lnTo>
                    <a:pt x="0" y="252246"/>
                  </a:lnTo>
                  <a:close/>
                </a:path>
                <a:path w="118110" h="370839">
                  <a:moveTo>
                    <a:pt x="49668" y="286243"/>
                  </a:moveTo>
                  <a:lnTo>
                    <a:pt x="49668" y="292559"/>
                  </a:lnTo>
                  <a:lnTo>
                    <a:pt x="58895" y="292559"/>
                  </a:lnTo>
                  <a:lnTo>
                    <a:pt x="49668" y="286243"/>
                  </a:lnTo>
                  <a:close/>
                </a:path>
                <a:path w="118110" h="370839">
                  <a:moveTo>
                    <a:pt x="68318" y="0"/>
                  </a:moveTo>
                  <a:lnTo>
                    <a:pt x="49668" y="0"/>
                  </a:lnTo>
                  <a:lnTo>
                    <a:pt x="49668" y="286243"/>
                  </a:lnTo>
                  <a:lnTo>
                    <a:pt x="58895" y="292559"/>
                  </a:lnTo>
                  <a:lnTo>
                    <a:pt x="68318" y="286109"/>
                  </a:lnTo>
                  <a:lnTo>
                    <a:pt x="68318" y="0"/>
                  </a:lnTo>
                  <a:close/>
                </a:path>
                <a:path w="118110" h="370839">
                  <a:moveTo>
                    <a:pt x="68318" y="286109"/>
                  </a:moveTo>
                  <a:lnTo>
                    <a:pt x="58895" y="292559"/>
                  </a:lnTo>
                  <a:lnTo>
                    <a:pt x="68318" y="292559"/>
                  </a:lnTo>
                  <a:lnTo>
                    <a:pt x="68318" y="286109"/>
                  </a:lnTo>
                  <a:close/>
                </a:path>
                <a:path w="118110" h="370839">
                  <a:moveTo>
                    <a:pt x="117791" y="252246"/>
                  </a:moveTo>
                  <a:lnTo>
                    <a:pt x="68318" y="286109"/>
                  </a:lnTo>
                  <a:lnTo>
                    <a:pt x="68318" y="292559"/>
                  </a:lnTo>
                  <a:lnTo>
                    <a:pt x="97704" y="292559"/>
                  </a:lnTo>
                  <a:lnTo>
                    <a:pt x="117791" y="252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7115" y="3760957"/>
              <a:ext cx="118110" cy="370840"/>
            </a:xfrm>
            <a:custGeom>
              <a:avLst/>
              <a:gdLst/>
              <a:ahLst/>
              <a:cxnLst/>
              <a:rect l="l" t="t" r="r" b="b"/>
              <a:pathLst>
                <a:path w="118110" h="370839">
                  <a:moveTo>
                    <a:pt x="68318" y="0"/>
                  </a:moveTo>
                  <a:lnTo>
                    <a:pt x="68318" y="292559"/>
                  </a:lnTo>
                  <a:lnTo>
                    <a:pt x="49668" y="292559"/>
                  </a:lnTo>
                  <a:lnTo>
                    <a:pt x="49668" y="0"/>
                  </a:lnTo>
                  <a:lnTo>
                    <a:pt x="68318" y="0"/>
                  </a:lnTo>
                  <a:close/>
                </a:path>
                <a:path w="118110" h="370839">
                  <a:moveTo>
                    <a:pt x="58895" y="292559"/>
                  </a:moveTo>
                  <a:lnTo>
                    <a:pt x="117791" y="252246"/>
                  </a:lnTo>
                  <a:lnTo>
                    <a:pt x="58895" y="370444"/>
                  </a:lnTo>
                  <a:lnTo>
                    <a:pt x="0" y="252246"/>
                  </a:lnTo>
                  <a:lnTo>
                    <a:pt x="58895" y="292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79837" y="4644897"/>
              <a:ext cx="1374140" cy="0"/>
            </a:xfrm>
            <a:custGeom>
              <a:avLst/>
              <a:gdLst/>
              <a:ahLst/>
              <a:cxnLst/>
              <a:rect l="l" t="t" r="r" b="b"/>
              <a:pathLst>
                <a:path w="1374140">
                  <a:moveTo>
                    <a:pt x="1374034" y="0"/>
                  </a:moveTo>
                  <a:lnTo>
                    <a:pt x="0" y="0"/>
                  </a:lnTo>
                </a:path>
              </a:pathLst>
            </a:custGeom>
            <a:ln w="14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02340" y="4272496"/>
              <a:ext cx="551815" cy="290195"/>
            </a:xfrm>
            <a:custGeom>
              <a:avLst/>
              <a:gdLst/>
              <a:ahLst/>
              <a:cxnLst/>
              <a:rect l="l" t="t" r="r" b="b"/>
              <a:pathLst>
                <a:path w="551814" h="290195">
                  <a:moveTo>
                    <a:pt x="0" y="290074"/>
                  </a:moveTo>
                  <a:lnTo>
                    <a:pt x="551714" y="290074"/>
                  </a:lnTo>
                  <a:lnTo>
                    <a:pt x="551714" y="0"/>
                  </a:lnTo>
                  <a:lnTo>
                    <a:pt x="0" y="0"/>
                  </a:lnTo>
                  <a:lnTo>
                    <a:pt x="0" y="290074"/>
                  </a:lnTo>
                  <a:close/>
                </a:path>
              </a:pathLst>
            </a:custGeom>
            <a:ln w="141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4021" y="4271985"/>
            <a:ext cx="3810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spc="-5" dirty="0">
                <a:latin typeface="Times New Roman"/>
                <a:cs typeface="Times New Roman"/>
              </a:rPr>
              <a:t>f</a:t>
            </a:r>
            <a:r>
              <a:rPr sz="1500" spc="15" dirty="0">
                <a:latin typeface="Times New Roman"/>
                <a:cs typeface="Times New Roman"/>
              </a:rPr>
              <a:t>alse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93938" y="3578907"/>
            <a:ext cx="3830320" cy="2299335"/>
            <a:chOff x="3193938" y="3578907"/>
            <a:chExt cx="3830320" cy="2299335"/>
          </a:xfrm>
        </p:grpSpPr>
        <p:sp>
          <p:nvSpPr>
            <p:cNvPr id="16" name="object 16"/>
            <p:cNvSpPr/>
            <p:nvPr/>
          </p:nvSpPr>
          <p:spPr>
            <a:xfrm>
              <a:off x="6904792" y="4654701"/>
              <a:ext cx="118110" cy="495300"/>
            </a:xfrm>
            <a:custGeom>
              <a:avLst/>
              <a:gdLst/>
              <a:ahLst/>
              <a:cxnLst/>
              <a:rect l="l" t="t" r="r" b="b"/>
              <a:pathLst>
                <a:path w="118109" h="495300">
                  <a:moveTo>
                    <a:pt x="0" y="377293"/>
                  </a:moveTo>
                  <a:lnTo>
                    <a:pt x="58895" y="494904"/>
                  </a:lnTo>
                  <a:lnTo>
                    <a:pt x="97672" y="417469"/>
                  </a:lnTo>
                  <a:lnTo>
                    <a:pt x="49668" y="417469"/>
                  </a:lnTo>
                  <a:lnTo>
                    <a:pt x="49668" y="411175"/>
                  </a:lnTo>
                  <a:lnTo>
                    <a:pt x="0" y="377293"/>
                  </a:lnTo>
                  <a:close/>
                </a:path>
                <a:path w="118109" h="495300">
                  <a:moveTo>
                    <a:pt x="49668" y="411175"/>
                  </a:moveTo>
                  <a:lnTo>
                    <a:pt x="49668" y="417469"/>
                  </a:lnTo>
                  <a:lnTo>
                    <a:pt x="58895" y="417469"/>
                  </a:lnTo>
                  <a:lnTo>
                    <a:pt x="49668" y="411175"/>
                  </a:lnTo>
                  <a:close/>
                </a:path>
                <a:path w="118109" h="495300">
                  <a:moveTo>
                    <a:pt x="68122" y="0"/>
                  </a:moveTo>
                  <a:lnTo>
                    <a:pt x="49668" y="0"/>
                  </a:lnTo>
                  <a:lnTo>
                    <a:pt x="49668" y="411175"/>
                  </a:lnTo>
                  <a:lnTo>
                    <a:pt x="58895" y="417469"/>
                  </a:lnTo>
                  <a:lnTo>
                    <a:pt x="68122" y="411175"/>
                  </a:lnTo>
                  <a:lnTo>
                    <a:pt x="68122" y="0"/>
                  </a:lnTo>
                  <a:close/>
                </a:path>
                <a:path w="118109" h="495300">
                  <a:moveTo>
                    <a:pt x="68122" y="411175"/>
                  </a:moveTo>
                  <a:lnTo>
                    <a:pt x="58895" y="417469"/>
                  </a:lnTo>
                  <a:lnTo>
                    <a:pt x="68122" y="417469"/>
                  </a:lnTo>
                  <a:lnTo>
                    <a:pt x="68122" y="411175"/>
                  </a:lnTo>
                  <a:close/>
                </a:path>
                <a:path w="118109" h="495300">
                  <a:moveTo>
                    <a:pt x="117791" y="377293"/>
                  </a:moveTo>
                  <a:lnTo>
                    <a:pt x="68122" y="411175"/>
                  </a:lnTo>
                  <a:lnTo>
                    <a:pt x="68122" y="417469"/>
                  </a:lnTo>
                  <a:lnTo>
                    <a:pt x="97672" y="417469"/>
                  </a:lnTo>
                  <a:lnTo>
                    <a:pt x="117791" y="3772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04792" y="4654701"/>
              <a:ext cx="118110" cy="495300"/>
            </a:xfrm>
            <a:custGeom>
              <a:avLst/>
              <a:gdLst/>
              <a:ahLst/>
              <a:cxnLst/>
              <a:rect l="l" t="t" r="r" b="b"/>
              <a:pathLst>
                <a:path w="118109" h="495300">
                  <a:moveTo>
                    <a:pt x="68122" y="0"/>
                  </a:moveTo>
                  <a:lnTo>
                    <a:pt x="68122" y="417469"/>
                  </a:lnTo>
                  <a:lnTo>
                    <a:pt x="49668" y="417469"/>
                  </a:lnTo>
                  <a:lnTo>
                    <a:pt x="49668" y="0"/>
                  </a:lnTo>
                  <a:lnTo>
                    <a:pt x="68122" y="0"/>
                  </a:lnTo>
                  <a:close/>
                </a:path>
                <a:path w="118109" h="495300">
                  <a:moveTo>
                    <a:pt x="58895" y="417469"/>
                  </a:moveTo>
                  <a:lnTo>
                    <a:pt x="117791" y="377293"/>
                  </a:lnTo>
                  <a:lnTo>
                    <a:pt x="58895" y="494904"/>
                  </a:lnTo>
                  <a:lnTo>
                    <a:pt x="0" y="377293"/>
                  </a:lnTo>
                  <a:lnTo>
                    <a:pt x="58895" y="4174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60722" y="5751319"/>
              <a:ext cx="2117725" cy="118110"/>
            </a:xfrm>
            <a:custGeom>
              <a:avLst/>
              <a:gdLst/>
              <a:ahLst/>
              <a:cxnLst/>
              <a:rect l="l" t="t" r="r" b="b"/>
              <a:pathLst>
                <a:path w="2117725" h="118110">
                  <a:moveTo>
                    <a:pt x="118183" y="0"/>
                  </a:moveTo>
                  <a:lnTo>
                    <a:pt x="0" y="58805"/>
                  </a:lnTo>
                  <a:lnTo>
                    <a:pt x="118183" y="117591"/>
                  </a:lnTo>
                  <a:lnTo>
                    <a:pt x="84467" y="68100"/>
                  </a:lnTo>
                  <a:lnTo>
                    <a:pt x="78134" y="68100"/>
                  </a:lnTo>
                  <a:lnTo>
                    <a:pt x="78134" y="49490"/>
                  </a:lnTo>
                  <a:lnTo>
                    <a:pt x="84478" y="49490"/>
                  </a:lnTo>
                  <a:lnTo>
                    <a:pt x="118183" y="0"/>
                  </a:lnTo>
                  <a:close/>
                </a:path>
                <a:path w="2117725" h="118110">
                  <a:moveTo>
                    <a:pt x="78134" y="58805"/>
                  </a:moveTo>
                  <a:lnTo>
                    <a:pt x="78134" y="68100"/>
                  </a:lnTo>
                  <a:lnTo>
                    <a:pt x="84467" y="68100"/>
                  </a:lnTo>
                  <a:lnTo>
                    <a:pt x="78134" y="58805"/>
                  </a:lnTo>
                  <a:close/>
                </a:path>
                <a:path w="2117725" h="118110">
                  <a:moveTo>
                    <a:pt x="2117100" y="49490"/>
                  </a:moveTo>
                  <a:lnTo>
                    <a:pt x="84478" y="49490"/>
                  </a:lnTo>
                  <a:lnTo>
                    <a:pt x="78134" y="58805"/>
                  </a:lnTo>
                  <a:lnTo>
                    <a:pt x="84467" y="68100"/>
                  </a:lnTo>
                  <a:lnTo>
                    <a:pt x="2117100" y="68100"/>
                  </a:lnTo>
                  <a:lnTo>
                    <a:pt x="2117100" y="49490"/>
                  </a:lnTo>
                  <a:close/>
                </a:path>
                <a:path w="2117725" h="118110">
                  <a:moveTo>
                    <a:pt x="84478" y="49490"/>
                  </a:moveTo>
                  <a:lnTo>
                    <a:pt x="78134" y="49490"/>
                  </a:lnTo>
                  <a:lnTo>
                    <a:pt x="78134" y="58805"/>
                  </a:lnTo>
                  <a:lnTo>
                    <a:pt x="84478" y="494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38857" y="5800810"/>
              <a:ext cx="2038985" cy="19050"/>
            </a:xfrm>
            <a:custGeom>
              <a:avLst/>
              <a:gdLst/>
              <a:ahLst/>
              <a:cxnLst/>
              <a:rect l="l" t="t" r="r" b="b"/>
              <a:pathLst>
                <a:path w="2038984" h="19050">
                  <a:moveTo>
                    <a:pt x="2038965" y="18610"/>
                  </a:moveTo>
                  <a:lnTo>
                    <a:pt x="0" y="18610"/>
                  </a:lnTo>
                  <a:lnTo>
                    <a:pt x="0" y="0"/>
                  </a:lnTo>
                  <a:lnTo>
                    <a:pt x="2038965" y="0"/>
                  </a:lnTo>
                  <a:lnTo>
                    <a:pt x="2038965" y="186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19338" y="5710402"/>
              <a:ext cx="260939" cy="1675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22750" y="3578907"/>
              <a:ext cx="143577" cy="167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01241" y="4286703"/>
              <a:ext cx="549275" cy="290195"/>
            </a:xfrm>
            <a:custGeom>
              <a:avLst/>
              <a:gdLst/>
              <a:ahLst/>
              <a:cxnLst/>
              <a:rect l="l" t="t" r="r" b="b"/>
              <a:pathLst>
                <a:path w="549275" h="290195">
                  <a:moveTo>
                    <a:pt x="0" y="289584"/>
                  </a:moveTo>
                  <a:lnTo>
                    <a:pt x="549260" y="289584"/>
                  </a:lnTo>
                  <a:lnTo>
                    <a:pt x="549260" y="0"/>
                  </a:lnTo>
                  <a:lnTo>
                    <a:pt x="0" y="0"/>
                  </a:lnTo>
                  <a:lnTo>
                    <a:pt x="0" y="289584"/>
                  </a:lnTo>
                  <a:close/>
                </a:path>
              </a:pathLst>
            </a:custGeom>
            <a:ln w="141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21388" y="4286232"/>
            <a:ext cx="31686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spc="15" dirty="0">
                <a:latin typeface="Times New Roman"/>
                <a:cs typeface="Times New Roman"/>
              </a:rPr>
              <a:t>r</a:t>
            </a:r>
            <a:r>
              <a:rPr sz="1500" spc="10" dirty="0">
                <a:latin typeface="Times New Roman"/>
                <a:cs typeface="Times New Roman"/>
              </a:rPr>
              <a:t>u</a:t>
            </a:r>
            <a:r>
              <a:rPr sz="1500" spc="1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83259" y="5118782"/>
            <a:ext cx="2572385" cy="493395"/>
            <a:chOff x="5683259" y="5118782"/>
            <a:chExt cx="2572385" cy="493395"/>
          </a:xfrm>
        </p:grpSpPr>
        <p:sp>
          <p:nvSpPr>
            <p:cNvPr id="25" name="object 25"/>
            <p:cNvSpPr/>
            <p:nvPr/>
          </p:nvSpPr>
          <p:spPr>
            <a:xfrm>
              <a:off x="5690561" y="5126084"/>
              <a:ext cx="2557780" cy="478790"/>
            </a:xfrm>
            <a:custGeom>
              <a:avLst/>
              <a:gdLst/>
              <a:ahLst/>
              <a:cxnLst/>
              <a:rect l="l" t="t" r="r" b="b"/>
              <a:pathLst>
                <a:path w="2557779" h="478789">
                  <a:moveTo>
                    <a:pt x="2557443" y="0"/>
                  </a:moveTo>
                  <a:lnTo>
                    <a:pt x="0" y="0"/>
                  </a:lnTo>
                  <a:lnTo>
                    <a:pt x="0" y="478231"/>
                  </a:lnTo>
                  <a:lnTo>
                    <a:pt x="2557443" y="478231"/>
                  </a:lnTo>
                  <a:lnTo>
                    <a:pt x="25574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90561" y="5126084"/>
              <a:ext cx="2557780" cy="478790"/>
            </a:xfrm>
            <a:custGeom>
              <a:avLst/>
              <a:gdLst/>
              <a:ahLst/>
              <a:cxnLst/>
              <a:rect l="l" t="t" r="r" b="b"/>
              <a:pathLst>
                <a:path w="2557779" h="478789">
                  <a:moveTo>
                    <a:pt x="0" y="478231"/>
                  </a:moveTo>
                  <a:lnTo>
                    <a:pt x="2557443" y="478231"/>
                  </a:lnTo>
                  <a:lnTo>
                    <a:pt x="2557443" y="0"/>
                  </a:lnTo>
                  <a:lnTo>
                    <a:pt x="0" y="0"/>
                  </a:lnTo>
                  <a:lnTo>
                    <a:pt x="0" y="478231"/>
                  </a:lnTo>
                  <a:close/>
                </a:path>
              </a:pathLst>
            </a:custGeom>
            <a:ln w="14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881383" y="5118744"/>
            <a:ext cx="2188210" cy="4838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22605" marR="5080" indent="-523240">
              <a:lnSpc>
                <a:spcPts val="1760"/>
              </a:lnSpc>
              <a:spcBef>
                <a:spcPts val="225"/>
              </a:spcBef>
            </a:pPr>
            <a:r>
              <a:rPr sz="1500" spc="15" dirty="0">
                <a:latin typeface="Times New Roman"/>
                <a:cs typeface="Times New Roman"/>
              </a:rPr>
              <a:t>Yanlış durumlar için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komut  </a:t>
            </a:r>
            <a:r>
              <a:rPr sz="1500" spc="10" dirty="0">
                <a:latin typeface="Times New Roman"/>
                <a:cs typeface="Times New Roman"/>
              </a:rPr>
              <a:t>veya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komutlar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99458" y="4637595"/>
            <a:ext cx="3590925" cy="1047750"/>
            <a:chOff x="1199458" y="4637595"/>
            <a:chExt cx="3590925" cy="1047750"/>
          </a:xfrm>
        </p:grpSpPr>
        <p:sp>
          <p:nvSpPr>
            <p:cNvPr id="29" name="object 29"/>
            <p:cNvSpPr/>
            <p:nvPr/>
          </p:nvSpPr>
          <p:spPr>
            <a:xfrm>
              <a:off x="2472506" y="4644897"/>
              <a:ext cx="2310765" cy="523875"/>
            </a:xfrm>
            <a:custGeom>
              <a:avLst/>
              <a:gdLst/>
              <a:ahLst/>
              <a:cxnLst/>
              <a:rect l="l" t="t" r="r" b="b"/>
              <a:pathLst>
                <a:path w="2310765" h="523875">
                  <a:moveTo>
                    <a:pt x="1374623" y="0"/>
                  </a:moveTo>
                  <a:lnTo>
                    <a:pt x="0" y="0"/>
                  </a:lnTo>
                </a:path>
                <a:path w="2310765" h="523875">
                  <a:moveTo>
                    <a:pt x="1402500" y="0"/>
                  </a:moveTo>
                  <a:lnTo>
                    <a:pt x="2310277" y="523319"/>
                  </a:lnTo>
                </a:path>
              </a:pathLst>
            </a:custGeom>
            <a:ln w="1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23465" y="4668909"/>
              <a:ext cx="118110" cy="495300"/>
            </a:xfrm>
            <a:custGeom>
              <a:avLst/>
              <a:gdLst/>
              <a:ahLst/>
              <a:cxnLst/>
              <a:rect l="l" t="t" r="r" b="b"/>
              <a:pathLst>
                <a:path w="118110" h="495300">
                  <a:moveTo>
                    <a:pt x="0" y="377293"/>
                  </a:moveTo>
                  <a:lnTo>
                    <a:pt x="58856" y="494904"/>
                  </a:lnTo>
                  <a:lnTo>
                    <a:pt x="98831" y="415023"/>
                  </a:lnTo>
                  <a:lnTo>
                    <a:pt x="47077" y="415023"/>
                  </a:lnTo>
                  <a:lnTo>
                    <a:pt x="47077" y="407472"/>
                  </a:lnTo>
                  <a:lnTo>
                    <a:pt x="0" y="377293"/>
                  </a:lnTo>
                  <a:close/>
                </a:path>
                <a:path w="118110" h="495300">
                  <a:moveTo>
                    <a:pt x="47077" y="407472"/>
                  </a:moveTo>
                  <a:lnTo>
                    <a:pt x="47077" y="415023"/>
                  </a:lnTo>
                  <a:lnTo>
                    <a:pt x="58856" y="415023"/>
                  </a:lnTo>
                  <a:lnTo>
                    <a:pt x="47077" y="407472"/>
                  </a:lnTo>
                  <a:close/>
                </a:path>
                <a:path w="118110" h="495300">
                  <a:moveTo>
                    <a:pt x="68672" y="0"/>
                  </a:moveTo>
                  <a:lnTo>
                    <a:pt x="47077" y="0"/>
                  </a:lnTo>
                  <a:lnTo>
                    <a:pt x="47077" y="407472"/>
                  </a:lnTo>
                  <a:lnTo>
                    <a:pt x="58856" y="415023"/>
                  </a:lnTo>
                  <a:lnTo>
                    <a:pt x="68672" y="408730"/>
                  </a:lnTo>
                  <a:lnTo>
                    <a:pt x="68672" y="0"/>
                  </a:lnTo>
                  <a:close/>
                </a:path>
                <a:path w="118110" h="495300">
                  <a:moveTo>
                    <a:pt x="68672" y="408730"/>
                  </a:moveTo>
                  <a:lnTo>
                    <a:pt x="58856" y="415023"/>
                  </a:lnTo>
                  <a:lnTo>
                    <a:pt x="68672" y="415023"/>
                  </a:lnTo>
                  <a:lnTo>
                    <a:pt x="68672" y="408730"/>
                  </a:lnTo>
                  <a:close/>
                </a:path>
                <a:path w="118110" h="495300">
                  <a:moveTo>
                    <a:pt x="117712" y="377293"/>
                  </a:moveTo>
                  <a:lnTo>
                    <a:pt x="68672" y="408730"/>
                  </a:lnTo>
                  <a:lnTo>
                    <a:pt x="68672" y="415023"/>
                  </a:lnTo>
                  <a:lnTo>
                    <a:pt x="98831" y="415023"/>
                  </a:lnTo>
                  <a:lnTo>
                    <a:pt x="117712" y="3772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23465" y="4668909"/>
              <a:ext cx="118110" cy="495300"/>
            </a:xfrm>
            <a:custGeom>
              <a:avLst/>
              <a:gdLst/>
              <a:ahLst/>
              <a:cxnLst/>
              <a:rect l="l" t="t" r="r" b="b"/>
              <a:pathLst>
                <a:path w="118110" h="495300">
                  <a:moveTo>
                    <a:pt x="68672" y="0"/>
                  </a:moveTo>
                  <a:lnTo>
                    <a:pt x="68672" y="415023"/>
                  </a:lnTo>
                  <a:lnTo>
                    <a:pt x="47077" y="415023"/>
                  </a:lnTo>
                  <a:lnTo>
                    <a:pt x="47077" y="0"/>
                  </a:lnTo>
                  <a:lnTo>
                    <a:pt x="68672" y="0"/>
                  </a:lnTo>
                  <a:close/>
                </a:path>
                <a:path w="118110" h="495300">
                  <a:moveTo>
                    <a:pt x="58856" y="415023"/>
                  </a:moveTo>
                  <a:lnTo>
                    <a:pt x="117712" y="377293"/>
                  </a:lnTo>
                  <a:lnTo>
                    <a:pt x="58856" y="494904"/>
                  </a:lnTo>
                  <a:lnTo>
                    <a:pt x="0" y="377293"/>
                  </a:lnTo>
                  <a:lnTo>
                    <a:pt x="58856" y="4150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06761" y="5139802"/>
              <a:ext cx="2557780" cy="538480"/>
            </a:xfrm>
            <a:custGeom>
              <a:avLst/>
              <a:gdLst/>
              <a:ahLst/>
              <a:cxnLst/>
              <a:rect l="l" t="t" r="r" b="b"/>
              <a:pathLst>
                <a:path w="2557779" h="538479">
                  <a:moveTo>
                    <a:pt x="2557443" y="0"/>
                  </a:moveTo>
                  <a:lnTo>
                    <a:pt x="0" y="0"/>
                  </a:lnTo>
                  <a:lnTo>
                    <a:pt x="0" y="538015"/>
                  </a:lnTo>
                  <a:lnTo>
                    <a:pt x="2557443" y="538015"/>
                  </a:lnTo>
                  <a:lnTo>
                    <a:pt x="25574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06761" y="5139802"/>
              <a:ext cx="2557780" cy="538480"/>
            </a:xfrm>
            <a:custGeom>
              <a:avLst/>
              <a:gdLst/>
              <a:ahLst/>
              <a:cxnLst/>
              <a:rect l="l" t="t" r="r" b="b"/>
              <a:pathLst>
                <a:path w="2557779" h="538479">
                  <a:moveTo>
                    <a:pt x="0" y="538015"/>
                  </a:moveTo>
                  <a:lnTo>
                    <a:pt x="2557443" y="538015"/>
                  </a:lnTo>
                  <a:lnTo>
                    <a:pt x="2557443" y="0"/>
                  </a:lnTo>
                  <a:lnTo>
                    <a:pt x="0" y="0"/>
                  </a:lnTo>
                  <a:lnTo>
                    <a:pt x="0" y="538015"/>
                  </a:lnTo>
                  <a:close/>
                </a:path>
              </a:pathLst>
            </a:custGeom>
            <a:ln w="14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298972" y="5132462"/>
            <a:ext cx="2387600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33755" marR="5080" indent="-83439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Doğru </a:t>
            </a:r>
            <a:r>
              <a:rPr sz="1500" spc="25" dirty="0">
                <a:latin typeface="Times New Roman"/>
                <a:cs typeface="Times New Roman"/>
              </a:rPr>
              <a:t>durum </a:t>
            </a:r>
            <a:r>
              <a:rPr sz="1500" spc="20" dirty="0">
                <a:latin typeface="Times New Roman"/>
                <a:cs typeface="Times New Roman"/>
              </a:rPr>
              <a:t>için </a:t>
            </a:r>
            <a:r>
              <a:rPr sz="1500" spc="15" dirty="0">
                <a:latin typeface="Times New Roman"/>
                <a:cs typeface="Times New Roman"/>
              </a:rPr>
              <a:t>komut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veya  </a:t>
            </a:r>
            <a:r>
              <a:rPr sz="1500" spc="15" dirty="0">
                <a:latin typeface="Times New Roman"/>
                <a:cs typeface="Times New Roman"/>
              </a:rPr>
              <a:t>komutlar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77174" y="5455844"/>
            <a:ext cx="4498340" cy="889635"/>
            <a:chOff x="2477174" y="5455844"/>
            <a:chExt cx="4498340" cy="889635"/>
          </a:xfrm>
        </p:grpSpPr>
        <p:sp>
          <p:nvSpPr>
            <p:cNvPr id="36" name="object 36"/>
            <p:cNvSpPr/>
            <p:nvPr/>
          </p:nvSpPr>
          <p:spPr>
            <a:xfrm>
              <a:off x="2484285" y="5455844"/>
              <a:ext cx="4484370" cy="344805"/>
            </a:xfrm>
            <a:custGeom>
              <a:avLst/>
              <a:gdLst/>
              <a:ahLst/>
              <a:cxnLst/>
              <a:rect l="l" t="t" r="r" b="b"/>
              <a:pathLst>
                <a:path w="4484370" h="344804">
                  <a:moveTo>
                    <a:pt x="4483918" y="0"/>
                  </a:moveTo>
                  <a:lnTo>
                    <a:pt x="4483918" y="344476"/>
                  </a:lnTo>
                </a:path>
                <a:path w="4484370" h="344804">
                  <a:moveTo>
                    <a:pt x="0" y="14207"/>
                  </a:moveTo>
                  <a:lnTo>
                    <a:pt x="0" y="344476"/>
                  </a:lnTo>
                </a:path>
              </a:pathLst>
            </a:custGeom>
            <a:ln w="1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94101" y="5765037"/>
              <a:ext cx="2242185" cy="118110"/>
            </a:xfrm>
            <a:custGeom>
              <a:avLst/>
              <a:gdLst/>
              <a:ahLst/>
              <a:cxnLst/>
              <a:rect l="l" t="t" r="r" b="b"/>
              <a:pathLst>
                <a:path w="2242185" h="118110">
                  <a:moveTo>
                    <a:pt x="2164216" y="59294"/>
                  </a:moveTo>
                  <a:lnTo>
                    <a:pt x="2123971" y="118080"/>
                  </a:lnTo>
                  <a:lnTo>
                    <a:pt x="2223428" y="68609"/>
                  </a:lnTo>
                  <a:lnTo>
                    <a:pt x="2164216" y="68609"/>
                  </a:lnTo>
                  <a:lnTo>
                    <a:pt x="2164216" y="59294"/>
                  </a:lnTo>
                  <a:close/>
                </a:path>
                <a:path w="2242185" h="118110">
                  <a:moveTo>
                    <a:pt x="2157562" y="49490"/>
                  </a:moveTo>
                  <a:lnTo>
                    <a:pt x="0" y="49490"/>
                  </a:lnTo>
                  <a:lnTo>
                    <a:pt x="0" y="68609"/>
                  </a:lnTo>
                  <a:lnTo>
                    <a:pt x="2157839" y="68609"/>
                  </a:lnTo>
                  <a:lnTo>
                    <a:pt x="2164216" y="59294"/>
                  </a:lnTo>
                  <a:lnTo>
                    <a:pt x="2157562" y="49490"/>
                  </a:lnTo>
                  <a:close/>
                </a:path>
                <a:path w="2242185" h="118110">
                  <a:moveTo>
                    <a:pt x="2222614" y="49490"/>
                  </a:moveTo>
                  <a:lnTo>
                    <a:pt x="2164216" y="49490"/>
                  </a:lnTo>
                  <a:lnTo>
                    <a:pt x="2164216" y="68609"/>
                  </a:lnTo>
                  <a:lnTo>
                    <a:pt x="2223428" y="68609"/>
                  </a:lnTo>
                  <a:lnTo>
                    <a:pt x="2242155" y="59294"/>
                  </a:lnTo>
                  <a:lnTo>
                    <a:pt x="2222614" y="49490"/>
                  </a:lnTo>
                  <a:close/>
                </a:path>
                <a:path w="2242185" h="118110">
                  <a:moveTo>
                    <a:pt x="2123971" y="0"/>
                  </a:moveTo>
                  <a:lnTo>
                    <a:pt x="2164216" y="59294"/>
                  </a:lnTo>
                  <a:lnTo>
                    <a:pt x="2164216" y="49490"/>
                  </a:lnTo>
                  <a:lnTo>
                    <a:pt x="2222614" y="49490"/>
                  </a:lnTo>
                  <a:lnTo>
                    <a:pt x="2123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94101" y="5765038"/>
              <a:ext cx="2242185" cy="118110"/>
            </a:xfrm>
            <a:custGeom>
              <a:avLst/>
              <a:gdLst/>
              <a:ahLst/>
              <a:cxnLst/>
              <a:rect l="l" t="t" r="r" b="b"/>
              <a:pathLst>
                <a:path w="2242185" h="118110">
                  <a:moveTo>
                    <a:pt x="0" y="49490"/>
                  </a:moveTo>
                  <a:lnTo>
                    <a:pt x="2164216" y="49490"/>
                  </a:lnTo>
                  <a:lnTo>
                    <a:pt x="2164216" y="68609"/>
                  </a:lnTo>
                  <a:lnTo>
                    <a:pt x="0" y="68609"/>
                  </a:lnTo>
                  <a:lnTo>
                    <a:pt x="0" y="49490"/>
                  </a:lnTo>
                  <a:close/>
                </a:path>
                <a:path w="2242185" h="118110">
                  <a:moveTo>
                    <a:pt x="2164216" y="59294"/>
                  </a:moveTo>
                  <a:lnTo>
                    <a:pt x="2123971" y="0"/>
                  </a:lnTo>
                  <a:lnTo>
                    <a:pt x="2242155" y="59294"/>
                  </a:lnTo>
                  <a:lnTo>
                    <a:pt x="2123971" y="118080"/>
                  </a:lnTo>
                  <a:lnTo>
                    <a:pt x="2164216" y="592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3473" y="6177382"/>
              <a:ext cx="141221" cy="1675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45483" y="5878226"/>
              <a:ext cx="118110" cy="358775"/>
            </a:xfrm>
            <a:custGeom>
              <a:avLst/>
              <a:gdLst/>
              <a:ahLst/>
              <a:cxnLst/>
              <a:rect l="l" t="t" r="r" b="b"/>
              <a:pathLst>
                <a:path w="118110" h="358775">
                  <a:moveTo>
                    <a:pt x="0" y="240583"/>
                  </a:moveTo>
                  <a:lnTo>
                    <a:pt x="58895" y="358683"/>
                  </a:lnTo>
                  <a:lnTo>
                    <a:pt x="98975" y="278312"/>
                  </a:lnTo>
                  <a:lnTo>
                    <a:pt x="49668" y="278312"/>
                  </a:lnTo>
                  <a:lnTo>
                    <a:pt x="49668" y="272402"/>
                  </a:lnTo>
                  <a:lnTo>
                    <a:pt x="0" y="240583"/>
                  </a:lnTo>
                  <a:close/>
                </a:path>
                <a:path w="118110" h="358775">
                  <a:moveTo>
                    <a:pt x="49668" y="272402"/>
                  </a:moveTo>
                  <a:lnTo>
                    <a:pt x="49668" y="278312"/>
                  </a:lnTo>
                  <a:lnTo>
                    <a:pt x="58895" y="278312"/>
                  </a:lnTo>
                  <a:lnTo>
                    <a:pt x="49668" y="272402"/>
                  </a:lnTo>
                  <a:close/>
                </a:path>
                <a:path w="118110" h="358775">
                  <a:moveTo>
                    <a:pt x="70674" y="0"/>
                  </a:moveTo>
                  <a:lnTo>
                    <a:pt x="49668" y="0"/>
                  </a:lnTo>
                  <a:lnTo>
                    <a:pt x="49668" y="272402"/>
                  </a:lnTo>
                  <a:lnTo>
                    <a:pt x="58895" y="278312"/>
                  </a:lnTo>
                  <a:lnTo>
                    <a:pt x="70674" y="270767"/>
                  </a:lnTo>
                  <a:lnTo>
                    <a:pt x="70674" y="0"/>
                  </a:lnTo>
                  <a:close/>
                </a:path>
                <a:path w="118110" h="358775">
                  <a:moveTo>
                    <a:pt x="70674" y="270767"/>
                  </a:moveTo>
                  <a:lnTo>
                    <a:pt x="58895" y="278312"/>
                  </a:lnTo>
                  <a:lnTo>
                    <a:pt x="70674" y="278312"/>
                  </a:lnTo>
                  <a:lnTo>
                    <a:pt x="70674" y="270767"/>
                  </a:lnTo>
                  <a:close/>
                </a:path>
                <a:path w="118110" h="358775">
                  <a:moveTo>
                    <a:pt x="117791" y="240583"/>
                  </a:moveTo>
                  <a:lnTo>
                    <a:pt x="70674" y="270767"/>
                  </a:lnTo>
                  <a:lnTo>
                    <a:pt x="70674" y="278312"/>
                  </a:lnTo>
                  <a:lnTo>
                    <a:pt x="98975" y="278312"/>
                  </a:lnTo>
                  <a:lnTo>
                    <a:pt x="117791" y="240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45483" y="5878226"/>
              <a:ext cx="118110" cy="358775"/>
            </a:xfrm>
            <a:custGeom>
              <a:avLst/>
              <a:gdLst/>
              <a:ahLst/>
              <a:cxnLst/>
              <a:rect l="l" t="t" r="r" b="b"/>
              <a:pathLst>
                <a:path w="118110" h="358775">
                  <a:moveTo>
                    <a:pt x="70674" y="0"/>
                  </a:moveTo>
                  <a:lnTo>
                    <a:pt x="70674" y="278312"/>
                  </a:lnTo>
                  <a:lnTo>
                    <a:pt x="49668" y="278312"/>
                  </a:lnTo>
                  <a:lnTo>
                    <a:pt x="49668" y="0"/>
                  </a:lnTo>
                  <a:lnTo>
                    <a:pt x="70674" y="0"/>
                  </a:lnTo>
                  <a:close/>
                </a:path>
                <a:path w="118110" h="358775">
                  <a:moveTo>
                    <a:pt x="58895" y="278312"/>
                  </a:moveTo>
                  <a:lnTo>
                    <a:pt x="117791" y="240583"/>
                  </a:lnTo>
                  <a:lnTo>
                    <a:pt x="58895" y="358683"/>
                  </a:lnTo>
                  <a:lnTo>
                    <a:pt x="0" y="240583"/>
                  </a:lnTo>
                  <a:lnTo>
                    <a:pt x="58895" y="2783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63728"/>
            <a:ext cx="363410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" dirty="0"/>
              <a:t>İF...ELSE</a:t>
            </a:r>
            <a:r>
              <a:rPr sz="4200" spc="-360" dirty="0"/>
              <a:t> </a:t>
            </a:r>
            <a:r>
              <a:rPr sz="3200" spc="-5" dirty="0"/>
              <a:t>ÖRNEK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444" y="1722246"/>
            <a:ext cx="7194550" cy="39281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if (yaricap &gt;= 0)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alan = yaricap * yaricap *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3.14159;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299085" marR="508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System.out.println(«Yarıcapı:“+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yaricap+ «olan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dairenin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alanı:»+alan);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else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System.out.println("Negatif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giriş");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507619"/>
            <a:ext cx="1497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eXGyreAdventor"/>
                <a:cs typeface="TeXGyreAdventor"/>
              </a:rPr>
              <a:t>ÖRNEK:</a:t>
            </a:r>
            <a:endParaRPr sz="32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869778"/>
            <a:ext cx="6379845" cy="555244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900" spc="-5" dirty="0">
                <a:solidFill>
                  <a:srgbClr val="FFFFFF"/>
                </a:solidFill>
                <a:latin typeface="TeXGyreAdventor"/>
                <a:cs typeface="TeXGyreAdventor"/>
              </a:rPr>
              <a:t>import</a:t>
            </a:r>
            <a:r>
              <a:rPr sz="1900" spc="-2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Adventor"/>
                <a:cs typeface="TeXGyreAdventor"/>
              </a:rPr>
              <a:t>java.util.Scanner;</a:t>
            </a:r>
            <a:endParaRPr sz="19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900" spc="-5" dirty="0">
                <a:solidFill>
                  <a:srgbClr val="FFFFFF"/>
                </a:solidFill>
                <a:latin typeface="TeXGyreAdventor"/>
                <a:cs typeface="TeXGyreAdventor"/>
              </a:rPr>
              <a:t>public </a:t>
            </a:r>
            <a:r>
              <a:rPr sz="1900" spc="-10" dirty="0">
                <a:solidFill>
                  <a:srgbClr val="FFFFFF"/>
                </a:solidFill>
                <a:latin typeface="TeXGyreAdventor"/>
                <a:cs typeface="TeXGyreAdventor"/>
              </a:rPr>
              <a:t>class</a:t>
            </a:r>
            <a:r>
              <a:rPr sz="1900" spc="-6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eXGyreAdventor"/>
                <a:cs typeface="TeXGyreAdventor"/>
              </a:rPr>
              <a:t>Uygulama1{</a:t>
            </a:r>
            <a:endParaRPr sz="1900">
              <a:latin typeface="TeXGyreAdventor"/>
              <a:cs typeface="TeXGyreAdventor"/>
            </a:endParaRPr>
          </a:p>
          <a:p>
            <a:pPr marL="212090" marR="1379855" indent="-67310">
              <a:lnSpc>
                <a:spcPct val="136300"/>
              </a:lnSpc>
              <a:spcBef>
                <a:spcPts val="5"/>
              </a:spcBef>
            </a:pPr>
            <a:r>
              <a:rPr sz="1900" spc="-5" dirty="0">
                <a:solidFill>
                  <a:srgbClr val="FFFFFF"/>
                </a:solidFill>
                <a:latin typeface="TeXGyreAdventor"/>
                <a:cs typeface="TeXGyreAdventor"/>
              </a:rPr>
              <a:t>public static </a:t>
            </a:r>
            <a:r>
              <a:rPr sz="1900" dirty="0">
                <a:solidFill>
                  <a:srgbClr val="FFFFFF"/>
                </a:solidFill>
                <a:latin typeface="TeXGyreAdventor"/>
                <a:cs typeface="TeXGyreAdventor"/>
              </a:rPr>
              <a:t>void </a:t>
            </a:r>
            <a:r>
              <a:rPr sz="1900" spc="-5" dirty="0">
                <a:solidFill>
                  <a:srgbClr val="FFFFFF"/>
                </a:solidFill>
                <a:latin typeface="TeXGyreAdventor"/>
                <a:cs typeface="TeXGyreAdventor"/>
              </a:rPr>
              <a:t>main(String[] args) {  Scanner klavye=new</a:t>
            </a:r>
            <a:r>
              <a:rPr sz="1900" spc="6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eXGyreAdventor"/>
                <a:cs typeface="TeXGyreAdventor"/>
              </a:rPr>
              <a:t>Scanner(System.in);</a:t>
            </a:r>
            <a:endParaRPr sz="1900">
              <a:latin typeface="TeXGyreAdventor"/>
              <a:cs typeface="TeXGyreAdventor"/>
            </a:endParaRPr>
          </a:p>
          <a:p>
            <a:pPr marL="212090" marR="741045">
              <a:lnSpc>
                <a:spcPts val="3110"/>
              </a:lnSpc>
              <a:spcBef>
                <a:spcPts val="240"/>
              </a:spcBef>
            </a:pPr>
            <a:r>
              <a:rPr sz="1900" spc="-5" dirty="0">
                <a:solidFill>
                  <a:srgbClr val="FFFFFF"/>
                </a:solidFill>
                <a:latin typeface="TeXGyreAdventor"/>
                <a:cs typeface="TeXGyreAdventor"/>
              </a:rPr>
              <a:t>System.out.println("üçgenin kenarlarını giriniz:");  </a:t>
            </a:r>
            <a:r>
              <a:rPr sz="1900" spc="-10" dirty="0">
                <a:solidFill>
                  <a:srgbClr val="FFFFFF"/>
                </a:solidFill>
                <a:latin typeface="TeXGyreAdventor"/>
                <a:cs typeface="TeXGyreAdventor"/>
              </a:rPr>
              <a:t>double</a:t>
            </a:r>
            <a:r>
              <a:rPr sz="1900" spc="1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eXGyreAdventor"/>
                <a:cs typeface="TeXGyreAdventor"/>
              </a:rPr>
              <a:t>x=klavye.nextDouble();</a:t>
            </a:r>
            <a:endParaRPr sz="1900">
              <a:latin typeface="TeXGyreAdventor"/>
              <a:cs typeface="TeXGyreAdventor"/>
            </a:endParaRPr>
          </a:p>
          <a:p>
            <a:pPr marL="212090">
              <a:lnSpc>
                <a:spcPct val="100000"/>
              </a:lnSpc>
              <a:spcBef>
                <a:spcPts val="585"/>
              </a:spcBef>
            </a:pPr>
            <a:r>
              <a:rPr sz="1900" spc="-10" dirty="0">
                <a:solidFill>
                  <a:srgbClr val="FFFFFF"/>
                </a:solidFill>
                <a:latin typeface="TeXGyreAdventor"/>
                <a:cs typeface="TeXGyreAdventor"/>
              </a:rPr>
              <a:t>double</a:t>
            </a:r>
            <a:r>
              <a:rPr sz="1900" spc="4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eXGyreAdventor"/>
                <a:cs typeface="TeXGyreAdventor"/>
              </a:rPr>
              <a:t>y=klavye.nextDouble();</a:t>
            </a:r>
            <a:endParaRPr sz="1900">
              <a:latin typeface="TeXGyreAdventor"/>
              <a:cs typeface="TeXGyreAdventor"/>
            </a:endParaRPr>
          </a:p>
          <a:p>
            <a:pPr marL="212090" marR="2587625">
              <a:lnSpc>
                <a:spcPts val="3110"/>
              </a:lnSpc>
              <a:spcBef>
                <a:spcPts val="240"/>
              </a:spcBef>
            </a:pPr>
            <a:r>
              <a:rPr sz="1900" spc="-10" dirty="0">
                <a:solidFill>
                  <a:srgbClr val="FFFFFF"/>
                </a:solidFill>
                <a:latin typeface="TeXGyreAdventor"/>
                <a:cs typeface="TeXGyreAdventor"/>
              </a:rPr>
              <a:t>double </a:t>
            </a:r>
            <a:r>
              <a:rPr sz="1900" spc="-5" dirty="0">
                <a:solidFill>
                  <a:srgbClr val="FFFFFF"/>
                </a:solidFill>
                <a:latin typeface="TeXGyreAdventor"/>
                <a:cs typeface="TeXGyreAdventor"/>
              </a:rPr>
              <a:t>z=klavye.nextDouble();  </a:t>
            </a:r>
            <a:r>
              <a:rPr sz="1900" spc="-10" dirty="0">
                <a:solidFill>
                  <a:srgbClr val="FFFFFF"/>
                </a:solidFill>
                <a:latin typeface="TeXGyreAdventor"/>
                <a:cs typeface="TeXGyreAdventor"/>
              </a:rPr>
              <a:t>if((x+y)&gt;z)</a:t>
            </a:r>
            <a:endParaRPr sz="1900">
              <a:latin typeface="TeXGyreAdventor"/>
              <a:cs typeface="TeXGyreAdventor"/>
            </a:endParaRPr>
          </a:p>
          <a:p>
            <a:pPr marL="678815">
              <a:lnSpc>
                <a:spcPct val="100000"/>
              </a:lnSpc>
              <a:spcBef>
                <a:spcPts val="590"/>
              </a:spcBef>
            </a:pPr>
            <a:r>
              <a:rPr sz="1900" spc="-5" dirty="0">
                <a:solidFill>
                  <a:srgbClr val="FFFFFF"/>
                </a:solidFill>
                <a:latin typeface="TeXGyreAdventor"/>
                <a:cs typeface="TeXGyreAdventor"/>
              </a:rPr>
              <a:t>System.out.println("kenarlar </a:t>
            </a:r>
            <a:r>
              <a:rPr sz="1900" dirty="0">
                <a:solidFill>
                  <a:srgbClr val="FFFFFF"/>
                </a:solidFill>
                <a:latin typeface="TeXGyreAdventor"/>
                <a:cs typeface="TeXGyreAdventor"/>
              </a:rPr>
              <a:t>bir </a:t>
            </a:r>
            <a:r>
              <a:rPr sz="1900" spc="-5" dirty="0">
                <a:solidFill>
                  <a:srgbClr val="FFFFFF"/>
                </a:solidFill>
                <a:latin typeface="TeXGyreAdventor"/>
                <a:cs typeface="TeXGyreAdventor"/>
              </a:rPr>
              <a:t>üçgen</a:t>
            </a:r>
            <a:r>
              <a:rPr sz="1900" spc="6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eXGyreAdventor"/>
                <a:cs typeface="TeXGyreAdventor"/>
              </a:rPr>
              <a:t>oluşturur");</a:t>
            </a:r>
            <a:endParaRPr sz="1900">
              <a:latin typeface="TeXGyreAdventor"/>
              <a:cs typeface="TeXGyreAdventor"/>
            </a:endParaRPr>
          </a:p>
          <a:p>
            <a:pPr marL="212090">
              <a:lnSpc>
                <a:spcPct val="100000"/>
              </a:lnSpc>
              <a:spcBef>
                <a:spcPts val="825"/>
              </a:spcBef>
            </a:pPr>
            <a:r>
              <a:rPr sz="1900" spc="-10" dirty="0">
                <a:solidFill>
                  <a:srgbClr val="FFFFFF"/>
                </a:solidFill>
                <a:latin typeface="TeXGyreAdventor"/>
                <a:cs typeface="TeXGyreAdventor"/>
              </a:rPr>
              <a:t>else</a:t>
            </a:r>
            <a:endParaRPr sz="1900">
              <a:latin typeface="TeXGyreAdventor"/>
              <a:cs typeface="TeXGyreAdventor"/>
            </a:endParaRPr>
          </a:p>
          <a:p>
            <a:pPr marL="678815">
              <a:lnSpc>
                <a:spcPct val="100000"/>
              </a:lnSpc>
              <a:spcBef>
                <a:spcPts val="830"/>
              </a:spcBef>
            </a:pPr>
            <a:r>
              <a:rPr sz="1900" spc="-5" dirty="0">
                <a:solidFill>
                  <a:srgbClr val="FFFFFF"/>
                </a:solidFill>
                <a:latin typeface="TeXGyreAdventor"/>
                <a:cs typeface="TeXGyreAdventor"/>
              </a:rPr>
              <a:t>System.out.println("kenarlar üçgen</a:t>
            </a:r>
            <a:r>
              <a:rPr sz="1900" spc="4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Adventor"/>
                <a:cs typeface="TeXGyreAdventor"/>
              </a:rPr>
              <a:t>oluşturamaz");</a:t>
            </a:r>
            <a:endParaRPr sz="1900">
              <a:latin typeface="TeXGyreAdventor"/>
              <a:cs typeface="TeXGyreAdventor"/>
            </a:endParaRPr>
          </a:p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sz="1900" spc="-5" dirty="0">
                <a:solidFill>
                  <a:srgbClr val="FFFFFF"/>
                </a:solidFill>
                <a:latin typeface="TeXGyreAdventor"/>
                <a:cs typeface="TeXGyreAdventor"/>
              </a:rPr>
              <a:t>}</a:t>
            </a:r>
            <a:endParaRPr sz="19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900" spc="-5" dirty="0">
                <a:solidFill>
                  <a:srgbClr val="FFFFFF"/>
                </a:solidFill>
                <a:latin typeface="TeXGyreAdventor"/>
                <a:cs typeface="TeXGyreAdventor"/>
              </a:rPr>
              <a:t>}</a:t>
            </a:r>
            <a:endParaRPr sz="19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807" y="299465"/>
            <a:ext cx="792924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FF0000"/>
                </a:solidFill>
                <a:latin typeface="TeXGyreAdventor"/>
                <a:cs typeface="TeXGyreAdventor"/>
              </a:rPr>
              <a:t>ÖRNEK: </a:t>
            </a:r>
            <a:r>
              <a:rPr sz="2900" dirty="0">
                <a:solidFill>
                  <a:srgbClr val="FF0000"/>
                </a:solidFill>
                <a:latin typeface="TeXGyreAdventor"/>
                <a:cs typeface="TeXGyreAdventor"/>
              </a:rPr>
              <a:t>Kenarları girilen bir üçgenin ne tür</a:t>
            </a:r>
            <a:r>
              <a:rPr sz="2900" spc="-220" dirty="0">
                <a:solidFill>
                  <a:srgbClr val="FF0000"/>
                </a:solidFill>
                <a:latin typeface="TeXGyreAdventor"/>
                <a:cs typeface="TeXGyreAdventor"/>
              </a:rPr>
              <a:t> </a:t>
            </a:r>
            <a:r>
              <a:rPr sz="2900" dirty="0">
                <a:solidFill>
                  <a:srgbClr val="FF0000"/>
                </a:solidFill>
                <a:latin typeface="TeXGyreAdventor"/>
                <a:cs typeface="TeXGyreAdventor"/>
              </a:rPr>
              <a:t>bir  üçgen </a:t>
            </a:r>
            <a:r>
              <a:rPr sz="2900" spc="-5" dirty="0">
                <a:solidFill>
                  <a:srgbClr val="FF0000"/>
                </a:solidFill>
                <a:latin typeface="TeXGyreAdventor"/>
                <a:cs typeface="TeXGyreAdventor"/>
              </a:rPr>
              <a:t>olduğunu bulan </a:t>
            </a:r>
            <a:r>
              <a:rPr sz="2900" spc="5" dirty="0">
                <a:solidFill>
                  <a:srgbClr val="FF0000"/>
                </a:solidFill>
                <a:latin typeface="TeXGyreAdventor"/>
                <a:cs typeface="TeXGyreAdventor"/>
              </a:rPr>
              <a:t>java</a:t>
            </a:r>
            <a:r>
              <a:rPr sz="2900" spc="-110" dirty="0">
                <a:solidFill>
                  <a:srgbClr val="FF0000"/>
                </a:solidFill>
                <a:latin typeface="TeXGyreAdventor"/>
                <a:cs typeface="TeXGyreAdventor"/>
              </a:rPr>
              <a:t> </a:t>
            </a:r>
            <a:r>
              <a:rPr sz="2900" spc="-5" dirty="0">
                <a:solidFill>
                  <a:srgbClr val="FF0000"/>
                </a:solidFill>
                <a:latin typeface="TeXGyreAdventor"/>
                <a:cs typeface="TeXGyreAdventor"/>
              </a:rPr>
              <a:t>programı</a:t>
            </a:r>
            <a:endParaRPr sz="29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372" y="1240536"/>
            <a:ext cx="8433816" cy="5145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477774"/>
            <a:ext cx="7269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İF </a:t>
            </a:r>
            <a:r>
              <a:rPr sz="3200" spc="-25" dirty="0"/>
              <a:t>ŞARTININ </a:t>
            </a:r>
            <a:r>
              <a:rPr sz="3200" dirty="0"/>
              <a:t>ÇOKLU</a:t>
            </a:r>
            <a:r>
              <a:rPr sz="3200" spc="-220" dirty="0"/>
              <a:t> </a:t>
            </a:r>
            <a:r>
              <a:rPr sz="3200" spc="-50" dirty="0"/>
              <a:t>ALTERNATİFLERİ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69121" y="1791508"/>
            <a:ext cx="3650615" cy="3691254"/>
            <a:chOff x="69121" y="1791508"/>
            <a:chExt cx="3650615" cy="3691254"/>
          </a:xfrm>
        </p:grpSpPr>
        <p:sp>
          <p:nvSpPr>
            <p:cNvPr id="4" name="object 4"/>
            <p:cNvSpPr/>
            <p:nvPr/>
          </p:nvSpPr>
          <p:spPr>
            <a:xfrm>
              <a:off x="79933" y="1802320"/>
              <a:ext cx="3629025" cy="3669665"/>
            </a:xfrm>
            <a:custGeom>
              <a:avLst/>
              <a:gdLst/>
              <a:ahLst/>
              <a:cxnLst/>
              <a:rect l="l" t="t" r="r" b="b"/>
              <a:pathLst>
                <a:path w="3629025" h="3669665">
                  <a:moveTo>
                    <a:pt x="3628635" y="0"/>
                  </a:moveTo>
                  <a:lnTo>
                    <a:pt x="0" y="0"/>
                  </a:lnTo>
                  <a:lnTo>
                    <a:pt x="0" y="3669578"/>
                  </a:lnTo>
                  <a:lnTo>
                    <a:pt x="3628635" y="3669578"/>
                  </a:lnTo>
                  <a:lnTo>
                    <a:pt x="3628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933" y="1802320"/>
              <a:ext cx="3629025" cy="3669665"/>
            </a:xfrm>
            <a:custGeom>
              <a:avLst/>
              <a:gdLst/>
              <a:ahLst/>
              <a:cxnLst/>
              <a:rect l="l" t="t" r="r" b="b"/>
              <a:pathLst>
                <a:path w="3629025" h="3669665">
                  <a:moveTo>
                    <a:pt x="0" y="3669578"/>
                  </a:moveTo>
                  <a:lnTo>
                    <a:pt x="3628635" y="3669578"/>
                  </a:lnTo>
                  <a:lnTo>
                    <a:pt x="3628635" y="0"/>
                  </a:lnTo>
                  <a:lnTo>
                    <a:pt x="0" y="0"/>
                  </a:lnTo>
                  <a:lnTo>
                    <a:pt x="0" y="3669578"/>
                  </a:lnTo>
                  <a:close/>
                </a:path>
              </a:pathLst>
            </a:custGeom>
            <a:ln w="2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00355" marR="868044" indent="-288290">
              <a:lnSpc>
                <a:spcPts val="2150"/>
              </a:lnSpc>
              <a:spcBef>
                <a:spcPts val="270"/>
              </a:spcBef>
            </a:pPr>
            <a:r>
              <a:rPr spc="-10" dirty="0"/>
              <a:t>if (puan &gt;=</a:t>
            </a:r>
            <a:r>
              <a:rPr spc="-114" dirty="0"/>
              <a:t> </a:t>
            </a:r>
            <a:r>
              <a:rPr spc="-15" dirty="0"/>
              <a:t>90.0)  sonuc </a:t>
            </a:r>
            <a:r>
              <a:rPr dirty="0"/>
              <a:t>=</a:t>
            </a:r>
            <a:r>
              <a:rPr spc="-55" dirty="0"/>
              <a:t> </a:t>
            </a:r>
            <a:r>
              <a:rPr spc="-15" dirty="0"/>
              <a:t>'A';</a:t>
            </a:r>
          </a:p>
          <a:p>
            <a:pPr marL="12700">
              <a:lnSpc>
                <a:spcPts val="2014"/>
              </a:lnSpc>
            </a:pPr>
            <a:r>
              <a:rPr spc="-15" dirty="0"/>
              <a:t>else</a:t>
            </a:r>
          </a:p>
          <a:p>
            <a:pPr marL="587375" marR="580390" indent="-287655">
              <a:lnSpc>
                <a:spcPts val="2120"/>
              </a:lnSpc>
              <a:spcBef>
                <a:spcPts val="140"/>
              </a:spcBef>
            </a:pPr>
            <a:r>
              <a:rPr spc="-10" dirty="0"/>
              <a:t>if (puan &gt;=</a:t>
            </a:r>
            <a:r>
              <a:rPr spc="-114" dirty="0"/>
              <a:t> </a:t>
            </a:r>
            <a:r>
              <a:rPr spc="-15" dirty="0"/>
              <a:t>80.0)  sonuc </a:t>
            </a:r>
            <a:r>
              <a:rPr dirty="0"/>
              <a:t>=</a:t>
            </a:r>
            <a:r>
              <a:rPr spc="-50" dirty="0"/>
              <a:t> </a:t>
            </a:r>
            <a:r>
              <a:rPr spc="-15" dirty="0"/>
              <a:t>'B';</a:t>
            </a:r>
          </a:p>
          <a:p>
            <a:pPr marL="300355">
              <a:lnSpc>
                <a:spcPts val="2035"/>
              </a:lnSpc>
            </a:pPr>
            <a:r>
              <a:rPr spc="-15" dirty="0"/>
              <a:t>else</a:t>
            </a:r>
          </a:p>
          <a:p>
            <a:pPr marL="875030" marR="292735" indent="-288290">
              <a:lnSpc>
                <a:spcPts val="2150"/>
              </a:lnSpc>
              <a:spcBef>
                <a:spcPts val="105"/>
              </a:spcBef>
            </a:pPr>
            <a:r>
              <a:rPr spc="-10" dirty="0"/>
              <a:t>if (puan &gt;=</a:t>
            </a:r>
            <a:r>
              <a:rPr spc="-110" dirty="0"/>
              <a:t> </a:t>
            </a:r>
            <a:r>
              <a:rPr spc="-15" dirty="0"/>
              <a:t>70.0)  sonuc </a:t>
            </a:r>
            <a:r>
              <a:rPr dirty="0"/>
              <a:t>=</a:t>
            </a:r>
            <a:r>
              <a:rPr spc="-50" dirty="0"/>
              <a:t> </a:t>
            </a:r>
            <a:r>
              <a:rPr spc="-15" dirty="0"/>
              <a:t>'C';</a:t>
            </a:r>
          </a:p>
          <a:p>
            <a:pPr marL="587375">
              <a:lnSpc>
                <a:spcPts val="2014"/>
              </a:lnSpc>
            </a:pPr>
            <a:r>
              <a:rPr spc="-15" dirty="0"/>
              <a:t>else</a:t>
            </a:r>
          </a:p>
          <a:p>
            <a:pPr marL="1162685" marR="5080" indent="-288290">
              <a:lnSpc>
                <a:spcPts val="2120"/>
              </a:lnSpc>
              <a:spcBef>
                <a:spcPts val="135"/>
              </a:spcBef>
            </a:pPr>
            <a:r>
              <a:rPr spc="-10" dirty="0"/>
              <a:t>if (puan &gt;=</a:t>
            </a:r>
            <a:r>
              <a:rPr spc="-110" dirty="0"/>
              <a:t> </a:t>
            </a:r>
            <a:r>
              <a:rPr spc="-15" dirty="0"/>
              <a:t>60.0)  sonuc </a:t>
            </a:r>
            <a:r>
              <a:rPr dirty="0"/>
              <a:t>=</a:t>
            </a:r>
            <a:r>
              <a:rPr spc="-50" dirty="0"/>
              <a:t> </a:t>
            </a:r>
            <a:r>
              <a:rPr spc="-15" dirty="0"/>
              <a:t>'D';</a:t>
            </a:r>
          </a:p>
          <a:p>
            <a:pPr marL="875030">
              <a:lnSpc>
                <a:spcPts val="2035"/>
              </a:lnSpc>
            </a:pPr>
            <a:r>
              <a:rPr spc="-15" dirty="0"/>
              <a:t>else</a:t>
            </a:r>
          </a:p>
          <a:p>
            <a:pPr marL="1162685">
              <a:lnSpc>
                <a:spcPts val="2200"/>
              </a:lnSpc>
            </a:pPr>
            <a:r>
              <a:rPr spc="-15" dirty="0"/>
              <a:t>sonuc </a:t>
            </a:r>
            <a:r>
              <a:rPr dirty="0"/>
              <a:t>=</a:t>
            </a:r>
            <a:r>
              <a:rPr spc="-45" dirty="0"/>
              <a:t> </a:t>
            </a:r>
            <a:r>
              <a:rPr spc="-15" dirty="0"/>
              <a:t>'F';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928127" y="2565271"/>
            <a:ext cx="1050290" cy="381000"/>
            <a:chOff x="3928127" y="2565271"/>
            <a:chExt cx="1050290" cy="381000"/>
          </a:xfrm>
        </p:grpSpPr>
        <p:sp>
          <p:nvSpPr>
            <p:cNvPr id="8" name="object 8"/>
            <p:cNvSpPr/>
            <p:nvPr/>
          </p:nvSpPr>
          <p:spPr>
            <a:xfrm>
              <a:off x="3938922" y="2576066"/>
              <a:ext cx="1028700" cy="359410"/>
            </a:xfrm>
            <a:custGeom>
              <a:avLst/>
              <a:gdLst/>
              <a:ahLst/>
              <a:cxnLst/>
              <a:rect l="l" t="t" r="r" b="b"/>
              <a:pathLst>
                <a:path w="1028700" h="359410">
                  <a:moveTo>
                    <a:pt x="1028677" y="0"/>
                  </a:moveTo>
                  <a:lnTo>
                    <a:pt x="0" y="0"/>
                  </a:lnTo>
                  <a:lnTo>
                    <a:pt x="0" y="359277"/>
                  </a:lnTo>
                  <a:lnTo>
                    <a:pt x="1028677" y="359277"/>
                  </a:lnTo>
                  <a:lnTo>
                    <a:pt x="1028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38922" y="2576066"/>
              <a:ext cx="1028700" cy="359410"/>
            </a:xfrm>
            <a:custGeom>
              <a:avLst/>
              <a:gdLst/>
              <a:ahLst/>
              <a:cxnLst/>
              <a:rect l="l" t="t" r="r" b="b"/>
              <a:pathLst>
                <a:path w="1028700" h="359410">
                  <a:moveTo>
                    <a:pt x="0" y="359277"/>
                  </a:moveTo>
                  <a:lnTo>
                    <a:pt x="1028677" y="359277"/>
                  </a:lnTo>
                  <a:lnTo>
                    <a:pt x="1028677" y="0"/>
                  </a:lnTo>
                  <a:lnTo>
                    <a:pt x="0" y="0"/>
                  </a:lnTo>
                  <a:lnTo>
                    <a:pt x="0" y="359277"/>
                  </a:lnTo>
                  <a:close/>
                </a:path>
              </a:pathLst>
            </a:custGeom>
            <a:ln w="215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83682" y="2584725"/>
            <a:ext cx="699135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20" dirty="0">
                <a:latin typeface="Times New Roman"/>
                <a:cs typeface="Times New Roman"/>
              </a:rPr>
              <a:t>şd</a:t>
            </a:r>
            <a:r>
              <a:rPr sz="1600" spc="5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ğ</a:t>
            </a:r>
            <a:r>
              <a:rPr sz="1600" spc="15" dirty="0">
                <a:latin typeface="Times New Roman"/>
                <a:cs typeface="Times New Roman"/>
              </a:rPr>
              <a:t>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3229" y="2935344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2870" y="0"/>
                </a:lnTo>
              </a:path>
            </a:pathLst>
          </a:custGeom>
          <a:ln w="21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3229" y="3039713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2870" y="0"/>
                </a:lnTo>
              </a:path>
            </a:pathLst>
          </a:custGeom>
          <a:ln w="21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291882" y="1769899"/>
            <a:ext cx="3654425" cy="3317240"/>
            <a:chOff x="5291882" y="1769899"/>
            <a:chExt cx="3654425" cy="3317240"/>
          </a:xfrm>
        </p:grpSpPr>
        <p:sp>
          <p:nvSpPr>
            <p:cNvPr id="14" name="object 14"/>
            <p:cNvSpPr/>
            <p:nvPr/>
          </p:nvSpPr>
          <p:spPr>
            <a:xfrm>
              <a:off x="5302691" y="1780708"/>
              <a:ext cx="3632835" cy="3295650"/>
            </a:xfrm>
            <a:custGeom>
              <a:avLst/>
              <a:gdLst/>
              <a:ahLst/>
              <a:cxnLst/>
              <a:rect l="l" t="t" r="r" b="b"/>
              <a:pathLst>
                <a:path w="3632834" h="3295650">
                  <a:moveTo>
                    <a:pt x="3632526" y="0"/>
                  </a:moveTo>
                  <a:lnTo>
                    <a:pt x="0" y="0"/>
                  </a:lnTo>
                  <a:lnTo>
                    <a:pt x="0" y="3295386"/>
                  </a:lnTo>
                  <a:lnTo>
                    <a:pt x="3632526" y="3295387"/>
                  </a:lnTo>
                  <a:lnTo>
                    <a:pt x="36325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02691" y="1780708"/>
              <a:ext cx="3632835" cy="3295650"/>
            </a:xfrm>
            <a:custGeom>
              <a:avLst/>
              <a:gdLst/>
              <a:ahLst/>
              <a:cxnLst/>
              <a:rect l="l" t="t" r="r" b="b"/>
              <a:pathLst>
                <a:path w="3632834" h="3295650">
                  <a:moveTo>
                    <a:pt x="0" y="3295386"/>
                  </a:moveTo>
                  <a:lnTo>
                    <a:pt x="3632526" y="3295387"/>
                  </a:lnTo>
                  <a:lnTo>
                    <a:pt x="3632526" y="0"/>
                  </a:lnTo>
                  <a:lnTo>
                    <a:pt x="0" y="0"/>
                  </a:lnTo>
                  <a:lnTo>
                    <a:pt x="0" y="3295386"/>
                  </a:lnTo>
                  <a:close/>
                </a:path>
              </a:pathLst>
            </a:custGeom>
            <a:ln w="21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02691" y="1780708"/>
            <a:ext cx="3632835" cy="32956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44805" marR="1122680" indent="-288290">
              <a:lnSpc>
                <a:spcPts val="2150"/>
              </a:lnSpc>
              <a:spcBef>
                <a:spcPts val="145"/>
              </a:spcBef>
            </a:pPr>
            <a:r>
              <a:rPr sz="1900" spc="-10" dirty="0">
                <a:latin typeface="Courier New"/>
                <a:cs typeface="Courier New"/>
              </a:rPr>
              <a:t>if </a:t>
            </a:r>
            <a:r>
              <a:rPr sz="1900" spc="-15" dirty="0">
                <a:latin typeface="Courier New"/>
                <a:cs typeface="Courier New"/>
              </a:rPr>
              <a:t>(puan </a:t>
            </a:r>
            <a:r>
              <a:rPr sz="1900" spc="-10" dirty="0">
                <a:latin typeface="Courier New"/>
                <a:cs typeface="Courier New"/>
              </a:rPr>
              <a:t>&gt;= </a:t>
            </a:r>
            <a:r>
              <a:rPr sz="1900" spc="-15" dirty="0">
                <a:latin typeface="Courier New"/>
                <a:cs typeface="Courier New"/>
              </a:rPr>
              <a:t>90.0)  sonuc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5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'A';</a:t>
            </a:r>
            <a:endParaRPr sz="1900">
              <a:latin typeface="Courier New"/>
              <a:cs typeface="Courier New"/>
            </a:endParaRPr>
          </a:p>
          <a:p>
            <a:pPr marL="57150">
              <a:lnSpc>
                <a:spcPts val="2014"/>
              </a:lnSpc>
            </a:pPr>
            <a:r>
              <a:rPr sz="1900" spc="-15" dirty="0">
                <a:latin typeface="Courier New"/>
                <a:cs typeface="Courier New"/>
              </a:rPr>
              <a:t>else </a:t>
            </a:r>
            <a:r>
              <a:rPr sz="1900" spc="-10" dirty="0">
                <a:latin typeface="Courier New"/>
                <a:cs typeface="Courier New"/>
              </a:rPr>
              <a:t>if (puan &gt;=</a:t>
            </a:r>
            <a:r>
              <a:rPr sz="1900" spc="-8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80.0)</a:t>
            </a:r>
            <a:endParaRPr sz="1900">
              <a:latin typeface="Courier New"/>
              <a:cs typeface="Courier New"/>
            </a:endParaRPr>
          </a:p>
          <a:p>
            <a:pPr marL="344805">
              <a:lnSpc>
                <a:spcPts val="2140"/>
              </a:lnSpc>
            </a:pPr>
            <a:r>
              <a:rPr sz="1900" spc="-15" dirty="0">
                <a:latin typeface="Courier New"/>
                <a:cs typeface="Courier New"/>
              </a:rPr>
              <a:t>sonuc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9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'B';</a:t>
            </a:r>
            <a:endParaRPr sz="1900">
              <a:latin typeface="Courier New"/>
              <a:cs typeface="Courier New"/>
            </a:endParaRPr>
          </a:p>
          <a:p>
            <a:pPr marL="344805" marR="405130" indent="-288290">
              <a:lnSpc>
                <a:spcPts val="2150"/>
              </a:lnSpc>
              <a:spcBef>
                <a:spcPts val="105"/>
              </a:spcBef>
            </a:pPr>
            <a:r>
              <a:rPr sz="1900" spc="-15" dirty="0">
                <a:latin typeface="Courier New"/>
                <a:cs typeface="Courier New"/>
              </a:rPr>
              <a:t>else </a:t>
            </a:r>
            <a:r>
              <a:rPr sz="1900" spc="-10" dirty="0">
                <a:latin typeface="Courier New"/>
                <a:cs typeface="Courier New"/>
              </a:rPr>
              <a:t>if (puan &gt;=</a:t>
            </a:r>
            <a:r>
              <a:rPr sz="1900" spc="-9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70.0)  sonuc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'C';</a:t>
            </a:r>
            <a:endParaRPr sz="1900">
              <a:latin typeface="Courier New"/>
              <a:cs typeface="Courier New"/>
            </a:endParaRPr>
          </a:p>
          <a:p>
            <a:pPr marL="57150">
              <a:lnSpc>
                <a:spcPts val="2014"/>
              </a:lnSpc>
            </a:pPr>
            <a:r>
              <a:rPr sz="1900" spc="-15" dirty="0">
                <a:latin typeface="Courier New"/>
                <a:cs typeface="Courier New"/>
              </a:rPr>
              <a:t>else </a:t>
            </a:r>
            <a:r>
              <a:rPr sz="1900" spc="-10" dirty="0">
                <a:latin typeface="Courier New"/>
                <a:cs typeface="Courier New"/>
              </a:rPr>
              <a:t>if (puan &gt;=</a:t>
            </a:r>
            <a:r>
              <a:rPr sz="1900" spc="-8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60.0)</a:t>
            </a:r>
            <a:endParaRPr sz="1900">
              <a:latin typeface="Courier New"/>
              <a:cs typeface="Courier New"/>
            </a:endParaRPr>
          </a:p>
          <a:p>
            <a:pPr marL="57150" marR="1554480" indent="287655">
              <a:lnSpc>
                <a:spcPts val="2150"/>
              </a:lnSpc>
              <a:spcBef>
                <a:spcPts val="114"/>
              </a:spcBef>
            </a:pPr>
            <a:r>
              <a:rPr sz="1900" spc="-15" dirty="0">
                <a:latin typeface="Courier New"/>
                <a:cs typeface="Courier New"/>
              </a:rPr>
              <a:t>sonuc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9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'D';  else</a:t>
            </a:r>
            <a:endParaRPr sz="1900">
              <a:latin typeface="Courier New"/>
              <a:cs typeface="Courier New"/>
            </a:endParaRPr>
          </a:p>
          <a:p>
            <a:pPr marL="344805">
              <a:lnSpc>
                <a:spcPts val="2075"/>
              </a:lnSpc>
            </a:pPr>
            <a:r>
              <a:rPr sz="1900" spc="-15" dirty="0">
                <a:latin typeface="Courier New"/>
                <a:cs typeface="Courier New"/>
              </a:rPr>
              <a:t>sonuc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'F';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00557"/>
            <a:ext cx="479171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IF-ELSE </a:t>
            </a:r>
            <a:r>
              <a:rPr sz="2900" spc="-55" dirty="0"/>
              <a:t>YAPISI </a:t>
            </a:r>
            <a:r>
              <a:rPr sz="2900" dirty="0"/>
              <a:t>İÇİN</a:t>
            </a:r>
            <a:r>
              <a:rPr sz="2900" spc="-145" dirty="0"/>
              <a:t> </a:t>
            </a:r>
            <a:r>
              <a:rPr sz="2900" spc="-5" dirty="0"/>
              <a:t>ÖRNEK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381000" y="1524000"/>
            <a:ext cx="3048000" cy="3785870"/>
          </a:xfrm>
          <a:custGeom>
            <a:avLst/>
            <a:gdLst/>
            <a:ahLst/>
            <a:cxnLst/>
            <a:rect l="l" t="t" r="r" b="b"/>
            <a:pathLst>
              <a:path w="3048000" h="3785870">
                <a:moveTo>
                  <a:pt x="3048000" y="0"/>
                </a:moveTo>
                <a:lnTo>
                  <a:pt x="0" y="0"/>
                </a:lnTo>
                <a:lnTo>
                  <a:pt x="0" y="3785616"/>
                </a:lnTo>
                <a:lnTo>
                  <a:pt x="3048000" y="3785616"/>
                </a:lnTo>
                <a:lnTo>
                  <a:pt x="304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715" y="1595627"/>
            <a:ext cx="30543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2595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if (puan&gt;=</a:t>
            </a:r>
            <a:r>
              <a:rPr sz="2400" spc="-3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90.0)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715" y="1976627"/>
            <a:ext cx="3054350" cy="33331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9870">
              <a:lnSpc>
                <a:spcPts val="2475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sonuc=</a:t>
            </a:r>
            <a:r>
              <a:rPr sz="2400" spc="-1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'A';</a:t>
            </a:r>
            <a:endParaRPr sz="2400">
              <a:latin typeface="Times New Roman"/>
              <a:cs typeface="Times New Roman"/>
            </a:endParaRPr>
          </a:p>
          <a:p>
            <a:pPr marL="229870" marR="332105" indent="-15240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 if (puan &gt;=</a:t>
            </a:r>
            <a:r>
              <a:rPr sz="2400" spc="-1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80.0)  sonuc =</a:t>
            </a:r>
            <a:r>
              <a:rPr sz="2400" spc="-3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'B';</a:t>
            </a:r>
            <a:endParaRPr sz="2400">
              <a:latin typeface="Times New Roman"/>
              <a:cs typeface="Times New Roman"/>
            </a:endParaRPr>
          </a:p>
          <a:p>
            <a:pPr marL="229870" marR="332105" indent="-15240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 if (puan &gt;=</a:t>
            </a:r>
            <a:r>
              <a:rPr sz="2400" spc="-1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70.0)  sonuc =</a:t>
            </a:r>
            <a:r>
              <a:rPr sz="2400" spc="-2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'C';</a:t>
            </a:r>
            <a:endParaRPr sz="2400">
              <a:latin typeface="Times New Roman"/>
              <a:cs typeface="Times New Roman"/>
            </a:endParaRPr>
          </a:p>
          <a:p>
            <a:pPr marL="229870" marR="332105" indent="-15240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 if (puan &gt;=</a:t>
            </a:r>
            <a:r>
              <a:rPr sz="2400" spc="-1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60.0)  sonuc =</a:t>
            </a:r>
            <a:r>
              <a:rPr sz="2400" spc="-2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'D';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229870">
              <a:lnSpc>
                <a:spcPct val="100000"/>
              </a:lnSpc>
            </a:pPr>
            <a:r>
              <a:rPr sz="2400" spc="-5" dirty="0">
                <a:solidFill>
                  <a:srgbClr val="136093"/>
                </a:solidFill>
                <a:latin typeface="Times New Roman"/>
                <a:cs typeface="Times New Roman"/>
              </a:rPr>
              <a:t>sonuc =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 'F';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8620" y="908303"/>
            <a:ext cx="6018530" cy="1074420"/>
            <a:chOff x="388620" y="908303"/>
            <a:chExt cx="6018530" cy="1074420"/>
          </a:xfrm>
        </p:grpSpPr>
        <p:sp>
          <p:nvSpPr>
            <p:cNvPr id="7" name="object 7"/>
            <p:cNvSpPr/>
            <p:nvPr/>
          </p:nvSpPr>
          <p:spPr>
            <a:xfrm>
              <a:off x="533400" y="914399"/>
              <a:ext cx="2772410" cy="742950"/>
            </a:xfrm>
            <a:custGeom>
              <a:avLst/>
              <a:gdLst/>
              <a:ahLst/>
              <a:cxnLst/>
              <a:rect l="l" t="t" r="r" b="b"/>
              <a:pathLst>
                <a:path w="2772410" h="742950">
                  <a:moveTo>
                    <a:pt x="1155064" y="536448"/>
                  </a:moveTo>
                  <a:lnTo>
                    <a:pt x="462025" y="536448"/>
                  </a:lnTo>
                  <a:lnTo>
                    <a:pt x="930910" y="742823"/>
                  </a:lnTo>
                  <a:lnTo>
                    <a:pt x="1155064" y="536448"/>
                  </a:lnTo>
                  <a:close/>
                </a:path>
                <a:path w="2772410" h="742950">
                  <a:moveTo>
                    <a:pt x="2682748" y="0"/>
                  </a:moveTo>
                  <a:lnTo>
                    <a:pt x="89407" y="0"/>
                  </a:lnTo>
                  <a:lnTo>
                    <a:pt x="54606" y="7022"/>
                  </a:lnTo>
                  <a:lnTo>
                    <a:pt x="26187" y="26177"/>
                  </a:lnTo>
                  <a:lnTo>
                    <a:pt x="7026" y="54596"/>
                  </a:lnTo>
                  <a:lnTo>
                    <a:pt x="0" y="89408"/>
                  </a:lnTo>
                  <a:lnTo>
                    <a:pt x="0" y="447039"/>
                  </a:lnTo>
                  <a:lnTo>
                    <a:pt x="7026" y="481851"/>
                  </a:lnTo>
                  <a:lnTo>
                    <a:pt x="26187" y="510270"/>
                  </a:lnTo>
                  <a:lnTo>
                    <a:pt x="54606" y="529425"/>
                  </a:lnTo>
                  <a:lnTo>
                    <a:pt x="89407" y="536448"/>
                  </a:lnTo>
                  <a:lnTo>
                    <a:pt x="2682748" y="536448"/>
                  </a:lnTo>
                  <a:lnTo>
                    <a:pt x="2717559" y="529425"/>
                  </a:lnTo>
                  <a:lnTo>
                    <a:pt x="2745978" y="510270"/>
                  </a:lnTo>
                  <a:lnTo>
                    <a:pt x="2765133" y="481851"/>
                  </a:lnTo>
                  <a:lnTo>
                    <a:pt x="2772155" y="447039"/>
                  </a:lnTo>
                  <a:lnTo>
                    <a:pt x="2772155" y="89408"/>
                  </a:lnTo>
                  <a:lnTo>
                    <a:pt x="2765133" y="54596"/>
                  </a:lnTo>
                  <a:lnTo>
                    <a:pt x="2745978" y="26177"/>
                  </a:lnTo>
                  <a:lnTo>
                    <a:pt x="2717559" y="7022"/>
                  </a:lnTo>
                  <a:lnTo>
                    <a:pt x="2682748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400" y="914399"/>
              <a:ext cx="2772410" cy="742950"/>
            </a:xfrm>
            <a:custGeom>
              <a:avLst/>
              <a:gdLst/>
              <a:ahLst/>
              <a:cxnLst/>
              <a:rect l="l" t="t" r="r" b="b"/>
              <a:pathLst>
                <a:path w="2772410" h="742950">
                  <a:moveTo>
                    <a:pt x="0" y="89408"/>
                  </a:moveTo>
                  <a:lnTo>
                    <a:pt x="7026" y="54596"/>
                  </a:lnTo>
                  <a:lnTo>
                    <a:pt x="26187" y="26177"/>
                  </a:lnTo>
                  <a:lnTo>
                    <a:pt x="54606" y="7022"/>
                  </a:lnTo>
                  <a:lnTo>
                    <a:pt x="89407" y="0"/>
                  </a:lnTo>
                  <a:lnTo>
                    <a:pt x="462025" y="0"/>
                  </a:lnTo>
                  <a:lnTo>
                    <a:pt x="1155064" y="0"/>
                  </a:lnTo>
                  <a:lnTo>
                    <a:pt x="2682748" y="0"/>
                  </a:lnTo>
                  <a:lnTo>
                    <a:pt x="2717559" y="7022"/>
                  </a:lnTo>
                  <a:lnTo>
                    <a:pt x="2745978" y="26177"/>
                  </a:lnTo>
                  <a:lnTo>
                    <a:pt x="2765133" y="54596"/>
                  </a:lnTo>
                  <a:lnTo>
                    <a:pt x="2772155" y="89408"/>
                  </a:lnTo>
                  <a:lnTo>
                    <a:pt x="2772155" y="312927"/>
                  </a:lnTo>
                  <a:lnTo>
                    <a:pt x="2772155" y="447039"/>
                  </a:lnTo>
                  <a:lnTo>
                    <a:pt x="2765133" y="481851"/>
                  </a:lnTo>
                  <a:lnTo>
                    <a:pt x="2745978" y="510270"/>
                  </a:lnTo>
                  <a:lnTo>
                    <a:pt x="2717559" y="529425"/>
                  </a:lnTo>
                  <a:lnTo>
                    <a:pt x="2682748" y="536448"/>
                  </a:lnTo>
                  <a:lnTo>
                    <a:pt x="1155064" y="536448"/>
                  </a:lnTo>
                  <a:lnTo>
                    <a:pt x="930910" y="742823"/>
                  </a:lnTo>
                  <a:lnTo>
                    <a:pt x="462025" y="536448"/>
                  </a:lnTo>
                  <a:lnTo>
                    <a:pt x="89407" y="536448"/>
                  </a:lnTo>
                  <a:lnTo>
                    <a:pt x="54606" y="529425"/>
                  </a:lnTo>
                  <a:lnTo>
                    <a:pt x="26187" y="510270"/>
                  </a:lnTo>
                  <a:lnTo>
                    <a:pt x="7026" y="481851"/>
                  </a:lnTo>
                  <a:lnTo>
                    <a:pt x="0" y="447039"/>
                  </a:lnTo>
                  <a:lnTo>
                    <a:pt x="0" y="312927"/>
                  </a:lnTo>
                  <a:lnTo>
                    <a:pt x="0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4716" y="1595627"/>
              <a:ext cx="3048000" cy="381000"/>
            </a:xfrm>
            <a:custGeom>
              <a:avLst/>
              <a:gdLst/>
              <a:ahLst/>
              <a:cxnLst/>
              <a:rect l="l" t="t" r="r" b="b"/>
              <a:pathLst>
                <a:path w="3048000" h="381000">
                  <a:moveTo>
                    <a:pt x="3048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0" y="3810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42E60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4716" y="1595627"/>
              <a:ext cx="3048000" cy="381000"/>
            </a:xfrm>
            <a:custGeom>
              <a:avLst/>
              <a:gdLst/>
              <a:ahLst/>
              <a:cxnLst/>
              <a:rect l="l" t="t" r="r" b="b"/>
              <a:pathLst>
                <a:path w="3048000" h="381000">
                  <a:moveTo>
                    <a:pt x="0" y="381000"/>
                  </a:moveTo>
                  <a:lnTo>
                    <a:pt x="3048000" y="381000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6824" y="914399"/>
              <a:ext cx="3863975" cy="752475"/>
            </a:xfrm>
            <a:custGeom>
              <a:avLst/>
              <a:gdLst/>
              <a:ahLst/>
              <a:cxnLst/>
              <a:rect l="l" t="t" r="r" b="b"/>
              <a:pathLst>
                <a:path w="3863975" h="752475">
                  <a:moveTo>
                    <a:pt x="3774566" y="0"/>
                  </a:moveTo>
                  <a:lnTo>
                    <a:pt x="1362583" y="0"/>
                  </a:lnTo>
                  <a:lnTo>
                    <a:pt x="1327771" y="7022"/>
                  </a:lnTo>
                  <a:lnTo>
                    <a:pt x="1299352" y="26177"/>
                  </a:lnTo>
                  <a:lnTo>
                    <a:pt x="1280197" y="54596"/>
                  </a:lnTo>
                  <a:lnTo>
                    <a:pt x="1273175" y="89408"/>
                  </a:lnTo>
                  <a:lnTo>
                    <a:pt x="1273175" y="312927"/>
                  </a:lnTo>
                  <a:lnTo>
                    <a:pt x="0" y="752348"/>
                  </a:lnTo>
                  <a:lnTo>
                    <a:pt x="1273175" y="447039"/>
                  </a:lnTo>
                  <a:lnTo>
                    <a:pt x="3863975" y="447039"/>
                  </a:lnTo>
                  <a:lnTo>
                    <a:pt x="3863975" y="89408"/>
                  </a:lnTo>
                  <a:lnTo>
                    <a:pt x="3856952" y="54596"/>
                  </a:lnTo>
                  <a:lnTo>
                    <a:pt x="3837797" y="26177"/>
                  </a:lnTo>
                  <a:lnTo>
                    <a:pt x="3809378" y="7022"/>
                  </a:lnTo>
                  <a:lnTo>
                    <a:pt x="3774566" y="0"/>
                  </a:lnTo>
                  <a:close/>
                </a:path>
                <a:path w="3863975" h="752475">
                  <a:moveTo>
                    <a:pt x="3863975" y="447039"/>
                  </a:moveTo>
                  <a:lnTo>
                    <a:pt x="1273175" y="447039"/>
                  </a:lnTo>
                  <a:lnTo>
                    <a:pt x="1280197" y="481851"/>
                  </a:lnTo>
                  <a:lnTo>
                    <a:pt x="1299352" y="510270"/>
                  </a:lnTo>
                  <a:lnTo>
                    <a:pt x="1327771" y="529425"/>
                  </a:lnTo>
                  <a:lnTo>
                    <a:pt x="1362583" y="536448"/>
                  </a:lnTo>
                  <a:lnTo>
                    <a:pt x="3774566" y="536448"/>
                  </a:lnTo>
                  <a:lnTo>
                    <a:pt x="3809378" y="529425"/>
                  </a:lnTo>
                  <a:lnTo>
                    <a:pt x="3837797" y="510270"/>
                  </a:lnTo>
                  <a:lnTo>
                    <a:pt x="3856952" y="481851"/>
                  </a:lnTo>
                  <a:lnTo>
                    <a:pt x="3863975" y="447039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6824" y="914399"/>
              <a:ext cx="3863975" cy="752475"/>
            </a:xfrm>
            <a:custGeom>
              <a:avLst/>
              <a:gdLst/>
              <a:ahLst/>
              <a:cxnLst/>
              <a:rect l="l" t="t" r="r" b="b"/>
              <a:pathLst>
                <a:path w="3863975" h="752475">
                  <a:moveTo>
                    <a:pt x="1273175" y="89408"/>
                  </a:moveTo>
                  <a:lnTo>
                    <a:pt x="1280197" y="54596"/>
                  </a:lnTo>
                  <a:lnTo>
                    <a:pt x="1299352" y="26177"/>
                  </a:lnTo>
                  <a:lnTo>
                    <a:pt x="1327771" y="7022"/>
                  </a:lnTo>
                  <a:lnTo>
                    <a:pt x="1362583" y="0"/>
                  </a:lnTo>
                  <a:lnTo>
                    <a:pt x="1704975" y="0"/>
                  </a:lnTo>
                  <a:lnTo>
                    <a:pt x="2352675" y="0"/>
                  </a:lnTo>
                  <a:lnTo>
                    <a:pt x="3774566" y="0"/>
                  </a:lnTo>
                  <a:lnTo>
                    <a:pt x="3809378" y="7022"/>
                  </a:lnTo>
                  <a:lnTo>
                    <a:pt x="3837797" y="26177"/>
                  </a:lnTo>
                  <a:lnTo>
                    <a:pt x="3856952" y="54596"/>
                  </a:lnTo>
                  <a:lnTo>
                    <a:pt x="3863975" y="89408"/>
                  </a:lnTo>
                  <a:lnTo>
                    <a:pt x="3863975" y="312927"/>
                  </a:lnTo>
                  <a:lnTo>
                    <a:pt x="3863975" y="447039"/>
                  </a:lnTo>
                  <a:lnTo>
                    <a:pt x="3856952" y="481851"/>
                  </a:lnTo>
                  <a:lnTo>
                    <a:pt x="3837797" y="510270"/>
                  </a:lnTo>
                  <a:lnTo>
                    <a:pt x="3809378" y="529425"/>
                  </a:lnTo>
                  <a:lnTo>
                    <a:pt x="3774566" y="536448"/>
                  </a:lnTo>
                  <a:lnTo>
                    <a:pt x="2352675" y="536448"/>
                  </a:lnTo>
                  <a:lnTo>
                    <a:pt x="1704975" y="536448"/>
                  </a:lnTo>
                  <a:lnTo>
                    <a:pt x="1362583" y="536448"/>
                  </a:lnTo>
                  <a:lnTo>
                    <a:pt x="1327771" y="529425"/>
                  </a:lnTo>
                  <a:lnTo>
                    <a:pt x="1299352" y="510270"/>
                  </a:lnTo>
                  <a:lnTo>
                    <a:pt x="1280197" y="481851"/>
                  </a:lnTo>
                  <a:lnTo>
                    <a:pt x="1273175" y="447039"/>
                  </a:lnTo>
                  <a:lnTo>
                    <a:pt x="0" y="752348"/>
                  </a:lnTo>
                  <a:lnTo>
                    <a:pt x="1273175" y="312927"/>
                  </a:lnTo>
                  <a:lnTo>
                    <a:pt x="1273175" y="8940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2419" y="966342"/>
            <a:ext cx="489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525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puan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değişkeni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70.0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olsun	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Şart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yanlış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rgbClr val="FFFFFF"/>
          </a:solidFill>
          <a:ln w="12192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solidFill>
                  <a:srgbClr val="136093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676400"/>
            <a:ext cx="3048000" cy="3785870"/>
          </a:xfrm>
          <a:custGeom>
            <a:avLst/>
            <a:gdLst/>
            <a:ahLst/>
            <a:cxnLst/>
            <a:rect l="l" t="t" r="r" b="b"/>
            <a:pathLst>
              <a:path w="3048000" h="3785870">
                <a:moveTo>
                  <a:pt x="3048000" y="0"/>
                </a:moveTo>
                <a:lnTo>
                  <a:pt x="0" y="0"/>
                </a:lnTo>
                <a:lnTo>
                  <a:pt x="0" y="3785616"/>
                </a:lnTo>
                <a:lnTo>
                  <a:pt x="3048000" y="3785616"/>
                </a:lnTo>
                <a:lnTo>
                  <a:pt x="304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3400" y="1676400"/>
            <a:ext cx="3054350" cy="7531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3840" marR="944880" indent="-1524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if (puan&gt;=</a:t>
            </a:r>
            <a:r>
              <a:rPr sz="2400" spc="-12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90.0)  sonuc=</a:t>
            </a:r>
            <a:r>
              <a:rPr sz="2400" spc="-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'A';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2429255"/>
            <a:ext cx="3054350" cy="381000"/>
          </a:xfrm>
          <a:prstGeom prst="rect">
            <a:avLst/>
          </a:prstGeom>
          <a:solidFill>
            <a:srgbClr val="042E60">
              <a:alpha val="45097"/>
            </a:srgbClr>
          </a:solidFill>
        </p:spPr>
        <p:txBody>
          <a:bodyPr vert="horz" wrap="square" lIns="0" tIns="139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 if (puan &gt;=</a:t>
            </a:r>
            <a:r>
              <a:rPr sz="2400" spc="-8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80.0)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2810255"/>
            <a:ext cx="3054350" cy="26517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43840">
              <a:lnSpc>
                <a:spcPts val="2875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sonuc =</a:t>
            </a:r>
            <a:r>
              <a:rPr sz="2400" spc="-10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'B';</a:t>
            </a:r>
            <a:endParaRPr sz="2400">
              <a:latin typeface="Times New Roman"/>
              <a:cs typeface="Times New Roman"/>
            </a:endParaRPr>
          </a:p>
          <a:p>
            <a:pPr marL="243840" marR="318770" indent="-15240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 if (puan &gt;=</a:t>
            </a:r>
            <a:r>
              <a:rPr sz="2400" spc="-1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70.0)  sonuc =</a:t>
            </a:r>
            <a:r>
              <a:rPr sz="2400" spc="-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'C';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 if (puan &gt;=</a:t>
            </a:r>
            <a:r>
              <a:rPr sz="2400" spc="-7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60.0)</a:t>
            </a:r>
            <a:endParaRPr sz="2400">
              <a:latin typeface="Times New Roman"/>
              <a:cs typeface="Times New Roman"/>
            </a:endParaRPr>
          </a:p>
          <a:p>
            <a:pPr marL="91440" marR="1356360" indent="15240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sonuc =</a:t>
            </a:r>
            <a:r>
              <a:rPr sz="2400" spc="-10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'D'; 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sonuc =</a:t>
            </a:r>
            <a:r>
              <a:rPr sz="2400" spc="-2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'F';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400557"/>
            <a:ext cx="479171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IF-ELSE </a:t>
            </a:r>
            <a:r>
              <a:rPr sz="2900" spc="-55" dirty="0"/>
              <a:t>YAPISI </a:t>
            </a:r>
            <a:r>
              <a:rPr sz="2900" dirty="0"/>
              <a:t>İÇİN</a:t>
            </a:r>
            <a:r>
              <a:rPr sz="2900" spc="-145" dirty="0"/>
              <a:t> </a:t>
            </a:r>
            <a:r>
              <a:rPr sz="2900" spc="-5" dirty="0"/>
              <a:t>ÖRNEK</a:t>
            </a:r>
            <a:endParaRPr sz="2900"/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rgbClr val="FFFFFF"/>
          </a:solidFill>
          <a:ln w="12192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solidFill>
                  <a:srgbClr val="136093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9704" y="1060703"/>
            <a:ext cx="5880100" cy="1359535"/>
            <a:chOff x="679704" y="1060703"/>
            <a:chExt cx="5880100" cy="1359535"/>
          </a:xfrm>
        </p:grpSpPr>
        <p:sp>
          <p:nvSpPr>
            <p:cNvPr id="9" name="object 9"/>
            <p:cNvSpPr/>
            <p:nvPr/>
          </p:nvSpPr>
          <p:spPr>
            <a:xfrm>
              <a:off x="685800" y="1066799"/>
              <a:ext cx="2772410" cy="742950"/>
            </a:xfrm>
            <a:custGeom>
              <a:avLst/>
              <a:gdLst/>
              <a:ahLst/>
              <a:cxnLst/>
              <a:rect l="l" t="t" r="r" b="b"/>
              <a:pathLst>
                <a:path w="2772410" h="742950">
                  <a:moveTo>
                    <a:pt x="1155064" y="536448"/>
                  </a:moveTo>
                  <a:lnTo>
                    <a:pt x="462025" y="536448"/>
                  </a:lnTo>
                  <a:lnTo>
                    <a:pt x="930910" y="742823"/>
                  </a:lnTo>
                  <a:lnTo>
                    <a:pt x="1155064" y="536448"/>
                  </a:lnTo>
                  <a:close/>
                </a:path>
                <a:path w="2772410" h="742950">
                  <a:moveTo>
                    <a:pt x="2682748" y="0"/>
                  </a:moveTo>
                  <a:lnTo>
                    <a:pt x="89407" y="0"/>
                  </a:lnTo>
                  <a:lnTo>
                    <a:pt x="54606" y="7022"/>
                  </a:lnTo>
                  <a:lnTo>
                    <a:pt x="26187" y="26177"/>
                  </a:lnTo>
                  <a:lnTo>
                    <a:pt x="7026" y="54596"/>
                  </a:lnTo>
                  <a:lnTo>
                    <a:pt x="0" y="89408"/>
                  </a:lnTo>
                  <a:lnTo>
                    <a:pt x="0" y="447039"/>
                  </a:lnTo>
                  <a:lnTo>
                    <a:pt x="7026" y="481851"/>
                  </a:lnTo>
                  <a:lnTo>
                    <a:pt x="26187" y="510270"/>
                  </a:lnTo>
                  <a:lnTo>
                    <a:pt x="54606" y="529425"/>
                  </a:lnTo>
                  <a:lnTo>
                    <a:pt x="89407" y="536448"/>
                  </a:lnTo>
                  <a:lnTo>
                    <a:pt x="2682748" y="536448"/>
                  </a:lnTo>
                  <a:lnTo>
                    <a:pt x="2717559" y="529425"/>
                  </a:lnTo>
                  <a:lnTo>
                    <a:pt x="2745978" y="510270"/>
                  </a:lnTo>
                  <a:lnTo>
                    <a:pt x="2765133" y="481851"/>
                  </a:lnTo>
                  <a:lnTo>
                    <a:pt x="2772155" y="447039"/>
                  </a:lnTo>
                  <a:lnTo>
                    <a:pt x="2772155" y="89408"/>
                  </a:lnTo>
                  <a:lnTo>
                    <a:pt x="2765133" y="54596"/>
                  </a:lnTo>
                  <a:lnTo>
                    <a:pt x="2745978" y="26177"/>
                  </a:lnTo>
                  <a:lnTo>
                    <a:pt x="2717559" y="7022"/>
                  </a:lnTo>
                  <a:lnTo>
                    <a:pt x="2682748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800" y="1066799"/>
              <a:ext cx="2772410" cy="742950"/>
            </a:xfrm>
            <a:custGeom>
              <a:avLst/>
              <a:gdLst/>
              <a:ahLst/>
              <a:cxnLst/>
              <a:rect l="l" t="t" r="r" b="b"/>
              <a:pathLst>
                <a:path w="2772410" h="742950">
                  <a:moveTo>
                    <a:pt x="0" y="89408"/>
                  </a:moveTo>
                  <a:lnTo>
                    <a:pt x="7026" y="54596"/>
                  </a:lnTo>
                  <a:lnTo>
                    <a:pt x="26187" y="26177"/>
                  </a:lnTo>
                  <a:lnTo>
                    <a:pt x="54606" y="7022"/>
                  </a:lnTo>
                  <a:lnTo>
                    <a:pt x="89407" y="0"/>
                  </a:lnTo>
                  <a:lnTo>
                    <a:pt x="462025" y="0"/>
                  </a:lnTo>
                  <a:lnTo>
                    <a:pt x="1155064" y="0"/>
                  </a:lnTo>
                  <a:lnTo>
                    <a:pt x="2682748" y="0"/>
                  </a:lnTo>
                  <a:lnTo>
                    <a:pt x="2717559" y="7022"/>
                  </a:lnTo>
                  <a:lnTo>
                    <a:pt x="2745978" y="26177"/>
                  </a:lnTo>
                  <a:lnTo>
                    <a:pt x="2765133" y="54596"/>
                  </a:lnTo>
                  <a:lnTo>
                    <a:pt x="2772155" y="89408"/>
                  </a:lnTo>
                  <a:lnTo>
                    <a:pt x="2772155" y="312927"/>
                  </a:lnTo>
                  <a:lnTo>
                    <a:pt x="2772155" y="447039"/>
                  </a:lnTo>
                  <a:lnTo>
                    <a:pt x="2765133" y="481851"/>
                  </a:lnTo>
                  <a:lnTo>
                    <a:pt x="2745978" y="510270"/>
                  </a:lnTo>
                  <a:lnTo>
                    <a:pt x="2717559" y="529425"/>
                  </a:lnTo>
                  <a:lnTo>
                    <a:pt x="2682748" y="536448"/>
                  </a:lnTo>
                  <a:lnTo>
                    <a:pt x="1155064" y="536448"/>
                  </a:lnTo>
                  <a:lnTo>
                    <a:pt x="930910" y="742823"/>
                  </a:lnTo>
                  <a:lnTo>
                    <a:pt x="462025" y="536448"/>
                  </a:lnTo>
                  <a:lnTo>
                    <a:pt x="89407" y="536448"/>
                  </a:lnTo>
                  <a:lnTo>
                    <a:pt x="54606" y="529425"/>
                  </a:lnTo>
                  <a:lnTo>
                    <a:pt x="26187" y="510270"/>
                  </a:lnTo>
                  <a:lnTo>
                    <a:pt x="7026" y="481851"/>
                  </a:lnTo>
                  <a:lnTo>
                    <a:pt x="0" y="447039"/>
                  </a:lnTo>
                  <a:lnTo>
                    <a:pt x="0" y="312927"/>
                  </a:lnTo>
                  <a:lnTo>
                    <a:pt x="0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1649" y="1066799"/>
              <a:ext cx="3511550" cy="1347470"/>
            </a:xfrm>
            <a:custGeom>
              <a:avLst/>
              <a:gdLst/>
              <a:ahLst/>
              <a:cxnLst/>
              <a:rect l="l" t="t" r="r" b="b"/>
              <a:pathLst>
                <a:path w="3511550" h="1347470">
                  <a:moveTo>
                    <a:pt x="2000250" y="536448"/>
                  </a:moveTo>
                  <a:lnTo>
                    <a:pt x="1352550" y="536448"/>
                  </a:lnTo>
                  <a:lnTo>
                    <a:pt x="0" y="1347089"/>
                  </a:lnTo>
                  <a:lnTo>
                    <a:pt x="2000250" y="536448"/>
                  </a:lnTo>
                  <a:close/>
                </a:path>
                <a:path w="3511550" h="1347470">
                  <a:moveTo>
                    <a:pt x="3422141" y="0"/>
                  </a:moveTo>
                  <a:lnTo>
                    <a:pt x="1010158" y="0"/>
                  </a:lnTo>
                  <a:lnTo>
                    <a:pt x="975346" y="7022"/>
                  </a:lnTo>
                  <a:lnTo>
                    <a:pt x="946927" y="26177"/>
                  </a:lnTo>
                  <a:lnTo>
                    <a:pt x="927772" y="54596"/>
                  </a:lnTo>
                  <a:lnTo>
                    <a:pt x="920750" y="89408"/>
                  </a:lnTo>
                  <a:lnTo>
                    <a:pt x="920750" y="447039"/>
                  </a:lnTo>
                  <a:lnTo>
                    <a:pt x="927772" y="481851"/>
                  </a:lnTo>
                  <a:lnTo>
                    <a:pt x="946927" y="510270"/>
                  </a:lnTo>
                  <a:lnTo>
                    <a:pt x="975346" y="529425"/>
                  </a:lnTo>
                  <a:lnTo>
                    <a:pt x="1010158" y="536448"/>
                  </a:lnTo>
                  <a:lnTo>
                    <a:pt x="3422141" y="536448"/>
                  </a:lnTo>
                  <a:lnTo>
                    <a:pt x="3456953" y="529425"/>
                  </a:lnTo>
                  <a:lnTo>
                    <a:pt x="3485372" y="510270"/>
                  </a:lnTo>
                  <a:lnTo>
                    <a:pt x="3504527" y="481851"/>
                  </a:lnTo>
                  <a:lnTo>
                    <a:pt x="3511550" y="447039"/>
                  </a:lnTo>
                  <a:lnTo>
                    <a:pt x="3511550" y="89408"/>
                  </a:lnTo>
                  <a:lnTo>
                    <a:pt x="3504527" y="54596"/>
                  </a:lnTo>
                  <a:lnTo>
                    <a:pt x="3485372" y="26177"/>
                  </a:lnTo>
                  <a:lnTo>
                    <a:pt x="3456953" y="7022"/>
                  </a:lnTo>
                  <a:lnTo>
                    <a:pt x="3422141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1649" y="1066799"/>
              <a:ext cx="3511550" cy="1347470"/>
            </a:xfrm>
            <a:custGeom>
              <a:avLst/>
              <a:gdLst/>
              <a:ahLst/>
              <a:cxnLst/>
              <a:rect l="l" t="t" r="r" b="b"/>
              <a:pathLst>
                <a:path w="3511550" h="1347470">
                  <a:moveTo>
                    <a:pt x="920750" y="89408"/>
                  </a:moveTo>
                  <a:lnTo>
                    <a:pt x="927772" y="54596"/>
                  </a:lnTo>
                  <a:lnTo>
                    <a:pt x="946927" y="26177"/>
                  </a:lnTo>
                  <a:lnTo>
                    <a:pt x="975346" y="7022"/>
                  </a:lnTo>
                  <a:lnTo>
                    <a:pt x="1010158" y="0"/>
                  </a:lnTo>
                  <a:lnTo>
                    <a:pt x="1352550" y="0"/>
                  </a:lnTo>
                  <a:lnTo>
                    <a:pt x="2000250" y="0"/>
                  </a:lnTo>
                  <a:lnTo>
                    <a:pt x="3422141" y="0"/>
                  </a:lnTo>
                  <a:lnTo>
                    <a:pt x="3456953" y="7022"/>
                  </a:lnTo>
                  <a:lnTo>
                    <a:pt x="3485372" y="26177"/>
                  </a:lnTo>
                  <a:lnTo>
                    <a:pt x="3504527" y="54596"/>
                  </a:lnTo>
                  <a:lnTo>
                    <a:pt x="3511550" y="89408"/>
                  </a:lnTo>
                  <a:lnTo>
                    <a:pt x="3511550" y="312927"/>
                  </a:lnTo>
                  <a:lnTo>
                    <a:pt x="3511550" y="447039"/>
                  </a:lnTo>
                  <a:lnTo>
                    <a:pt x="3504527" y="481851"/>
                  </a:lnTo>
                  <a:lnTo>
                    <a:pt x="3485372" y="510270"/>
                  </a:lnTo>
                  <a:lnTo>
                    <a:pt x="3456953" y="529425"/>
                  </a:lnTo>
                  <a:lnTo>
                    <a:pt x="3422141" y="536448"/>
                  </a:lnTo>
                  <a:lnTo>
                    <a:pt x="2000250" y="536448"/>
                  </a:lnTo>
                  <a:lnTo>
                    <a:pt x="0" y="1347089"/>
                  </a:lnTo>
                  <a:lnTo>
                    <a:pt x="1352550" y="536448"/>
                  </a:lnTo>
                  <a:lnTo>
                    <a:pt x="1010158" y="536448"/>
                  </a:lnTo>
                  <a:lnTo>
                    <a:pt x="975346" y="529425"/>
                  </a:lnTo>
                  <a:lnTo>
                    <a:pt x="946927" y="510270"/>
                  </a:lnTo>
                  <a:lnTo>
                    <a:pt x="927772" y="481851"/>
                  </a:lnTo>
                  <a:lnTo>
                    <a:pt x="920750" y="447039"/>
                  </a:lnTo>
                  <a:lnTo>
                    <a:pt x="920750" y="312927"/>
                  </a:lnTo>
                  <a:lnTo>
                    <a:pt x="920750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4819" y="1118742"/>
            <a:ext cx="489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525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puan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değişkeni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70.0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olsun	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Şart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yanlış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676400"/>
            <a:ext cx="3048000" cy="3785870"/>
          </a:xfrm>
          <a:custGeom>
            <a:avLst/>
            <a:gdLst/>
            <a:ahLst/>
            <a:cxnLst/>
            <a:rect l="l" t="t" r="r" b="b"/>
            <a:pathLst>
              <a:path w="3048000" h="3785870">
                <a:moveTo>
                  <a:pt x="3048000" y="0"/>
                </a:moveTo>
                <a:lnTo>
                  <a:pt x="0" y="0"/>
                </a:lnTo>
                <a:lnTo>
                  <a:pt x="0" y="3785616"/>
                </a:lnTo>
                <a:lnTo>
                  <a:pt x="3048000" y="3785616"/>
                </a:lnTo>
                <a:lnTo>
                  <a:pt x="304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3400" y="1676400"/>
            <a:ext cx="3054350" cy="14922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3840" marR="944880" indent="-1524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if (puan&gt;=</a:t>
            </a:r>
            <a:r>
              <a:rPr sz="2400" spc="-12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90.0)  sonuc=</a:t>
            </a:r>
            <a:r>
              <a:rPr sz="2400" spc="-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'A';</a:t>
            </a:r>
            <a:endParaRPr sz="2400">
              <a:latin typeface="Times New Roman"/>
              <a:cs typeface="Times New Roman"/>
            </a:endParaRPr>
          </a:p>
          <a:p>
            <a:pPr marL="243840" marR="318770" indent="-15240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 if (puan &gt;=</a:t>
            </a:r>
            <a:r>
              <a:rPr sz="2400" spc="-1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80.0)  sonuc =</a:t>
            </a:r>
            <a:r>
              <a:rPr sz="2400" spc="-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'B';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3168395"/>
            <a:ext cx="3054350" cy="381000"/>
          </a:xfrm>
          <a:prstGeom prst="rect">
            <a:avLst/>
          </a:prstGeom>
          <a:solidFill>
            <a:srgbClr val="042E60">
              <a:alpha val="45097"/>
            </a:srgbClr>
          </a:solidFill>
        </p:spPr>
        <p:txBody>
          <a:bodyPr vert="horz" wrap="square" lIns="0" tIns="69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"/>
              </a:spcBef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 if (puan &gt;=</a:t>
            </a:r>
            <a:r>
              <a:rPr sz="2400" spc="-8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70.0)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3549396"/>
            <a:ext cx="3054350" cy="1912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43840">
              <a:lnSpc>
                <a:spcPts val="2815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sonuc =</a:t>
            </a:r>
            <a:r>
              <a:rPr sz="2400" spc="-2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'C';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 if (puan &gt;=</a:t>
            </a:r>
            <a:r>
              <a:rPr sz="2400" spc="-7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60.0)</a:t>
            </a:r>
            <a:endParaRPr sz="2400">
              <a:latin typeface="Times New Roman"/>
              <a:cs typeface="Times New Roman"/>
            </a:endParaRPr>
          </a:p>
          <a:p>
            <a:pPr marL="91440" marR="1356360" indent="15240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sonuc =</a:t>
            </a:r>
            <a:r>
              <a:rPr sz="2400" spc="-10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'D'; 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sonuc =</a:t>
            </a:r>
            <a:r>
              <a:rPr sz="2400" spc="-2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'F';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436575"/>
            <a:ext cx="47917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IF-ELSE </a:t>
            </a:r>
            <a:r>
              <a:rPr sz="2900" spc="-55" dirty="0"/>
              <a:t>YAPISI </a:t>
            </a:r>
            <a:r>
              <a:rPr sz="2900" dirty="0"/>
              <a:t>İÇİN</a:t>
            </a:r>
            <a:r>
              <a:rPr sz="2900" spc="-155" dirty="0"/>
              <a:t> </a:t>
            </a:r>
            <a:r>
              <a:rPr sz="2900" spc="-5" dirty="0"/>
              <a:t>ÖRNEK</a:t>
            </a:r>
            <a:endParaRPr sz="2900"/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rgbClr val="FFFFFF"/>
          </a:solidFill>
          <a:ln w="12192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solidFill>
                  <a:srgbClr val="136093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9704" y="1060703"/>
            <a:ext cx="5880100" cy="2108200"/>
            <a:chOff x="679704" y="1060703"/>
            <a:chExt cx="5880100" cy="2108200"/>
          </a:xfrm>
        </p:grpSpPr>
        <p:sp>
          <p:nvSpPr>
            <p:cNvPr id="9" name="object 9"/>
            <p:cNvSpPr/>
            <p:nvPr/>
          </p:nvSpPr>
          <p:spPr>
            <a:xfrm>
              <a:off x="685800" y="1066799"/>
              <a:ext cx="2772410" cy="742950"/>
            </a:xfrm>
            <a:custGeom>
              <a:avLst/>
              <a:gdLst/>
              <a:ahLst/>
              <a:cxnLst/>
              <a:rect l="l" t="t" r="r" b="b"/>
              <a:pathLst>
                <a:path w="2772410" h="742950">
                  <a:moveTo>
                    <a:pt x="1155064" y="536448"/>
                  </a:moveTo>
                  <a:lnTo>
                    <a:pt x="462025" y="536448"/>
                  </a:lnTo>
                  <a:lnTo>
                    <a:pt x="930910" y="742823"/>
                  </a:lnTo>
                  <a:lnTo>
                    <a:pt x="1155064" y="536448"/>
                  </a:lnTo>
                  <a:close/>
                </a:path>
                <a:path w="2772410" h="742950">
                  <a:moveTo>
                    <a:pt x="2682748" y="0"/>
                  </a:moveTo>
                  <a:lnTo>
                    <a:pt x="89407" y="0"/>
                  </a:lnTo>
                  <a:lnTo>
                    <a:pt x="54606" y="7022"/>
                  </a:lnTo>
                  <a:lnTo>
                    <a:pt x="26187" y="26177"/>
                  </a:lnTo>
                  <a:lnTo>
                    <a:pt x="7026" y="54596"/>
                  </a:lnTo>
                  <a:lnTo>
                    <a:pt x="0" y="89408"/>
                  </a:lnTo>
                  <a:lnTo>
                    <a:pt x="0" y="447039"/>
                  </a:lnTo>
                  <a:lnTo>
                    <a:pt x="7026" y="481851"/>
                  </a:lnTo>
                  <a:lnTo>
                    <a:pt x="26187" y="510270"/>
                  </a:lnTo>
                  <a:lnTo>
                    <a:pt x="54606" y="529425"/>
                  </a:lnTo>
                  <a:lnTo>
                    <a:pt x="89407" y="536448"/>
                  </a:lnTo>
                  <a:lnTo>
                    <a:pt x="2682748" y="536448"/>
                  </a:lnTo>
                  <a:lnTo>
                    <a:pt x="2717559" y="529425"/>
                  </a:lnTo>
                  <a:lnTo>
                    <a:pt x="2745978" y="510270"/>
                  </a:lnTo>
                  <a:lnTo>
                    <a:pt x="2765133" y="481851"/>
                  </a:lnTo>
                  <a:lnTo>
                    <a:pt x="2772155" y="447039"/>
                  </a:lnTo>
                  <a:lnTo>
                    <a:pt x="2772155" y="89408"/>
                  </a:lnTo>
                  <a:lnTo>
                    <a:pt x="2765133" y="54596"/>
                  </a:lnTo>
                  <a:lnTo>
                    <a:pt x="2745978" y="26177"/>
                  </a:lnTo>
                  <a:lnTo>
                    <a:pt x="2717559" y="7022"/>
                  </a:lnTo>
                  <a:lnTo>
                    <a:pt x="2682748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800" y="1066799"/>
              <a:ext cx="2772410" cy="742950"/>
            </a:xfrm>
            <a:custGeom>
              <a:avLst/>
              <a:gdLst/>
              <a:ahLst/>
              <a:cxnLst/>
              <a:rect l="l" t="t" r="r" b="b"/>
              <a:pathLst>
                <a:path w="2772410" h="742950">
                  <a:moveTo>
                    <a:pt x="0" y="89408"/>
                  </a:moveTo>
                  <a:lnTo>
                    <a:pt x="7026" y="54596"/>
                  </a:lnTo>
                  <a:lnTo>
                    <a:pt x="26187" y="26177"/>
                  </a:lnTo>
                  <a:lnTo>
                    <a:pt x="54606" y="7022"/>
                  </a:lnTo>
                  <a:lnTo>
                    <a:pt x="89407" y="0"/>
                  </a:lnTo>
                  <a:lnTo>
                    <a:pt x="462025" y="0"/>
                  </a:lnTo>
                  <a:lnTo>
                    <a:pt x="1155064" y="0"/>
                  </a:lnTo>
                  <a:lnTo>
                    <a:pt x="2682748" y="0"/>
                  </a:lnTo>
                  <a:lnTo>
                    <a:pt x="2717559" y="7022"/>
                  </a:lnTo>
                  <a:lnTo>
                    <a:pt x="2745978" y="26177"/>
                  </a:lnTo>
                  <a:lnTo>
                    <a:pt x="2765133" y="54596"/>
                  </a:lnTo>
                  <a:lnTo>
                    <a:pt x="2772155" y="89408"/>
                  </a:lnTo>
                  <a:lnTo>
                    <a:pt x="2772155" y="312927"/>
                  </a:lnTo>
                  <a:lnTo>
                    <a:pt x="2772155" y="447039"/>
                  </a:lnTo>
                  <a:lnTo>
                    <a:pt x="2765133" y="481851"/>
                  </a:lnTo>
                  <a:lnTo>
                    <a:pt x="2745978" y="510270"/>
                  </a:lnTo>
                  <a:lnTo>
                    <a:pt x="2717559" y="529425"/>
                  </a:lnTo>
                  <a:lnTo>
                    <a:pt x="2682748" y="536448"/>
                  </a:lnTo>
                  <a:lnTo>
                    <a:pt x="1155064" y="536448"/>
                  </a:lnTo>
                  <a:lnTo>
                    <a:pt x="930910" y="742823"/>
                  </a:lnTo>
                  <a:lnTo>
                    <a:pt x="462025" y="536448"/>
                  </a:lnTo>
                  <a:lnTo>
                    <a:pt x="89407" y="536448"/>
                  </a:lnTo>
                  <a:lnTo>
                    <a:pt x="54606" y="529425"/>
                  </a:lnTo>
                  <a:lnTo>
                    <a:pt x="26187" y="510270"/>
                  </a:lnTo>
                  <a:lnTo>
                    <a:pt x="7026" y="481851"/>
                  </a:lnTo>
                  <a:lnTo>
                    <a:pt x="0" y="447039"/>
                  </a:lnTo>
                  <a:lnTo>
                    <a:pt x="0" y="312927"/>
                  </a:lnTo>
                  <a:lnTo>
                    <a:pt x="0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7004" y="1066799"/>
              <a:ext cx="3346450" cy="2096135"/>
            </a:xfrm>
            <a:custGeom>
              <a:avLst/>
              <a:gdLst/>
              <a:ahLst/>
              <a:cxnLst/>
              <a:rect l="l" t="t" r="r" b="b"/>
              <a:pathLst>
                <a:path w="3346450" h="2096135">
                  <a:moveTo>
                    <a:pt x="1834895" y="536448"/>
                  </a:moveTo>
                  <a:lnTo>
                    <a:pt x="1187195" y="536448"/>
                  </a:lnTo>
                  <a:lnTo>
                    <a:pt x="0" y="2096008"/>
                  </a:lnTo>
                  <a:lnTo>
                    <a:pt x="1834895" y="536448"/>
                  </a:lnTo>
                  <a:close/>
                </a:path>
                <a:path w="3346450" h="2096135">
                  <a:moveTo>
                    <a:pt x="3256787" y="0"/>
                  </a:moveTo>
                  <a:lnTo>
                    <a:pt x="844804" y="0"/>
                  </a:lnTo>
                  <a:lnTo>
                    <a:pt x="809992" y="7022"/>
                  </a:lnTo>
                  <a:lnTo>
                    <a:pt x="781573" y="26177"/>
                  </a:lnTo>
                  <a:lnTo>
                    <a:pt x="762418" y="54596"/>
                  </a:lnTo>
                  <a:lnTo>
                    <a:pt x="755395" y="89408"/>
                  </a:lnTo>
                  <a:lnTo>
                    <a:pt x="755395" y="447039"/>
                  </a:lnTo>
                  <a:lnTo>
                    <a:pt x="762418" y="481851"/>
                  </a:lnTo>
                  <a:lnTo>
                    <a:pt x="781573" y="510270"/>
                  </a:lnTo>
                  <a:lnTo>
                    <a:pt x="809992" y="529425"/>
                  </a:lnTo>
                  <a:lnTo>
                    <a:pt x="844804" y="536448"/>
                  </a:lnTo>
                  <a:lnTo>
                    <a:pt x="3256787" y="536448"/>
                  </a:lnTo>
                  <a:lnTo>
                    <a:pt x="3291599" y="529425"/>
                  </a:lnTo>
                  <a:lnTo>
                    <a:pt x="3320018" y="510270"/>
                  </a:lnTo>
                  <a:lnTo>
                    <a:pt x="3339173" y="481851"/>
                  </a:lnTo>
                  <a:lnTo>
                    <a:pt x="3346196" y="447039"/>
                  </a:lnTo>
                  <a:lnTo>
                    <a:pt x="3346196" y="89408"/>
                  </a:lnTo>
                  <a:lnTo>
                    <a:pt x="3339173" y="54596"/>
                  </a:lnTo>
                  <a:lnTo>
                    <a:pt x="3320018" y="26177"/>
                  </a:lnTo>
                  <a:lnTo>
                    <a:pt x="3291599" y="7022"/>
                  </a:lnTo>
                  <a:lnTo>
                    <a:pt x="3256787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7004" y="1066799"/>
              <a:ext cx="3346450" cy="2096135"/>
            </a:xfrm>
            <a:custGeom>
              <a:avLst/>
              <a:gdLst/>
              <a:ahLst/>
              <a:cxnLst/>
              <a:rect l="l" t="t" r="r" b="b"/>
              <a:pathLst>
                <a:path w="3346450" h="2096135">
                  <a:moveTo>
                    <a:pt x="755395" y="89408"/>
                  </a:moveTo>
                  <a:lnTo>
                    <a:pt x="762418" y="54596"/>
                  </a:lnTo>
                  <a:lnTo>
                    <a:pt x="781573" y="26177"/>
                  </a:lnTo>
                  <a:lnTo>
                    <a:pt x="809992" y="7022"/>
                  </a:lnTo>
                  <a:lnTo>
                    <a:pt x="844804" y="0"/>
                  </a:lnTo>
                  <a:lnTo>
                    <a:pt x="1187195" y="0"/>
                  </a:lnTo>
                  <a:lnTo>
                    <a:pt x="1834895" y="0"/>
                  </a:lnTo>
                  <a:lnTo>
                    <a:pt x="3256787" y="0"/>
                  </a:lnTo>
                  <a:lnTo>
                    <a:pt x="3291599" y="7022"/>
                  </a:lnTo>
                  <a:lnTo>
                    <a:pt x="3320018" y="26177"/>
                  </a:lnTo>
                  <a:lnTo>
                    <a:pt x="3339173" y="54596"/>
                  </a:lnTo>
                  <a:lnTo>
                    <a:pt x="3346196" y="89408"/>
                  </a:lnTo>
                  <a:lnTo>
                    <a:pt x="3346196" y="312927"/>
                  </a:lnTo>
                  <a:lnTo>
                    <a:pt x="3346196" y="447039"/>
                  </a:lnTo>
                  <a:lnTo>
                    <a:pt x="3339173" y="481851"/>
                  </a:lnTo>
                  <a:lnTo>
                    <a:pt x="3320018" y="510270"/>
                  </a:lnTo>
                  <a:lnTo>
                    <a:pt x="3291599" y="529425"/>
                  </a:lnTo>
                  <a:lnTo>
                    <a:pt x="3256787" y="536448"/>
                  </a:lnTo>
                  <a:lnTo>
                    <a:pt x="1834895" y="536448"/>
                  </a:lnTo>
                  <a:lnTo>
                    <a:pt x="0" y="2096008"/>
                  </a:lnTo>
                  <a:lnTo>
                    <a:pt x="1187195" y="536448"/>
                  </a:lnTo>
                  <a:lnTo>
                    <a:pt x="844804" y="536448"/>
                  </a:lnTo>
                  <a:lnTo>
                    <a:pt x="809992" y="529425"/>
                  </a:lnTo>
                  <a:lnTo>
                    <a:pt x="781573" y="510270"/>
                  </a:lnTo>
                  <a:lnTo>
                    <a:pt x="762418" y="481851"/>
                  </a:lnTo>
                  <a:lnTo>
                    <a:pt x="755395" y="447039"/>
                  </a:lnTo>
                  <a:lnTo>
                    <a:pt x="755395" y="312927"/>
                  </a:lnTo>
                  <a:lnTo>
                    <a:pt x="755395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4819" y="1118742"/>
            <a:ext cx="488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414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puan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değişkeni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70.0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olsun	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Şart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doğru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676400"/>
            <a:ext cx="3048000" cy="3785870"/>
          </a:xfrm>
          <a:custGeom>
            <a:avLst/>
            <a:gdLst/>
            <a:ahLst/>
            <a:cxnLst/>
            <a:rect l="l" t="t" r="r" b="b"/>
            <a:pathLst>
              <a:path w="3048000" h="3785870">
                <a:moveTo>
                  <a:pt x="3048000" y="0"/>
                </a:moveTo>
                <a:lnTo>
                  <a:pt x="0" y="0"/>
                </a:lnTo>
                <a:lnTo>
                  <a:pt x="0" y="3785616"/>
                </a:lnTo>
                <a:lnTo>
                  <a:pt x="3048000" y="3785616"/>
                </a:lnTo>
                <a:lnTo>
                  <a:pt x="304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3400" y="1676400"/>
            <a:ext cx="3054350" cy="188722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3840" marR="944880" indent="-1524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if (puan&gt;=</a:t>
            </a:r>
            <a:r>
              <a:rPr sz="2400" spc="-12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90.0)  sonuc=</a:t>
            </a:r>
            <a:r>
              <a:rPr sz="2400" spc="-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'A';</a:t>
            </a:r>
            <a:endParaRPr sz="2400">
              <a:latin typeface="Times New Roman"/>
              <a:cs typeface="Times New Roman"/>
            </a:endParaRPr>
          </a:p>
          <a:p>
            <a:pPr marL="243840" marR="318770" indent="-15240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 if (puan &gt;=</a:t>
            </a:r>
            <a:r>
              <a:rPr sz="2400" spc="-1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80.0)  sonuc =</a:t>
            </a:r>
            <a:r>
              <a:rPr sz="2400" spc="-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'B';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 if (puan &gt;=</a:t>
            </a:r>
            <a:r>
              <a:rPr sz="2400" spc="-8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70.0)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3563111"/>
            <a:ext cx="30543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>
              <a:lnSpc>
                <a:spcPts val="2705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sonuc =</a:t>
            </a:r>
            <a:r>
              <a:rPr sz="2400" spc="-2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'C';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3944111"/>
            <a:ext cx="3054350" cy="15182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585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 if (puan &gt;=</a:t>
            </a:r>
            <a:r>
              <a:rPr sz="2400" spc="-7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60.0)</a:t>
            </a:r>
            <a:endParaRPr sz="2400">
              <a:latin typeface="Times New Roman"/>
              <a:cs typeface="Times New Roman"/>
            </a:endParaRPr>
          </a:p>
          <a:p>
            <a:pPr marL="91440" marR="1356360" indent="15240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sonuc =</a:t>
            </a:r>
            <a:r>
              <a:rPr sz="2400" spc="-10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'D'; 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sonuc =</a:t>
            </a:r>
            <a:r>
              <a:rPr sz="2400" spc="-2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'F';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434720"/>
            <a:ext cx="479171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IF-ELSE </a:t>
            </a:r>
            <a:r>
              <a:rPr sz="2900" spc="-55" dirty="0"/>
              <a:t>YAPISI </a:t>
            </a:r>
            <a:r>
              <a:rPr sz="2900" dirty="0"/>
              <a:t>İÇİN</a:t>
            </a:r>
            <a:r>
              <a:rPr sz="2900" spc="-145" dirty="0"/>
              <a:t> </a:t>
            </a:r>
            <a:r>
              <a:rPr sz="2900" spc="-5" dirty="0"/>
              <a:t>ÖRNEK</a:t>
            </a:r>
            <a:endParaRPr sz="2900"/>
          </a:p>
        </p:txBody>
      </p:sp>
      <p:grpSp>
        <p:nvGrpSpPr>
          <p:cNvPr id="7" name="object 7"/>
          <p:cNvGrpSpPr/>
          <p:nvPr/>
        </p:nvGrpSpPr>
        <p:grpSpPr>
          <a:xfrm>
            <a:off x="3094227" y="908050"/>
            <a:ext cx="3346450" cy="2713990"/>
            <a:chOff x="3094227" y="908050"/>
            <a:chExt cx="3346450" cy="2713990"/>
          </a:xfrm>
        </p:grpSpPr>
        <p:sp>
          <p:nvSpPr>
            <p:cNvPr id="8" name="object 8"/>
            <p:cNvSpPr/>
            <p:nvPr/>
          </p:nvSpPr>
          <p:spPr>
            <a:xfrm>
              <a:off x="3100577" y="914400"/>
              <a:ext cx="3333750" cy="2701290"/>
            </a:xfrm>
            <a:custGeom>
              <a:avLst/>
              <a:gdLst/>
              <a:ahLst/>
              <a:cxnLst/>
              <a:rect l="l" t="t" r="r" b="b"/>
              <a:pathLst>
                <a:path w="3333750" h="2701290">
                  <a:moveTo>
                    <a:pt x="1822450" y="536448"/>
                  </a:moveTo>
                  <a:lnTo>
                    <a:pt x="1174750" y="536448"/>
                  </a:lnTo>
                  <a:lnTo>
                    <a:pt x="0" y="2701290"/>
                  </a:lnTo>
                  <a:lnTo>
                    <a:pt x="1822450" y="536448"/>
                  </a:lnTo>
                  <a:close/>
                </a:path>
                <a:path w="3333750" h="2701290">
                  <a:moveTo>
                    <a:pt x="3244342" y="0"/>
                  </a:moveTo>
                  <a:lnTo>
                    <a:pt x="832358" y="0"/>
                  </a:lnTo>
                  <a:lnTo>
                    <a:pt x="797546" y="7022"/>
                  </a:lnTo>
                  <a:lnTo>
                    <a:pt x="769127" y="26177"/>
                  </a:lnTo>
                  <a:lnTo>
                    <a:pt x="749972" y="54596"/>
                  </a:lnTo>
                  <a:lnTo>
                    <a:pt x="742950" y="89408"/>
                  </a:lnTo>
                  <a:lnTo>
                    <a:pt x="742950" y="447039"/>
                  </a:lnTo>
                  <a:lnTo>
                    <a:pt x="749972" y="481851"/>
                  </a:lnTo>
                  <a:lnTo>
                    <a:pt x="769127" y="510270"/>
                  </a:lnTo>
                  <a:lnTo>
                    <a:pt x="797546" y="529425"/>
                  </a:lnTo>
                  <a:lnTo>
                    <a:pt x="832358" y="536448"/>
                  </a:lnTo>
                  <a:lnTo>
                    <a:pt x="3244342" y="536448"/>
                  </a:lnTo>
                  <a:lnTo>
                    <a:pt x="3279153" y="529425"/>
                  </a:lnTo>
                  <a:lnTo>
                    <a:pt x="3307572" y="510270"/>
                  </a:lnTo>
                  <a:lnTo>
                    <a:pt x="3326727" y="481851"/>
                  </a:lnTo>
                  <a:lnTo>
                    <a:pt x="3333750" y="447039"/>
                  </a:lnTo>
                  <a:lnTo>
                    <a:pt x="3333750" y="89408"/>
                  </a:lnTo>
                  <a:lnTo>
                    <a:pt x="3326727" y="54596"/>
                  </a:lnTo>
                  <a:lnTo>
                    <a:pt x="3307572" y="26177"/>
                  </a:lnTo>
                  <a:lnTo>
                    <a:pt x="3279153" y="7022"/>
                  </a:lnTo>
                  <a:lnTo>
                    <a:pt x="3244342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0577" y="914400"/>
              <a:ext cx="3333750" cy="2701290"/>
            </a:xfrm>
            <a:custGeom>
              <a:avLst/>
              <a:gdLst/>
              <a:ahLst/>
              <a:cxnLst/>
              <a:rect l="l" t="t" r="r" b="b"/>
              <a:pathLst>
                <a:path w="3333750" h="2701290">
                  <a:moveTo>
                    <a:pt x="742950" y="89408"/>
                  </a:moveTo>
                  <a:lnTo>
                    <a:pt x="749972" y="54596"/>
                  </a:lnTo>
                  <a:lnTo>
                    <a:pt x="769127" y="26177"/>
                  </a:lnTo>
                  <a:lnTo>
                    <a:pt x="797546" y="7022"/>
                  </a:lnTo>
                  <a:lnTo>
                    <a:pt x="832358" y="0"/>
                  </a:lnTo>
                  <a:lnTo>
                    <a:pt x="1174750" y="0"/>
                  </a:lnTo>
                  <a:lnTo>
                    <a:pt x="1822450" y="0"/>
                  </a:lnTo>
                  <a:lnTo>
                    <a:pt x="3244342" y="0"/>
                  </a:lnTo>
                  <a:lnTo>
                    <a:pt x="3279153" y="7022"/>
                  </a:lnTo>
                  <a:lnTo>
                    <a:pt x="3307572" y="26177"/>
                  </a:lnTo>
                  <a:lnTo>
                    <a:pt x="3326727" y="54596"/>
                  </a:lnTo>
                  <a:lnTo>
                    <a:pt x="3333750" y="89408"/>
                  </a:lnTo>
                  <a:lnTo>
                    <a:pt x="3333750" y="312927"/>
                  </a:lnTo>
                  <a:lnTo>
                    <a:pt x="3333750" y="447039"/>
                  </a:lnTo>
                  <a:lnTo>
                    <a:pt x="3326727" y="481851"/>
                  </a:lnTo>
                  <a:lnTo>
                    <a:pt x="3307572" y="510270"/>
                  </a:lnTo>
                  <a:lnTo>
                    <a:pt x="3279153" y="529425"/>
                  </a:lnTo>
                  <a:lnTo>
                    <a:pt x="3244342" y="536448"/>
                  </a:lnTo>
                  <a:lnTo>
                    <a:pt x="1822450" y="536448"/>
                  </a:lnTo>
                  <a:lnTo>
                    <a:pt x="0" y="2701290"/>
                  </a:lnTo>
                  <a:lnTo>
                    <a:pt x="1174750" y="536448"/>
                  </a:lnTo>
                  <a:lnTo>
                    <a:pt x="832358" y="536448"/>
                  </a:lnTo>
                  <a:lnTo>
                    <a:pt x="797546" y="529425"/>
                  </a:lnTo>
                  <a:lnTo>
                    <a:pt x="769127" y="510270"/>
                  </a:lnTo>
                  <a:lnTo>
                    <a:pt x="749972" y="481851"/>
                  </a:lnTo>
                  <a:lnTo>
                    <a:pt x="742950" y="447039"/>
                  </a:lnTo>
                  <a:lnTo>
                    <a:pt x="742950" y="312927"/>
                  </a:lnTo>
                  <a:lnTo>
                    <a:pt x="742950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55896" y="966342"/>
            <a:ext cx="767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sonuc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4904" y="1036319"/>
            <a:ext cx="3213100" cy="2914015"/>
            <a:chOff x="374904" y="1036319"/>
            <a:chExt cx="3213100" cy="2914015"/>
          </a:xfrm>
        </p:grpSpPr>
        <p:sp>
          <p:nvSpPr>
            <p:cNvPr id="12" name="object 12"/>
            <p:cNvSpPr/>
            <p:nvPr/>
          </p:nvSpPr>
          <p:spPr>
            <a:xfrm>
              <a:off x="533400" y="3563112"/>
              <a:ext cx="3048000" cy="381000"/>
            </a:xfrm>
            <a:custGeom>
              <a:avLst/>
              <a:gdLst/>
              <a:ahLst/>
              <a:cxnLst/>
              <a:rect l="l" t="t" r="r" b="b"/>
              <a:pathLst>
                <a:path w="3048000" h="381000">
                  <a:moveTo>
                    <a:pt x="3048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0" y="3810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42E60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0" y="3563112"/>
              <a:ext cx="3048000" cy="381000"/>
            </a:xfrm>
            <a:custGeom>
              <a:avLst/>
              <a:gdLst/>
              <a:ahLst/>
              <a:cxnLst/>
              <a:rect l="l" t="t" r="r" b="b"/>
              <a:pathLst>
                <a:path w="3048000" h="381000">
                  <a:moveTo>
                    <a:pt x="0" y="381000"/>
                  </a:moveTo>
                  <a:lnTo>
                    <a:pt x="3048000" y="381000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00" y="1042415"/>
              <a:ext cx="2772410" cy="742950"/>
            </a:xfrm>
            <a:custGeom>
              <a:avLst/>
              <a:gdLst/>
              <a:ahLst/>
              <a:cxnLst/>
              <a:rect l="l" t="t" r="r" b="b"/>
              <a:pathLst>
                <a:path w="2772410" h="742950">
                  <a:moveTo>
                    <a:pt x="1155065" y="536448"/>
                  </a:moveTo>
                  <a:lnTo>
                    <a:pt x="462025" y="536448"/>
                  </a:lnTo>
                  <a:lnTo>
                    <a:pt x="930910" y="742823"/>
                  </a:lnTo>
                  <a:lnTo>
                    <a:pt x="1155065" y="536448"/>
                  </a:lnTo>
                  <a:close/>
                </a:path>
                <a:path w="2772410" h="742950">
                  <a:moveTo>
                    <a:pt x="2682748" y="0"/>
                  </a:moveTo>
                  <a:lnTo>
                    <a:pt x="89407" y="0"/>
                  </a:lnTo>
                  <a:lnTo>
                    <a:pt x="54606" y="7022"/>
                  </a:lnTo>
                  <a:lnTo>
                    <a:pt x="26187" y="26177"/>
                  </a:lnTo>
                  <a:lnTo>
                    <a:pt x="7026" y="54596"/>
                  </a:lnTo>
                  <a:lnTo>
                    <a:pt x="0" y="89408"/>
                  </a:lnTo>
                  <a:lnTo>
                    <a:pt x="0" y="447039"/>
                  </a:lnTo>
                  <a:lnTo>
                    <a:pt x="7026" y="481851"/>
                  </a:lnTo>
                  <a:lnTo>
                    <a:pt x="26187" y="510270"/>
                  </a:lnTo>
                  <a:lnTo>
                    <a:pt x="54606" y="529425"/>
                  </a:lnTo>
                  <a:lnTo>
                    <a:pt x="89407" y="536448"/>
                  </a:lnTo>
                  <a:lnTo>
                    <a:pt x="2682748" y="536448"/>
                  </a:lnTo>
                  <a:lnTo>
                    <a:pt x="2717559" y="529425"/>
                  </a:lnTo>
                  <a:lnTo>
                    <a:pt x="2745978" y="510270"/>
                  </a:lnTo>
                  <a:lnTo>
                    <a:pt x="2765133" y="481851"/>
                  </a:lnTo>
                  <a:lnTo>
                    <a:pt x="2772156" y="447039"/>
                  </a:lnTo>
                  <a:lnTo>
                    <a:pt x="2772156" y="89408"/>
                  </a:lnTo>
                  <a:lnTo>
                    <a:pt x="2765133" y="54596"/>
                  </a:lnTo>
                  <a:lnTo>
                    <a:pt x="2745978" y="26177"/>
                  </a:lnTo>
                  <a:lnTo>
                    <a:pt x="2717559" y="7022"/>
                  </a:lnTo>
                  <a:lnTo>
                    <a:pt x="2682748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00" y="1042415"/>
              <a:ext cx="2772410" cy="742950"/>
            </a:xfrm>
            <a:custGeom>
              <a:avLst/>
              <a:gdLst/>
              <a:ahLst/>
              <a:cxnLst/>
              <a:rect l="l" t="t" r="r" b="b"/>
              <a:pathLst>
                <a:path w="2772410" h="742950">
                  <a:moveTo>
                    <a:pt x="0" y="89408"/>
                  </a:moveTo>
                  <a:lnTo>
                    <a:pt x="7026" y="54596"/>
                  </a:lnTo>
                  <a:lnTo>
                    <a:pt x="26187" y="26177"/>
                  </a:lnTo>
                  <a:lnTo>
                    <a:pt x="54606" y="7022"/>
                  </a:lnTo>
                  <a:lnTo>
                    <a:pt x="89407" y="0"/>
                  </a:lnTo>
                  <a:lnTo>
                    <a:pt x="462025" y="0"/>
                  </a:lnTo>
                  <a:lnTo>
                    <a:pt x="1155065" y="0"/>
                  </a:lnTo>
                  <a:lnTo>
                    <a:pt x="2682748" y="0"/>
                  </a:lnTo>
                  <a:lnTo>
                    <a:pt x="2717559" y="7022"/>
                  </a:lnTo>
                  <a:lnTo>
                    <a:pt x="2745978" y="26177"/>
                  </a:lnTo>
                  <a:lnTo>
                    <a:pt x="2765133" y="54596"/>
                  </a:lnTo>
                  <a:lnTo>
                    <a:pt x="2772156" y="89408"/>
                  </a:lnTo>
                  <a:lnTo>
                    <a:pt x="2772156" y="312928"/>
                  </a:lnTo>
                  <a:lnTo>
                    <a:pt x="2772156" y="447039"/>
                  </a:lnTo>
                  <a:lnTo>
                    <a:pt x="2765133" y="481851"/>
                  </a:lnTo>
                  <a:lnTo>
                    <a:pt x="2745978" y="510270"/>
                  </a:lnTo>
                  <a:lnTo>
                    <a:pt x="2717559" y="529425"/>
                  </a:lnTo>
                  <a:lnTo>
                    <a:pt x="2682748" y="536448"/>
                  </a:lnTo>
                  <a:lnTo>
                    <a:pt x="1155065" y="536448"/>
                  </a:lnTo>
                  <a:lnTo>
                    <a:pt x="930910" y="742823"/>
                  </a:lnTo>
                  <a:lnTo>
                    <a:pt x="462025" y="536448"/>
                  </a:lnTo>
                  <a:lnTo>
                    <a:pt x="89407" y="536448"/>
                  </a:lnTo>
                  <a:lnTo>
                    <a:pt x="54606" y="529425"/>
                  </a:lnTo>
                  <a:lnTo>
                    <a:pt x="26187" y="510270"/>
                  </a:lnTo>
                  <a:lnTo>
                    <a:pt x="7026" y="481851"/>
                  </a:lnTo>
                  <a:lnTo>
                    <a:pt x="0" y="447039"/>
                  </a:lnTo>
                  <a:lnTo>
                    <a:pt x="0" y="312928"/>
                  </a:lnTo>
                  <a:lnTo>
                    <a:pt x="0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7347" y="68580"/>
            <a:ext cx="1524000" cy="3810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solidFill>
                  <a:srgbClr val="136093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9714" y="1094994"/>
            <a:ext cx="2413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puan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değişkeni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70.0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olsun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676400"/>
            <a:ext cx="3048000" cy="3785870"/>
          </a:xfrm>
          <a:custGeom>
            <a:avLst/>
            <a:gdLst/>
            <a:ahLst/>
            <a:cxnLst/>
            <a:rect l="l" t="t" r="r" b="b"/>
            <a:pathLst>
              <a:path w="3048000" h="3785870">
                <a:moveTo>
                  <a:pt x="3048000" y="0"/>
                </a:moveTo>
                <a:lnTo>
                  <a:pt x="0" y="0"/>
                </a:lnTo>
                <a:lnTo>
                  <a:pt x="0" y="3785616"/>
                </a:lnTo>
                <a:lnTo>
                  <a:pt x="3048000" y="3785616"/>
                </a:lnTo>
                <a:lnTo>
                  <a:pt x="304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1395" y="1676400"/>
            <a:ext cx="3080385" cy="38455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75590" marR="938530" indent="-1524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if (puan&gt;=</a:t>
            </a:r>
            <a:r>
              <a:rPr sz="2400" spc="-12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90.0)  sonuc=</a:t>
            </a:r>
            <a:r>
              <a:rPr sz="2400" spc="-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'A';</a:t>
            </a:r>
            <a:endParaRPr sz="2400">
              <a:latin typeface="Times New Roman"/>
              <a:cs typeface="Times New Roman"/>
            </a:endParaRPr>
          </a:p>
          <a:p>
            <a:pPr marL="275590" marR="312420" indent="-15240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 if (puan &gt;=</a:t>
            </a:r>
            <a:r>
              <a:rPr sz="2400" spc="-1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80.0)  sonuc =</a:t>
            </a:r>
            <a:r>
              <a:rPr sz="2400" spc="-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'B';</a:t>
            </a:r>
            <a:endParaRPr sz="2400">
              <a:latin typeface="Times New Roman"/>
              <a:cs typeface="Times New Roman"/>
            </a:endParaRPr>
          </a:p>
          <a:p>
            <a:pPr marL="275590" marR="312420" indent="-15240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 if (puan &gt;=</a:t>
            </a:r>
            <a:r>
              <a:rPr sz="2400" spc="-1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70.0)  sonuc =</a:t>
            </a:r>
            <a:r>
              <a:rPr sz="2400" spc="-2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'C';</a:t>
            </a:r>
            <a:endParaRPr sz="24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 if (puan &gt;=</a:t>
            </a:r>
            <a:r>
              <a:rPr sz="2400" spc="-75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60.0)</a:t>
            </a:r>
            <a:endParaRPr sz="2400">
              <a:latin typeface="Times New Roman"/>
              <a:cs typeface="Times New Roman"/>
            </a:endParaRPr>
          </a:p>
          <a:p>
            <a:pPr marL="123189" marR="1350645" indent="1524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sonuc =</a:t>
            </a:r>
            <a:r>
              <a:rPr sz="2400" spc="-10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'D';  </a:t>
            </a: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275590">
              <a:lnSpc>
                <a:spcPct val="100000"/>
              </a:lnSpc>
            </a:pPr>
            <a:r>
              <a:rPr sz="2400" dirty="0">
                <a:solidFill>
                  <a:srgbClr val="136093"/>
                </a:solidFill>
                <a:latin typeface="Times New Roman"/>
                <a:cs typeface="Times New Roman"/>
              </a:rPr>
              <a:t>sonuc =</a:t>
            </a:r>
            <a:r>
              <a:rPr sz="2400" spc="-2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'F';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327151"/>
            <a:ext cx="52774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IF-ELSE </a:t>
            </a:r>
            <a:r>
              <a:rPr sz="3200" spc="-65" dirty="0"/>
              <a:t>YAPISI </a:t>
            </a:r>
            <a:r>
              <a:rPr sz="3200" spc="-5" dirty="0"/>
              <a:t>İÇİN</a:t>
            </a:r>
            <a:r>
              <a:rPr sz="3200" spc="-185" dirty="0"/>
              <a:t> </a:t>
            </a:r>
            <a:r>
              <a:rPr sz="3200" spc="-5" dirty="0"/>
              <a:t>ÖRNEK</a:t>
            </a:r>
            <a:endParaRPr sz="3200"/>
          </a:p>
        </p:txBody>
      </p:sp>
      <p:grpSp>
        <p:nvGrpSpPr>
          <p:cNvPr id="5" name="object 5"/>
          <p:cNvGrpSpPr/>
          <p:nvPr/>
        </p:nvGrpSpPr>
        <p:grpSpPr>
          <a:xfrm>
            <a:off x="495045" y="908050"/>
            <a:ext cx="5912485" cy="5017770"/>
            <a:chOff x="495045" y="908050"/>
            <a:chExt cx="5912485" cy="5017770"/>
          </a:xfrm>
        </p:grpSpPr>
        <p:sp>
          <p:nvSpPr>
            <p:cNvPr id="6" name="object 6"/>
            <p:cNvSpPr/>
            <p:nvPr/>
          </p:nvSpPr>
          <p:spPr>
            <a:xfrm>
              <a:off x="533399" y="5468111"/>
              <a:ext cx="3048000" cy="457200"/>
            </a:xfrm>
            <a:custGeom>
              <a:avLst/>
              <a:gdLst/>
              <a:ahLst/>
              <a:cxnLst/>
              <a:rect l="l" t="t" r="r" b="b"/>
              <a:pathLst>
                <a:path w="3048000" h="457200">
                  <a:moveTo>
                    <a:pt x="3048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048000" y="4572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1395" y="5521452"/>
              <a:ext cx="3048000" cy="381000"/>
            </a:xfrm>
            <a:custGeom>
              <a:avLst/>
              <a:gdLst/>
              <a:ahLst/>
              <a:cxnLst/>
              <a:rect l="l" t="t" r="r" b="b"/>
              <a:pathLst>
                <a:path w="3048000" h="381000">
                  <a:moveTo>
                    <a:pt x="3048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0" y="3810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42E60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1395" y="5521452"/>
              <a:ext cx="3048000" cy="381000"/>
            </a:xfrm>
            <a:custGeom>
              <a:avLst/>
              <a:gdLst/>
              <a:ahLst/>
              <a:cxnLst/>
              <a:rect l="l" t="t" r="r" b="b"/>
              <a:pathLst>
                <a:path w="3048000" h="381000">
                  <a:moveTo>
                    <a:pt x="0" y="381000"/>
                  </a:moveTo>
                  <a:lnTo>
                    <a:pt x="3048000" y="381000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3525" y="914400"/>
              <a:ext cx="3597275" cy="4652010"/>
            </a:xfrm>
            <a:custGeom>
              <a:avLst/>
              <a:gdLst/>
              <a:ahLst/>
              <a:cxnLst/>
              <a:rect l="l" t="t" r="r" b="b"/>
              <a:pathLst>
                <a:path w="3597275" h="4652010">
                  <a:moveTo>
                    <a:pt x="2085975" y="536448"/>
                  </a:moveTo>
                  <a:lnTo>
                    <a:pt x="1438275" y="536448"/>
                  </a:lnTo>
                  <a:lnTo>
                    <a:pt x="0" y="4651883"/>
                  </a:lnTo>
                  <a:lnTo>
                    <a:pt x="2085975" y="536448"/>
                  </a:lnTo>
                  <a:close/>
                </a:path>
                <a:path w="3597275" h="4652010">
                  <a:moveTo>
                    <a:pt x="3507866" y="0"/>
                  </a:moveTo>
                  <a:lnTo>
                    <a:pt x="1095883" y="0"/>
                  </a:lnTo>
                  <a:lnTo>
                    <a:pt x="1061071" y="7022"/>
                  </a:lnTo>
                  <a:lnTo>
                    <a:pt x="1032652" y="26177"/>
                  </a:lnTo>
                  <a:lnTo>
                    <a:pt x="1013497" y="54596"/>
                  </a:lnTo>
                  <a:lnTo>
                    <a:pt x="1006475" y="89408"/>
                  </a:lnTo>
                  <a:lnTo>
                    <a:pt x="1006475" y="447039"/>
                  </a:lnTo>
                  <a:lnTo>
                    <a:pt x="1013497" y="481851"/>
                  </a:lnTo>
                  <a:lnTo>
                    <a:pt x="1032652" y="510270"/>
                  </a:lnTo>
                  <a:lnTo>
                    <a:pt x="1061071" y="529425"/>
                  </a:lnTo>
                  <a:lnTo>
                    <a:pt x="1095883" y="536448"/>
                  </a:lnTo>
                  <a:lnTo>
                    <a:pt x="3507866" y="536448"/>
                  </a:lnTo>
                  <a:lnTo>
                    <a:pt x="3542678" y="529425"/>
                  </a:lnTo>
                  <a:lnTo>
                    <a:pt x="3571097" y="510270"/>
                  </a:lnTo>
                  <a:lnTo>
                    <a:pt x="3590252" y="481851"/>
                  </a:lnTo>
                  <a:lnTo>
                    <a:pt x="3597275" y="447039"/>
                  </a:lnTo>
                  <a:lnTo>
                    <a:pt x="3597275" y="89408"/>
                  </a:lnTo>
                  <a:lnTo>
                    <a:pt x="3590252" y="54596"/>
                  </a:lnTo>
                  <a:lnTo>
                    <a:pt x="3571097" y="26177"/>
                  </a:lnTo>
                  <a:lnTo>
                    <a:pt x="3542678" y="7022"/>
                  </a:lnTo>
                  <a:lnTo>
                    <a:pt x="3507866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3525" y="914400"/>
              <a:ext cx="3597275" cy="4652010"/>
            </a:xfrm>
            <a:custGeom>
              <a:avLst/>
              <a:gdLst/>
              <a:ahLst/>
              <a:cxnLst/>
              <a:rect l="l" t="t" r="r" b="b"/>
              <a:pathLst>
                <a:path w="3597275" h="4652010">
                  <a:moveTo>
                    <a:pt x="1006475" y="89408"/>
                  </a:moveTo>
                  <a:lnTo>
                    <a:pt x="1013497" y="54596"/>
                  </a:lnTo>
                  <a:lnTo>
                    <a:pt x="1032652" y="26177"/>
                  </a:lnTo>
                  <a:lnTo>
                    <a:pt x="1061071" y="7022"/>
                  </a:lnTo>
                  <a:lnTo>
                    <a:pt x="1095883" y="0"/>
                  </a:lnTo>
                  <a:lnTo>
                    <a:pt x="1438275" y="0"/>
                  </a:lnTo>
                  <a:lnTo>
                    <a:pt x="2085975" y="0"/>
                  </a:lnTo>
                  <a:lnTo>
                    <a:pt x="3507866" y="0"/>
                  </a:lnTo>
                  <a:lnTo>
                    <a:pt x="3542678" y="7022"/>
                  </a:lnTo>
                  <a:lnTo>
                    <a:pt x="3571097" y="26177"/>
                  </a:lnTo>
                  <a:lnTo>
                    <a:pt x="3590252" y="54596"/>
                  </a:lnTo>
                  <a:lnTo>
                    <a:pt x="3597275" y="89408"/>
                  </a:lnTo>
                  <a:lnTo>
                    <a:pt x="3597275" y="312927"/>
                  </a:lnTo>
                  <a:lnTo>
                    <a:pt x="3597275" y="447039"/>
                  </a:lnTo>
                  <a:lnTo>
                    <a:pt x="3590252" y="481851"/>
                  </a:lnTo>
                  <a:lnTo>
                    <a:pt x="3571097" y="510270"/>
                  </a:lnTo>
                  <a:lnTo>
                    <a:pt x="3542678" y="529425"/>
                  </a:lnTo>
                  <a:lnTo>
                    <a:pt x="3507866" y="536448"/>
                  </a:lnTo>
                  <a:lnTo>
                    <a:pt x="2085975" y="536448"/>
                  </a:lnTo>
                  <a:lnTo>
                    <a:pt x="0" y="4651883"/>
                  </a:lnTo>
                  <a:lnTo>
                    <a:pt x="1438275" y="536448"/>
                  </a:lnTo>
                  <a:lnTo>
                    <a:pt x="1095883" y="536448"/>
                  </a:lnTo>
                  <a:lnTo>
                    <a:pt x="1061071" y="529425"/>
                  </a:lnTo>
                  <a:lnTo>
                    <a:pt x="1032652" y="510270"/>
                  </a:lnTo>
                  <a:lnTo>
                    <a:pt x="1013497" y="481851"/>
                  </a:lnTo>
                  <a:lnTo>
                    <a:pt x="1006475" y="447039"/>
                  </a:lnTo>
                  <a:lnTo>
                    <a:pt x="1006475" y="312927"/>
                  </a:lnTo>
                  <a:lnTo>
                    <a:pt x="1006475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10303" y="966342"/>
            <a:ext cx="179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if deyiminden</a:t>
            </a:r>
            <a:r>
              <a:rPr sz="18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çıkış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447" y="4572"/>
            <a:ext cx="1524000" cy="3810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70"/>
              </a:spcBef>
            </a:pPr>
            <a:r>
              <a:rPr sz="1800" spc="-85" dirty="0">
                <a:solidFill>
                  <a:srgbClr val="136093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9704" y="1060703"/>
            <a:ext cx="2784475" cy="755015"/>
            <a:chOff x="679704" y="1060703"/>
            <a:chExt cx="2784475" cy="755015"/>
          </a:xfrm>
        </p:grpSpPr>
        <p:sp>
          <p:nvSpPr>
            <p:cNvPr id="14" name="object 14"/>
            <p:cNvSpPr/>
            <p:nvPr/>
          </p:nvSpPr>
          <p:spPr>
            <a:xfrm>
              <a:off x="685800" y="1066799"/>
              <a:ext cx="2772410" cy="742950"/>
            </a:xfrm>
            <a:custGeom>
              <a:avLst/>
              <a:gdLst/>
              <a:ahLst/>
              <a:cxnLst/>
              <a:rect l="l" t="t" r="r" b="b"/>
              <a:pathLst>
                <a:path w="2772410" h="742950">
                  <a:moveTo>
                    <a:pt x="1155064" y="536448"/>
                  </a:moveTo>
                  <a:lnTo>
                    <a:pt x="462025" y="536448"/>
                  </a:lnTo>
                  <a:lnTo>
                    <a:pt x="930910" y="742823"/>
                  </a:lnTo>
                  <a:lnTo>
                    <a:pt x="1155064" y="536448"/>
                  </a:lnTo>
                  <a:close/>
                </a:path>
                <a:path w="2772410" h="742950">
                  <a:moveTo>
                    <a:pt x="2682748" y="0"/>
                  </a:moveTo>
                  <a:lnTo>
                    <a:pt x="89407" y="0"/>
                  </a:lnTo>
                  <a:lnTo>
                    <a:pt x="54606" y="7022"/>
                  </a:lnTo>
                  <a:lnTo>
                    <a:pt x="26187" y="26177"/>
                  </a:lnTo>
                  <a:lnTo>
                    <a:pt x="7026" y="54596"/>
                  </a:lnTo>
                  <a:lnTo>
                    <a:pt x="0" y="89408"/>
                  </a:lnTo>
                  <a:lnTo>
                    <a:pt x="0" y="447039"/>
                  </a:lnTo>
                  <a:lnTo>
                    <a:pt x="7026" y="481851"/>
                  </a:lnTo>
                  <a:lnTo>
                    <a:pt x="26187" y="510270"/>
                  </a:lnTo>
                  <a:lnTo>
                    <a:pt x="54606" y="529425"/>
                  </a:lnTo>
                  <a:lnTo>
                    <a:pt x="89407" y="536448"/>
                  </a:lnTo>
                  <a:lnTo>
                    <a:pt x="2682748" y="536448"/>
                  </a:lnTo>
                  <a:lnTo>
                    <a:pt x="2717559" y="529425"/>
                  </a:lnTo>
                  <a:lnTo>
                    <a:pt x="2745978" y="510270"/>
                  </a:lnTo>
                  <a:lnTo>
                    <a:pt x="2765133" y="481851"/>
                  </a:lnTo>
                  <a:lnTo>
                    <a:pt x="2772155" y="447039"/>
                  </a:lnTo>
                  <a:lnTo>
                    <a:pt x="2772155" y="89408"/>
                  </a:lnTo>
                  <a:lnTo>
                    <a:pt x="2765133" y="54596"/>
                  </a:lnTo>
                  <a:lnTo>
                    <a:pt x="2745978" y="26177"/>
                  </a:lnTo>
                  <a:lnTo>
                    <a:pt x="2717559" y="7022"/>
                  </a:lnTo>
                  <a:lnTo>
                    <a:pt x="2682748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5800" y="1066799"/>
              <a:ext cx="2772410" cy="742950"/>
            </a:xfrm>
            <a:custGeom>
              <a:avLst/>
              <a:gdLst/>
              <a:ahLst/>
              <a:cxnLst/>
              <a:rect l="l" t="t" r="r" b="b"/>
              <a:pathLst>
                <a:path w="2772410" h="742950">
                  <a:moveTo>
                    <a:pt x="0" y="89408"/>
                  </a:moveTo>
                  <a:lnTo>
                    <a:pt x="7026" y="54596"/>
                  </a:lnTo>
                  <a:lnTo>
                    <a:pt x="26187" y="26177"/>
                  </a:lnTo>
                  <a:lnTo>
                    <a:pt x="54606" y="7022"/>
                  </a:lnTo>
                  <a:lnTo>
                    <a:pt x="89407" y="0"/>
                  </a:lnTo>
                  <a:lnTo>
                    <a:pt x="462025" y="0"/>
                  </a:lnTo>
                  <a:lnTo>
                    <a:pt x="1155064" y="0"/>
                  </a:lnTo>
                  <a:lnTo>
                    <a:pt x="2682748" y="0"/>
                  </a:lnTo>
                  <a:lnTo>
                    <a:pt x="2717559" y="7022"/>
                  </a:lnTo>
                  <a:lnTo>
                    <a:pt x="2745978" y="26177"/>
                  </a:lnTo>
                  <a:lnTo>
                    <a:pt x="2765133" y="54596"/>
                  </a:lnTo>
                  <a:lnTo>
                    <a:pt x="2772155" y="89408"/>
                  </a:lnTo>
                  <a:lnTo>
                    <a:pt x="2772155" y="312927"/>
                  </a:lnTo>
                  <a:lnTo>
                    <a:pt x="2772155" y="447039"/>
                  </a:lnTo>
                  <a:lnTo>
                    <a:pt x="2765133" y="481851"/>
                  </a:lnTo>
                  <a:lnTo>
                    <a:pt x="2745978" y="510270"/>
                  </a:lnTo>
                  <a:lnTo>
                    <a:pt x="2717559" y="529425"/>
                  </a:lnTo>
                  <a:lnTo>
                    <a:pt x="2682748" y="536448"/>
                  </a:lnTo>
                  <a:lnTo>
                    <a:pt x="1155064" y="536448"/>
                  </a:lnTo>
                  <a:lnTo>
                    <a:pt x="930910" y="742823"/>
                  </a:lnTo>
                  <a:lnTo>
                    <a:pt x="462025" y="536448"/>
                  </a:lnTo>
                  <a:lnTo>
                    <a:pt x="89407" y="536448"/>
                  </a:lnTo>
                  <a:lnTo>
                    <a:pt x="54606" y="529425"/>
                  </a:lnTo>
                  <a:lnTo>
                    <a:pt x="26187" y="510270"/>
                  </a:lnTo>
                  <a:lnTo>
                    <a:pt x="7026" y="481851"/>
                  </a:lnTo>
                  <a:lnTo>
                    <a:pt x="0" y="447039"/>
                  </a:lnTo>
                  <a:lnTo>
                    <a:pt x="0" y="312927"/>
                  </a:lnTo>
                  <a:lnTo>
                    <a:pt x="0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4819" y="1118742"/>
            <a:ext cx="2413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puan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değişkeni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70.0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olsun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91997"/>
            <a:ext cx="3477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TEMEL</a:t>
            </a:r>
            <a:r>
              <a:rPr sz="3200" spc="-375" dirty="0"/>
              <a:t> </a:t>
            </a:r>
            <a:r>
              <a:rPr sz="3200" spc="-5" dirty="0"/>
              <a:t>AMAÇLAR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8236" y="1984628"/>
            <a:ext cx="7155180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Bir dairenin yarıçapını kullanıcıdan alarak dairenin</a:t>
            </a:r>
            <a:r>
              <a:rPr sz="2400" spc="-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alanını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hesaplamak istediğimizi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düşünelim.</a:t>
            </a:r>
            <a:endParaRPr sz="2400">
              <a:latin typeface="Times New Roman"/>
              <a:cs typeface="Times New Roman"/>
            </a:endParaRPr>
          </a:p>
          <a:p>
            <a:pPr marL="12700" marR="730250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Eğer girilen değer negatif ise alan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hesaplanamaz.</a:t>
            </a: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Bu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durumda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yapmak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gerekir.?</a:t>
            </a:r>
            <a:endParaRPr sz="2400">
              <a:latin typeface="Times New Roman"/>
              <a:cs typeface="Times New Roman"/>
            </a:endParaRPr>
          </a:p>
          <a:p>
            <a:pPr marL="12700" marR="57150">
              <a:lnSpc>
                <a:spcPct val="100000"/>
              </a:lnSpc>
              <a:spcBef>
                <a:spcPts val="1175"/>
              </a:spcBef>
            </a:pP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Aynı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şekilde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bir öğrencinin notunu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kullanıcıdan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istiyorsak  ve kullanıcı 0-100 arası dışında bir değer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girmişse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yapmak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gerekir?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87197"/>
            <a:ext cx="863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/>
              <a:t>NOT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48131" y="1074166"/>
            <a:ext cx="7940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else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tümcesi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aynı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blokta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ise en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son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tümcesi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ile</a:t>
            </a:r>
            <a:r>
              <a:rPr sz="2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eşleşir.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5329" y="1905646"/>
            <a:ext cx="3622040" cy="2256790"/>
            <a:chOff x="445329" y="1905646"/>
            <a:chExt cx="3622040" cy="2256790"/>
          </a:xfrm>
        </p:grpSpPr>
        <p:sp>
          <p:nvSpPr>
            <p:cNvPr id="5" name="object 5"/>
            <p:cNvSpPr/>
            <p:nvPr/>
          </p:nvSpPr>
          <p:spPr>
            <a:xfrm>
              <a:off x="454483" y="1914800"/>
              <a:ext cx="3603625" cy="2238375"/>
            </a:xfrm>
            <a:custGeom>
              <a:avLst/>
              <a:gdLst/>
              <a:ahLst/>
              <a:cxnLst/>
              <a:rect l="l" t="t" r="r" b="b"/>
              <a:pathLst>
                <a:path w="3603625" h="2238375">
                  <a:moveTo>
                    <a:pt x="3603585" y="0"/>
                  </a:moveTo>
                  <a:lnTo>
                    <a:pt x="0" y="0"/>
                  </a:lnTo>
                  <a:lnTo>
                    <a:pt x="0" y="2238121"/>
                  </a:lnTo>
                  <a:lnTo>
                    <a:pt x="3603585" y="2238121"/>
                  </a:lnTo>
                  <a:lnTo>
                    <a:pt x="36035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483" y="1914800"/>
              <a:ext cx="3603625" cy="2238375"/>
            </a:xfrm>
            <a:custGeom>
              <a:avLst/>
              <a:gdLst/>
              <a:ahLst/>
              <a:cxnLst/>
              <a:rect l="l" t="t" r="r" b="b"/>
              <a:pathLst>
                <a:path w="3603625" h="2238375">
                  <a:moveTo>
                    <a:pt x="0" y="2238121"/>
                  </a:moveTo>
                  <a:lnTo>
                    <a:pt x="3603585" y="2238121"/>
                  </a:lnTo>
                  <a:lnTo>
                    <a:pt x="3603585" y="0"/>
                  </a:lnTo>
                  <a:lnTo>
                    <a:pt x="0" y="0"/>
                  </a:lnTo>
                  <a:lnTo>
                    <a:pt x="0" y="2238121"/>
                  </a:lnTo>
                  <a:close/>
                </a:path>
              </a:pathLst>
            </a:custGeom>
            <a:ln w="18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4483" y="1914800"/>
            <a:ext cx="3603625" cy="2238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260" marR="2322195" algn="just">
              <a:lnSpc>
                <a:spcPct val="95000"/>
              </a:lnSpc>
              <a:spcBef>
                <a:spcPts val="90"/>
              </a:spcBef>
            </a:pPr>
            <a:r>
              <a:rPr sz="1600" spc="5" dirty="0">
                <a:latin typeface="Courier New"/>
                <a:cs typeface="Courier New"/>
              </a:rPr>
              <a:t>int </a:t>
            </a:r>
            <a:r>
              <a:rPr sz="1600" spc="15" dirty="0">
                <a:latin typeface="Courier New"/>
                <a:cs typeface="Courier New"/>
              </a:rPr>
              <a:t>i =</a:t>
            </a:r>
            <a:r>
              <a:rPr sz="1600" spc="-1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1;  </a:t>
            </a:r>
            <a:r>
              <a:rPr sz="1600" spc="5" dirty="0">
                <a:latin typeface="Courier New"/>
                <a:cs typeface="Courier New"/>
              </a:rPr>
              <a:t>int </a:t>
            </a:r>
            <a:r>
              <a:rPr sz="1600" spc="15" dirty="0">
                <a:latin typeface="Courier New"/>
                <a:cs typeface="Courier New"/>
              </a:rPr>
              <a:t>j =</a:t>
            </a:r>
            <a:r>
              <a:rPr sz="1600" spc="-1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2;  </a:t>
            </a:r>
            <a:r>
              <a:rPr sz="1600" spc="5" dirty="0">
                <a:latin typeface="Courier New"/>
                <a:cs typeface="Courier New"/>
              </a:rPr>
              <a:t>int </a:t>
            </a:r>
            <a:r>
              <a:rPr sz="1600" spc="15" dirty="0">
                <a:latin typeface="Courier New"/>
                <a:cs typeface="Courier New"/>
              </a:rPr>
              <a:t>k =</a:t>
            </a:r>
            <a:r>
              <a:rPr sz="1600" spc="-1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3;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Courier New"/>
              <a:cs typeface="Courier New"/>
            </a:endParaRPr>
          </a:p>
          <a:p>
            <a:pPr marL="293370" marR="2077720" indent="-245110">
              <a:lnSpc>
                <a:spcPts val="1830"/>
              </a:lnSpc>
            </a:pPr>
            <a:r>
              <a:rPr sz="1600" spc="5" dirty="0">
                <a:latin typeface="Courier New"/>
                <a:cs typeface="Courier New"/>
              </a:rPr>
              <a:t>if (i </a:t>
            </a:r>
            <a:r>
              <a:rPr sz="1600" spc="15" dirty="0">
                <a:latin typeface="Courier New"/>
                <a:cs typeface="Courier New"/>
              </a:rPr>
              <a:t>&gt; </a:t>
            </a:r>
            <a:r>
              <a:rPr sz="1600" dirty="0">
                <a:latin typeface="Courier New"/>
                <a:cs typeface="Courier New"/>
              </a:rPr>
              <a:t>j)  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if </a:t>
            </a:r>
            <a:r>
              <a:rPr sz="1600" spc="5" dirty="0">
                <a:latin typeface="Courier New"/>
                <a:cs typeface="Courier New"/>
              </a:rPr>
              <a:t>(i </a:t>
            </a:r>
            <a:r>
              <a:rPr sz="1600" spc="15" dirty="0">
                <a:latin typeface="Courier New"/>
                <a:cs typeface="Courier New"/>
              </a:rPr>
              <a:t>&gt;</a:t>
            </a:r>
            <a:r>
              <a:rPr sz="1600" spc="-1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k)</a:t>
            </a:r>
            <a:endParaRPr sz="1600">
              <a:latin typeface="Courier New"/>
              <a:cs typeface="Courier New"/>
            </a:endParaRPr>
          </a:p>
          <a:p>
            <a:pPr marL="537845">
              <a:lnSpc>
                <a:spcPts val="1735"/>
              </a:lnSpc>
            </a:pPr>
            <a:r>
              <a:rPr sz="1600" dirty="0">
                <a:latin typeface="Courier New"/>
                <a:cs typeface="Courier New"/>
              </a:rPr>
              <a:t>System.out.println("A");</a:t>
            </a:r>
            <a:endParaRPr sz="1600">
              <a:latin typeface="Courier New"/>
              <a:cs typeface="Courier New"/>
            </a:endParaRPr>
          </a:p>
          <a:p>
            <a:pPr marL="48260">
              <a:lnSpc>
                <a:spcPts val="1835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537845">
              <a:lnSpc>
                <a:spcPts val="1875"/>
              </a:lnSpc>
            </a:pPr>
            <a:r>
              <a:rPr sz="1600" dirty="0">
                <a:latin typeface="Courier New"/>
                <a:cs typeface="Courier New"/>
              </a:rPr>
              <a:t>System.out.println("B");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8195" y="4152922"/>
            <a:ext cx="373380" cy="3130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159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-5" dirty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0897" y="2583903"/>
            <a:ext cx="893444" cy="307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730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215"/>
              </a:spcBef>
            </a:pPr>
            <a:r>
              <a:rPr sz="1400" spc="-10" dirty="0">
                <a:latin typeface="Times New Roman"/>
                <a:cs typeface="Times New Roman"/>
              </a:rPr>
              <a:t>Eş </a:t>
            </a:r>
            <a:r>
              <a:rPr sz="1400" spc="-5" dirty="0">
                <a:latin typeface="Times New Roman"/>
                <a:cs typeface="Times New Roman"/>
              </a:rPr>
              <a:t>değer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2613" y="2900618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>
                <a:moveTo>
                  <a:pt x="0" y="0"/>
                </a:moveTo>
                <a:lnTo>
                  <a:pt x="1159365" y="0"/>
                </a:lnTo>
              </a:path>
            </a:pathLst>
          </a:custGeom>
          <a:ln w="182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2613" y="2989043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>
                <a:moveTo>
                  <a:pt x="0" y="0"/>
                </a:moveTo>
                <a:lnTo>
                  <a:pt x="1159365" y="0"/>
                </a:lnTo>
              </a:path>
            </a:pathLst>
          </a:custGeom>
          <a:ln w="182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83401" y="4143749"/>
            <a:ext cx="376555" cy="2857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265"/>
              </a:spcBef>
            </a:pP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b="1" spc="-10" dirty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70278" y="1923982"/>
            <a:ext cx="3622040" cy="2219960"/>
            <a:chOff x="5370278" y="1923982"/>
            <a:chExt cx="3622040" cy="2219960"/>
          </a:xfrm>
        </p:grpSpPr>
        <p:sp>
          <p:nvSpPr>
            <p:cNvPr id="14" name="object 14"/>
            <p:cNvSpPr/>
            <p:nvPr/>
          </p:nvSpPr>
          <p:spPr>
            <a:xfrm>
              <a:off x="5379431" y="1933136"/>
              <a:ext cx="3603625" cy="2201545"/>
            </a:xfrm>
            <a:custGeom>
              <a:avLst/>
              <a:gdLst/>
              <a:ahLst/>
              <a:cxnLst/>
              <a:rect l="l" t="t" r="r" b="b"/>
              <a:pathLst>
                <a:path w="3603625" h="2201545">
                  <a:moveTo>
                    <a:pt x="3603585" y="0"/>
                  </a:moveTo>
                  <a:lnTo>
                    <a:pt x="0" y="0"/>
                  </a:lnTo>
                  <a:lnTo>
                    <a:pt x="0" y="2201475"/>
                  </a:lnTo>
                  <a:lnTo>
                    <a:pt x="3603585" y="2201475"/>
                  </a:lnTo>
                  <a:lnTo>
                    <a:pt x="36035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79431" y="1933136"/>
              <a:ext cx="3603625" cy="2201545"/>
            </a:xfrm>
            <a:custGeom>
              <a:avLst/>
              <a:gdLst/>
              <a:ahLst/>
              <a:cxnLst/>
              <a:rect l="l" t="t" r="r" b="b"/>
              <a:pathLst>
                <a:path w="3603625" h="2201545">
                  <a:moveTo>
                    <a:pt x="0" y="2201475"/>
                  </a:moveTo>
                  <a:lnTo>
                    <a:pt x="3603585" y="2201475"/>
                  </a:lnTo>
                  <a:lnTo>
                    <a:pt x="3603585" y="0"/>
                  </a:lnTo>
                  <a:lnTo>
                    <a:pt x="0" y="0"/>
                  </a:lnTo>
                  <a:lnTo>
                    <a:pt x="0" y="2201475"/>
                  </a:lnTo>
                  <a:close/>
                </a:path>
              </a:pathLst>
            </a:custGeom>
            <a:ln w="18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79431" y="1933136"/>
            <a:ext cx="3603625" cy="2211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260" marR="2322195" algn="just">
              <a:lnSpc>
                <a:spcPct val="95000"/>
              </a:lnSpc>
              <a:spcBef>
                <a:spcPts val="90"/>
              </a:spcBef>
            </a:pPr>
            <a:r>
              <a:rPr sz="1600" spc="5" dirty="0">
                <a:latin typeface="Courier New"/>
                <a:cs typeface="Courier New"/>
              </a:rPr>
              <a:t>int </a:t>
            </a:r>
            <a:r>
              <a:rPr sz="1600" spc="15" dirty="0">
                <a:latin typeface="Courier New"/>
                <a:cs typeface="Courier New"/>
              </a:rPr>
              <a:t>i =</a:t>
            </a:r>
            <a:r>
              <a:rPr sz="1600" spc="-1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1;  </a:t>
            </a:r>
            <a:r>
              <a:rPr sz="1600" spc="5" dirty="0">
                <a:latin typeface="Courier New"/>
                <a:cs typeface="Courier New"/>
              </a:rPr>
              <a:t>int </a:t>
            </a:r>
            <a:r>
              <a:rPr sz="1600" spc="15" dirty="0">
                <a:latin typeface="Courier New"/>
                <a:cs typeface="Courier New"/>
              </a:rPr>
              <a:t>j =</a:t>
            </a:r>
            <a:r>
              <a:rPr sz="1600" spc="-1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2;  </a:t>
            </a:r>
            <a:r>
              <a:rPr sz="1600" spc="5" dirty="0">
                <a:latin typeface="Courier New"/>
                <a:cs typeface="Courier New"/>
              </a:rPr>
              <a:t>int </a:t>
            </a:r>
            <a:r>
              <a:rPr sz="1600" spc="15" dirty="0">
                <a:latin typeface="Courier New"/>
                <a:cs typeface="Courier New"/>
              </a:rPr>
              <a:t>k =</a:t>
            </a:r>
            <a:r>
              <a:rPr sz="1600" spc="-1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3;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urier New"/>
              <a:cs typeface="Courier New"/>
            </a:endParaRPr>
          </a:p>
          <a:p>
            <a:pPr marL="293370" marR="2077720" indent="-245110">
              <a:lnSpc>
                <a:spcPts val="1839"/>
              </a:lnSpc>
            </a:pPr>
            <a:r>
              <a:rPr sz="1600" spc="5" dirty="0">
                <a:latin typeface="Courier New"/>
                <a:cs typeface="Courier New"/>
              </a:rPr>
              <a:t>if (i </a:t>
            </a:r>
            <a:r>
              <a:rPr sz="1600" spc="15" dirty="0">
                <a:latin typeface="Courier New"/>
                <a:cs typeface="Courier New"/>
              </a:rPr>
              <a:t>&gt; </a:t>
            </a:r>
            <a:r>
              <a:rPr sz="1600" dirty="0">
                <a:latin typeface="Courier New"/>
                <a:cs typeface="Courier New"/>
              </a:rPr>
              <a:t>j)  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if </a:t>
            </a:r>
            <a:r>
              <a:rPr sz="1600" spc="5" dirty="0">
                <a:latin typeface="Courier New"/>
                <a:cs typeface="Courier New"/>
              </a:rPr>
              <a:t>(i </a:t>
            </a:r>
            <a:r>
              <a:rPr sz="1600" spc="15" dirty="0">
                <a:latin typeface="Courier New"/>
                <a:cs typeface="Courier New"/>
              </a:rPr>
              <a:t>&gt;</a:t>
            </a:r>
            <a:r>
              <a:rPr sz="1600" spc="-1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k)</a:t>
            </a:r>
            <a:endParaRPr sz="1600">
              <a:latin typeface="Courier New"/>
              <a:cs typeface="Courier New"/>
            </a:endParaRPr>
          </a:p>
          <a:p>
            <a:pPr marL="538480">
              <a:lnSpc>
                <a:spcPts val="1720"/>
              </a:lnSpc>
            </a:pPr>
            <a:r>
              <a:rPr sz="1600" dirty="0">
                <a:latin typeface="Courier New"/>
                <a:cs typeface="Courier New"/>
              </a:rPr>
              <a:t>System.out.println("A");</a:t>
            </a:r>
            <a:endParaRPr sz="1600">
              <a:latin typeface="Courier New"/>
              <a:cs typeface="Courier New"/>
            </a:endParaRPr>
          </a:p>
          <a:p>
            <a:pPr marL="293370">
              <a:lnSpc>
                <a:spcPts val="1825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538480">
              <a:lnSpc>
                <a:spcPts val="1864"/>
              </a:lnSpc>
            </a:pPr>
            <a:r>
              <a:rPr sz="1600" dirty="0">
                <a:latin typeface="Courier New"/>
                <a:cs typeface="Courier New"/>
              </a:rPr>
              <a:t>System.out.println("B");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87197"/>
            <a:ext cx="863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/>
              <a:t>NOT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64616" y="805129"/>
            <a:ext cx="8065770" cy="54324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3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Önceki deyimden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ekrana herhangi bir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şey yazılmaz.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Eğer else  yapısının birinci if yapısının yanlış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olması durumunda</a:t>
            </a:r>
            <a:r>
              <a:rPr sz="24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çalışmasını  istiyorsak { }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parantezlerini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kullanmalıyız.</a:t>
            </a:r>
            <a:endParaRPr sz="2400">
              <a:latin typeface="Times New Roman"/>
              <a:cs typeface="Times New Roman"/>
            </a:endParaRPr>
          </a:p>
          <a:p>
            <a:pPr marL="139065" marR="6938645" indent="-38100" algn="just">
              <a:lnSpc>
                <a:spcPct val="137100"/>
              </a:lnSpc>
              <a:spcBef>
                <a:spcPts val="79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int i = 1;  int j = 2;  int k = 3;  if (i &gt; j)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if (i &gt;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k)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84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System.out.println("A");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84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84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System.out.println("B");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Bu ifade ekrana B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yazar.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87197"/>
            <a:ext cx="5325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EN ÇOK </a:t>
            </a:r>
            <a:r>
              <a:rPr sz="3200" spc="-55" dirty="0"/>
              <a:t>YAPILAN</a:t>
            </a:r>
            <a:r>
              <a:rPr sz="3200" spc="-200" dirty="0"/>
              <a:t> </a:t>
            </a:r>
            <a:r>
              <a:rPr sz="3200" spc="-85" dirty="0"/>
              <a:t>HATALAR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58849"/>
            <a:ext cx="7091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deyiminden sonra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noktalı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virgül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koymak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en çok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yapılan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75943"/>
            <a:ext cx="2118360" cy="157099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hatalardandır.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if (yaricap &gt;=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0);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121986"/>
            <a:ext cx="7612380" cy="2967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4152265">
              <a:lnSpc>
                <a:spcPct val="140800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alan =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yaricap*yaricap*PI;  System.out.println(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1180"/>
              </a:spcBef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«Yaricapı: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"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+yaricap+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"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olan dairenin alanı: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"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24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alan);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Bu hatayı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bulmak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zordur,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çünkü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çalışma zamanı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veya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derleme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hatası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vermez,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bu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mantıksal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bir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hatadır.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0800" y="2032000"/>
            <a:ext cx="838200" cy="50800"/>
          </a:xfrm>
          <a:custGeom>
            <a:avLst/>
            <a:gdLst/>
            <a:ahLst/>
            <a:cxnLst/>
            <a:rect l="l" t="t" r="r" b="b"/>
            <a:pathLst>
              <a:path w="8382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38100" y="31750"/>
                </a:lnTo>
                <a:lnTo>
                  <a:pt x="38100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838200" h="50800">
                <a:moveTo>
                  <a:pt x="50800" y="19050"/>
                </a:moveTo>
                <a:lnTo>
                  <a:pt x="38100" y="190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19050"/>
                </a:lnTo>
                <a:close/>
              </a:path>
              <a:path w="838200" h="50800">
                <a:moveTo>
                  <a:pt x="838200" y="19050"/>
                </a:moveTo>
                <a:lnTo>
                  <a:pt x="50800" y="19050"/>
                </a:lnTo>
                <a:lnTo>
                  <a:pt x="50800" y="31750"/>
                </a:lnTo>
                <a:lnTo>
                  <a:pt x="838200" y="31750"/>
                </a:lnTo>
                <a:lnTo>
                  <a:pt x="8382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57600" y="1905000"/>
            <a:ext cx="1295400" cy="469900"/>
          </a:xfrm>
          <a:prstGeom prst="rect">
            <a:avLst/>
          </a:prstGeom>
          <a:ln w="12192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Yanlış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12191"/>
            <a:ext cx="55537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/>
              <a:t>ATAMA </a:t>
            </a:r>
            <a:r>
              <a:rPr sz="3200" dirty="0"/>
              <a:t>İLE</a:t>
            </a:r>
            <a:r>
              <a:rPr sz="3200" spc="-105" dirty="0"/>
              <a:t> </a:t>
            </a:r>
            <a:r>
              <a:rPr sz="3200" spc="-5" dirty="0"/>
              <a:t>KARŞILAŞTIRMA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56967" y="1282198"/>
            <a:ext cx="3312160" cy="1257300"/>
            <a:chOff x="456967" y="1282198"/>
            <a:chExt cx="3312160" cy="1257300"/>
          </a:xfrm>
        </p:grpSpPr>
        <p:sp>
          <p:nvSpPr>
            <p:cNvPr id="4" name="object 4"/>
            <p:cNvSpPr/>
            <p:nvPr/>
          </p:nvSpPr>
          <p:spPr>
            <a:xfrm>
              <a:off x="468254" y="1293485"/>
              <a:ext cx="3289300" cy="1234440"/>
            </a:xfrm>
            <a:custGeom>
              <a:avLst/>
              <a:gdLst/>
              <a:ahLst/>
              <a:cxnLst/>
              <a:rect l="l" t="t" r="r" b="b"/>
              <a:pathLst>
                <a:path w="3289300" h="1234439">
                  <a:moveTo>
                    <a:pt x="3289038" y="0"/>
                  </a:moveTo>
                  <a:lnTo>
                    <a:pt x="0" y="0"/>
                  </a:lnTo>
                  <a:lnTo>
                    <a:pt x="0" y="1234140"/>
                  </a:lnTo>
                  <a:lnTo>
                    <a:pt x="3289038" y="1234140"/>
                  </a:lnTo>
                  <a:lnTo>
                    <a:pt x="32890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8254" y="1293485"/>
              <a:ext cx="3289300" cy="1234440"/>
            </a:xfrm>
            <a:custGeom>
              <a:avLst/>
              <a:gdLst/>
              <a:ahLst/>
              <a:cxnLst/>
              <a:rect l="l" t="t" r="r" b="b"/>
              <a:pathLst>
                <a:path w="3289300" h="1234439">
                  <a:moveTo>
                    <a:pt x="0" y="1234140"/>
                  </a:moveTo>
                  <a:lnTo>
                    <a:pt x="3289038" y="1234140"/>
                  </a:lnTo>
                  <a:lnTo>
                    <a:pt x="3289038" y="0"/>
                  </a:lnTo>
                  <a:lnTo>
                    <a:pt x="0" y="0"/>
                  </a:lnTo>
                  <a:lnTo>
                    <a:pt x="0" y="1234140"/>
                  </a:lnTo>
                  <a:close/>
                </a:path>
              </a:pathLst>
            </a:custGeom>
            <a:ln w="22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8254" y="1293485"/>
            <a:ext cx="3289300" cy="12344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62585" marR="492759" indent="-302895">
              <a:lnSpc>
                <a:spcPts val="2300"/>
              </a:lnSpc>
              <a:spcBef>
                <a:spcPts val="190"/>
              </a:spcBef>
            </a:pPr>
            <a:r>
              <a:rPr sz="2000" spc="5" dirty="0">
                <a:latin typeface="Courier New"/>
                <a:cs typeface="Courier New"/>
              </a:rPr>
              <a:t>if </a:t>
            </a:r>
            <a:r>
              <a:rPr sz="2000" spc="-5" dirty="0">
                <a:latin typeface="Courier New"/>
                <a:cs typeface="Courier New"/>
              </a:rPr>
              <a:t>(sayi </a:t>
            </a:r>
            <a:r>
              <a:rPr sz="2000" spc="25" dirty="0">
                <a:latin typeface="Courier New"/>
                <a:cs typeface="Courier New"/>
              </a:rPr>
              <a:t>% 2 </a:t>
            </a:r>
            <a:r>
              <a:rPr sz="2000" spc="5" dirty="0">
                <a:latin typeface="Courier New"/>
                <a:cs typeface="Courier New"/>
              </a:rPr>
              <a:t>==</a:t>
            </a:r>
            <a:r>
              <a:rPr sz="2000" spc="-34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0)  </a:t>
            </a:r>
            <a:r>
              <a:rPr sz="2000" spc="-5" dirty="0">
                <a:latin typeface="Courier New"/>
                <a:cs typeface="Courier New"/>
              </a:rPr>
              <a:t>cift </a:t>
            </a:r>
            <a:r>
              <a:rPr sz="2000" spc="25" dirty="0">
                <a:latin typeface="Courier New"/>
                <a:cs typeface="Courier New"/>
              </a:rPr>
              <a:t>=</a:t>
            </a:r>
            <a:r>
              <a:rPr sz="2000" spc="-114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true;</a:t>
            </a:r>
            <a:endParaRPr sz="2000">
              <a:latin typeface="Courier New"/>
              <a:cs typeface="Courier New"/>
            </a:endParaRPr>
          </a:p>
          <a:p>
            <a:pPr marL="60325">
              <a:lnSpc>
                <a:spcPts val="2160"/>
              </a:lnSpc>
            </a:pPr>
            <a:r>
              <a:rPr sz="2000" spc="-10" dirty="0"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362585">
              <a:lnSpc>
                <a:spcPts val="2350"/>
              </a:lnSpc>
            </a:pPr>
            <a:r>
              <a:rPr sz="2000" spc="-5" dirty="0">
                <a:latin typeface="Courier New"/>
                <a:cs typeface="Courier New"/>
              </a:rPr>
              <a:t>cift </a:t>
            </a:r>
            <a:r>
              <a:rPr sz="2000" spc="25" dirty="0">
                <a:latin typeface="Courier New"/>
                <a:cs typeface="Courier New"/>
              </a:rPr>
              <a:t>=</a:t>
            </a:r>
            <a:r>
              <a:rPr sz="2000" spc="-1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false;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1522" y="2584850"/>
            <a:ext cx="465455" cy="4038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245"/>
              </a:spcBef>
            </a:pPr>
            <a:r>
              <a:rPr sz="1750" spc="-10" dirty="0">
                <a:latin typeface="Times New Roman"/>
                <a:cs typeface="Times New Roman"/>
              </a:rPr>
              <a:t>(</a:t>
            </a:r>
            <a:r>
              <a:rPr sz="1750" spc="-10" dirty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sz="1750" spc="-10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7859" y="1416916"/>
            <a:ext cx="1106170" cy="3841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275"/>
              </a:spcBef>
            </a:pPr>
            <a:r>
              <a:rPr sz="1750" spc="-10" dirty="0">
                <a:latin typeface="Times New Roman"/>
                <a:cs typeface="Times New Roman"/>
              </a:rPr>
              <a:t>Eşdeğer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67343" y="1812352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>
                <a:moveTo>
                  <a:pt x="0" y="0"/>
                </a:moveTo>
                <a:lnTo>
                  <a:pt x="1434627" y="0"/>
                </a:lnTo>
              </a:path>
            </a:pathLst>
          </a:custGeom>
          <a:ln w="225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403653" y="1240097"/>
            <a:ext cx="3312795" cy="1256030"/>
            <a:chOff x="5403653" y="1240097"/>
            <a:chExt cx="3312795" cy="1256030"/>
          </a:xfrm>
        </p:grpSpPr>
        <p:sp>
          <p:nvSpPr>
            <p:cNvPr id="11" name="object 11"/>
            <p:cNvSpPr/>
            <p:nvPr/>
          </p:nvSpPr>
          <p:spPr>
            <a:xfrm>
              <a:off x="5414940" y="1251384"/>
              <a:ext cx="3289935" cy="1233805"/>
            </a:xfrm>
            <a:custGeom>
              <a:avLst/>
              <a:gdLst/>
              <a:ahLst/>
              <a:cxnLst/>
              <a:rect l="l" t="t" r="r" b="b"/>
              <a:pathLst>
                <a:path w="3289934" h="1233805">
                  <a:moveTo>
                    <a:pt x="3289667" y="0"/>
                  </a:moveTo>
                  <a:lnTo>
                    <a:pt x="0" y="0"/>
                  </a:lnTo>
                  <a:lnTo>
                    <a:pt x="0" y="1233362"/>
                  </a:lnTo>
                  <a:lnTo>
                    <a:pt x="3289667" y="1233362"/>
                  </a:lnTo>
                  <a:lnTo>
                    <a:pt x="32896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4940" y="1251384"/>
              <a:ext cx="3289935" cy="1233805"/>
            </a:xfrm>
            <a:custGeom>
              <a:avLst/>
              <a:gdLst/>
              <a:ahLst/>
              <a:cxnLst/>
              <a:rect l="l" t="t" r="r" b="b"/>
              <a:pathLst>
                <a:path w="3289934" h="1233805">
                  <a:moveTo>
                    <a:pt x="0" y="1233362"/>
                  </a:moveTo>
                  <a:lnTo>
                    <a:pt x="3289667" y="1233362"/>
                  </a:lnTo>
                  <a:lnTo>
                    <a:pt x="3289667" y="0"/>
                  </a:lnTo>
                  <a:lnTo>
                    <a:pt x="0" y="0"/>
                  </a:lnTo>
                  <a:lnTo>
                    <a:pt x="0" y="1233362"/>
                  </a:lnTo>
                  <a:close/>
                </a:path>
              </a:pathLst>
            </a:custGeom>
            <a:ln w="22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14940" y="1251384"/>
            <a:ext cx="3289935" cy="1264920"/>
          </a:xfrm>
          <a:prstGeom prst="rect">
            <a:avLst/>
          </a:prstGeom>
        </p:spPr>
        <p:txBody>
          <a:bodyPr vert="horz" wrap="square" lIns="0" tIns="291465" rIns="0" bIns="0" rtlCol="0">
            <a:spAutoFit/>
          </a:bodyPr>
          <a:lstStyle/>
          <a:p>
            <a:pPr>
              <a:lnSpc>
                <a:spcPts val="2335"/>
              </a:lnSpc>
              <a:spcBef>
                <a:spcPts val="2295"/>
              </a:spcBef>
              <a:tabLst>
                <a:tab pos="23495" algn="l"/>
              </a:tabLst>
            </a:pPr>
            <a:r>
              <a:rPr sz="3000" u="heavy" spc="37" baseline="-9722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3000" spc="-1402" baseline="-9722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boolean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cift</a:t>
            </a:r>
            <a:endParaRPr sz="2000">
              <a:latin typeface="Courier New"/>
              <a:cs typeface="Courier New"/>
            </a:endParaRPr>
          </a:p>
          <a:p>
            <a:pPr marL="359410">
              <a:lnSpc>
                <a:spcPts val="2335"/>
              </a:lnSpc>
            </a:pPr>
            <a:r>
              <a:rPr sz="2000" spc="25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sayi </a:t>
            </a:r>
            <a:r>
              <a:rPr sz="2000" spc="25" dirty="0">
                <a:latin typeface="Courier New"/>
                <a:cs typeface="Courier New"/>
              </a:rPr>
              <a:t>% 2 </a:t>
            </a:r>
            <a:r>
              <a:rPr sz="2000" spc="5" dirty="0">
                <a:latin typeface="Courier New"/>
                <a:cs typeface="Courier New"/>
              </a:rPr>
              <a:t>==</a:t>
            </a:r>
            <a:r>
              <a:rPr sz="2000" spc="-33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71028" y="2516285"/>
            <a:ext cx="462280" cy="4032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270"/>
              </a:spcBef>
            </a:pPr>
            <a:r>
              <a:rPr sz="1750" spc="-10" dirty="0">
                <a:latin typeface="Times New Roman"/>
                <a:cs typeface="Times New Roman"/>
              </a:rPr>
              <a:t>(</a:t>
            </a:r>
            <a:r>
              <a:rPr sz="1750" spc="-10" dirty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r>
              <a:rPr sz="1750" spc="-10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5471" y="2952064"/>
            <a:ext cx="1548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6DBF4"/>
                </a:solidFill>
                <a:latin typeface="Times New Roman"/>
                <a:cs typeface="Times New Roman"/>
              </a:rPr>
              <a:t>Dikkat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9310" y="4357022"/>
            <a:ext cx="3413760" cy="912494"/>
            <a:chOff x="289310" y="4357022"/>
            <a:chExt cx="3413760" cy="912494"/>
          </a:xfrm>
        </p:grpSpPr>
        <p:sp>
          <p:nvSpPr>
            <p:cNvPr id="17" name="object 17"/>
            <p:cNvSpPr/>
            <p:nvPr/>
          </p:nvSpPr>
          <p:spPr>
            <a:xfrm>
              <a:off x="300186" y="4367898"/>
              <a:ext cx="3392170" cy="890905"/>
            </a:xfrm>
            <a:custGeom>
              <a:avLst/>
              <a:gdLst/>
              <a:ahLst/>
              <a:cxnLst/>
              <a:rect l="l" t="t" r="r" b="b"/>
              <a:pathLst>
                <a:path w="3392170" h="890904">
                  <a:moveTo>
                    <a:pt x="3391876" y="0"/>
                  </a:moveTo>
                  <a:lnTo>
                    <a:pt x="0" y="0"/>
                  </a:lnTo>
                  <a:lnTo>
                    <a:pt x="0" y="890576"/>
                  </a:lnTo>
                  <a:lnTo>
                    <a:pt x="3391876" y="890576"/>
                  </a:lnTo>
                  <a:lnTo>
                    <a:pt x="3391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0186" y="4367898"/>
              <a:ext cx="3392170" cy="890905"/>
            </a:xfrm>
            <a:custGeom>
              <a:avLst/>
              <a:gdLst/>
              <a:ahLst/>
              <a:cxnLst/>
              <a:rect l="l" t="t" r="r" b="b"/>
              <a:pathLst>
                <a:path w="3392170" h="890904">
                  <a:moveTo>
                    <a:pt x="0" y="890576"/>
                  </a:moveTo>
                  <a:lnTo>
                    <a:pt x="3391876" y="890576"/>
                  </a:lnTo>
                  <a:lnTo>
                    <a:pt x="3391876" y="0"/>
                  </a:lnTo>
                  <a:lnTo>
                    <a:pt x="0" y="0"/>
                  </a:lnTo>
                  <a:lnTo>
                    <a:pt x="0" y="890576"/>
                  </a:lnTo>
                  <a:close/>
                </a:path>
              </a:pathLst>
            </a:custGeom>
            <a:ln w="217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0186" y="4367898"/>
            <a:ext cx="3392170" cy="8909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48615" marR="267335" indent="-290830">
              <a:lnSpc>
                <a:spcPts val="2150"/>
              </a:lnSpc>
              <a:spcBef>
                <a:spcPts val="195"/>
              </a:spcBef>
            </a:pPr>
            <a:r>
              <a:rPr sz="1900" spc="10" dirty="0">
                <a:latin typeface="Courier New"/>
                <a:cs typeface="Courier New"/>
              </a:rPr>
              <a:t>if </a:t>
            </a:r>
            <a:r>
              <a:rPr sz="1900" spc="5" dirty="0">
                <a:latin typeface="Courier New"/>
                <a:cs typeface="Courier New"/>
              </a:rPr>
              <a:t>(cift </a:t>
            </a:r>
            <a:r>
              <a:rPr sz="1900" spc="10" dirty="0">
                <a:latin typeface="Courier New"/>
                <a:cs typeface="Courier New"/>
              </a:rPr>
              <a:t>== </a:t>
            </a:r>
            <a:r>
              <a:rPr sz="1900" spc="5" dirty="0">
                <a:latin typeface="Courier New"/>
                <a:cs typeface="Courier New"/>
              </a:rPr>
              <a:t>true)  System.out.println(</a:t>
            </a:r>
            <a:endParaRPr sz="1900">
              <a:latin typeface="Courier New"/>
              <a:cs typeface="Courier New"/>
            </a:endParaRPr>
          </a:p>
          <a:p>
            <a:pPr marL="639445">
              <a:lnSpc>
                <a:spcPts val="2120"/>
              </a:lnSpc>
            </a:pPr>
            <a:r>
              <a:rPr sz="1900" spc="5" dirty="0">
                <a:latin typeface="Courier New"/>
                <a:cs typeface="Courier New"/>
              </a:rPr>
              <a:t>"sayı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çift.");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44827" y="5291160"/>
            <a:ext cx="447675" cy="3816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4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234"/>
              </a:spcBef>
            </a:pPr>
            <a:r>
              <a:rPr sz="1650" dirty="0">
                <a:latin typeface="Times New Roman"/>
                <a:cs typeface="Times New Roman"/>
              </a:rPr>
              <a:t>(a)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1344" y="4251791"/>
            <a:ext cx="1062355" cy="3600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40"/>
              </a:spcBef>
            </a:pPr>
            <a:r>
              <a:rPr sz="1650" spc="5" dirty="0">
                <a:latin typeface="Times New Roman"/>
                <a:cs typeface="Times New Roman"/>
              </a:rPr>
              <a:t>Eşdeğer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84445" y="4622687"/>
            <a:ext cx="1378585" cy="0"/>
          </a:xfrm>
          <a:custGeom>
            <a:avLst/>
            <a:gdLst/>
            <a:ahLst/>
            <a:cxnLst/>
            <a:rect l="l" t="t" r="r" b="b"/>
            <a:pathLst>
              <a:path w="1378585">
                <a:moveTo>
                  <a:pt x="0" y="0"/>
                </a:moveTo>
                <a:lnTo>
                  <a:pt x="1378384" y="0"/>
                </a:lnTo>
              </a:path>
            </a:pathLst>
          </a:custGeom>
          <a:ln w="2174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4445" y="4727916"/>
            <a:ext cx="1378585" cy="0"/>
          </a:xfrm>
          <a:custGeom>
            <a:avLst/>
            <a:gdLst/>
            <a:ahLst/>
            <a:cxnLst/>
            <a:rect l="l" t="t" r="r" b="b"/>
            <a:pathLst>
              <a:path w="1378585">
                <a:moveTo>
                  <a:pt x="0" y="0"/>
                </a:moveTo>
                <a:lnTo>
                  <a:pt x="1378384" y="0"/>
                </a:lnTo>
              </a:path>
            </a:pathLst>
          </a:custGeom>
          <a:ln w="2174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357704" y="4291651"/>
            <a:ext cx="3540760" cy="873125"/>
            <a:chOff x="5357704" y="4291651"/>
            <a:chExt cx="3540760" cy="873125"/>
          </a:xfrm>
        </p:grpSpPr>
        <p:sp>
          <p:nvSpPr>
            <p:cNvPr id="25" name="object 25"/>
            <p:cNvSpPr/>
            <p:nvPr/>
          </p:nvSpPr>
          <p:spPr>
            <a:xfrm>
              <a:off x="5368579" y="4302527"/>
              <a:ext cx="3519170" cy="850900"/>
            </a:xfrm>
            <a:custGeom>
              <a:avLst/>
              <a:gdLst/>
              <a:ahLst/>
              <a:cxnLst/>
              <a:rect l="l" t="t" r="r" b="b"/>
              <a:pathLst>
                <a:path w="3519170" h="850900">
                  <a:moveTo>
                    <a:pt x="3518777" y="0"/>
                  </a:moveTo>
                  <a:lnTo>
                    <a:pt x="0" y="0"/>
                  </a:lnTo>
                  <a:lnTo>
                    <a:pt x="0" y="850747"/>
                  </a:lnTo>
                  <a:lnTo>
                    <a:pt x="3518777" y="850747"/>
                  </a:lnTo>
                  <a:lnTo>
                    <a:pt x="3518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68579" y="4302527"/>
              <a:ext cx="3519170" cy="850900"/>
            </a:xfrm>
            <a:custGeom>
              <a:avLst/>
              <a:gdLst/>
              <a:ahLst/>
              <a:cxnLst/>
              <a:rect l="l" t="t" r="r" b="b"/>
              <a:pathLst>
                <a:path w="3519170" h="850900">
                  <a:moveTo>
                    <a:pt x="0" y="850747"/>
                  </a:moveTo>
                  <a:lnTo>
                    <a:pt x="3518777" y="850747"/>
                  </a:lnTo>
                  <a:lnTo>
                    <a:pt x="3518777" y="0"/>
                  </a:lnTo>
                  <a:lnTo>
                    <a:pt x="0" y="0"/>
                  </a:lnTo>
                  <a:lnTo>
                    <a:pt x="0" y="850747"/>
                  </a:lnTo>
                  <a:close/>
                </a:path>
              </a:pathLst>
            </a:custGeom>
            <a:ln w="21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368580" y="4302527"/>
            <a:ext cx="3519170" cy="8509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48615" marR="394335" indent="-290830">
              <a:lnSpc>
                <a:spcPts val="2180"/>
              </a:lnSpc>
              <a:spcBef>
                <a:spcPts val="170"/>
              </a:spcBef>
            </a:pPr>
            <a:r>
              <a:rPr sz="1900" spc="5" dirty="0">
                <a:latin typeface="Courier New"/>
                <a:cs typeface="Courier New"/>
              </a:rPr>
              <a:t>if </a:t>
            </a:r>
            <a:r>
              <a:rPr sz="1900" dirty="0">
                <a:latin typeface="Courier New"/>
                <a:cs typeface="Courier New"/>
              </a:rPr>
              <a:t>(cift)  </a:t>
            </a:r>
            <a:r>
              <a:rPr sz="1900" spc="5" dirty="0">
                <a:latin typeface="Courier New"/>
                <a:cs typeface="Courier New"/>
              </a:rPr>
              <a:t>System.out.println(</a:t>
            </a:r>
            <a:endParaRPr sz="1900">
              <a:latin typeface="Courier New"/>
              <a:cs typeface="Courier New"/>
            </a:endParaRPr>
          </a:p>
          <a:p>
            <a:pPr marL="638810">
              <a:lnSpc>
                <a:spcPts val="2085"/>
              </a:lnSpc>
            </a:pPr>
            <a:r>
              <a:rPr sz="1900" spc="5" dirty="0">
                <a:latin typeface="Courier New"/>
                <a:cs typeface="Courier New"/>
              </a:rPr>
              <a:t>"sayı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çift.");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55121" y="5247572"/>
            <a:ext cx="443865" cy="3816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95"/>
              </a:spcBef>
            </a:pPr>
            <a:r>
              <a:rPr sz="1650" dirty="0">
                <a:latin typeface="Times New Roman"/>
                <a:cs typeface="Times New Roman"/>
              </a:rPr>
              <a:t>(b)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15797"/>
            <a:ext cx="5375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MANTIKSAL</a:t>
            </a:r>
            <a:r>
              <a:rPr sz="3200" spc="-180" dirty="0"/>
              <a:t> </a:t>
            </a:r>
            <a:r>
              <a:rPr sz="3200" spc="-35" dirty="0"/>
              <a:t>OPERATÖRLER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444" y="1184628"/>
            <a:ext cx="3248660" cy="3410585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1784985" algn="l"/>
              </a:tabLst>
            </a:pPr>
            <a:r>
              <a:rPr sz="30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Operatör	İsim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  <a:tabLst>
                <a:tab pos="1784985" algn="l"/>
              </a:tabLst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!	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değil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1784985" algn="l"/>
              </a:tabLst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&amp;&amp;	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ve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1784985" algn="l"/>
              </a:tabLst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||	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veya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  <a:tabLst>
                <a:tab pos="1784985" algn="l"/>
              </a:tabLst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^	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özel</a:t>
            </a:r>
            <a:r>
              <a:rPr sz="3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veya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15797"/>
            <a:ext cx="6584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DEĞİL (!) </a:t>
            </a:r>
            <a:r>
              <a:rPr sz="3200" spc="-45" dirty="0"/>
              <a:t>OPERATÖRÜ </a:t>
            </a:r>
            <a:r>
              <a:rPr sz="3200" spc="-5" dirty="0"/>
              <a:t>İÇİN</a:t>
            </a:r>
            <a:r>
              <a:rPr sz="3200" spc="-195" dirty="0"/>
              <a:t> </a:t>
            </a:r>
            <a:r>
              <a:rPr sz="3200" spc="-55" dirty="0"/>
              <a:t>TABLO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13359" y="1149096"/>
            <a:ext cx="8717280" cy="1323340"/>
            <a:chOff x="213359" y="1149096"/>
            <a:chExt cx="8717280" cy="1323340"/>
          </a:xfrm>
        </p:grpSpPr>
        <p:sp>
          <p:nvSpPr>
            <p:cNvPr id="4" name="object 4"/>
            <p:cNvSpPr/>
            <p:nvPr/>
          </p:nvSpPr>
          <p:spPr>
            <a:xfrm>
              <a:off x="213359" y="1149096"/>
              <a:ext cx="8717280" cy="1323340"/>
            </a:xfrm>
            <a:custGeom>
              <a:avLst/>
              <a:gdLst/>
              <a:ahLst/>
              <a:cxnLst/>
              <a:rect l="l" t="t" r="r" b="b"/>
              <a:pathLst>
                <a:path w="8717280" h="1323339">
                  <a:moveTo>
                    <a:pt x="8717280" y="0"/>
                  </a:moveTo>
                  <a:lnTo>
                    <a:pt x="0" y="0"/>
                  </a:lnTo>
                  <a:lnTo>
                    <a:pt x="0" y="1322831"/>
                  </a:lnTo>
                  <a:lnTo>
                    <a:pt x="8717280" y="1322831"/>
                  </a:lnTo>
                  <a:lnTo>
                    <a:pt x="8717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688" y="1220239"/>
              <a:ext cx="2458085" cy="1188085"/>
            </a:xfrm>
            <a:custGeom>
              <a:avLst/>
              <a:gdLst/>
              <a:ahLst/>
              <a:cxnLst/>
              <a:rect l="l" t="t" r="r" b="b"/>
              <a:pathLst>
                <a:path w="2458085" h="1188085">
                  <a:moveTo>
                    <a:pt x="0" y="1188086"/>
                  </a:moveTo>
                  <a:lnTo>
                    <a:pt x="2457806" y="1188086"/>
                  </a:lnTo>
                  <a:lnTo>
                    <a:pt x="2457806" y="0"/>
                  </a:lnTo>
                  <a:lnTo>
                    <a:pt x="0" y="0"/>
                  </a:lnTo>
                  <a:lnTo>
                    <a:pt x="0" y="1188086"/>
                  </a:lnTo>
                  <a:close/>
                </a:path>
              </a:pathLst>
            </a:custGeom>
            <a:ln w="14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6171" y="1232450"/>
            <a:ext cx="136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841" y="1232450"/>
            <a:ext cx="25907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ourier New"/>
                <a:cs typeface="Courier New"/>
              </a:rPr>
              <a:t>!p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171" y="1580023"/>
            <a:ext cx="628015" cy="71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41900"/>
              </a:lnSpc>
              <a:spcBef>
                <a:spcPts val="100"/>
              </a:spcBef>
            </a:pPr>
            <a:r>
              <a:rPr sz="1600" spc="5" dirty="0">
                <a:latin typeface="Courier New"/>
                <a:cs typeface="Courier New"/>
              </a:rPr>
              <a:t>true  false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6760" y="1580023"/>
            <a:ext cx="628015" cy="71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41900"/>
              </a:lnSpc>
              <a:spcBef>
                <a:spcPts val="100"/>
              </a:spcBef>
            </a:pPr>
            <a:r>
              <a:rPr sz="1600" spc="5" dirty="0">
                <a:latin typeface="Courier New"/>
                <a:cs typeface="Courier New"/>
              </a:rPr>
              <a:t>false  true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7789" y="1197869"/>
            <a:ext cx="8595995" cy="1233170"/>
            <a:chOff x="247789" y="1197869"/>
            <a:chExt cx="8595995" cy="1233170"/>
          </a:xfrm>
        </p:grpSpPr>
        <p:sp>
          <p:nvSpPr>
            <p:cNvPr id="11" name="object 11"/>
            <p:cNvSpPr/>
            <p:nvPr/>
          </p:nvSpPr>
          <p:spPr>
            <a:xfrm>
              <a:off x="255409" y="1591170"/>
              <a:ext cx="2529205" cy="0"/>
            </a:xfrm>
            <a:custGeom>
              <a:avLst/>
              <a:gdLst/>
              <a:ahLst/>
              <a:cxnLst/>
              <a:rect l="l" t="t" r="r" b="b"/>
              <a:pathLst>
                <a:path w="2529205">
                  <a:moveTo>
                    <a:pt x="0" y="0"/>
                  </a:moveTo>
                  <a:lnTo>
                    <a:pt x="2529071" y="0"/>
                  </a:lnTo>
                </a:path>
              </a:pathLst>
            </a:custGeom>
            <a:ln w="14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57385" y="1205489"/>
              <a:ext cx="5379085" cy="1217930"/>
            </a:xfrm>
            <a:custGeom>
              <a:avLst/>
              <a:gdLst/>
              <a:ahLst/>
              <a:cxnLst/>
              <a:rect l="l" t="t" r="r" b="b"/>
              <a:pathLst>
                <a:path w="5379084" h="1217930">
                  <a:moveTo>
                    <a:pt x="0" y="1217592"/>
                  </a:moveTo>
                  <a:lnTo>
                    <a:pt x="5378723" y="1217592"/>
                  </a:lnTo>
                  <a:lnTo>
                    <a:pt x="5378723" y="0"/>
                  </a:lnTo>
                  <a:lnTo>
                    <a:pt x="0" y="0"/>
                  </a:lnTo>
                  <a:lnTo>
                    <a:pt x="0" y="1217592"/>
                  </a:lnTo>
                  <a:close/>
                </a:path>
              </a:pathLst>
            </a:custGeom>
            <a:ln w="147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14629" y="1269088"/>
            <a:ext cx="43446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Örnek </a:t>
            </a:r>
            <a:r>
              <a:rPr sz="1600" spc="5" dirty="0">
                <a:latin typeface="Times New Roman"/>
                <a:cs typeface="Times New Roman"/>
              </a:rPr>
              <a:t>(yas </a:t>
            </a:r>
            <a:r>
              <a:rPr sz="1600" spc="10" dirty="0">
                <a:latin typeface="Times New Roman"/>
                <a:cs typeface="Times New Roman"/>
              </a:rPr>
              <a:t>= </a:t>
            </a:r>
            <a:r>
              <a:rPr sz="1600" spc="5" dirty="0">
                <a:latin typeface="Times New Roman"/>
                <a:cs typeface="Times New Roman"/>
              </a:rPr>
              <a:t>24, </a:t>
            </a:r>
            <a:r>
              <a:rPr sz="1600" dirty="0">
                <a:latin typeface="Times New Roman"/>
                <a:cs typeface="Times New Roman"/>
              </a:rPr>
              <a:t>cinsiyet </a:t>
            </a:r>
            <a:r>
              <a:rPr sz="1600" spc="10" dirty="0">
                <a:latin typeface="Times New Roman"/>
                <a:cs typeface="Times New Roman"/>
              </a:rPr>
              <a:t>= </a:t>
            </a:r>
            <a:r>
              <a:rPr sz="1600" spc="-5" dirty="0">
                <a:latin typeface="Times New Roman"/>
                <a:cs typeface="Times New Roman"/>
              </a:rPr>
              <a:t>'E' </a:t>
            </a:r>
            <a:r>
              <a:rPr sz="1600" dirty="0">
                <a:latin typeface="Times New Roman"/>
                <a:cs typeface="Times New Roman"/>
              </a:rPr>
              <a:t>oldugunu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varsayalım)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4629" y="1609528"/>
            <a:ext cx="4724400" cy="71247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80"/>
              </a:spcBef>
            </a:pPr>
            <a:r>
              <a:rPr sz="1600" dirty="0">
                <a:latin typeface="Times New Roman"/>
                <a:cs typeface="Times New Roman"/>
              </a:rPr>
              <a:t>!(yas </a:t>
            </a:r>
            <a:r>
              <a:rPr sz="1600" spc="10" dirty="0">
                <a:latin typeface="Times New Roman"/>
                <a:cs typeface="Times New Roman"/>
              </a:rPr>
              <a:t>&gt; 18) </a:t>
            </a:r>
            <a:r>
              <a:rPr sz="1600" dirty="0">
                <a:latin typeface="Times New Roman"/>
                <a:cs typeface="Times New Roman"/>
              </a:rPr>
              <a:t>false dir, Çünkü </a:t>
            </a:r>
            <a:r>
              <a:rPr sz="1600" spc="5" dirty="0">
                <a:latin typeface="Times New Roman"/>
                <a:cs typeface="Times New Roman"/>
              </a:rPr>
              <a:t>(age </a:t>
            </a:r>
            <a:r>
              <a:rPr sz="1600" spc="10" dirty="0">
                <a:latin typeface="Times New Roman"/>
                <a:cs typeface="Times New Roman"/>
              </a:rPr>
              <a:t>&gt; 18) </a:t>
            </a:r>
            <a:r>
              <a:rPr sz="1600" dirty="0">
                <a:latin typeface="Times New Roman"/>
                <a:cs typeface="Times New Roman"/>
              </a:rPr>
              <a:t>true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1600" dirty="0">
                <a:latin typeface="Times New Roman"/>
                <a:cs typeface="Times New Roman"/>
              </a:rPr>
              <a:t>!(cinsiyet!= </a:t>
            </a:r>
            <a:r>
              <a:rPr sz="1600" spc="-5" dirty="0">
                <a:latin typeface="Times New Roman"/>
                <a:cs typeface="Times New Roman"/>
              </a:rPr>
              <a:t>'E') </a:t>
            </a:r>
            <a:r>
              <a:rPr sz="1600" dirty="0">
                <a:latin typeface="Times New Roman"/>
                <a:cs typeface="Times New Roman"/>
              </a:rPr>
              <a:t>true </a:t>
            </a:r>
            <a:r>
              <a:rPr sz="1600" spc="5" dirty="0">
                <a:latin typeface="Times New Roman"/>
                <a:cs typeface="Times New Roman"/>
              </a:rPr>
              <a:t>dir, Çünkü </a:t>
            </a:r>
            <a:r>
              <a:rPr sz="1600" dirty="0">
                <a:latin typeface="Times New Roman"/>
                <a:cs typeface="Times New Roman"/>
              </a:rPr>
              <a:t>(cinsiyet != </a:t>
            </a:r>
            <a:r>
              <a:rPr sz="1600" spc="-5" dirty="0">
                <a:latin typeface="Times New Roman"/>
                <a:cs typeface="Times New Roman"/>
              </a:rPr>
              <a:t>'E') </a:t>
            </a:r>
            <a:r>
              <a:rPr sz="1600" dirty="0">
                <a:latin typeface="Times New Roman"/>
                <a:cs typeface="Times New Roman"/>
              </a:rPr>
              <a:t>false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dir..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84481" y="1591170"/>
            <a:ext cx="5918835" cy="0"/>
          </a:xfrm>
          <a:custGeom>
            <a:avLst/>
            <a:gdLst/>
            <a:ahLst/>
            <a:cxnLst/>
            <a:rect l="l" t="t" r="r" b="b"/>
            <a:pathLst>
              <a:path w="5918834">
                <a:moveTo>
                  <a:pt x="0" y="0"/>
                </a:moveTo>
                <a:lnTo>
                  <a:pt x="5918607" y="0"/>
                </a:lnTo>
              </a:path>
            </a:pathLst>
          </a:custGeom>
          <a:ln w="14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9247" y="3774947"/>
            <a:ext cx="9065260" cy="1508760"/>
            <a:chOff x="79247" y="3774947"/>
            <a:chExt cx="9065260" cy="1508760"/>
          </a:xfrm>
        </p:grpSpPr>
        <p:sp>
          <p:nvSpPr>
            <p:cNvPr id="17" name="object 17"/>
            <p:cNvSpPr/>
            <p:nvPr/>
          </p:nvSpPr>
          <p:spPr>
            <a:xfrm>
              <a:off x="79247" y="3774947"/>
              <a:ext cx="9065260" cy="1508760"/>
            </a:xfrm>
            <a:custGeom>
              <a:avLst/>
              <a:gdLst/>
              <a:ahLst/>
              <a:cxnLst/>
              <a:rect l="l" t="t" r="r" b="b"/>
              <a:pathLst>
                <a:path w="9065260" h="1508760">
                  <a:moveTo>
                    <a:pt x="9064752" y="0"/>
                  </a:moveTo>
                  <a:lnTo>
                    <a:pt x="0" y="0"/>
                  </a:lnTo>
                  <a:lnTo>
                    <a:pt x="0" y="1508760"/>
                  </a:lnTo>
                  <a:lnTo>
                    <a:pt x="9064752" y="1508760"/>
                  </a:lnTo>
                  <a:lnTo>
                    <a:pt x="9064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333" y="3856124"/>
              <a:ext cx="2731135" cy="1355090"/>
            </a:xfrm>
            <a:custGeom>
              <a:avLst/>
              <a:gdLst/>
              <a:ahLst/>
              <a:cxnLst/>
              <a:rect l="l" t="t" r="r" b="b"/>
              <a:pathLst>
                <a:path w="2731135" h="1355089">
                  <a:moveTo>
                    <a:pt x="0" y="1355044"/>
                  </a:moveTo>
                  <a:lnTo>
                    <a:pt x="2730831" y="1355044"/>
                  </a:lnTo>
                  <a:lnTo>
                    <a:pt x="2730831" y="0"/>
                  </a:lnTo>
                  <a:lnTo>
                    <a:pt x="0" y="0"/>
                  </a:lnTo>
                  <a:lnTo>
                    <a:pt x="0" y="1355044"/>
                  </a:lnTo>
                  <a:close/>
                </a:path>
              </a:pathLst>
            </a:custGeom>
            <a:ln w="167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6366" y="3871835"/>
            <a:ext cx="16256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5" dirty="0"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5099" y="3871835"/>
            <a:ext cx="299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5" dirty="0">
                <a:latin typeface="Courier New"/>
                <a:cs typeface="Courier New"/>
              </a:rPr>
              <a:t>!p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6366" y="4268251"/>
            <a:ext cx="709930" cy="814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5"/>
              </a:spcBef>
            </a:pPr>
            <a:r>
              <a:rPr sz="1800" spc="-5" dirty="0">
                <a:latin typeface="Courier New"/>
                <a:cs typeface="Courier New"/>
              </a:rPr>
              <a:t>true  false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05010" y="4268251"/>
            <a:ext cx="709930" cy="814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5"/>
              </a:spcBef>
            </a:pPr>
            <a:r>
              <a:rPr sz="1800" spc="-5" dirty="0">
                <a:latin typeface="Courier New"/>
                <a:cs typeface="Courier New"/>
              </a:rPr>
              <a:t>false  true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7248" y="3864382"/>
            <a:ext cx="8700770" cy="1403350"/>
            <a:chOff x="117248" y="3864382"/>
            <a:chExt cx="8700770" cy="1403350"/>
          </a:xfrm>
        </p:grpSpPr>
        <p:sp>
          <p:nvSpPr>
            <p:cNvPr id="24" name="object 24"/>
            <p:cNvSpPr/>
            <p:nvPr/>
          </p:nvSpPr>
          <p:spPr>
            <a:xfrm>
              <a:off x="125820" y="4279180"/>
              <a:ext cx="2810510" cy="0"/>
            </a:xfrm>
            <a:custGeom>
              <a:avLst/>
              <a:gdLst/>
              <a:ahLst/>
              <a:cxnLst/>
              <a:rect l="l" t="t" r="r" b="b"/>
              <a:pathLst>
                <a:path w="2810510">
                  <a:moveTo>
                    <a:pt x="0" y="0"/>
                  </a:moveTo>
                  <a:lnTo>
                    <a:pt x="2810216" y="0"/>
                  </a:lnTo>
                </a:path>
              </a:pathLst>
            </a:custGeom>
            <a:ln w="16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76939" y="3872954"/>
              <a:ext cx="4132579" cy="1386205"/>
            </a:xfrm>
            <a:custGeom>
              <a:avLst/>
              <a:gdLst/>
              <a:ahLst/>
              <a:cxnLst/>
              <a:rect l="l" t="t" r="r" b="b"/>
              <a:pathLst>
                <a:path w="4132579" h="1386204">
                  <a:moveTo>
                    <a:pt x="0" y="1385799"/>
                  </a:moveTo>
                  <a:lnTo>
                    <a:pt x="4132510" y="1385799"/>
                  </a:lnTo>
                  <a:lnTo>
                    <a:pt x="4132510" y="0"/>
                  </a:lnTo>
                  <a:lnTo>
                    <a:pt x="0" y="0"/>
                  </a:lnTo>
                  <a:lnTo>
                    <a:pt x="0" y="1385799"/>
                  </a:lnTo>
                  <a:close/>
                </a:path>
              </a:pathLst>
            </a:custGeom>
            <a:ln w="167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81833" y="3944377"/>
            <a:ext cx="59372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10" dirty="0">
                <a:latin typeface="Times New Roman"/>
                <a:cs typeface="Times New Roman"/>
              </a:rPr>
              <a:t>Ör</a:t>
            </a:r>
            <a:r>
              <a:rPr sz="1800" spc="-15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ek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36123" y="4445772"/>
            <a:ext cx="3475354" cy="57023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54"/>
              </a:spcBef>
            </a:pPr>
            <a:r>
              <a:rPr sz="1800" spc="-10" dirty="0">
                <a:latin typeface="Times New Roman"/>
                <a:cs typeface="Times New Roman"/>
              </a:rPr>
              <a:t>!(1 </a:t>
            </a:r>
            <a:r>
              <a:rPr sz="1800" spc="-5" dirty="0">
                <a:latin typeface="Times New Roman"/>
                <a:cs typeface="Times New Roman"/>
              </a:rPr>
              <a:t>&gt; 2) </a:t>
            </a:r>
            <a:r>
              <a:rPr sz="1800" spc="-10" dirty="0">
                <a:latin typeface="Times New Roman"/>
                <a:cs typeface="Times New Roman"/>
              </a:rPr>
              <a:t>true </a:t>
            </a:r>
            <a:r>
              <a:rPr sz="1800" spc="-5" dirty="0">
                <a:latin typeface="Times New Roman"/>
                <a:cs typeface="Times New Roman"/>
              </a:rPr>
              <a:t>degeri alır, </a:t>
            </a:r>
            <a:r>
              <a:rPr sz="1800" spc="-10" dirty="0">
                <a:latin typeface="Times New Roman"/>
                <a:cs typeface="Times New Roman"/>
              </a:rPr>
              <a:t>çünkü </a:t>
            </a:r>
            <a:r>
              <a:rPr sz="1800" spc="-5" dirty="0">
                <a:latin typeface="Times New Roman"/>
                <a:cs typeface="Times New Roman"/>
              </a:rPr>
              <a:t>(1 &gt; </a:t>
            </a:r>
            <a:r>
              <a:rPr sz="1800" spc="-15" dirty="0">
                <a:latin typeface="Times New Roman"/>
                <a:cs typeface="Times New Roman"/>
              </a:rPr>
              <a:t>2)  </a:t>
            </a:r>
            <a:r>
              <a:rPr sz="1800" spc="-10" dirty="0">
                <a:latin typeface="Times New Roman"/>
                <a:cs typeface="Times New Roman"/>
              </a:rPr>
              <a:t>yanlıştır.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60341" y="4329079"/>
            <a:ext cx="4164965" cy="0"/>
          </a:xfrm>
          <a:custGeom>
            <a:avLst/>
            <a:gdLst/>
            <a:ahLst/>
            <a:cxnLst/>
            <a:rect l="l" t="t" r="r" b="b"/>
            <a:pathLst>
              <a:path w="4164965">
                <a:moveTo>
                  <a:pt x="0" y="0"/>
                </a:moveTo>
                <a:lnTo>
                  <a:pt x="4164796" y="0"/>
                </a:lnTo>
              </a:path>
            </a:pathLst>
          </a:custGeom>
          <a:ln w="1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516" y="393572"/>
            <a:ext cx="84099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&amp;&amp; </a:t>
            </a:r>
            <a:r>
              <a:rPr sz="3200" spc="-45" dirty="0"/>
              <a:t>OPERATÖRÜ </a:t>
            </a:r>
            <a:r>
              <a:rPr sz="3200" spc="-5" dirty="0"/>
              <a:t>İÇİN DOĞRULUK</a:t>
            </a:r>
            <a:r>
              <a:rPr sz="3200" spc="-65" dirty="0"/>
              <a:t> </a:t>
            </a:r>
            <a:r>
              <a:rPr sz="3200" spc="-40" dirty="0"/>
              <a:t>TABLOSU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5260" y="1083563"/>
          <a:ext cx="8793479" cy="200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1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439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p1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779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p2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779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p1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&amp;&amp;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779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p2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779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Örnek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(yas = 24,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cinsiyet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'K')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100">
                <a:tc>
                  <a:txBody>
                    <a:bodyPr/>
                    <a:lstStyle/>
                    <a:p>
                      <a:pPr marL="153035" marR="300355">
                        <a:lnSpc>
                          <a:spcPct val="1429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false  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5303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7975" marR="177165">
                        <a:lnSpc>
                          <a:spcPct val="1429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false  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797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0" marR="53975" indent="-635">
                        <a:lnSpc>
                          <a:spcPct val="1429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false  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54760">
                        <a:lnSpc>
                          <a:spcPts val="1885"/>
                        </a:lnSpc>
                        <a:spcBef>
                          <a:spcPts val="1045"/>
                        </a:spcBef>
                      </a:pPr>
                      <a:r>
                        <a:rPr sz="16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(yas&gt; </a:t>
                      </a:r>
                      <a:r>
                        <a:rPr sz="16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18) </a:t>
                      </a:r>
                      <a:r>
                        <a:rPr sz="16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&amp;&amp; (cinsiyet == </a:t>
                      </a:r>
                      <a:r>
                        <a:rPr sz="16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'K')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true,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çünkü </a:t>
                      </a:r>
                      <a:r>
                        <a:rPr sz="16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(yas</a:t>
                      </a:r>
                      <a:r>
                        <a:rPr sz="1600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54760" marR="353060">
                        <a:lnSpc>
                          <a:spcPts val="1870"/>
                        </a:lnSpc>
                        <a:spcBef>
                          <a:spcPts val="65"/>
                        </a:spcBef>
                      </a:pPr>
                      <a:r>
                        <a:rPr sz="16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18)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ve </a:t>
                      </a:r>
                      <a:r>
                        <a:rPr sz="16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(cinsiyet </a:t>
                      </a:r>
                      <a:r>
                        <a:rPr sz="16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== </a:t>
                      </a:r>
                      <a:r>
                        <a:rPr sz="16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'K')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şartlarının herikisi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de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true  değeri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alır.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44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44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4455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54760">
                        <a:lnSpc>
                          <a:spcPts val="1720"/>
                        </a:lnSpc>
                      </a:pPr>
                      <a:r>
                        <a:rPr sz="16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(yas </a:t>
                      </a:r>
                      <a:r>
                        <a:rPr sz="16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&gt; 18) </a:t>
                      </a:r>
                      <a:r>
                        <a:rPr sz="16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&amp;&amp; (cinsiyet </a:t>
                      </a:r>
                      <a:r>
                        <a:rPr sz="16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!= </a:t>
                      </a:r>
                      <a:r>
                        <a:rPr sz="16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'K')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false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degeri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alır,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54760">
                        <a:lnSpc>
                          <a:spcPts val="1895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çünkü </a:t>
                      </a:r>
                      <a:r>
                        <a:rPr sz="16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(cinsiyet </a:t>
                      </a:r>
                      <a:r>
                        <a:rPr sz="16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!= </a:t>
                      </a:r>
                      <a:r>
                        <a:rPr sz="16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'K')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false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degeri</a:t>
                      </a:r>
                      <a:r>
                        <a:rPr sz="16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alır.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6011" y="3727703"/>
            <a:ext cx="8968740" cy="2298700"/>
          </a:xfrm>
          <a:custGeom>
            <a:avLst/>
            <a:gdLst/>
            <a:ahLst/>
            <a:cxnLst/>
            <a:rect l="l" t="t" r="r" b="b"/>
            <a:pathLst>
              <a:path w="8968740" h="2298700">
                <a:moveTo>
                  <a:pt x="8968740" y="0"/>
                </a:moveTo>
                <a:lnTo>
                  <a:pt x="0" y="0"/>
                </a:lnTo>
                <a:lnTo>
                  <a:pt x="0" y="2298192"/>
                </a:lnTo>
                <a:lnTo>
                  <a:pt x="8968740" y="2298192"/>
                </a:lnTo>
                <a:lnTo>
                  <a:pt x="8968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5004" y="3824471"/>
            <a:ext cx="4088765" cy="2201545"/>
          </a:xfrm>
          <a:custGeom>
            <a:avLst/>
            <a:gdLst/>
            <a:ahLst/>
            <a:cxnLst/>
            <a:rect l="l" t="t" r="r" b="b"/>
            <a:pathLst>
              <a:path w="4088765" h="2201545">
                <a:moveTo>
                  <a:pt x="4088739" y="2201424"/>
                </a:moveTo>
                <a:lnTo>
                  <a:pt x="4088739" y="0"/>
                </a:lnTo>
                <a:lnTo>
                  <a:pt x="0" y="0"/>
                </a:lnTo>
                <a:lnTo>
                  <a:pt x="0" y="2201424"/>
                </a:lnTo>
              </a:path>
            </a:pathLst>
          </a:custGeom>
          <a:ln w="164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6011" y="3727703"/>
          <a:ext cx="4053204" cy="2298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484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p1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314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p2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314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p1 &amp;&amp;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p2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314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false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false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false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94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false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true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false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94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true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false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false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95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true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true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true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802369" y="3894761"/>
            <a:ext cx="3542665" cy="208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81330" algn="ctr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latin typeface="Times New Roman"/>
                <a:cs typeface="Times New Roman"/>
              </a:rPr>
              <a:t>Örnek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10"/>
              </a:lnSpc>
              <a:spcBef>
                <a:spcPts val="1730"/>
              </a:spcBef>
            </a:pPr>
            <a:r>
              <a:rPr sz="1800" spc="-10" dirty="0">
                <a:latin typeface="Times New Roman"/>
                <a:cs typeface="Times New Roman"/>
              </a:rPr>
              <a:t>(3 </a:t>
            </a:r>
            <a:r>
              <a:rPr sz="1800" spc="-15" dirty="0">
                <a:latin typeface="Times New Roman"/>
                <a:cs typeface="Times New Roman"/>
              </a:rPr>
              <a:t>&gt; </a:t>
            </a:r>
            <a:r>
              <a:rPr sz="1800" spc="-10" dirty="0">
                <a:latin typeface="Times New Roman"/>
                <a:cs typeface="Times New Roman"/>
              </a:rPr>
              <a:t>2) </a:t>
            </a:r>
            <a:r>
              <a:rPr sz="1800" spc="-30" dirty="0">
                <a:latin typeface="Times New Roman"/>
                <a:cs typeface="Times New Roman"/>
              </a:rPr>
              <a:t>&amp;&amp; </a:t>
            </a:r>
            <a:r>
              <a:rPr sz="1800" spc="-10" dirty="0">
                <a:latin typeface="Times New Roman"/>
                <a:cs typeface="Times New Roman"/>
              </a:rPr>
              <a:t>(5 </a:t>
            </a:r>
            <a:r>
              <a:rPr sz="1800" spc="-15" dirty="0">
                <a:latin typeface="Times New Roman"/>
                <a:cs typeface="Times New Roman"/>
              </a:rPr>
              <a:t>&gt;= </a:t>
            </a:r>
            <a:r>
              <a:rPr sz="1800" spc="-10" dirty="0">
                <a:latin typeface="Times New Roman"/>
                <a:cs typeface="Times New Roman"/>
              </a:rPr>
              <a:t>5) </a:t>
            </a:r>
            <a:r>
              <a:rPr sz="1800" spc="-15" dirty="0">
                <a:latin typeface="Times New Roman"/>
                <a:cs typeface="Times New Roman"/>
              </a:rPr>
              <a:t>true degeri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alır,</a:t>
            </a:r>
            <a:endParaRPr sz="1800">
              <a:latin typeface="Times New Roman"/>
              <a:cs typeface="Times New Roman"/>
            </a:endParaRPr>
          </a:p>
          <a:p>
            <a:pPr marL="12700" marR="172085">
              <a:lnSpc>
                <a:spcPts val="2080"/>
              </a:lnSpc>
              <a:spcBef>
                <a:spcPts val="85"/>
              </a:spcBef>
            </a:pPr>
            <a:r>
              <a:rPr sz="1800" spc="-15" dirty="0">
                <a:latin typeface="Times New Roman"/>
                <a:cs typeface="Times New Roman"/>
              </a:rPr>
              <a:t>çünkü </a:t>
            </a:r>
            <a:r>
              <a:rPr sz="1800" spc="-10" dirty="0">
                <a:latin typeface="Times New Roman"/>
                <a:cs typeface="Times New Roman"/>
              </a:rPr>
              <a:t>(3 </a:t>
            </a:r>
            <a:r>
              <a:rPr sz="1800" spc="-15" dirty="0">
                <a:latin typeface="Times New Roman"/>
                <a:cs typeface="Times New Roman"/>
              </a:rPr>
              <a:t>&gt; </a:t>
            </a:r>
            <a:r>
              <a:rPr sz="1800" spc="-10" dirty="0">
                <a:latin typeface="Times New Roman"/>
                <a:cs typeface="Times New Roman"/>
              </a:rPr>
              <a:t>2) </a:t>
            </a:r>
            <a:r>
              <a:rPr sz="1800" spc="-20" dirty="0">
                <a:latin typeface="Times New Roman"/>
                <a:cs typeface="Times New Roman"/>
              </a:rPr>
              <a:t>ve </a:t>
            </a:r>
            <a:r>
              <a:rPr sz="1800" spc="-10" dirty="0">
                <a:latin typeface="Times New Roman"/>
                <a:cs typeface="Times New Roman"/>
              </a:rPr>
              <a:t>(5 </a:t>
            </a:r>
            <a:r>
              <a:rPr sz="1800" spc="-15" dirty="0">
                <a:latin typeface="Times New Roman"/>
                <a:cs typeface="Times New Roman"/>
              </a:rPr>
              <a:t>&gt;= </a:t>
            </a:r>
            <a:r>
              <a:rPr sz="1800" spc="-10" dirty="0">
                <a:latin typeface="Times New Roman"/>
                <a:cs typeface="Times New Roman"/>
              </a:rPr>
              <a:t>5) </a:t>
            </a:r>
            <a:r>
              <a:rPr sz="1800" spc="-15" dirty="0">
                <a:latin typeface="Times New Roman"/>
                <a:cs typeface="Times New Roman"/>
              </a:rPr>
              <a:t>her </a:t>
            </a:r>
            <a:r>
              <a:rPr sz="1800" spc="-20" dirty="0">
                <a:latin typeface="Times New Roman"/>
                <a:cs typeface="Times New Roman"/>
              </a:rPr>
              <a:t>ikisi </a:t>
            </a:r>
            <a:r>
              <a:rPr sz="1800" spc="-10" dirty="0">
                <a:latin typeface="Times New Roman"/>
                <a:cs typeface="Times New Roman"/>
              </a:rPr>
              <a:t>de  </a:t>
            </a:r>
            <a:r>
              <a:rPr sz="1800" spc="-15" dirty="0">
                <a:latin typeface="Times New Roman"/>
                <a:cs typeface="Times New Roman"/>
              </a:rPr>
              <a:t>true degeri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alır.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ts val="2110"/>
              </a:lnSpc>
            </a:pPr>
            <a:r>
              <a:rPr sz="1800" spc="-10" dirty="0">
                <a:latin typeface="Times New Roman"/>
                <a:cs typeface="Times New Roman"/>
              </a:rPr>
              <a:t>(3 </a:t>
            </a:r>
            <a:r>
              <a:rPr sz="1800" spc="-15" dirty="0">
                <a:latin typeface="Times New Roman"/>
                <a:cs typeface="Times New Roman"/>
              </a:rPr>
              <a:t>&gt; </a:t>
            </a:r>
            <a:r>
              <a:rPr sz="1800" spc="-10" dirty="0">
                <a:latin typeface="Times New Roman"/>
                <a:cs typeface="Times New Roman"/>
              </a:rPr>
              <a:t>2) </a:t>
            </a:r>
            <a:r>
              <a:rPr sz="1800" spc="-30" dirty="0">
                <a:latin typeface="Times New Roman"/>
                <a:cs typeface="Times New Roman"/>
              </a:rPr>
              <a:t>&amp;&amp; </a:t>
            </a:r>
            <a:r>
              <a:rPr sz="1800" spc="-10" dirty="0">
                <a:latin typeface="Times New Roman"/>
                <a:cs typeface="Times New Roman"/>
              </a:rPr>
              <a:t>(5 </a:t>
            </a:r>
            <a:r>
              <a:rPr sz="1800" spc="-15" dirty="0">
                <a:latin typeface="Times New Roman"/>
                <a:cs typeface="Times New Roman"/>
              </a:rPr>
              <a:t>&gt; </a:t>
            </a:r>
            <a:r>
              <a:rPr sz="1800" spc="-10" dirty="0">
                <a:latin typeface="Times New Roman"/>
                <a:cs typeface="Times New Roman"/>
              </a:rPr>
              <a:t>5) </a:t>
            </a:r>
            <a:r>
              <a:rPr sz="1800" spc="-15" dirty="0">
                <a:latin typeface="Times New Roman"/>
                <a:cs typeface="Times New Roman"/>
              </a:rPr>
              <a:t>ise </a:t>
            </a:r>
            <a:r>
              <a:rPr sz="1800" spc="-20" dirty="0">
                <a:latin typeface="Times New Roman"/>
                <a:cs typeface="Times New Roman"/>
              </a:rPr>
              <a:t>false </a:t>
            </a:r>
            <a:r>
              <a:rPr sz="1800" spc="-15" dirty="0">
                <a:latin typeface="Times New Roman"/>
                <a:cs typeface="Times New Roman"/>
              </a:rPr>
              <a:t>degeri </a:t>
            </a:r>
            <a:r>
              <a:rPr sz="1800" spc="-10" dirty="0">
                <a:latin typeface="Times New Roman"/>
                <a:cs typeface="Times New Roman"/>
              </a:rPr>
              <a:t>alır,  </a:t>
            </a:r>
            <a:r>
              <a:rPr sz="1800" spc="-15" dirty="0">
                <a:latin typeface="Times New Roman"/>
                <a:cs typeface="Times New Roman"/>
              </a:rPr>
              <a:t>çünkü </a:t>
            </a:r>
            <a:r>
              <a:rPr sz="1800" spc="-10" dirty="0">
                <a:latin typeface="Times New Roman"/>
                <a:cs typeface="Times New Roman"/>
              </a:rPr>
              <a:t>(5 </a:t>
            </a:r>
            <a:r>
              <a:rPr sz="1800" spc="-15" dirty="0">
                <a:latin typeface="Times New Roman"/>
                <a:cs typeface="Times New Roman"/>
              </a:rPr>
              <a:t>&gt; </a:t>
            </a:r>
            <a:r>
              <a:rPr sz="1800" spc="-10" dirty="0">
                <a:latin typeface="Times New Roman"/>
                <a:cs typeface="Times New Roman"/>
              </a:rPr>
              <a:t>5) </a:t>
            </a:r>
            <a:r>
              <a:rPr sz="1800" spc="-20" dirty="0">
                <a:latin typeface="Times New Roman"/>
                <a:cs typeface="Times New Roman"/>
              </a:rPr>
              <a:t>false </a:t>
            </a:r>
            <a:r>
              <a:rPr sz="1800" spc="-15" dirty="0">
                <a:latin typeface="Times New Roman"/>
                <a:cs typeface="Times New Roman"/>
              </a:rPr>
              <a:t>degeri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alır.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28583" y="4273271"/>
            <a:ext cx="4121150" cy="0"/>
          </a:xfrm>
          <a:custGeom>
            <a:avLst/>
            <a:gdLst/>
            <a:ahLst/>
            <a:cxnLst/>
            <a:rect l="l" t="t" r="r" b="b"/>
            <a:pathLst>
              <a:path w="4121150">
                <a:moveTo>
                  <a:pt x="0" y="0"/>
                </a:moveTo>
                <a:lnTo>
                  <a:pt x="4120683" y="0"/>
                </a:lnTo>
              </a:path>
            </a:pathLst>
          </a:custGeom>
          <a:ln w="164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15797"/>
            <a:ext cx="7940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|| </a:t>
            </a:r>
            <a:r>
              <a:rPr sz="3200" spc="-45" dirty="0"/>
              <a:t>OPERATÖRÜ </a:t>
            </a:r>
            <a:r>
              <a:rPr sz="3200" spc="-5" dirty="0"/>
              <a:t>İÇİN DOĞRULUK</a:t>
            </a:r>
            <a:r>
              <a:rPr sz="3200" spc="-50" dirty="0"/>
              <a:t> </a:t>
            </a:r>
            <a:r>
              <a:rPr sz="3200" spc="-40" dirty="0"/>
              <a:t>TABLOSU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3923" y="1354836"/>
          <a:ext cx="8837295" cy="1917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067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p1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9652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p2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9652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045"/>
                        </a:spcBef>
                        <a:tabLst>
                          <a:tab pos="2047239" algn="l"/>
                        </a:tabLst>
                      </a:pPr>
                      <a:r>
                        <a:rPr sz="2325" spc="15" baseline="10752" dirty="0">
                          <a:latin typeface="Courier New"/>
                          <a:cs typeface="Courier New"/>
                        </a:rPr>
                        <a:t>p1</a:t>
                      </a:r>
                      <a:r>
                        <a:rPr sz="2325" spc="7" baseline="10752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25" spc="15" baseline="10752" dirty="0">
                          <a:latin typeface="Courier New"/>
                          <a:cs typeface="Courier New"/>
                        </a:rPr>
                        <a:t>|| p2	</a:t>
                      </a:r>
                      <a:r>
                        <a:rPr sz="1550" spc="5" dirty="0">
                          <a:latin typeface="Times New Roman"/>
                          <a:cs typeface="Times New Roman"/>
                        </a:rPr>
                        <a:t>Örnek(yas= </a:t>
                      </a:r>
                      <a:r>
                        <a:rPr sz="1550" spc="10" dirty="0">
                          <a:latin typeface="Times New Roman"/>
                          <a:cs typeface="Times New Roman"/>
                        </a:rPr>
                        <a:t>24, 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cinsiyet= </a:t>
                      </a:r>
                      <a:r>
                        <a:rPr sz="1550" spc="-10" dirty="0">
                          <a:latin typeface="Times New Roman"/>
                          <a:cs typeface="Times New Roman"/>
                        </a:rPr>
                        <a:t>'K')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false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10223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false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10223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015"/>
                        </a:spcBef>
                        <a:tabLst>
                          <a:tab pos="2047239" algn="l"/>
                        </a:tabLst>
                      </a:pPr>
                      <a:r>
                        <a:rPr sz="2325" spc="15" baseline="7168" dirty="0">
                          <a:latin typeface="Courier New"/>
                          <a:cs typeface="Courier New"/>
                        </a:rPr>
                        <a:t>false	</a:t>
                      </a:r>
                      <a:r>
                        <a:rPr sz="1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(yas&gt; </a:t>
                      </a:r>
                      <a:r>
                        <a:rPr sz="155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34) </a:t>
                      </a:r>
                      <a:r>
                        <a:rPr sz="15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|| </a:t>
                      </a:r>
                      <a:r>
                        <a:rPr sz="1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(cinsiyet </a:t>
                      </a:r>
                      <a:r>
                        <a:rPr sz="155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== </a:t>
                      </a:r>
                      <a:r>
                        <a:rPr sz="1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'K')</a:t>
                      </a:r>
                      <a:r>
                        <a:rPr sz="1550" spc="5" dirty="0">
                          <a:latin typeface="Times New Roman"/>
                          <a:cs typeface="Times New Roman"/>
                        </a:rPr>
                        <a:t> true degeri 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alır,</a:t>
                      </a:r>
                      <a:r>
                        <a:rPr sz="15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10" dirty="0">
                          <a:latin typeface="Times New Roman"/>
                          <a:cs typeface="Times New Roman"/>
                        </a:rPr>
                        <a:t>cunkü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05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false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true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400"/>
                        </a:lnSpc>
                        <a:tabLst>
                          <a:tab pos="2047239" algn="l"/>
                        </a:tabLst>
                      </a:pPr>
                      <a:r>
                        <a:rPr sz="2325" spc="15" baseline="-23297" dirty="0">
                          <a:latin typeface="Courier New"/>
                          <a:cs typeface="Courier New"/>
                        </a:rPr>
                        <a:t>true	</a:t>
                      </a:r>
                      <a:r>
                        <a:rPr sz="1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(cinsiyet== </a:t>
                      </a:r>
                      <a:r>
                        <a:rPr sz="15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'K')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" dirty="0">
                          <a:latin typeface="Times New Roman"/>
                          <a:cs typeface="Times New Roman"/>
                        </a:rPr>
                        <a:t>true degeri</a:t>
                      </a:r>
                      <a:r>
                        <a:rPr sz="15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" dirty="0">
                          <a:latin typeface="Times New Roman"/>
                          <a:cs typeface="Times New Roman"/>
                        </a:rPr>
                        <a:t>alır.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04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true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false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2047239" algn="l"/>
                        </a:tabLst>
                      </a:pPr>
                      <a:r>
                        <a:rPr sz="2325" spc="15" baseline="1792" dirty="0">
                          <a:latin typeface="Courier New"/>
                          <a:cs typeface="Courier New"/>
                        </a:rPr>
                        <a:t>true	</a:t>
                      </a:r>
                      <a:r>
                        <a:rPr sz="1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(yas </a:t>
                      </a:r>
                      <a:r>
                        <a:rPr sz="1550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&gt; </a:t>
                      </a:r>
                      <a:r>
                        <a:rPr sz="155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34) </a:t>
                      </a:r>
                      <a:r>
                        <a:rPr sz="15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|| </a:t>
                      </a:r>
                      <a:r>
                        <a:rPr sz="1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(cinsiyet </a:t>
                      </a:r>
                      <a:r>
                        <a:rPr sz="155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== </a:t>
                      </a:r>
                      <a:r>
                        <a:rPr sz="15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'E')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" dirty="0">
                          <a:latin typeface="Times New Roman"/>
                          <a:cs typeface="Times New Roman"/>
                        </a:rPr>
                        <a:t>false degeri 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alır,</a:t>
                      </a:r>
                      <a:r>
                        <a:rPr sz="15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10" dirty="0">
                          <a:latin typeface="Times New Roman"/>
                          <a:cs typeface="Times New Roman"/>
                        </a:rPr>
                        <a:t>çünkü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027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true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true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250"/>
                        </a:lnSpc>
                        <a:tabLst>
                          <a:tab pos="2047239" algn="l"/>
                        </a:tabLst>
                      </a:pPr>
                      <a:r>
                        <a:rPr sz="2325" spc="15" baseline="-28673" dirty="0">
                          <a:latin typeface="Courier New"/>
                          <a:cs typeface="Courier New"/>
                        </a:rPr>
                        <a:t>true	</a:t>
                      </a:r>
                      <a:r>
                        <a:rPr sz="1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(yas </a:t>
                      </a:r>
                      <a:r>
                        <a:rPr sz="1550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&gt; </a:t>
                      </a:r>
                      <a:r>
                        <a:rPr sz="155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34)</a:t>
                      </a:r>
                      <a:r>
                        <a:rPr sz="15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" dirty="0">
                          <a:latin typeface="Times New Roman"/>
                          <a:cs typeface="Times New Roman"/>
                        </a:rPr>
                        <a:t>ve </a:t>
                      </a:r>
                      <a:r>
                        <a:rPr sz="15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(cinsiyetr </a:t>
                      </a:r>
                      <a:r>
                        <a:rPr sz="1550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== </a:t>
                      </a:r>
                      <a:r>
                        <a:rPr sz="15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'E')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" dirty="0">
                          <a:latin typeface="Times New Roman"/>
                          <a:cs typeface="Times New Roman"/>
                        </a:rPr>
                        <a:t>her 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ikisi </a:t>
                      </a:r>
                      <a:r>
                        <a:rPr sz="1550" spc="15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5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047239">
                        <a:lnSpc>
                          <a:spcPts val="1685"/>
                        </a:lnSpc>
                        <a:spcBef>
                          <a:spcPts val="15"/>
                        </a:spcBef>
                      </a:pPr>
                      <a:r>
                        <a:rPr sz="1550" spc="5" dirty="0">
                          <a:latin typeface="Times New Roman"/>
                          <a:cs typeface="Times New Roman"/>
                        </a:rPr>
                        <a:t>degeri</a:t>
                      </a:r>
                      <a:r>
                        <a:rPr sz="15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alır.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93547" y="3659123"/>
            <a:ext cx="8950960" cy="2306955"/>
            <a:chOff x="193547" y="3659123"/>
            <a:chExt cx="8950960" cy="2306955"/>
          </a:xfrm>
        </p:grpSpPr>
        <p:sp>
          <p:nvSpPr>
            <p:cNvPr id="5" name="object 5"/>
            <p:cNvSpPr/>
            <p:nvPr/>
          </p:nvSpPr>
          <p:spPr>
            <a:xfrm>
              <a:off x="193547" y="3659123"/>
              <a:ext cx="8950960" cy="2298700"/>
            </a:xfrm>
            <a:custGeom>
              <a:avLst/>
              <a:gdLst/>
              <a:ahLst/>
              <a:cxnLst/>
              <a:rect l="l" t="t" r="r" b="b"/>
              <a:pathLst>
                <a:path w="8950960" h="2298700">
                  <a:moveTo>
                    <a:pt x="0" y="2298191"/>
                  </a:moveTo>
                  <a:lnTo>
                    <a:pt x="8950452" y="2298191"/>
                  </a:lnTo>
                  <a:lnTo>
                    <a:pt x="8950452" y="0"/>
                  </a:lnTo>
                  <a:lnTo>
                    <a:pt x="0" y="0"/>
                  </a:lnTo>
                  <a:lnTo>
                    <a:pt x="0" y="22981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8468" y="3739261"/>
              <a:ext cx="3890645" cy="2218055"/>
            </a:xfrm>
            <a:custGeom>
              <a:avLst/>
              <a:gdLst/>
              <a:ahLst/>
              <a:cxnLst/>
              <a:rect l="l" t="t" r="r" b="b"/>
              <a:pathLst>
                <a:path w="3890645" h="2218054">
                  <a:moveTo>
                    <a:pt x="3890465" y="2218054"/>
                  </a:moveTo>
                  <a:lnTo>
                    <a:pt x="3890465" y="0"/>
                  </a:lnTo>
                  <a:lnTo>
                    <a:pt x="0" y="0"/>
                  </a:lnTo>
                  <a:lnTo>
                    <a:pt x="0" y="2218054"/>
                  </a:lnTo>
                </a:path>
              </a:pathLst>
            </a:custGeom>
            <a:ln w="164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9096" y="3754505"/>
            <a:ext cx="29718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20" dirty="0">
                <a:latin typeface="Courier New"/>
                <a:cs typeface="Courier New"/>
              </a:rPr>
              <a:t>p1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5163" y="3754505"/>
            <a:ext cx="29718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20" dirty="0">
                <a:latin typeface="Courier New"/>
                <a:cs typeface="Courier New"/>
              </a:rPr>
              <a:t>p2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0007" y="3754505"/>
            <a:ext cx="111061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latin typeface="Courier New"/>
                <a:cs typeface="Courier New"/>
              </a:rPr>
              <a:t>p1 ||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p2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30046" y="4309986"/>
          <a:ext cx="3182620" cy="1426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482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false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1855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false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55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false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9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false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true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true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9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true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false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true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4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true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true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true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231435" y="3747682"/>
            <a:ext cx="8921115" cy="2218055"/>
            <a:chOff x="231435" y="3747682"/>
            <a:chExt cx="8921115" cy="2218055"/>
          </a:xfrm>
        </p:grpSpPr>
        <p:sp>
          <p:nvSpPr>
            <p:cNvPr id="12" name="object 12"/>
            <p:cNvSpPr/>
            <p:nvPr/>
          </p:nvSpPr>
          <p:spPr>
            <a:xfrm>
              <a:off x="239690" y="4155188"/>
              <a:ext cx="4004945" cy="3175"/>
            </a:xfrm>
            <a:custGeom>
              <a:avLst/>
              <a:gdLst/>
              <a:ahLst/>
              <a:cxnLst/>
              <a:rect l="l" t="t" r="r" b="b"/>
              <a:pathLst>
                <a:path w="4004945" h="3175">
                  <a:moveTo>
                    <a:pt x="0" y="0"/>
                  </a:moveTo>
                  <a:lnTo>
                    <a:pt x="4004708" y="2839"/>
                  </a:lnTo>
                </a:path>
              </a:pathLst>
            </a:custGeom>
            <a:ln w="164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6424" y="3755937"/>
              <a:ext cx="4617720" cy="2201545"/>
            </a:xfrm>
            <a:custGeom>
              <a:avLst/>
              <a:gdLst/>
              <a:ahLst/>
              <a:cxnLst/>
              <a:rect l="l" t="t" r="r" b="b"/>
              <a:pathLst>
                <a:path w="4617720" h="2201545">
                  <a:moveTo>
                    <a:pt x="4617575" y="0"/>
                  </a:moveTo>
                  <a:lnTo>
                    <a:pt x="0" y="0"/>
                  </a:lnTo>
                  <a:lnTo>
                    <a:pt x="0" y="2201378"/>
                  </a:lnTo>
                </a:path>
              </a:pathLst>
            </a:custGeom>
            <a:ln w="16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20473" y="3826181"/>
            <a:ext cx="58928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25" dirty="0">
                <a:latin typeface="Times New Roman"/>
                <a:cs typeface="Times New Roman"/>
              </a:rPr>
              <a:t>Ö</a:t>
            </a:r>
            <a:r>
              <a:rPr sz="1800" spc="-10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ek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86949" y="4319940"/>
            <a:ext cx="4262120" cy="132461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245"/>
              </a:spcBef>
            </a:pPr>
            <a:r>
              <a:rPr sz="1800" spc="-10" dirty="0">
                <a:latin typeface="Times New Roman"/>
                <a:cs typeface="Times New Roman"/>
              </a:rPr>
              <a:t>(2 </a:t>
            </a:r>
            <a:r>
              <a:rPr sz="1800" spc="-15" dirty="0">
                <a:latin typeface="Times New Roman"/>
                <a:cs typeface="Times New Roman"/>
              </a:rPr>
              <a:t>&gt; </a:t>
            </a:r>
            <a:r>
              <a:rPr sz="1800" spc="-10" dirty="0">
                <a:latin typeface="Times New Roman"/>
                <a:cs typeface="Times New Roman"/>
              </a:rPr>
              <a:t>3) </a:t>
            </a:r>
            <a:r>
              <a:rPr sz="1800" spc="-15" dirty="0">
                <a:latin typeface="Times New Roman"/>
                <a:cs typeface="Times New Roman"/>
              </a:rPr>
              <a:t>|| </a:t>
            </a:r>
            <a:r>
              <a:rPr sz="1800" spc="-10" dirty="0">
                <a:latin typeface="Times New Roman"/>
                <a:cs typeface="Times New Roman"/>
              </a:rPr>
              <a:t>(5 </a:t>
            </a:r>
            <a:r>
              <a:rPr sz="1800" spc="-15" dirty="0">
                <a:latin typeface="Times New Roman"/>
                <a:cs typeface="Times New Roman"/>
              </a:rPr>
              <a:t>&gt; </a:t>
            </a:r>
            <a:r>
              <a:rPr sz="1800" spc="-10" dirty="0">
                <a:latin typeface="Times New Roman"/>
                <a:cs typeface="Times New Roman"/>
              </a:rPr>
              <a:t>5) </a:t>
            </a:r>
            <a:r>
              <a:rPr sz="1800" spc="-20" dirty="0">
                <a:latin typeface="Times New Roman"/>
                <a:cs typeface="Times New Roman"/>
              </a:rPr>
              <a:t>false </a:t>
            </a:r>
            <a:r>
              <a:rPr sz="1800" spc="-15" dirty="0">
                <a:latin typeface="Times New Roman"/>
                <a:cs typeface="Times New Roman"/>
              </a:rPr>
              <a:t>degeri </a:t>
            </a:r>
            <a:r>
              <a:rPr sz="1800" spc="-10" dirty="0">
                <a:latin typeface="Times New Roman"/>
                <a:cs typeface="Times New Roman"/>
              </a:rPr>
              <a:t>alır, </a:t>
            </a:r>
            <a:r>
              <a:rPr sz="1800" spc="-20" dirty="0">
                <a:latin typeface="Times New Roman"/>
                <a:cs typeface="Times New Roman"/>
              </a:rPr>
              <a:t>çünkü </a:t>
            </a:r>
            <a:r>
              <a:rPr sz="1800" spc="-10" dirty="0">
                <a:latin typeface="Times New Roman"/>
                <a:cs typeface="Times New Roman"/>
              </a:rPr>
              <a:t>(2 </a:t>
            </a:r>
            <a:r>
              <a:rPr sz="1800" spc="-15" dirty="0">
                <a:latin typeface="Times New Roman"/>
                <a:cs typeface="Times New Roman"/>
              </a:rPr>
              <a:t>&gt; </a:t>
            </a:r>
            <a:r>
              <a:rPr sz="1800" spc="-10" dirty="0">
                <a:latin typeface="Times New Roman"/>
                <a:cs typeface="Times New Roman"/>
              </a:rPr>
              <a:t>3)  </a:t>
            </a:r>
            <a:r>
              <a:rPr sz="1800" spc="-20" dirty="0">
                <a:latin typeface="Times New Roman"/>
                <a:cs typeface="Times New Roman"/>
              </a:rPr>
              <a:t>ve </a:t>
            </a:r>
            <a:r>
              <a:rPr sz="1800" spc="-10" dirty="0">
                <a:latin typeface="Times New Roman"/>
                <a:cs typeface="Times New Roman"/>
              </a:rPr>
              <a:t>(5 </a:t>
            </a:r>
            <a:r>
              <a:rPr sz="1800" spc="-15" dirty="0">
                <a:latin typeface="Times New Roman"/>
                <a:cs typeface="Times New Roman"/>
              </a:rPr>
              <a:t>&gt; </a:t>
            </a:r>
            <a:r>
              <a:rPr sz="1800" spc="-10" dirty="0">
                <a:latin typeface="Times New Roman"/>
                <a:cs typeface="Times New Roman"/>
              </a:rPr>
              <a:t>5) in </a:t>
            </a:r>
            <a:r>
              <a:rPr sz="1800" spc="-15" dirty="0">
                <a:latin typeface="Times New Roman"/>
                <a:cs typeface="Times New Roman"/>
              </a:rPr>
              <a:t>her ikisi </a:t>
            </a:r>
            <a:r>
              <a:rPr sz="1800" spc="-10" dirty="0">
                <a:latin typeface="Times New Roman"/>
                <a:cs typeface="Times New Roman"/>
              </a:rPr>
              <a:t>de </a:t>
            </a:r>
            <a:r>
              <a:rPr sz="1800" spc="-15" dirty="0">
                <a:latin typeface="Times New Roman"/>
                <a:cs typeface="Times New Roman"/>
              </a:rPr>
              <a:t>yanlış degeri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alır.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78105">
              <a:lnSpc>
                <a:spcPts val="2110"/>
              </a:lnSpc>
            </a:pPr>
            <a:r>
              <a:rPr sz="1800" spc="-10" dirty="0">
                <a:latin typeface="Times New Roman"/>
                <a:cs typeface="Times New Roman"/>
              </a:rPr>
              <a:t>(3 </a:t>
            </a:r>
            <a:r>
              <a:rPr sz="1800" spc="-15" dirty="0">
                <a:latin typeface="Times New Roman"/>
                <a:cs typeface="Times New Roman"/>
              </a:rPr>
              <a:t>&gt; </a:t>
            </a:r>
            <a:r>
              <a:rPr sz="1800" spc="-10" dirty="0">
                <a:latin typeface="Times New Roman"/>
                <a:cs typeface="Times New Roman"/>
              </a:rPr>
              <a:t>2) </a:t>
            </a:r>
            <a:r>
              <a:rPr sz="1800" spc="-15" dirty="0">
                <a:latin typeface="Times New Roman"/>
                <a:cs typeface="Times New Roman"/>
              </a:rPr>
              <a:t>|| </a:t>
            </a:r>
            <a:r>
              <a:rPr sz="1800" spc="-10" dirty="0">
                <a:latin typeface="Times New Roman"/>
                <a:cs typeface="Times New Roman"/>
              </a:rPr>
              <a:t>(5 </a:t>
            </a:r>
            <a:r>
              <a:rPr sz="1800" spc="-15" dirty="0">
                <a:latin typeface="Times New Roman"/>
                <a:cs typeface="Times New Roman"/>
              </a:rPr>
              <a:t>&gt; </a:t>
            </a:r>
            <a:r>
              <a:rPr sz="1800" spc="-10" dirty="0">
                <a:latin typeface="Times New Roman"/>
                <a:cs typeface="Times New Roman"/>
              </a:rPr>
              <a:t>5) </a:t>
            </a:r>
            <a:r>
              <a:rPr sz="1800" spc="-15" dirty="0">
                <a:latin typeface="Times New Roman"/>
                <a:cs typeface="Times New Roman"/>
              </a:rPr>
              <a:t>true degeri </a:t>
            </a:r>
            <a:r>
              <a:rPr sz="1800" spc="-10" dirty="0">
                <a:latin typeface="Times New Roman"/>
                <a:cs typeface="Times New Roman"/>
              </a:rPr>
              <a:t>alır, </a:t>
            </a:r>
            <a:r>
              <a:rPr sz="1800" spc="-20" dirty="0">
                <a:latin typeface="Times New Roman"/>
                <a:cs typeface="Times New Roman"/>
              </a:rPr>
              <a:t>çünkü </a:t>
            </a:r>
            <a:r>
              <a:rPr sz="1800" spc="-10" dirty="0">
                <a:latin typeface="Times New Roman"/>
                <a:cs typeface="Times New Roman"/>
              </a:rPr>
              <a:t>(3 </a:t>
            </a:r>
            <a:r>
              <a:rPr sz="1800" spc="-15" dirty="0">
                <a:latin typeface="Times New Roman"/>
                <a:cs typeface="Times New Roman"/>
              </a:rPr>
              <a:t>&gt; </a:t>
            </a:r>
            <a:r>
              <a:rPr sz="1800" spc="-10" dirty="0">
                <a:latin typeface="Times New Roman"/>
                <a:cs typeface="Times New Roman"/>
              </a:rPr>
              <a:t>2)  </a:t>
            </a:r>
            <a:r>
              <a:rPr sz="1800" spc="-15" dirty="0">
                <a:latin typeface="Times New Roman"/>
                <a:cs typeface="Times New Roman"/>
              </a:rPr>
              <a:t>true degeri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alır.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32311" y="4204691"/>
            <a:ext cx="4126865" cy="0"/>
          </a:xfrm>
          <a:custGeom>
            <a:avLst/>
            <a:gdLst/>
            <a:ahLst/>
            <a:cxnLst/>
            <a:rect l="l" t="t" r="r" b="b"/>
            <a:pathLst>
              <a:path w="4126865">
                <a:moveTo>
                  <a:pt x="0" y="0"/>
                </a:moveTo>
                <a:lnTo>
                  <a:pt x="4126312" y="0"/>
                </a:lnTo>
              </a:path>
            </a:pathLst>
          </a:custGeom>
          <a:ln w="164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415797"/>
            <a:ext cx="7969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^ </a:t>
            </a:r>
            <a:r>
              <a:rPr sz="3200" spc="-45" dirty="0"/>
              <a:t>OPERATÖRÜ </a:t>
            </a:r>
            <a:r>
              <a:rPr sz="3200" spc="-5" dirty="0"/>
              <a:t>İÇİN </a:t>
            </a:r>
            <a:r>
              <a:rPr sz="3200" dirty="0"/>
              <a:t>DOĞRULUK</a:t>
            </a:r>
            <a:r>
              <a:rPr sz="3200" spc="-85" dirty="0"/>
              <a:t> </a:t>
            </a:r>
            <a:r>
              <a:rPr sz="3200" spc="-40" dirty="0"/>
              <a:t>TABLOSU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3547" y="1431036"/>
          <a:ext cx="8793480" cy="1997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094"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p1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2235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p2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2235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105"/>
                        </a:spcBef>
                        <a:tabLst>
                          <a:tab pos="2127885" algn="l"/>
                        </a:tabLst>
                      </a:pPr>
                      <a:r>
                        <a:rPr sz="2400" spc="30" baseline="10416" dirty="0">
                          <a:latin typeface="Courier New"/>
                          <a:cs typeface="Courier New"/>
                        </a:rPr>
                        <a:t>p1</a:t>
                      </a:r>
                      <a:r>
                        <a:rPr sz="2400" spc="15" baseline="10416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37" baseline="10416" dirty="0">
                          <a:latin typeface="Courier New"/>
                          <a:cs typeface="Courier New"/>
                        </a:rPr>
                        <a:t>^</a:t>
                      </a:r>
                      <a:r>
                        <a:rPr sz="2400" spc="15" baseline="10416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30" baseline="10416" dirty="0">
                          <a:latin typeface="Courier New"/>
                          <a:cs typeface="Courier New"/>
                        </a:rPr>
                        <a:t>p2	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Örnek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(yas 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24,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cinsiyet 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'K')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77"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98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98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085"/>
                        </a:spcBef>
                        <a:tabLst>
                          <a:tab pos="2127885" algn="l"/>
                        </a:tabLst>
                      </a:pPr>
                      <a:r>
                        <a:rPr sz="2400" spc="30" baseline="6944" dirty="0">
                          <a:latin typeface="Courier New"/>
                          <a:cs typeface="Courier New"/>
                        </a:rPr>
                        <a:t>false	</a:t>
                      </a:r>
                      <a:r>
                        <a:rPr sz="16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(yas </a:t>
                      </a:r>
                      <a:r>
                        <a:rPr sz="1600" u="sng" spc="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&gt; </a:t>
                      </a:r>
                      <a:r>
                        <a:rPr sz="1600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34) </a:t>
                      </a:r>
                      <a:r>
                        <a:rPr sz="1600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^ </a:t>
                      </a:r>
                      <a:r>
                        <a:rPr sz="16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(cinsiyet </a:t>
                      </a:r>
                      <a:r>
                        <a:rPr sz="1600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== </a:t>
                      </a:r>
                      <a:r>
                        <a:rPr sz="16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'K')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true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deger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alır,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779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532"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1445"/>
                        </a:lnSpc>
                        <a:tabLst>
                          <a:tab pos="2127885" algn="l"/>
                        </a:tabLst>
                      </a:pPr>
                      <a:r>
                        <a:rPr sz="2400" spc="30" baseline="-24305" dirty="0">
                          <a:latin typeface="Courier New"/>
                          <a:cs typeface="Courier New"/>
                        </a:rPr>
                        <a:t>true	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cunku </a:t>
                      </a:r>
                      <a:r>
                        <a:rPr sz="16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(yas </a:t>
                      </a:r>
                      <a:r>
                        <a:rPr sz="1600" u="sng" spc="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&gt; </a:t>
                      </a:r>
                      <a:r>
                        <a:rPr sz="1600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34)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false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degeri alırken</a:t>
                      </a:r>
                      <a:r>
                        <a:rPr sz="1600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(cinsiyet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127885">
                        <a:lnSpc>
                          <a:spcPts val="1250"/>
                        </a:lnSpc>
                      </a:pPr>
                      <a:r>
                        <a:rPr sz="1600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== </a:t>
                      </a:r>
                      <a:r>
                        <a:rPr sz="16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'K')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true deger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alır.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531"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98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98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15" dirty="0">
                          <a:latin typeface="Courier New"/>
                          <a:cs typeface="Courier New"/>
                        </a:rPr>
                        <a:t>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984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327"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1285"/>
                        </a:lnSpc>
                        <a:tabLst>
                          <a:tab pos="2127885" algn="l"/>
                        </a:tabLst>
                      </a:pPr>
                      <a:r>
                        <a:rPr sz="2400" spc="30" baseline="-29513" dirty="0">
                          <a:latin typeface="Courier New"/>
                          <a:cs typeface="Courier New"/>
                        </a:rPr>
                        <a:t>false	</a:t>
                      </a:r>
                      <a:r>
                        <a:rPr sz="16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(yas </a:t>
                      </a:r>
                      <a:r>
                        <a:rPr sz="1600" u="sng" spc="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&gt; </a:t>
                      </a:r>
                      <a:r>
                        <a:rPr sz="1600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34) </a:t>
                      </a:r>
                      <a:r>
                        <a:rPr sz="16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|| </a:t>
                      </a:r>
                      <a:r>
                        <a:rPr sz="16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(cinsiyet </a:t>
                      </a:r>
                      <a:r>
                        <a:rPr sz="1600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== </a:t>
                      </a:r>
                      <a:r>
                        <a:rPr sz="16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'E')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false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deger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alır,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127885">
                        <a:lnSpc>
                          <a:spcPts val="1789"/>
                        </a:lnSpc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cunku </a:t>
                      </a:r>
                      <a:r>
                        <a:rPr sz="16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(yas </a:t>
                      </a:r>
                      <a:r>
                        <a:rPr sz="1600" u="sng" spc="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&gt; </a:t>
                      </a:r>
                      <a:r>
                        <a:rPr sz="1600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34)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ve </a:t>
                      </a:r>
                      <a:r>
                        <a:rPr sz="16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(cinsiyet </a:t>
                      </a:r>
                      <a:r>
                        <a:rPr sz="1600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== </a:t>
                      </a:r>
                      <a:r>
                        <a:rPr sz="16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'E')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her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ikisi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de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208" y="475233"/>
            <a:ext cx="1386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eXGyreAdventor"/>
                <a:cs typeface="TeXGyreAdventor"/>
              </a:rPr>
              <a:t>ÖRNEK</a:t>
            </a:r>
            <a:endParaRPr sz="32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089283"/>
            <a:ext cx="4937125" cy="53911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00" dirty="0">
                <a:solidFill>
                  <a:srgbClr val="FFFFFF"/>
                </a:solidFill>
                <a:latin typeface="TeXGyreAdventor"/>
                <a:cs typeface="TeXGyreAdventor"/>
              </a:rPr>
              <a:t>import</a:t>
            </a:r>
            <a:r>
              <a:rPr sz="1700" spc="-2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eXGyreAdventor"/>
                <a:cs typeface="TeXGyreAdventor"/>
              </a:rPr>
              <a:t>java.util.Scanner;</a:t>
            </a:r>
            <a:endParaRPr sz="17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FFFFFF"/>
                </a:solidFill>
                <a:latin typeface="TeXGyreAdventor"/>
                <a:cs typeface="TeXGyreAdventor"/>
              </a:rPr>
              <a:t>public class</a:t>
            </a:r>
            <a:r>
              <a:rPr sz="1700" spc="-9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eXGyreAdventor"/>
                <a:cs typeface="TeXGyreAdventor"/>
              </a:rPr>
              <a:t>Uygulama1{</a:t>
            </a:r>
            <a:endParaRPr sz="1700">
              <a:latin typeface="TeXGyreAdventor"/>
              <a:cs typeface="TeXGyreAdventor"/>
            </a:endParaRPr>
          </a:p>
          <a:p>
            <a:pPr marL="193675" marR="457834" indent="-60960">
              <a:lnSpc>
                <a:spcPct val="129400"/>
              </a:lnSpc>
            </a:pPr>
            <a:r>
              <a:rPr sz="1700" dirty="0">
                <a:solidFill>
                  <a:srgbClr val="FFFFFF"/>
                </a:solidFill>
                <a:latin typeface="TeXGyreAdventor"/>
                <a:cs typeface="TeXGyreAdventor"/>
              </a:rPr>
              <a:t>public </a:t>
            </a:r>
            <a:r>
              <a:rPr sz="1700" spc="-10" dirty="0">
                <a:solidFill>
                  <a:srgbClr val="FFFFFF"/>
                </a:solidFill>
                <a:latin typeface="TeXGyreAdventor"/>
                <a:cs typeface="TeXGyreAdventor"/>
              </a:rPr>
              <a:t>static </a:t>
            </a:r>
            <a:r>
              <a:rPr sz="1700" spc="5" dirty="0">
                <a:solidFill>
                  <a:srgbClr val="FFFFFF"/>
                </a:solidFill>
                <a:latin typeface="TeXGyreAdventor"/>
                <a:cs typeface="TeXGyreAdventor"/>
              </a:rPr>
              <a:t>void </a:t>
            </a:r>
            <a:r>
              <a:rPr sz="1700" spc="-5" dirty="0">
                <a:solidFill>
                  <a:srgbClr val="FFFFFF"/>
                </a:solidFill>
                <a:latin typeface="TeXGyreAdventor"/>
                <a:cs typeface="TeXGyreAdventor"/>
              </a:rPr>
              <a:t>main(String[] </a:t>
            </a:r>
            <a:r>
              <a:rPr sz="1700" dirty="0">
                <a:solidFill>
                  <a:srgbClr val="FFFFFF"/>
                </a:solidFill>
                <a:latin typeface="TeXGyreAdventor"/>
                <a:cs typeface="TeXGyreAdventor"/>
              </a:rPr>
              <a:t>args) {  Scanner </a:t>
            </a:r>
            <a:r>
              <a:rPr sz="1700" spc="-5" dirty="0">
                <a:solidFill>
                  <a:srgbClr val="FFFFFF"/>
                </a:solidFill>
                <a:latin typeface="TeXGyreAdventor"/>
                <a:cs typeface="TeXGyreAdventor"/>
              </a:rPr>
              <a:t>klavye=new</a:t>
            </a:r>
            <a:r>
              <a:rPr sz="1700" spc="-7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eXGyreAdventor"/>
                <a:cs typeface="TeXGyreAdventor"/>
              </a:rPr>
              <a:t>Scanner(System.in);</a:t>
            </a:r>
            <a:endParaRPr sz="1700">
              <a:latin typeface="TeXGyreAdventor"/>
              <a:cs typeface="TeXGyreAdventor"/>
            </a:endParaRPr>
          </a:p>
          <a:p>
            <a:pPr marL="374015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FFFFFF"/>
                </a:solidFill>
                <a:latin typeface="TeXGyreAdventor"/>
                <a:cs typeface="TeXGyreAdventor"/>
              </a:rPr>
              <a:t>System.out.println("ortalamanızı</a:t>
            </a:r>
            <a:r>
              <a:rPr sz="1700" spc="-1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eXGyreAdventor"/>
                <a:cs typeface="TeXGyreAdventor"/>
              </a:rPr>
              <a:t>giriniz:");</a:t>
            </a:r>
            <a:endParaRPr sz="1700">
              <a:latin typeface="TeXGyreAdventor"/>
              <a:cs typeface="TeXGyreAdventor"/>
            </a:endParaRPr>
          </a:p>
          <a:p>
            <a:pPr marL="374015" marR="1169670">
              <a:lnSpc>
                <a:spcPct val="129400"/>
              </a:lnSpc>
              <a:spcBef>
                <a:spcPts val="5"/>
              </a:spcBef>
            </a:pPr>
            <a:r>
              <a:rPr sz="1700" dirty="0">
                <a:solidFill>
                  <a:srgbClr val="FFFFFF"/>
                </a:solidFill>
                <a:latin typeface="TeXGyreAdventor"/>
                <a:cs typeface="TeXGyreAdventor"/>
              </a:rPr>
              <a:t>double </a:t>
            </a:r>
            <a:r>
              <a:rPr sz="1700" spc="-5" dirty="0">
                <a:solidFill>
                  <a:srgbClr val="FFFFFF"/>
                </a:solidFill>
                <a:latin typeface="TeXGyreAdventor"/>
                <a:cs typeface="TeXGyreAdventor"/>
              </a:rPr>
              <a:t>ort=klavye.nextDouble();  if(ort&gt;4)</a:t>
            </a:r>
            <a:endParaRPr sz="1700">
              <a:latin typeface="TeXGyreAdventor"/>
              <a:cs typeface="TeXGyreAdventor"/>
            </a:endParaRPr>
          </a:p>
          <a:p>
            <a:pPr marL="374015" marR="518795" indent="241935">
              <a:lnSpc>
                <a:spcPct val="129400"/>
              </a:lnSpc>
            </a:pPr>
            <a:r>
              <a:rPr sz="1700" spc="-5" dirty="0">
                <a:solidFill>
                  <a:srgbClr val="FFFFFF"/>
                </a:solidFill>
                <a:latin typeface="TeXGyreAdventor"/>
                <a:cs typeface="TeXGyreAdventor"/>
              </a:rPr>
              <a:t>System.out.println("hatali ortalama");  </a:t>
            </a:r>
            <a:r>
              <a:rPr sz="1700" dirty="0">
                <a:solidFill>
                  <a:srgbClr val="FFFFFF"/>
                </a:solidFill>
                <a:latin typeface="TeXGyreAdventor"/>
                <a:cs typeface="TeXGyreAdventor"/>
              </a:rPr>
              <a:t>else</a:t>
            </a:r>
            <a:r>
              <a:rPr sz="1700" spc="-2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eXGyreAdventor"/>
                <a:cs typeface="TeXGyreAdventor"/>
              </a:rPr>
              <a:t>if(ort&lt;=2.0)</a:t>
            </a:r>
            <a:endParaRPr sz="1700">
              <a:latin typeface="TeXGyreAdventor"/>
              <a:cs typeface="TeXGyreAdventor"/>
            </a:endParaRPr>
          </a:p>
          <a:p>
            <a:pPr marL="374015" marR="725805" indent="241935">
              <a:lnSpc>
                <a:spcPct val="129400"/>
              </a:lnSpc>
            </a:pPr>
            <a:r>
              <a:rPr sz="1700" spc="-5" dirty="0">
                <a:solidFill>
                  <a:srgbClr val="FFFFFF"/>
                </a:solidFill>
                <a:latin typeface="TeXGyreAdventor"/>
                <a:cs typeface="TeXGyreAdventor"/>
              </a:rPr>
              <a:t>System.out.println("sinifta kaldınız");  </a:t>
            </a:r>
            <a:r>
              <a:rPr sz="1700" dirty="0">
                <a:solidFill>
                  <a:srgbClr val="FFFFFF"/>
                </a:solidFill>
                <a:latin typeface="TeXGyreAdventor"/>
                <a:cs typeface="TeXGyreAdventor"/>
              </a:rPr>
              <a:t>else</a:t>
            </a:r>
            <a:r>
              <a:rPr sz="1700" spc="-2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eXGyreAdventor"/>
                <a:cs typeface="TeXGyreAdventor"/>
              </a:rPr>
              <a:t>if(ort&gt;=3.0)</a:t>
            </a:r>
            <a:endParaRPr sz="1700">
              <a:latin typeface="TeXGyreAdventor"/>
              <a:cs typeface="TeXGyreAdventor"/>
            </a:endParaRPr>
          </a:p>
          <a:p>
            <a:pPr marL="615950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FFFFFF"/>
                </a:solidFill>
                <a:latin typeface="TeXGyreAdventor"/>
                <a:cs typeface="TeXGyreAdventor"/>
              </a:rPr>
              <a:t>System.out.println("Onur </a:t>
            </a:r>
            <a:r>
              <a:rPr sz="1700" dirty="0">
                <a:solidFill>
                  <a:srgbClr val="FFFFFF"/>
                </a:solidFill>
                <a:latin typeface="TeXGyreAdventor"/>
                <a:cs typeface="TeXGyreAdventor"/>
              </a:rPr>
              <a:t>listesine </a:t>
            </a:r>
            <a:r>
              <a:rPr sz="1700" spc="-5" dirty="0">
                <a:solidFill>
                  <a:srgbClr val="FFFFFF"/>
                </a:solidFill>
                <a:latin typeface="TeXGyreAdventor"/>
                <a:cs typeface="TeXGyreAdventor"/>
              </a:rPr>
              <a:t>girdiniz");</a:t>
            </a:r>
            <a:endParaRPr sz="1700">
              <a:latin typeface="TeXGyreAdventor"/>
              <a:cs typeface="TeXGyreAdventor"/>
            </a:endParaRPr>
          </a:p>
          <a:p>
            <a:pPr marL="374015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FFFFFF"/>
                </a:solidFill>
                <a:latin typeface="TeXGyreAdventor"/>
                <a:cs typeface="TeXGyreAdventor"/>
              </a:rPr>
              <a:t>else</a:t>
            </a:r>
            <a:r>
              <a:rPr sz="1700" spc="-2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eXGyreAdventor"/>
                <a:cs typeface="TeXGyreAdventor"/>
              </a:rPr>
              <a:t>if((ort&gt;2)&amp;&amp;(ort&lt;3.0))</a:t>
            </a:r>
            <a:endParaRPr sz="1700">
              <a:latin typeface="TeXGyreAdventor"/>
              <a:cs typeface="TeXGyreAdventor"/>
            </a:endParaRPr>
          </a:p>
          <a:p>
            <a:pPr marL="615950">
              <a:lnSpc>
                <a:spcPct val="100000"/>
              </a:lnSpc>
              <a:spcBef>
                <a:spcPts val="605"/>
              </a:spcBef>
            </a:pPr>
            <a:r>
              <a:rPr sz="1700" spc="-5" dirty="0">
                <a:solidFill>
                  <a:srgbClr val="FFFFFF"/>
                </a:solidFill>
                <a:latin typeface="TeXGyreAdventor"/>
                <a:cs typeface="TeXGyreAdventor"/>
              </a:rPr>
              <a:t>System.out.println("sinifi</a:t>
            </a:r>
            <a:r>
              <a:rPr sz="1700" spc="2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eXGyreAdventor"/>
                <a:cs typeface="TeXGyreAdventor"/>
              </a:rPr>
              <a:t>geçtiniz");</a:t>
            </a:r>
            <a:endParaRPr sz="1700">
              <a:latin typeface="TeXGyreAdventor"/>
              <a:cs typeface="TeXGyreAdventor"/>
            </a:endParaRPr>
          </a:p>
          <a:p>
            <a:pPr marL="132715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FFFFFF"/>
                </a:solidFill>
                <a:latin typeface="TeXGyreAdventor"/>
                <a:cs typeface="TeXGyreAdventor"/>
              </a:rPr>
              <a:t>}</a:t>
            </a:r>
            <a:endParaRPr sz="17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FFFFFF"/>
                </a:solidFill>
                <a:latin typeface="TeXGyreAdventor"/>
                <a:cs typeface="TeXGyreAdventor"/>
              </a:rPr>
              <a:t>}</a:t>
            </a:r>
            <a:endParaRPr sz="17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26516"/>
            <a:ext cx="5408930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350770" algn="l"/>
              </a:tabLst>
            </a:pPr>
            <a:r>
              <a:rPr sz="3500" dirty="0"/>
              <a:t>BOOLEAN	</a:t>
            </a:r>
            <a:r>
              <a:rPr sz="3500" spc="-5" dirty="0"/>
              <a:t>VERİ </a:t>
            </a:r>
            <a:r>
              <a:rPr sz="3500" dirty="0"/>
              <a:t>TÜRÜ</a:t>
            </a:r>
            <a:r>
              <a:rPr sz="3500" spc="-225" dirty="0"/>
              <a:t> </a:t>
            </a:r>
            <a:r>
              <a:rPr sz="3500" spc="-5" dirty="0"/>
              <a:t>VE  </a:t>
            </a:r>
            <a:r>
              <a:rPr sz="3500" spc="-35" dirty="0"/>
              <a:t>OPERATÖRLER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618236" y="2165959"/>
            <a:ext cx="7611109" cy="2459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Bir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programda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sık sık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iki değeri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karşılaştırmanız</a:t>
            </a:r>
            <a:r>
              <a:rPr sz="20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gerekebilir.</a:t>
            </a:r>
            <a:endParaRPr sz="2000">
              <a:latin typeface="Times New Roman"/>
              <a:cs typeface="Times New Roman"/>
            </a:endParaRPr>
          </a:p>
          <a:p>
            <a:pPr marL="12700" marR="314325">
              <a:lnSpc>
                <a:spcPts val="3600"/>
              </a:lnSpc>
              <a:spcBef>
                <a:spcPts val="32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Örneğin «a b’den büyük müdür?»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şeklinde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bir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karşılaştırma 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gerekebilir. 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Java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iki değeri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karşılaştırmak için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6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karşılaştırma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operatörü</a:t>
            </a:r>
            <a:r>
              <a:rPr sz="20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sunar.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Karşılaştırma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sonucu Boolean bir değerdir: true (doğru) veya false</a:t>
            </a:r>
            <a:r>
              <a:rPr sz="20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(yanlış)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 = (1 &gt;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2);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020" y="676782"/>
            <a:ext cx="2163979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latin typeface="TeXGyreAdventor"/>
                <a:cs typeface="TeXGyreAdventor"/>
              </a:rPr>
              <a:t>ÖRNEK</a:t>
            </a:r>
            <a:endParaRPr sz="2900" dirty="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021" y="1183196"/>
            <a:ext cx="5077460" cy="51473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import</a:t>
            </a:r>
            <a:r>
              <a:rPr sz="1600" spc="-7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java.util.Scanner;</a:t>
            </a:r>
            <a:endParaRPr sz="16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public class</a:t>
            </a:r>
            <a:r>
              <a:rPr sz="1600" spc="-4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</a:rPr>
              <a:t>Uygulama1{</a:t>
            </a:r>
            <a:endParaRPr sz="1600" dirty="0">
              <a:latin typeface="TeXGyreAdventor"/>
              <a:cs typeface="TeXGyreAdventor"/>
            </a:endParaRPr>
          </a:p>
          <a:p>
            <a:pPr marL="178435" marR="870585" indent="-55244">
              <a:lnSpc>
                <a:spcPct val="131300"/>
              </a:lnSpc>
            </a:pP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public 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</a:rPr>
              <a:t>static </a:t>
            </a:r>
            <a:r>
              <a:rPr sz="1600" dirty="0">
                <a:solidFill>
                  <a:srgbClr val="FFFFFF"/>
                </a:solidFill>
                <a:latin typeface="TeXGyreAdventor"/>
                <a:cs typeface="TeXGyreAdventor"/>
              </a:rPr>
              <a:t>void 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</a:rPr>
              <a:t>main(String[] </a:t>
            </a: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args) {  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</a:rPr>
              <a:t>Scanner </a:t>
            </a: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klavye=new</a:t>
            </a:r>
            <a:r>
              <a:rPr sz="1600" spc="3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</a:rPr>
              <a:t>Scanner(System.in);</a:t>
            </a:r>
            <a:endParaRPr sz="1600" dirty="0">
              <a:latin typeface="TeXGyreAdventor"/>
              <a:cs typeface="TeXGyreAdventor"/>
            </a:endParaRPr>
          </a:p>
          <a:p>
            <a:pPr marL="346075" marR="1449705">
              <a:lnSpc>
                <a:spcPct val="131300"/>
              </a:lnSpc>
            </a:pP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System.out.println("Bir sayı giriniz");  int sayi=klavye.nextInt();  if(sayi%5==0 &amp;&amp;</a:t>
            </a:r>
            <a:r>
              <a:rPr sz="1600" spc="2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sayi%6==0)</a:t>
            </a:r>
            <a:endParaRPr sz="1600" dirty="0">
              <a:latin typeface="TeXGyreAdventor"/>
              <a:cs typeface="TeXGyreAdventor"/>
            </a:endParaRPr>
          </a:p>
          <a:p>
            <a:pPr marL="346075" marR="346075" indent="222250">
              <a:lnSpc>
                <a:spcPct val="131200"/>
              </a:lnSpc>
            </a:pP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System.out.println("sayı 5 </a:t>
            </a:r>
            <a:r>
              <a:rPr sz="1600" spc="10" dirty="0">
                <a:solidFill>
                  <a:srgbClr val="FFFFFF"/>
                </a:solidFill>
                <a:latin typeface="TeXGyreAdventor"/>
                <a:cs typeface="TeXGyreAdventor"/>
              </a:rPr>
              <a:t>ve </a:t>
            </a: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6 </a:t>
            </a:r>
            <a:r>
              <a:rPr sz="1600" dirty="0">
                <a:solidFill>
                  <a:srgbClr val="FFFFFF"/>
                </a:solidFill>
                <a:latin typeface="TeXGyreAdventor"/>
                <a:cs typeface="TeXGyreAdventor"/>
              </a:rPr>
              <a:t>ya </a:t>
            </a: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bölünür");  else</a:t>
            </a:r>
            <a:r>
              <a:rPr sz="1600" spc="-1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</a:rPr>
              <a:t>if(sayi%5==0)</a:t>
            </a:r>
            <a:endParaRPr sz="1600" dirty="0">
              <a:latin typeface="TeXGyreAdventor"/>
              <a:cs typeface="TeXGyreAdventor"/>
            </a:endParaRPr>
          </a:p>
          <a:p>
            <a:pPr marL="346075" marR="97155" indent="222250">
              <a:lnSpc>
                <a:spcPct val="1313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System.out.println("Sayı sadece 5 e bölünür");  else</a:t>
            </a:r>
            <a:r>
              <a:rPr sz="1600" spc="-1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</a:rPr>
              <a:t>if(sayi%6==0)</a:t>
            </a:r>
            <a:endParaRPr sz="1600" dirty="0">
              <a:latin typeface="TeXGyreAdventor"/>
              <a:cs typeface="TeXGyreAdventor"/>
            </a:endParaRPr>
          </a:p>
          <a:p>
            <a:pPr marL="346075" marR="5080" indent="222250">
              <a:lnSpc>
                <a:spcPct val="131200"/>
              </a:lnSpc>
            </a:pP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System.out.println("sayı sadece 6 </a:t>
            </a:r>
            <a:r>
              <a:rPr sz="1600" dirty="0">
                <a:solidFill>
                  <a:srgbClr val="FFFFFF"/>
                </a:solidFill>
                <a:latin typeface="TeXGyreAdventor"/>
                <a:cs typeface="TeXGyreAdventor"/>
              </a:rPr>
              <a:t>ya </a:t>
            </a: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bölünür");  else</a:t>
            </a:r>
            <a:endParaRPr sz="1600" dirty="0">
              <a:latin typeface="TeXGyreAdventor"/>
              <a:cs typeface="TeXGyreAdventor"/>
            </a:endParaRPr>
          </a:p>
          <a:p>
            <a:pPr marL="56896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System.out.println("sayı ikisine 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</a:rPr>
              <a:t>de</a:t>
            </a:r>
            <a:r>
              <a:rPr sz="1600" spc="3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bölünmez");</a:t>
            </a:r>
            <a:endParaRPr sz="1600" dirty="0">
              <a:latin typeface="TeXGyreAdventor"/>
              <a:cs typeface="TeXGyreAdventor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}</a:t>
            </a:r>
            <a:endParaRPr sz="16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}</a:t>
            </a:r>
            <a:endParaRPr sz="16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52730"/>
            <a:ext cx="33026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SWITCH</a:t>
            </a:r>
            <a:r>
              <a:rPr sz="3800" spc="-300" dirty="0"/>
              <a:t> </a:t>
            </a:r>
            <a:r>
              <a:rPr sz="2900" dirty="0"/>
              <a:t>DEYİMİ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07340" y="1002006"/>
            <a:ext cx="6596380" cy="51473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switch </a:t>
            </a: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(denetim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ifadesi)</a:t>
            </a:r>
            <a:r>
              <a:rPr sz="23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2300">
              <a:latin typeface="Times New Roman"/>
              <a:cs typeface="Times New Roman"/>
            </a:endParaRPr>
          </a:p>
          <a:p>
            <a:pPr marL="158750">
              <a:lnSpc>
                <a:spcPct val="100000"/>
              </a:lnSpc>
              <a:spcBef>
                <a:spcPts val="600"/>
              </a:spcBef>
              <a:tabLst>
                <a:tab pos="1758950" algn="l"/>
              </a:tabLst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sz="23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etiket1:	komutlar;</a:t>
            </a:r>
            <a:endParaRPr sz="2300">
              <a:latin typeface="Times New Roman"/>
              <a:cs typeface="Times New Roman"/>
            </a:endParaRPr>
          </a:p>
          <a:p>
            <a:pPr marL="815975">
              <a:lnSpc>
                <a:spcPct val="100000"/>
              </a:lnSpc>
              <a:spcBef>
                <a:spcPts val="605"/>
              </a:spcBef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break;</a:t>
            </a:r>
            <a:endParaRPr sz="2300">
              <a:latin typeface="Times New Roman"/>
              <a:cs typeface="Times New Roman"/>
            </a:endParaRPr>
          </a:p>
          <a:p>
            <a:pPr marL="815975" marR="3693795" indent="-657225">
              <a:lnSpc>
                <a:spcPts val="3360"/>
              </a:lnSpc>
              <a:spcBef>
                <a:spcPts val="210"/>
              </a:spcBef>
              <a:tabLst>
                <a:tab pos="1758950" algn="l"/>
              </a:tabLst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sz="23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ik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:	ko</a:t>
            </a:r>
            <a:r>
              <a:rPr sz="23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ut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ar;  break;</a:t>
            </a:r>
            <a:endParaRPr sz="2300">
              <a:latin typeface="Times New Roman"/>
              <a:cs typeface="Times New Roman"/>
            </a:endParaRPr>
          </a:p>
          <a:p>
            <a:pPr marL="815975" marR="3693795" indent="-657225">
              <a:lnSpc>
                <a:spcPts val="3360"/>
              </a:lnSpc>
              <a:tabLst>
                <a:tab pos="1758950" algn="l"/>
              </a:tabLst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sz="23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ik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:	ko</a:t>
            </a:r>
            <a:r>
              <a:rPr sz="23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ut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ar;  break;</a:t>
            </a:r>
            <a:endParaRPr sz="2300">
              <a:latin typeface="Times New Roman"/>
              <a:cs typeface="Times New Roman"/>
            </a:endParaRPr>
          </a:p>
          <a:p>
            <a:pPr marL="815975" marR="3693795" indent="-657225">
              <a:lnSpc>
                <a:spcPts val="3360"/>
              </a:lnSpc>
              <a:spcBef>
                <a:spcPts val="5"/>
              </a:spcBef>
              <a:tabLst>
                <a:tab pos="1758950" algn="l"/>
              </a:tabLst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sz="23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ik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:	ko</a:t>
            </a:r>
            <a:r>
              <a:rPr sz="23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ut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ar;  break;</a:t>
            </a:r>
            <a:endParaRPr sz="2300">
              <a:latin typeface="Times New Roman"/>
              <a:cs typeface="Times New Roman"/>
            </a:endParaRPr>
          </a:p>
          <a:p>
            <a:pPr marL="815975" marR="5080" indent="-657225">
              <a:lnSpc>
                <a:spcPts val="3360"/>
              </a:lnSpc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default: </a:t>
            </a: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System.out.println(«Hatalar: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Geçersiz </a:t>
            </a: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etiket");  System.exit(0);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440" y="208026"/>
            <a:ext cx="62566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SWİTCH </a:t>
            </a:r>
            <a:r>
              <a:rPr sz="3200" spc="-5" dirty="0"/>
              <a:t>DEYİMİ AKIŞ</a:t>
            </a:r>
            <a:r>
              <a:rPr sz="3200" spc="-500" dirty="0"/>
              <a:t> </a:t>
            </a:r>
            <a:r>
              <a:rPr sz="3200" spc="-5" dirty="0"/>
              <a:t>ŞEMASI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459991" y="1164336"/>
            <a:ext cx="5943600" cy="5013960"/>
            <a:chOff x="1459991" y="1164336"/>
            <a:chExt cx="5943600" cy="5013960"/>
          </a:xfrm>
        </p:grpSpPr>
        <p:sp>
          <p:nvSpPr>
            <p:cNvPr id="4" name="object 4"/>
            <p:cNvSpPr/>
            <p:nvPr/>
          </p:nvSpPr>
          <p:spPr>
            <a:xfrm>
              <a:off x="1459992" y="1164335"/>
              <a:ext cx="5943600" cy="5013960"/>
            </a:xfrm>
            <a:custGeom>
              <a:avLst/>
              <a:gdLst/>
              <a:ahLst/>
              <a:cxnLst/>
              <a:rect l="l" t="t" r="r" b="b"/>
              <a:pathLst>
                <a:path w="5943600" h="5013960">
                  <a:moveTo>
                    <a:pt x="5943600" y="0"/>
                  </a:moveTo>
                  <a:lnTo>
                    <a:pt x="0" y="0"/>
                  </a:lnTo>
                  <a:lnTo>
                    <a:pt x="0" y="5013960"/>
                  </a:lnTo>
                  <a:lnTo>
                    <a:pt x="5943600" y="501396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9539" y="1880930"/>
              <a:ext cx="368300" cy="269875"/>
            </a:xfrm>
            <a:custGeom>
              <a:avLst/>
              <a:gdLst/>
              <a:ahLst/>
              <a:cxnLst/>
              <a:rect l="l" t="t" r="r" b="b"/>
              <a:pathLst>
                <a:path w="368300" h="269875">
                  <a:moveTo>
                    <a:pt x="182522" y="0"/>
                  </a:moveTo>
                  <a:lnTo>
                    <a:pt x="0" y="133494"/>
                  </a:lnTo>
                  <a:lnTo>
                    <a:pt x="182522" y="269666"/>
                  </a:lnTo>
                  <a:lnTo>
                    <a:pt x="368133" y="133494"/>
                  </a:lnTo>
                  <a:lnTo>
                    <a:pt x="182522" y="0"/>
                  </a:lnTo>
                  <a:close/>
                </a:path>
              </a:pathLst>
            </a:custGeom>
            <a:ln w="14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3220" y="1409374"/>
              <a:ext cx="123825" cy="494665"/>
            </a:xfrm>
            <a:custGeom>
              <a:avLst/>
              <a:gdLst/>
              <a:ahLst/>
              <a:cxnLst/>
              <a:rect l="l" t="t" r="r" b="b"/>
              <a:pathLst>
                <a:path w="123825" h="494664">
                  <a:moveTo>
                    <a:pt x="0" y="370817"/>
                  </a:moveTo>
                  <a:lnTo>
                    <a:pt x="61684" y="494217"/>
                  </a:lnTo>
                  <a:lnTo>
                    <a:pt x="103508" y="410577"/>
                  </a:lnTo>
                  <a:lnTo>
                    <a:pt x="49356" y="410577"/>
                  </a:lnTo>
                  <a:lnTo>
                    <a:pt x="49356" y="402630"/>
                  </a:lnTo>
                  <a:lnTo>
                    <a:pt x="0" y="370817"/>
                  </a:lnTo>
                  <a:close/>
                </a:path>
                <a:path w="123825" h="494664">
                  <a:moveTo>
                    <a:pt x="49356" y="402630"/>
                  </a:moveTo>
                  <a:lnTo>
                    <a:pt x="49356" y="410577"/>
                  </a:lnTo>
                  <a:lnTo>
                    <a:pt x="61684" y="410577"/>
                  </a:lnTo>
                  <a:lnTo>
                    <a:pt x="49356" y="402630"/>
                  </a:lnTo>
                  <a:close/>
                </a:path>
                <a:path w="123825" h="494664">
                  <a:moveTo>
                    <a:pt x="71461" y="0"/>
                  </a:moveTo>
                  <a:lnTo>
                    <a:pt x="49356" y="0"/>
                  </a:lnTo>
                  <a:lnTo>
                    <a:pt x="49356" y="402630"/>
                  </a:lnTo>
                  <a:lnTo>
                    <a:pt x="61684" y="410577"/>
                  </a:lnTo>
                  <a:lnTo>
                    <a:pt x="71461" y="404278"/>
                  </a:lnTo>
                  <a:lnTo>
                    <a:pt x="71461" y="0"/>
                  </a:lnTo>
                  <a:close/>
                </a:path>
                <a:path w="123825" h="494664">
                  <a:moveTo>
                    <a:pt x="71461" y="404278"/>
                  </a:moveTo>
                  <a:lnTo>
                    <a:pt x="61684" y="410577"/>
                  </a:lnTo>
                  <a:lnTo>
                    <a:pt x="71461" y="410577"/>
                  </a:lnTo>
                  <a:lnTo>
                    <a:pt x="71461" y="404278"/>
                  </a:lnTo>
                  <a:close/>
                </a:path>
                <a:path w="123825" h="494664">
                  <a:moveTo>
                    <a:pt x="123390" y="370817"/>
                  </a:moveTo>
                  <a:lnTo>
                    <a:pt x="71461" y="404278"/>
                  </a:lnTo>
                  <a:lnTo>
                    <a:pt x="71461" y="410577"/>
                  </a:lnTo>
                  <a:lnTo>
                    <a:pt x="103508" y="410577"/>
                  </a:lnTo>
                  <a:lnTo>
                    <a:pt x="123390" y="370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3220" y="1409374"/>
              <a:ext cx="123825" cy="494665"/>
            </a:xfrm>
            <a:custGeom>
              <a:avLst/>
              <a:gdLst/>
              <a:ahLst/>
              <a:cxnLst/>
              <a:rect l="l" t="t" r="r" b="b"/>
              <a:pathLst>
                <a:path w="123825" h="494664">
                  <a:moveTo>
                    <a:pt x="49356" y="410577"/>
                  </a:moveTo>
                  <a:lnTo>
                    <a:pt x="49356" y="0"/>
                  </a:lnTo>
                  <a:lnTo>
                    <a:pt x="71461" y="0"/>
                  </a:lnTo>
                  <a:lnTo>
                    <a:pt x="71461" y="410577"/>
                  </a:lnTo>
                  <a:lnTo>
                    <a:pt x="49356" y="410577"/>
                  </a:lnTo>
                  <a:close/>
                </a:path>
                <a:path w="123825" h="494664">
                  <a:moveTo>
                    <a:pt x="61684" y="410577"/>
                  </a:moveTo>
                  <a:lnTo>
                    <a:pt x="123390" y="370817"/>
                  </a:lnTo>
                  <a:lnTo>
                    <a:pt x="61684" y="494217"/>
                  </a:lnTo>
                  <a:lnTo>
                    <a:pt x="0" y="370817"/>
                  </a:lnTo>
                  <a:lnTo>
                    <a:pt x="61684" y="4105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0001" y="1965395"/>
              <a:ext cx="741045" cy="123825"/>
            </a:xfrm>
            <a:custGeom>
              <a:avLst/>
              <a:gdLst/>
              <a:ahLst/>
              <a:cxnLst/>
              <a:rect l="l" t="t" r="r" b="b"/>
              <a:pathLst>
                <a:path w="741044" h="123825">
                  <a:moveTo>
                    <a:pt x="656571" y="62008"/>
                  </a:moveTo>
                  <a:lnTo>
                    <a:pt x="617506" y="123811"/>
                  </a:lnTo>
                  <a:lnTo>
                    <a:pt x="721566" y="71691"/>
                  </a:lnTo>
                  <a:lnTo>
                    <a:pt x="656571" y="71691"/>
                  </a:lnTo>
                  <a:lnTo>
                    <a:pt x="656571" y="62008"/>
                  </a:lnTo>
                  <a:close/>
                </a:path>
                <a:path w="741044" h="123825">
                  <a:moveTo>
                    <a:pt x="648784" y="49648"/>
                  </a:moveTo>
                  <a:lnTo>
                    <a:pt x="0" y="49648"/>
                  </a:lnTo>
                  <a:lnTo>
                    <a:pt x="0" y="71691"/>
                  </a:lnTo>
                  <a:lnTo>
                    <a:pt x="650451" y="71691"/>
                  </a:lnTo>
                  <a:lnTo>
                    <a:pt x="656571" y="62008"/>
                  </a:lnTo>
                  <a:lnTo>
                    <a:pt x="648784" y="49648"/>
                  </a:lnTo>
                  <a:close/>
                </a:path>
                <a:path w="741044" h="123825">
                  <a:moveTo>
                    <a:pt x="716301" y="49648"/>
                  </a:moveTo>
                  <a:lnTo>
                    <a:pt x="656571" y="49648"/>
                  </a:lnTo>
                  <a:lnTo>
                    <a:pt x="656571" y="71691"/>
                  </a:lnTo>
                  <a:lnTo>
                    <a:pt x="721566" y="71691"/>
                  </a:lnTo>
                  <a:lnTo>
                    <a:pt x="740897" y="62008"/>
                  </a:lnTo>
                  <a:lnTo>
                    <a:pt x="716301" y="49648"/>
                  </a:lnTo>
                  <a:close/>
                </a:path>
                <a:path w="741044" h="123825">
                  <a:moveTo>
                    <a:pt x="617506" y="0"/>
                  </a:moveTo>
                  <a:lnTo>
                    <a:pt x="656571" y="62008"/>
                  </a:lnTo>
                  <a:lnTo>
                    <a:pt x="656571" y="49648"/>
                  </a:lnTo>
                  <a:lnTo>
                    <a:pt x="716301" y="49648"/>
                  </a:lnTo>
                  <a:lnTo>
                    <a:pt x="617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0001" y="1965394"/>
              <a:ext cx="741045" cy="123825"/>
            </a:xfrm>
            <a:custGeom>
              <a:avLst/>
              <a:gdLst/>
              <a:ahLst/>
              <a:cxnLst/>
              <a:rect l="l" t="t" r="r" b="b"/>
              <a:pathLst>
                <a:path w="741044" h="123825">
                  <a:moveTo>
                    <a:pt x="656571" y="71691"/>
                  </a:moveTo>
                  <a:lnTo>
                    <a:pt x="0" y="71691"/>
                  </a:lnTo>
                  <a:lnTo>
                    <a:pt x="0" y="49648"/>
                  </a:lnTo>
                  <a:lnTo>
                    <a:pt x="656571" y="49648"/>
                  </a:lnTo>
                  <a:lnTo>
                    <a:pt x="656571" y="71691"/>
                  </a:lnTo>
                  <a:close/>
                </a:path>
                <a:path w="741044" h="123825">
                  <a:moveTo>
                    <a:pt x="656571" y="62008"/>
                  </a:moveTo>
                  <a:lnTo>
                    <a:pt x="617506" y="0"/>
                  </a:lnTo>
                  <a:lnTo>
                    <a:pt x="740897" y="62008"/>
                  </a:lnTo>
                  <a:lnTo>
                    <a:pt x="617506" y="123811"/>
                  </a:lnTo>
                  <a:lnTo>
                    <a:pt x="656571" y="620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17848" y="1769889"/>
              <a:ext cx="866775" cy="198120"/>
            </a:xfrm>
            <a:custGeom>
              <a:avLst/>
              <a:gdLst/>
              <a:ahLst/>
              <a:cxnLst/>
              <a:rect l="l" t="t" r="r" b="b"/>
              <a:pathLst>
                <a:path w="866775" h="198119">
                  <a:moveTo>
                    <a:pt x="866345" y="0"/>
                  </a:moveTo>
                  <a:lnTo>
                    <a:pt x="0" y="0"/>
                  </a:lnTo>
                  <a:lnTo>
                    <a:pt x="0" y="197565"/>
                  </a:lnTo>
                  <a:lnTo>
                    <a:pt x="866345" y="197565"/>
                  </a:lnTo>
                  <a:lnTo>
                    <a:pt x="866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17848" y="1769889"/>
              <a:ext cx="866775" cy="198120"/>
            </a:xfrm>
            <a:custGeom>
              <a:avLst/>
              <a:gdLst/>
              <a:ahLst/>
              <a:cxnLst/>
              <a:rect l="l" t="t" r="r" b="b"/>
              <a:pathLst>
                <a:path w="866775" h="198119">
                  <a:moveTo>
                    <a:pt x="0" y="197565"/>
                  </a:moveTo>
                  <a:lnTo>
                    <a:pt x="866345" y="197565"/>
                  </a:lnTo>
                  <a:lnTo>
                    <a:pt x="866345" y="0"/>
                  </a:lnTo>
                  <a:lnTo>
                    <a:pt x="0" y="0"/>
                  </a:lnTo>
                  <a:lnTo>
                    <a:pt x="0" y="197565"/>
                  </a:lnTo>
                  <a:close/>
                </a:path>
              </a:pathLst>
            </a:custGeom>
            <a:ln w="149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25052" y="1747947"/>
            <a:ext cx="79184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durum 0</a:t>
            </a:r>
            <a:r>
              <a:rPr sz="1300" spc="-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ise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95336" y="1935196"/>
            <a:ext cx="2706370" cy="226060"/>
            <a:chOff x="2995336" y="1935196"/>
            <a:chExt cx="2706370" cy="226060"/>
          </a:xfrm>
        </p:grpSpPr>
        <p:sp>
          <p:nvSpPr>
            <p:cNvPr id="14" name="object 14"/>
            <p:cNvSpPr/>
            <p:nvPr/>
          </p:nvSpPr>
          <p:spPr>
            <a:xfrm>
              <a:off x="3002956" y="1942816"/>
              <a:ext cx="2691130" cy="210820"/>
            </a:xfrm>
            <a:custGeom>
              <a:avLst/>
              <a:gdLst/>
              <a:ahLst/>
              <a:cxnLst/>
              <a:rect l="l" t="t" r="r" b="b"/>
              <a:pathLst>
                <a:path w="2691129" h="210819">
                  <a:moveTo>
                    <a:pt x="2690504" y="0"/>
                  </a:moveTo>
                  <a:lnTo>
                    <a:pt x="0" y="0"/>
                  </a:lnTo>
                  <a:lnTo>
                    <a:pt x="0" y="210459"/>
                  </a:lnTo>
                  <a:lnTo>
                    <a:pt x="2690504" y="210459"/>
                  </a:lnTo>
                  <a:lnTo>
                    <a:pt x="26905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02956" y="1942816"/>
              <a:ext cx="2691130" cy="210820"/>
            </a:xfrm>
            <a:custGeom>
              <a:avLst/>
              <a:gdLst/>
              <a:ahLst/>
              <a:cxnLst/>
              <a:rect l="l" t="t" r="r" b="b"/>
              <a:pathLst>
                <a:path w="2691129" h="210819">
                  <a:moveTo>
                    <a:pt x="0" y="210459"/>
                  </a:moveTo>
                  <a:lnTo>
                    <a:pt x="2690504" y="210459"/>
                  </a:lnTo>
                  <a:lnTo>
                    <a:pt x="2690504" y="0"/>
                  </a:lnTo>
                  <a:lnTo>
                    <a:pt x="0" y="0"/>
                  </a:lnTo>
                  <a:lnTo>
                    <a:pt x="0" y="210459"/>
                  </a:lnTo>
                  <a:close/>
                </a:path>
              </a:pathLst>
            </a:custGeom>
            <a:ln w="14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10160" y="1925734"/>
            <a:ext cx="6419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Times New Roman"/>
                <a:cs typeface="Times New Roman"/>
              </a:rPr>
              <a:t>K</a:t>
            </a:r>
            <a:r>
              <a:rPr sz="1300" spc="-20" dirty="0">
                <a:latin typeface="Times New Roman"/>
                <a:cs typeface="Times New Roman"/>
              </a:rPr>
              <a:t>o</a:t>
            </a:r>
            <a:r>
              <a:rPr sz="1300" spc="-5" dirty="0">
                <a:latin typeface="Times New Roman"/>
                <a:cs typeface="Times New Roman"/>
              </a:rPr>
              <a:t>m</a:t>
            </a:r>
            <a:r>
              <a:rPr sz="1300" spc="5" dirty="0">
                <a:latin typeface="Times New Roman"/>
                <a:cs typeface="Times New Roman"/>
              </a:rPr>
              <a:t>u</a:t>
            </a:r>
            <a:r>
              <a:rPr sz="1300" dirty="0">
                <a:latin typeface="Times New Roman"/>
                <a:cs typeface="Times New Roman"/>
              </a:rPr>
              <a:t>t</a:t>
            </a:r>
            <a:r>
              <a:rPr sz="1300" spc="-20" dirty="0">
                <a:latin typeface="Times New Roman"/>
                <a:cs typeface="Times New Roman"/>
              </a:rPr>
              <a:t>l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5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26945" y="1947575"/>
            <a:ext cx="801370" cy="213360"/>
            <a:chOff x="5726945" y="1947575"/>
            <a:chExt cx="801370" cy="213360"/>
          </a:xfrm>
        </p:grpSpPr>
        <p:sp>
          <p:nvSpPr>
            <p:cNvPr id="18" name="object 18"/>
            <p:cNvSpPr/>
            <p:nvPr/>
          </p:nvSpPr>
          <p:spPr>
            <a:xfrm>
              <a:off x="5728532" y="2002682"/>
              <a:ext cx="407670" cy="123825"/>
            </a:xfrm>
            <a:custGeom>
              <a:avLst/>
              <a:gdLst/>
              <a:ahLst/>
              <a:cxnLst/>
              <a:rect l="l" t="t" r="r" b="b"/>
              <a:pathLst>
                <a:path w="407670" h="123825">
                  <a:moveTo>
                    <a:pt x="323346" y="61802"/>
                  </a:moveTo>
                  <a:lnTo>
                    <a:pt x="283828" y="123811"/>
                  </a:lnTo>
                  <a:lnTo>
                    <a:pt x="387455" y="71691"/>
                  </a:lnTo>
                  <a:lnTo>
                    <a:pt x="323346" y="71691"/>
                  </a:lnTo>
                  <a:lnTo>
                    <a:pt x="323346" y="61802"/>
                  </a:lnTo>
                  <a:close/>
                </a:path>
                <a:path w="407670" h="123825">
                  <a:moveTo>
                    <a:pt x="315442" y="49442"/>
                  </a:moveTo>
                  <a:lnTo>
                    <a:pt x="0" y="49442"/>
                  </a:lnTo>
                  <a:lnTo>
                    <a:pt x="0" y="71691"/>
                  </a:lnTo>
                  <a:lnTo>
                    <a:pt x="317044" y="71691"/>
                  </a:lnTo>
                  <a:lnTo>
                    <a:pt x="323346" y="61802"/>
                  </a:lnTo>
                  <a:lnTo>
                    <a:pt x="315442" y="49442"/>
                  </a:lnTo>
                  <a:close/>
                </a:path>
                <a:path w="407670" h="123825">
                  <a:moveTo>
                    <a:pt x="382458" y="49442"/>
                  </a:moveTo>
                  <a:lnTo>
                    <a:pt x="323346" y="49442"/>
                  </a:lnTo>
                  <a:lnTo>
                    <a:pt x="323346" y="71691"/>
                  </a:lnTo>
                  <a:lnTo>
                    <a:pt x="387455" y="71691"/>
                  </a:lnTo>
                  <a:lnTo>
                    <a:pt x="407115" y="61802"/>
                  </a:lnTo>
                  <a:lnTo>
                    <a:pt x="382458" y="49442"/>
                  </a:lnTo>
                  <a:close/>
                </a:path>
                <a:path w="407670" h="123825">
                  <a:moveTo>
                    <a:pt x="283828" y="0"/>
                  </a:moveTo>
                  <a:lnTo>
                    <a:pt x="323346" y="61802"/>
                  </a:lnTo>
                  <a:lnTo>
                    <a:pt x="323346" y="49442"/>
                  </a:lnTo>
                  <a:lnTo>
                    <a:pt x="382458" y="49442"/>
                  </a:lnTo>
                  <a:lnTo>
                    <a:pt x="283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28532" y="2002682"/>
              <a:ext cx="407670" cy="123825"/>
            </a:xfrm>
            <a:custGeom>
              <a:avLst/>
              <a:gdLst/>
              <a:ahLst/>
              <a:cxnLst/>
              <a:rect l="l" t="t" r="r" b="b"/>
              <a:pathLst>
                <a:path w="407670" h="123825">
                  <a:moveTo>
                    <a:pt x="323346" y="71691"/>
                  </a:moveTo>
                  <a:lnTo>
                    <a:pt x="0" y="71691"/>
                  </a:lnTo>
                  <a:lnTo>
                    <a:pt x="0" y="49442"/>
                  </a:lnTo>
                  <a:lnTo>
                    <a:pt x="323346" y="49442"/>
                  </a:lnTo>
                  <a:lnTo>
                    <a:pt x="323346" y="71691"/>
                  </a:lnTo>
                  <a:close/>
                </a:path>
                <a:path w="407670" h="123825">
                  <a:moveTo>
                    <a:pt x="323346" y="61802"/>
                  </a:moveTo>
                  <a:lnTo>
                    <a:pt x="283828" y="0"/>
                  </a:lnTo>
                  <a:lnTo>
                    <a:pt x="407115" y="61802"/>
                  </a:lnTo>
                  <a:lnTo>
                    <a:pt x="283828" y="123811"/>
                  </a:lnTo>
                  <a:lnTo>
                    <a:pt x="323346" y="618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37706" y="1955195"/>
              <a:ext cx="382905" cy="198120"/>
            </a:xfrm>
            <a:custGeom>
              <a:avLst/>
              <a:gdLst/>
              <a:ahLst/>
              <a:cxnLst/>
              <a:rect l="l" t="t" r="r" b="b"/>
              <a:pathLst>
                <a:path w="382904" h="198119">
                  <a:moveTo>
                    <a:pt x="0" y="198080"/>
                  </a:moveTo>
                  <a:lnTo>
                    <a:pt x="382520" y="198080"/>
                  </a:lnTo>
                  <a:lnTo>
                    <a:pt x="382520" y="0"/>
                  </a:lnTo>
                  <a:lnTo>
                    <a:pt x="0" y="0"/>
                  </a:lnTo>
                  <a:lnTo>
                    <a:pt x="0" y="198080"/>
                  </a:lnTo>
                  <a:close/>
                </a:path>
              </a:pathLst>
            </a:custGeom>
            <a:ln w="14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44910" y="1932944"/>
            <a:ext cx="38036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b</a:t>
            </a:r>
            <a:r>
              <a:rPr sz="1300" spc="-5" dirty="0">
                <a:latin typeface="Times New Roman"/>
                <a:cs typeface="Times New Roman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e</a:t>
            </a:r>
            <a:r>
              <a:rPr sz="1300" dirty="0">
                <a:latin typeface="Times New Roman"/>
                <a:cs typeface="Times New Roman"/>
              </a:rPr>
              <a:t>ak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71919" y="2013455"/>
            <a:ext cx="5092700" cy="876300"/>
            <a:chOff x="1871919" y="2013455"/>
            <a:chExt cx="5092700" cy="876300"/>
          </a:xfrm>
        </p:grpSpPr>
        <p:sp>
          <p:nvSpPr>
            <p:cNvPr id="23" name="object 23"/>
            <p:cNvSpPr/>
            <p:nvPr/>
          </p:nvSpPr>
          <p:spPr>
            <a:xfrm>
              <a:off x="6555113" y="2015043"/>
              <a:ext cx="407670" cy="123825"/>
            </a:xfrm>
            <a:custGeom>
              <a:avLst/>
              <a:gdLst/>
              <a:ahLst/>
              <a:cxnLst/>
              <a:rect l="l" t="t" r="r" b="b"/>
              <a:pathLst>
                <a:path w="407670" h="123825">
                  <a:moveTo>
                    <a:pt x="323552" y="61802"/>
                  </a:moveTo>
                  <a:lnTo>
                    <a:pt x="283828" y="123811"/>
                  </a:lnTo>
                  <a:lnTo>
                    <a:pt x="387628" y="71691"/>
                  </a:lnTo>
                  <a:lnTo>
                    <a:pt x="323552" y="71691"/>
                  </a:lnTo>
                  <a:lnTo>
                    <a:pt x="323552" y="61802"/>
                  </a:lnTo>
                  <a:close/>
                </a:path>
                <a:path w="407670" h="123825">
                  <a:moveTo>
                    <a:pt x="315607" y="49442"/>
                  </a:moveTo>
                  <a:lnTo>
                    <a:pt x="0" y="49442"/>
                  </a:lnTo>
                  <a:lnTo>
                    <a:pt x="0" y="71691"/>
                  </a:lnTo>
                  <a:lnTo>
                    <a:pt x="317217" y="71691"/>
                  </a:lnTo>
                  <a:lnTo>
                    <a:pt x="323552" y="61802"/>
                  </a:lnTo>
                  <a:lnTo>
                    <a:pt x="315607" y="49442"/>
                  </a:lnTo>
                  <a:close/>
                </a:path>
                <a:path w="407670" h="123825">
                  <a:moveTo>
                    <a:pt x="382622" y="49442"/>
                  </a:moveTo>
                  <a:lnTo>
                    <a:pt x="323552" y="49442"/>
                  </a:lnTo>
                  <a:lnTo>
                    <a:pt x="323552" y="71691"/>
                  </a:lnTo>
                  <a:lnTo>
                    <a:pt x="387628" y="71691"/>
                  </a:lnTo>
                  <a:lnTo>
                    <a:pt x="407321" y="61802"/>
                  </a:lnTo>
                  <a:lnTo>
                    <a:pt x="382622" y="49442"/>
                  </a:lnTo>
                  <a:close/>
                </a:path>
                <a:path w="407670" h="123825">
                  <a:moveTo>
                    <a:pt x="283828" y="0"/>
                  </a:moveTo>
                  <a:lnTo>
                    <a:pt x="323552" y="61802"/>
                  </a:lnTo>
                  <a:lnTo>
                    <a:pt x="323552" y="49442"/>
                  </a:lnTo>
                  <a:lnTo>
                    <a:pt x="382622" y="49442"/>
                  </a:lnTo>
                  <a:lnTo>
                    <a:pt x="283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55113" y="2015043"/>
              <a:ext cx="407670" cy="123825"/>
            </a:xfrm>
            <a:custGeom>
              <a:avLst/>
              <a:gdLst/>
              <a:ahLst/>
              <a:cxnLst/>
              <a:rect l="l" t="t" r="r" b="b"/>
              <a:pathLst>
                <a:path w="407670" h="123825">
                  <a:moveTo>
                    <a:pt x="323552" y="71691"/>
                  </a:moveTo>
                  <a:lnTo>
                    <a:pt x="0" y="71691"/>
                  </a:lnTo>
                  <a:lnTo>
                    <a:pt x="0" y="49442"/>
                  </a:lnTo>
                  <a:lnTo>
                    <a:pt x="323552" y="49442"/>
                  </a:lnTo>
                  <a:lnTo>
                    <a:pt x="323552" y="71691"/>
                  </a:lnTo>
                  <a:close/>
                </a:path>
                <a:path w="407670" h="123825">
                  <a:moveTo>
                    <a:pt x="323552" y="61802"/>
                  </a:moveTo>
                  <a:lnTo>
                    <a:pt x="283828" y="0"/>
                  </a:lnTo>
                  <a:lnTo>
                    <a:pt x="407321" y="61802"/>
                  </a:lnTo>
                  <a:lnTo>
                    <a:pt x="283828" y="123811"/>
                  </a:lnTo>
                  <a:lnTo>
                    <a:pt x="323552" y="618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79539" y="2610205"/>
              <a:ext cx="368300" cy="269875"/>
            </a:xfrm>
            <a:custGeom>
              <a:avLst/>
              <a:gdLst/>
              <a:ahLst/>
              <a:cxnLst/>
              <a:rect l="l" t="t" r="r" b="b"/>
              <a:pathLst>
                <a:path w="368300" h="269875">
                  <a:moveTo>
                    <a:pt x="182522" y="0"/>
                  </a:moveTo>
                  <a:lnTo>
                    <a:pt x="0" y="133700"/>
                  </a:lnTo>
                  <a:lnTo>
                    <a:pt x="182522" y="269254"/>
                  </a:lnTo>
                  <a:lnTo>
                    <a:pt x="368133" y="133700"/>
                  </a:lnTo>
                  <a:lnTo>
                    <a:pt x="1825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79539" y="2610205"/>
              <a:ext cx="368300" cy="269875"/>
            </a:xfrm>
            <a:custGeom>
              <a:avLst/>
              <a:gdLst/>
              <a:ahLst/>
              <a:cxnLst/>
              <a:rect l="l" t="t" r="r" b="b"/>
              <a:pathLst>
                <a:path w="368300" h="269875">
                  <a:moveTo>
                    <a:pt x="182522" y="0"/>
                  </a:moveTo>
                  <a:lnTo>
                    <a:pt x="0" y="133700"/>
                  </a:lnTo>
                  <a:lnTo>
                    <a:pt x="182522" y="269254"/>
                  </a:lnTo>
                  <a:lnTo>
                    <a:pt x="368133" y="133700"/>
                  </a:lnTo>
                  <a:lnTo>
                    <a:pt x="182522" y="0"/>
                  </a:lnTo>
                  <a:close/>
                </a:path>
              </a:pathLst>
            </a:custGeom>
            <a:ln w="14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13220" y="2138855"/>
              <a:ext cx="123825" cy="494030"/>
            </a:xfrm>
            <a:custGeom>
              <a:avLst/>
              <a:gdLst/>
              <a:ahLst/>
              <a:cxnLst/>
              <a:rect l="l" t="t" r="r" b="b"/>
              <a:pathLst>
                <a:path w="123825" h="494030">
                  <a:moveTo>
                    <a:pt x="0" y="370199"/>
                  </a:moveTo>
                  <a:lnTo>
                    <a:pt x="61684" y="494011"/>
                  </a:lnTo>
                  <a:lnTo>
                    <a:pt x="103574" y="409959"/>
                  </a:lnTo>
                  <a:lnTo>
                    <a:pt x="49356" y="409959"/>
                  </a:lnTo>
                  <a:lnTo>
                    <a:pt x="49356" y="402012"/>
                  </a:lnTo>
                  <a:lnTo>
                    <a:pt x="0" y="370199"/>
                  </a:lnTo>
                  <a:close/>
                </a:path>
                <a:path w="123825" h="494030">
                  <a:moveTo>
                    <a:pt x="49356" y="402012"/>
                  </a:moveTo>
                  <a:lnTo>
                    <a:pt x="49356" y="409959"/>
                  </a:lnTo>
                  <a:lnTo>
                    <a:pt x="61684" y="409959"/>
                  </a:lnTo>
                  <a:lnTo>
                    <a:pt x="49356" y="402012"/>
                  </a:lnTo>
                  <a:close/>
                </a:path>
                <a:path w="123825" h="494030">
                  <a:moveTo>
                    <a:pt x="71461" y="0"/>
                  </a:moveTo>
                  <a:lnTo>
                    <a:pt x="49356" y="0"/>
                  </a:lnTo>
                  <a:lnTo>
                    <a:pt x="49356" y="402012"/>
                  </a:lnTo>
                  <a:lnTo>
                    <a:pt x="61684" y="409959"/>
                  </a:lnTo>
                  <a:lnTo>
                    <a:pt x="71461" y="403660"/>
                  </a:lnTo>
                  <a:lnTo>
                    <a:pt x="71461" y="0"/>
                  </a:lnTo>
                  <a:close/>
                </a:path>
                <a:path w="123825" h="494030">
                  <a:moveTo>
                    <a:pt x="71461" y="403660"/>
                  </a:moveTo>
                  <a:lnTo>
                    <a:pt x="61684" y="409959"/>
                  </a:lnTo>
                  <a:lnTo>
                    <a:pt x="71461" y="409959"/>
                  </a:lnTo>
                  <a:lnTo>
                    <a:pt x="71461" y="403660"/>
                  </a:lnTo>
                  <a:close/>
                </a:path>
                <a:path w="123825" h="494030">
                  <a:moveTo>
                    <a:pt x="123390" y="370199"/>
                  </a:moveTo>
                  <a:lnTo>
                    <a:pt x="71461" y="403660"/>
                  </a:lnTo>
                  <a:lnTo>
                    <a:pt x="71461" y="409959"/>
                  </a:lnTo>
                  <a:lnTo>
                    <a:pt x="103574" y="409959"/>
                  </a:lnTo>
                  <a:lnTo>
                    <a:pt x="123390" y="370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13220" y="2138855"/>
              <a:ext cx="123825" cy="494030"/>
            </a:xfrm>
            <a:custGeom>
              <a:avLst/>
              <a:gdLst/>
              <a:ahLst/>
              <a:cxnLst/>
              <a:rect l="l" t="t" r="r" b="b"/>
              <a:pathLst>
                <a:path w="123825" h="494030">
                  <a:moveTo>
                    <a:pt x="49356" y="409959"/>
                  </a:moveTo>
                  <a:lnTo>
                    <a:pt x="49356" y="0"/>
                  </a:lnTo>
                  <a:lnTo>
                    <a:pt x="71461" y="0"/>
                  </a:lnTo>
                  <a:lnTo>
                    <a:pt x="71461" y="409959"/>
                  </a:lnTo>
                  <a:lnTo>
                    <a:pt x="49356" y="409959"/>
                  </a:lnTo>
                  <a:close/>
                </a:path>
                <a:path w="123825" h="494030">
                  <a:moveTo>
                    <a:pt x="61684" y="409959"/>
                  </a:moveTo>
                  <a:lnTo>
                    <a:pt x="123390" y="370199"/>
                  </a:lnTo>
                  <a:lnTo>
                    <a:pt x="61684" y="494011"/>
                  </a:lnTo>
                  <a:lnTo>
                    <a:pt x="0" y="370199"/>
                  </a:lnTo>
                  <a:lnTo>
                    <a:pt x="61684" y="4099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60001" y="2694875"/>
              <a:ext cx="741045" cy="123189"/>
            </a:xfrm>
            <a:custGeom>
              <a:avLst/>
              <a:gdLst/>
              <a:ahLst/>
              <a:cxnLst/>
              <a:rect l="l" t="t" r="r" b="b"/>
              <a:pathLst>
                <a:path w="741044" h="123189">
                  <a:moveTo>
                    <a:pt x="656571" y="61390"/>
                  </a:moveTo>
                  <a:lnTo>
                    <a:pt x="617506" y="123193"/>
                  </a:lnTo>
                  <a:lnTo>
                    <a:pt x="720332" y="71691"/>
                  </a:lnTo>
                  <a:lnTo>
                    <a:pt x="656571" y="71691"/>
                  </a:lnTo>
                  <a:lnTo>
                    <a:pt x="656571" y="61390"/>
                  </a:lnTo>
                  <a:close/>
                </a:path>
                <a:path w="741044" h="123189">
                  <a:moveTo>
                    <a:pt x="648706" y="49030"/>
                  </a:moveTo>
                  <a:lnTo>
                    <a:pt x="0" y="49030"/>
                  </a:lnTo>
                  <a:lnTo>
                    <a:pt x="0" y="71691"/>
                  </a:lnTo>
                  <a:lnTo>
                    <a:pt x="650061" y="71691"/>
                  </a:lnTo>
                  <a:lnTo>
                    <a:pt x="656571" y="61390"/>
                  </a:lnTo>
                  <a:lnTo>
                    <a:pt x="648706" y="49030"/>
                  </a:lnTo>
                  <a:close/>
                </a:path>
                <a:path w="741044" h="123189">
                  <a:moveTo>
                    <a:pt x="716053" y="49030"/>
                  </a:moveTo>
                  <a:lnTo>
                    <a:pt x="656571" y="49030"/>
                  </a:lnTo>
                  <a:lnTo>
                    <a:pt x="656571" y="71691"/>
                  </a:lnTo>
                  <a:lnTo>
                    <a:pt x="720332" y="71691"/>
                  </a:lnTo>
                  <a:lnTo>
                    <a:pt x="740897" y="61390"/>
                  </a:lnTo>
                  <a:lnTo>
                    <a:pt x="716053" y="49030"/>
                  </a:lnTo>
                  <a:close/>
                </a:path>
                <a:path w="741044" h="123189">
                  <a:moveTo>
                    <a:pt x="617506" y="0"/>
                  </a:moveTo>
                  <a:lnTo>
                    <a:pt x="656571" y="61390"/>
                  </a:lnTo>
                  <a:lnTo>
                    <a:pt x="656571" y="49030"/>
                  </a:lnTo>
                  <a:lnTo>
                    <a:pt x="716053" y="49030"/>
                  </a:lnTo>
                  <a:lnTo>
                    <a:pt x="617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60001" y="2694875"/>
              <a:ext cx="741045" cy="123189"/>
            </a:xfrm>
            <a:custGeom>
              <a:avLst/>
              <a:gdLst/>
              <a:ahLst/>
              <a:cxnLst/>
              <a:rect l="l" t="t" r="r" b="b"/>
              <a:pathLst>
                <a:path w="741044" h="123189">
                  <a:moveTo>
                    <a:pt x="656571" y="71691"/>
                  </a:moveTo>
                  <a:lnTo>
                    <a:pt x="0" y="71691"/>
                  </a:lnTo>
                  <a:lnTo>
                    <a:pt x="0" y="49030"/>
                  </a:lnTo>
                  <a:lnTo>
                    <a:pt x="656571" y="49030"/>
                  </a:lnTo>
                  <a:lnTo>
                    <a:pt x="656571" y="71691"/>
                  </a:lnTo>
                  <a:close/>
                </a:path>
                <a:path w="741044" h="123189">
                  <a:moveTo>
                    <a:pt x="656571" y="61390"/>
                  </a:moveTo>
                  <a:lnTo>
                    <a:pt x="617506" y="0"/>
                  </a:lnTo>
                  <a:lnTo>
                    <a:pt x="740897" y="61390"/>
                  </a:lnTo>
                  <a:lnTo>
                    <a:pt x="617506" y="123193"/>
                  </a:lnTo>
                  <a:lnTo>
                    <a:pt x="656571" y="613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2956" y="2672194"/>
              <a:ext cx="2691130" cy="210185"/>
            </a:xfrm>
            <a:custGeom>
              <a:avLst/>
              <a:gdLst/>
              <a:ahLst/>
              <a:cxnLst/>
              <a:rect l="l" t="t" r="r" b="b"/>
              <a:pathLst>
                <a:path w="2691129" h="210185">
                  <a:moveTo>
                    <a:pt x="0" y="209944"/>
                  </a:moveTo>
                  <a:lnTo>
                    <a:pt x="2690504" y="209944"/>
                  </a:lnTo>
                  <a:lnTo>
                    <a:pt x="2690504" y="0"/>
                  </a:lnTo>
                  <a:lnTo>
                    <a:pt x="0" y="0"/>
                  </a:lnTo>
                  <a:lnTo>
                    <a:pt x="0" y="209944"/>
                  </a:lnTo>
                  <a:close/>
                </a:path>
              </a:pathLst>
            </a:custGeom>
            <a:ln w="14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28532" y="2731957"/>
              <a:ext cx="407670" cy="123825"/>
            </a:xfrm>
            <a:custGeom>
              <a:avLst/>
              <a:gdLst/>
              <a:ahLst/>
              <a:cxnLst/>
              <a:rect l="l" t="t" r="r" b="b"/>
              <a:pathLst>
                <a:path w="407670" h="123825">
                  <a:moveTo>
                    <a:pt x="323346" y="61390"/>
                  </a:moveTo>
                  <a:lnTo>
                    <a:pt x="283828" y="123399"/>
                  </a:lnTo>
                  <a:lnTo>
                    <a:pt x="387455" y="71279"/>
                  </a:lnTo>
                  <a:lnTo>
                    <a:pt x="323346" y="71279"/>
                  </a:lnTo>
                  <a:lnTo>
                    <a:pt x="323346" y="61390"/>
                  </a:lnTo>
                  <a:close/>
                </a:path>
                <a:path w="407670" h="123825">
                  <a:moveTo>
                    <a:pt x="315389" y="49030"/>
                  </a:moveTo>
                  <a:lnTo>
                    <a:pt x="0" y="49030"/>
                  </a:lnTo>
                  <a:lnTo>
                    <a:pt x="0" y="71279"/>
                  </a:lnTo>
                  <a:lnTo>
                    <a:pt x="317044" y="71279"/>
                  </a:lnTo>
                  <a:lnTo>
                    <a:pt x="323346" y="61390"/>
                  </a:lnTo>
                  <a:lnTo>
                    <a:pt x="315389" y="49030"/>
                  </a:lnTo>
                  <a:close/>
                </a:path>
                <a:path w="407670" h="123825">
                  <a:moveTo>
                    <a:pt x="382292" y="49030"/>
                  </a:moveTo>
                  <a:lnTo>
                    <a:pt x="323346" y="49030"/>
                  </a:lnTo>
                  <a:lnTo>
                    <a:pt x="323346" y="71279"/>
                  </a:lnTo>
                  <a:lnTo>
                    <a:pt x="387455" y="71279"/>
                  </a:lnTo>
                  <a:lnTo>
                    <a:pt x="407115" y="61390"/>
                  </a:lnTo>
                  <a:lnTo>
                    <a:pt x="382292" y="49030"/>
                  </a:lnTo>
                  <a:close/>
                </a:path>
                <a:path w="407670" h="123825">
                  <a:moveTo>
                    <a:pt x="283828" y="0"/>
                  </a:moveTo>
                  <a:lnTo>
                    <a:pt x="323346" y="61390"/>
                  </a:lnTo>
                  <a:lnTo>
                    <a:pt x="323346" y="49030"/>
                  </a:lnTo>
                  <a:lnTo>
                    <a:pt x="382292" y="49030"/>
                  </a:lnTo>
                  <a:lnTo>
                    <a:pt x="283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28532" y="2731957"/>
              <a:ext cx="407670" cy="123825"/>
            </a:xfrm>
            <a:custGeom>
              <a:avLst/>
              <a:gdLst/>
              <a:ahLst/>
              <a:cxnLst/>
              <a:rect l="l" t="t" r="r" b="b"/>
              <a:pathLst>
                <a:path w="407670" h="123825">
                  <a:moveTo>
                    <a:pt x="323346" y="71279"/>
                  </a:moveTo>
                  <a:lnTo>
                    <a:pt x="0" y="71279"/>
                  </a:lnTo>
                  <a:lnTo>
                    <a:pt x="0" y="49030"/>
                  </a:lnTo>
                  <a:lnTo>
                    <a:pt x="323346" y="49030"/>
                  </a:lnTo>
                  <a:lnTo>
                    <a:pt x="323346" y="71279"/>
                  </a:lnTo>
                  <a:close/>
                </a:path>
                <a:path w="407670" h="123825">
                  <a:moveTo>
                    <a:pt x="323346" y="61390"/>
                  </a:moveTo>
                  <a:lnTo>
                    <a:pt x="283828" y="0"/>
                  </a:lnTo>
                  <a:lnTo>
                    <a:pt x="407115" y="61390"/>
                  </a:lnTo>
                  <a:lnTo>
                    <a:pt x="283828" y="123399"/>
                  </a:lnTo>
                  <a:lnTo>
                    <a:pt x="323346" y="613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37706" y="2684573"/>
              <a:ext cx="382905" cy="198120"/>
            </a:xfrm>
            <a:custGeom>
              <a:avLst/>
              <a:gdLst/>
              <a:ahLst/>
              <a:cxnLst/>
              <a:rect l="l" t="t" r="r" b="b"/>
              <a:pathLst>
                <a:path w="382904" h="198119">
                  <a:moveTo>
                    <a:pt x="0" y="197565"/>
                  </a:moveTo>
                  <a:lnTo>
                    <a:pt x="382520" y="197565"/>
                  </a:lnTo>
                  <a:lnTo>
                    <a:pt x="382520" y="0"/>
                  </a:lnTo>
                  <a:lnTo>
                    <a:pt x="0" y="0"/>
                  </a:lnTo>
                  <a:lnTo>
                    <a:pt x="0" y="197565"/>
                  </a:lnTo>
                  <a:close/>
                </a:path>
              </a:pathLst>
            </a:custGeom>
            <a:ln w="14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144910" y="2662013"/>
            <a:ext cx="37909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b</a:t>
            </a:r>
            <a:r>
              <a:rPr sz="1300" spc="-5" dirty="0">
                <a:latin typeface="Times New Roman"/>
                <a:cs typeface="Times New Roman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e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5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254439" y="2466514"/>
            <a:ext cx="4709795" cy="403225"/>
            <a:chOff x="2254439" y="2466514"/>
            <a:chExt cx="4709795" cy="403225"/>
          </a:xfrm>
        </p:grpSpPr>
        <p:sp>
          <p:nvSpPr>
            <p:cNvPr id="37" name="object 37"/>
            <p:cNvSpPr/>
            <p:nvPr/>
          </p:nvSpPr>
          <p:spPr>
            <a:xfrm>
              <a:off x="6555113" y="2743906"/>
              <a:ext cx="407670" cy="123825"/>
            </a:xfrm>
            <a:custGeom>
              <a:avLst/>
              <a:gdLst/>
              <a:ahLst/>
              <a:cxnLst/>
              <a:rect l="l" t="t" r="r" b="b"/>
              <a:pathLst>
                <a:path w="407670" h="123825">
                  <a:moveTo>
                    <a:pt x="323552" y="61802"/>
                  </a:moveTo>
                  <a:lnTo>
                    <a:pt x="283828" y="123811"/>
                  </a:lnTo>
                  <a:lnTo>
                    <a:pt x="387628" y="71691"/>
                  </a:lnTo>
                  <a:lnTo>
                    <a:pt x="323552" y="71691"/>
                  </a:lnTo>
                  <a:lnTo>
                    <a:pt x="323552" y="61802"/>
                  </a:lnTo>
                  <a:close/>
                </a:path>
                <a:path w="407670" h="123825">
                  <a:moveTo>
                    <a:pt x="315607" y="49442"/>
                  </a:moveTo>
                  <a:lnTo>
                    <a:pt x="0" y="49442"/>
                  </a:lnTo>
                  <a:lnTo>
                    <a:pt x="0" y="71691"/>
                  </a:lnTo>
                  <a:lnTo>
                    <a:pt x="317217" y="71691"/>
                  </a:lnTo>
                  <a:lnTo>
                    <a:pt x="323552" y="61802"/>
                  </a:lnTo>
                  <a:lnTo>
                    <a:pt x="315607" y="49442"/>
                  </a:lnTo>
                  <a:close/>
                </a:path>
                <a:path w="407670" h="123825">
                  <a:moveTo>
                    <a:pt x="382622" y="49442"/>
                  </a:moveTo>
                  <a:lnTo>
                    <a:pt x="323552" y="49442"/>
                  </a:lnTo>
                  <a:lnTo>
                    <a:pt x="323552" y="71691"/>
                  </a:lnTo>
                  <a:lnTo>
                    <a:pt x="387628" y="71691"/>
                  </a:lnTo>
                  <a:lnTo>
                    <a:pt x="407321" y="61802"/>
                  </a:lnTo>
                  <a:lnTo>
                    <a:pt x="382622" y="49442"/>
                  </a:lnTo>
                  <a:close/>
                </a:path>
                <a:path w="407670" h="123825">
                  <a:moveTo>
                    <a:pt x="283828" y="0"/>
                  </a:moveTo>
                  <a:lnTo>
                    <a:pt x="323552" y="61802"/>
                  </a:lnTo>
                  <a:lnTo>
                    <a:pt x="323552" y="49442"/>
                  </a:lnTo>
                  <a:lnTo>
                    <a:pt x="382622" y="49442"/>
                  </a:lnTo>
                  <a:lnTo>
                    <a:pt x="283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55113" y="2743906"/>
              <a:ext cx="407670" cy="123825"/>
            </a:xfrm>
            <a:custGeom>
              <a:avLst/>
              <a:gdLst/>
              <a:ahLst/>
              <a:cxnLst/>
              <a:rect l="l" t="t" r="r" b="b"/>
              <a:pathLst>
                <a:path w="407670" h="123825">
                  <a:moveTo>
                    <a:pt x="323552" y="71691"/>
                  </a:moveTo>
                  <a:lnTo>
                    <a:pt x="0" y="71691"/>
                  </a:lnTo>
                  <a:lnTo>
                    <a:pt x="0" y="49442"/>
                  </a:lnTo>
                  <a:lnTo>
                    <a:pt x="323552" y="49442"/>
                  </a:lnTo>
                  <a:lnTo>
                    <a:pt x="323552" y="71691"/>
                  </a:lnTo>
                  <a:close/>
                </a:path>
                <a:path w="407670" h="123825">
                  <a:moveTo>
                    <a:pt x="323552" y="61802"/>
                  </a:moveTo>
                  <a:lnTo>
                    <a:pt x="283828" y="0"/>
                  </a:lnTo>
                  <a:lnTo>
                    <a:pt x="407321" y="61802"/>
                  </a:lnTo>
                  <a:lnTo>
                    <a:pt x="283828" y="123811"/>
                  </a:lnTo>
                  <a:lnTo>
                    <a:pt x="323552" y="618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62059" y="2474134"/>
              <a:ext cx="1017269" cy="198120"/>
            </a:xfrm>
            <a:custGeom>
              <a:avLst/>
              <a:gdLst/>
              <a:ahLst/>
              <a:cxnLst/>
              <a:rect l="l" t="t" r="r" b="b"/>
              <a:pathLst>
                <a:path w="1017270" h="198119">
                  <a:moveTo>
                    <a:pt x="0" y="198080"/>
                  </a:moveTo>
                  <a:lnTo>
                    <a:pt x="1016986" y="198080"/>
                  </a:lnTo>
                  <a:lnTo>
                    <a:pt x="1016986" y="0"/>
                  </a:lnTo>
                  <a:lnTo>
                    <a:pt x="0" y="0"/>
                  </a:lnTo>
                  <a:lnTo>
                    <a:pt x="0" y="198080"/>
                  </a:lnTo>
                  <a:close/>
                </a:path>
              </a:pathLst>
            </a:custGeom>
            <a:ln w="149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269777" y="2451883"/>
            <a:ext cx="1382395" cy="42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Durum 1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ise</a:t>
            </a:r>
            <a:endParaRPr sz="1300">
              <a:latin typeface="Times New Roman"/>
              <a:cs typeface="Times New Roman"/>
            </a:endParaRPr>
          </a:p>
          <a:p>
            <a:pPr marL="739775">
              <a:lnSpc>
                <a:spcPct val="100000"/>
              </a:lnSpc>
              <a:spcBef>
                <a:spcPts val="35"/>
              </a:spcBef>
            </a:pPr>
            <a:r>
              <a:rPr sz="1300" spc="-30" dirty="0">
                <a:latin typeface="Times New Roman"/>
                <a:cs typeface="Times New Roman"/>
              </a:rPr>
              <a:t>K</a:t>
            </a:r>
            <a:r>
              <a:rPr sz="1300" spc="-20" dirty="0">
                <a:latin typeface="Times New Roman"/>
                <a:cs typeface="Times New Roman"/>
              </a:rPr>
              <a:t>o</a:t>
            </a:r>
            <a:r>
              <a:rPr sz="1300" spc="-5" dirty="0">
                <a:latin typeface="Times New Roman"/>
                <a:cs typeface="Times New Roman"/>
              </a:rPr>
              <a:t>m</a:t>
            </a:r>
            <a:r>
              <a:rPr sz="1300" spc="5" dirty="0">
                <a:latin typeface="Times New Roman"/>
                <a:cs typeface="Times New Roman"/>
              </a:rPr>
              <a:t>u</a:t>
            </a:r>
            <a:r>
              <a:rPr sz="1300" dirty="0">
                <a:latin typeface="Times New Roman"/>
                <a:cs typeface="Times New Roman"/>
              </a:rPr>
              <a:t>t</a:t>
            </a:r>
            <a:r>
              <a:rPr sz="1300" spc="-20" dirty="0">
                <a:latin typeface="Times New Roman"/>
                <a:cs typeface="Times New Roman"/>
              </a:rPr>
              <a:t>l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5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871919" y="2866130"/>
            <a:ext cx="4656455" cy="740410"/>
            <a:chOff x="1871919" y="2866130"/>
            <a:chExt cx="4656455" cy="740410"/>
          </a:xfrm>
        </p:grpSpPr>
        <p:sp>
          <p:nvSpPr>
            <p:cNvPr id="42" name="object 42"/>
            <p:cNvSpPr/>
            <p:nvPr/>
          </p:nvSpPr>
          <p:spPr>
            <a:xfrm>
              <a:off x="1879539" y="3326707"/>
              <a:ext cx="368300" cy="269875"/>
            </a:xfrm>
            <a:custGeom>
              <a:avLst/>
              <a:gdLst/>
              <a:ahLst/>
              <a:cxnLst/>
              <a:rect l="l" t="t" r="r" b="b"/>
              <a:pathLst>
                <a:path w="368300" h="269875">
                  <a:moveTo>
                    <a:pt x="182522" y="0"/>
                  </a:moveTo>
                  <a:lnTo>
                    <a:pt x="0" y="133700"/>
                  </a:lnTo>
                  <a:lnTo>
                    <a:pt x="182522" y="269872"/>
                  </a:lnTo>
                  <a:lnTo>
                    <a:pt x="368133" y="133700"/>
                  </a:lnTo>
                  <a:lnTo>
                    <a:pt x="1825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79539" y="3326707"/>
              <a:ext cx="368300" cy="269875"/>
            </a:xfrm>
            <a:custGeom>
              <a:avLst/>
              <a:gdLst/>
              <a:ahLst/>
              <a:cxnLst/>
              <a:rect l="l" t="t" r="r" b="b"/>
              <a:pathLst>
                <a:path w="368300" h="269875">
                  <a:moveTo>
                    <a:pt x="182522" y="0"/>
                  </a:moveTo>
                  <a:lnTo>
                    <a:pt x="0" y="133700"/>
                  </a:lnTo>
                  <a:lnTo>
                    <a:pt x="182522" y="269872"/>
                  </a:lnTo>
                  <a:lnTo>
                    <a:pt x="368133" y="133700"/>
                  </a:lnTo>
                  <a:lnTo>
                    <a:pt x="182522" y="0"/>
                  </a:lnTo>
                  <a:close/>
                </a:path>
              </a:pathLst>
            </a:custGeom>
            <a:ln w="14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13220" y="2867718"/>
              <a:ext cx="123825" cy="481965"/>
            </a:xfrm>
            <a:custGeom>
              <a:avLst/>
              <a:gdLst/>
              <a:ahLst/>
              <a:cxnLst/>
              <a:rect l="l" t="t" r="r" b="b"/>
              <a:pathLst>
                <a:path w="123825" h="481964">
                  <a:moveTo>
                    <a:pt x="0" y="358457"/>
                  </a:moveTo>
                  <a:lnTo>
                    <a:pt x="61684" y="481650"/>
                  </a:lnTo>
                  <a:lnTo>
                    <a:pt x="103784" y="397598"/>
                  </a:lnTo>
                  <a:lnTo>
                    <a:pt x="49356" y="397598"/>
                  </a:lnTo>
                  <a:lnTo>
                    <a:pt x="49356" y="389775"/>
                  </a:lnTo>
                  <a:lnTo>
                    <a:pt x="0" y="358457"/>
                  </a:lnTo>
                  <a:close/>
                </a:path>
                <a:path w="123825" h="481964">
                  <a:moveTo>
                    <a:pt x="49356" y="389775"/>
                  </a:moveTo>
                  <a:lnTo>
                    <a:pt x="49356" y="397598"/>
                  </a:lnTo>
                  <a:lnTo>
                    <a:pt x="61684" y="397598"/>
                  </a:lnTo>
                  <a:lnTo>
                    <a:pt x="49356" y="389775"/>
                  </a:lnTo>
                  <a:close/>
                </a:path>
                <a:path w="123825" h="481964">
                  <a:moveTo>
                    <a:pt x="71461" y="0"/>
                  </a:moveTo>
                  <a:lnTo>
                    <a:pt x="49356" y="0"/>
                  </a:lnTo>
                  <a:lnTo>
                    <a:pt x="49356" y="389775"/>
                  </a:lnTo>
                  <a:lnTo>
                    <a:pt x="61684" y="397598"/>
                  </a:lnTo>
                  <a:lnTo>
                    <a:pt x="71461" y="391397"/>
                  </a:lnTo>
                  <a:lnTo>
                    <a:pt x="71461" y="0"/>
                  </a:lnTo>
                  <a:close/>
                </a:path>
                <a:path w="123825" h="481964">
                  <a:moveTo>
                    <a:pt x="71461" y="391397"/>
                  </a:moveTo>
                  <a:lnTo>
                    <a:pt x="61684" y="397598"/>
                  </a:lnTo>
                  <a:lnTo>
                    <a:pt x="71461" y="397598"/>
                  </a:lnTo>
                  <a:lnTo>
                    <a:pt x="71461" y="391397"/>
                  </a:lnTo>
                  <a:close/>
                </a:path>
                <a:path w="123825" h="481964">
                  <a:moveTo>
                    <a:pt x="123390" y="358457"/>
                  </a:moveTo>
                  <a:lnTo>
                    <a:pt x="71461" y="391397"/>
                  </a:lnTo>
                  <a:lnTo>
                    <a:pt x="71461" y="397598"/>
                  </a:lnTo>
                  <a:lnTo>
                    <a:pt x="103784" y="397598"/>
                  </a:lnTo>
                  <a:lnTo>
                    <a:pt x="123390" y="358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13220" y="2867717"/>
              <a:ext cx="123825" cy="481965"/>
            </a:xfrm>
            <a:custGeom>
              <a:avLst/>
              <a:gdLst/>
              <a:ahLst/>
              <a:cxnLst/>
              <a:rect l="l" t="t" r="r" b="b"/>
              <a:pathLst>
                <a:path w="123825" h="481964">
                  <a:moveTo>
                    <a:pt x="49356" y="397598"/>
                  </a:moveTo>
                  <a:lnTo>
                    <a:pt x="49356" y="0"/>
                  </a:lnTo>
                  <a:lnTo>
                    <a:pt x="71461" y="0"/>
                  </a:lnTo>
                  <a:lnTo>
                    <a:pt x="71461" y="397598"/>
                  </a:lnTo>
                  <a:lnTo>
                    <a:pt x="49356" y="397598"/>
                  </a:lnTo>
                  <a:close/>
                </a:path>
                <a:path w="123825" h="481964">
                  <a:moveTo>
                    <a:pt x="61684" y="397598"/>
                  </a:moveTo>
                  <a:lnTo>
                    <a:pt x="123390" y="358457"/>
                  </a:lnTo>
                  <a:lnTo>
                    <a:pt x="61684" y="481650"/>
                  </a:lnTo>
                  <a:lnTo>
                    <a:pt x="0" y="358457"/>
                  </a:lnTo>
                  <a:lnTo>
                    <a:pt x="61684" y="3975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60001" y="3411378"/>
              <a:ext cx="741045" cy="123825"/>
            </a:xfrm>
            <a:custGeom>
              <a:avLst/>
              <a:gdLst/>
              <a:ahLst/>
              <a:cxnLst/>
              <a:rect l="l" t="t" r="r" b="b"/>
              <a:pathLst>
                <a:path w="741044" h="123825">
                  <a:moveTo>
                    <a:pt x="656571" y="61802"/>
                  </a:moveTo>
                  <a:lnTo>
                    <a:pt x="617506" y="123811"/>
                  </a:lnTo>
                  <a:lnTo>
                    <a:pt x="721220" y="71691"/>
                  </a:lnTo>
                  <a:lnTo>
                    <a:pt x="656571" y="71691"/>
                  </a:lnTo>
                  <a:lnTo>
                    <a:pt x="656571" y="61802"/>
                  </a:lnTo>
                  <a:close/>
                </a:path>
                <a:path w="741044" h="123825">
                  <a:moveTo>
                    <a:pt x="648758" y="49442"/>
                  </a:moveTo>
                  <a:lnTo>
                    <a:pt x="0" y="49442"/>
                  </a:lnTo>
                  <a:lnTo>
                    <a:pt x="0" y="71691"/>
                  </a:lnTo>
                  <a:lnTo>
                    <a:pt x="650342" y="71691"/>
                  </a:lnTo>
                  <a:lnTo>
                    <a:pt x="656571" y="61802"/>
                  </a:lnTo>
                  <a:lnTo>
                    <a:pt x="648758" y="49442"/>
                  </a:lnTo>
                  <a:close/>
                </a:path>
                <a:path w="741044" h="123825">
                  <a:moveTo>
                    <a:pt x="716219" y="49442"/>
                  </a:moveTo>
                  <a:lnTo>
                    <a:pt x="656571" y="49442"/>
                  </a:lnTo>
                  <a:lnTo>
                    <a:pt x="656571" y="71691"/>
                  </a:lnTo>
                  <a:lnTo>
                    <a:pt x="721220" y="71691"/>
                  </a:lnTo>
                  <a:lnTo>
                    <a:pt x="740897" y="61802"/>
                  </a:lnTo>
                  <a:lnTo>
                    <a:pt x="716219" y="49442"/>
                  </a:lnTo>
                  <a:close/>
                </a:path>
                <a:path w="741044" h="123825">
                  <a:moveTo>
                    <a:pt x="617506" y="0"/>
                  </a:moveTo>
                  <a:lnTo>
                    <a:pt x="656571" y="61802"/>
                  </a:lnTo>
                  <a:lnTo>
                    <a:pt x="656571" y="49442"/>
                  </a:lnTo>
                  <a:lnTo>
                    <a:pt x="716219" y="49442"/>
                  </a:lnTo>
                  <a:lnTo>
                    <a:pt x="617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60001" y="3411377"/>
              <a:ext cx="741045" cy="123825"/>
            </a:xfrm>
            <a:custGeom>
              <a:avLst/>
              <a:gdLst/>
              <a:ahLst/>
              <a:cxnLst/>
              <a:rect l="l" t="t" r="r" b="b"/>
              <a:pathLst>
                <a:path w="741044" h="123825">
                  <a:moveTo>
                    <a:pt x="656571" y="71691"/>
                  </a:moveTo>
                  <a:lnTo>
                    <a:pt x="0" y="71691"/>
                  </a:lnTo>
                  <a:lnTo>
                    <a:pt x="0" y="49442"/>
                  </a:lnTo>
                  <a:lnTo>
                    <a:pt x="656571" y="49442"/>
                  </a:lnTo>
                  <a:lnTo>
                    <a:pt x="656571" y="71691"/>
                  </a:lnTo>
                  <a:close/>
                </a:path>
                <a:path w="741044" h="123825">
                  <a:moveTo>
                    <a:pt x="656571" y="61802"/>
                  </a:moveTo>
                  <a:lnTo>
                    <a:pt x="617506" y="0"/>
                  </a:lnTo>
                  <a:lnTo>
                    <a:pt x="740897" y="61802"/>
                  </a:lnTo>
                  <a:lnTo>
                    <a:pt x="617506" y="123811"/>
                  </a:lnTo>
                  <a:lnTo>
                    <a:pt x="656571" y="618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2956" y="3388696"/>
              <a:ext cx="2691130" cy="210185"/>
            </a:xfrm>
            <a:custGeom>
              <a:avLst/>
              <a:gdLst/>
              <a:ahLst/>
              <a:cxnLst/>
              <a:rect l="l" t="t" r="r" b="b"/>
              <a:pathLst>
                <a:path w="2691129" h="210185">
                  <a:moveTo>
                    <a:pt x="0" y="209944"/>
                  </a:moveTo>
                  <a:lnTo>
                    <a:pt x="2690504" y="209944"/>
                  </a:lnTo>
                  <a:lnTo>
                    <a:pt x="2690504" y="0"/>
                  </a:lnTo>
                  <a:lnTo>
                    <a:pt x="0" y="0"/>
                  </a:lnTo>
                  <a:lnTo>
                    <a:pt x="0" y="209944"/>
                  </a:lnTo>
                  <a:close/>
                </a:path>
              </a:pathLst>
            </a:custGeom>
            <a:ln w="14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28532" y="3448459"/>
              <a:ext cx="407670" cy="123825"/>
            </a:xfrm>
            <a:custGeom>
              <a:avLst/>
              <a:gdLst/>
              <a:ahLst/>
              <a:cxnLst/>
              <a:rect l="l" t="t" r="r" b="b"/>
              <a:pathLst>
                <a:path w="407670" h="123825">
                  <a:moveTo>
                    <a:pt x="323346" y="62008"/>
                  </a:moveTo>
                  <a:lnTo>
                    <a:pt x="283828" y="123811"/>
                  </a:lnTo>
                  <a:lnTo>
                    <a:pt x="387800" y="71691"/>
                  </a:lnTo>
                  <a:lnTo>
                    <a:pt x="323346" y="71691"/>
                  </a:lnTo>
                  <a:lnTo>
                    <a:pt x="323346" y="62008"/>
                  </a:lnTo>
                  <a:close/>
                </a:path>
                <a:path w="407670" h="123825">
                  <a:moveTo>
                    <a:pt x="315468" y="49648"/>
                  </a:moveTo>
                  <a:lnTo>
                    <a:pt x="0" y="49648"/>
                  </a:lnTo>
                  <a:lnTo>
                    <a:pt x="0" y="71691"/>
                  </a:lnTo>
                  <a:lnTo>
                    <a:pt x="317155" y="71691"/>
                  </a:lnTo>
                  <a:lnTo>
                    <a:pt x="323346" y="62008"/>
                  </a:lnTo>
                  <a:lnTo>
                    <a:pt x="315468" y="49648"/>
                  </a:lnTo>
                  <a:close/>
                </a:path>
                <a:path w="407670" h="123825">
                  <a:moveTo>
                    <a:pt x="382540" y="49648"/>
                  </a:moveTo>
                  <a:lnTo>
                    <a:pt x="323346" y="49648"/>
                  </a:lnTo>
                  <a:lnTo>
                    <a:pt x="323346" y="71691"/>
                  </a:lnTo>
                  <a:lnTo>
                    <a:pt x="387800" y="71691"/>
                  </a:lnTo>
                  <a:lnTo>
                    <a:pt x="407115" y="62008"/>
                  </a:lnTo>
                  <a:lnTo>
                    <a:pt x="382540" y="49648"/>
                  </a:lnTo>
                  <a:close/>
                </a:path>
                <a:path w="407670" h="123825">
                  <a:moveTo>
                    <a:pt x="283828" y="0"/>
                  </a:moveTo>
                  <a:lnTo>
                    <a:pt x="323346" y="62008"/>
                  </a:lnTo>
                  <a:lnTo>
                    <a:pt x="323346" y="49648"/>
                  </a:lnTo>
                  <a:lnTo>
                    <a:pt x="382540" y="49648"/>
                  </a:lnTo>
                  <a:lnTo>
                    <a:pt x="283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28532" y="3448459"/>
              <a:ext cx="407670" cy="123825"/>
            </a:xfrm>
            <a:custGeom>
              <a:avLst/>
              <a:gdLst/>
              <a:ahLst/>
              <a:cxnLst/>
              <a:rect l="l" t="t" r="r" b="b"/>
              <a:pathLst>
                <a:path w="407670" h="123825">
                  <a:moveTo>
                    <a:pt x="323346" y="71691"/>
                  </a:moveTo>
                  <a:lnTo>
                    <a:pt x="0" y="71691"/>
                  </a:lnTo>
                  <a:lnTo>
                    <a:pt x="0" y="49648"/>
                  </a:lnTo>
                  <a:lnTo>
                    <a:pt x="323346" y="49648"/>
                  </a:lnTo>
                  <a:lnTo>
                    <a:pt x="323346" y="71691"/>
                  </a:lnTo>
                  <a:close/>
                </a:path>
                <a:path w="407670" h="123825">
                  <a:moveTo>
                    <a:pt x="323346" y="62008"/>
                  </a:moveTo>
                  <a:lnTo>
                    <a:pt x="283828" y="0"/>
                  </a:lnTo>
                  <a:lnTo>
                    <a:pt x="407115" y="62008"/>
                  </a:lnTo>
                  <a:lnTo>
                    <a:pt x="283828" y="123811"/>
                  </a:lnTo>
                  <a:lnTo>
                    <a:pt x="323346" y="620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37706" y="3401075"/>
              <a:ext cx="382905" cy="198120"/>
            </a:xfrm>
            <a:custGeom>
              <a:avLst/>
              <a:gdLst/>
              <a:ahLst/>
              <a:cxnLst/>
              <a:rect l="l" t="t" r="r" b="b"/>
              <a:pathLst>
                <a:path w="382904" h="198120">
                  <a:moveTo>
                    <a:pt x="0" y="197565"/>
                  </a:moveTo>
                  <a:lnTo>
                    <a:pt x="382520" y="197565"/>
                  </a:lnTo>
                  <a:lnTo>
                    <a:pt x="382520" y="0"/>
                  </a:lnTo>
                  <a:lnTo>
                    <a:pt x="0" y="0"/>
                  </a:lnTo>
                  <a:lnTo>
                    <a:pt x="0" y="197565"/>
                  </a:lnTo>
                  <a:close/>
                </a:path>
              </a:pathLst>
            </a:custGeom>
            <a:ln w="14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144910" y="3378927"/>
            <a:ext cx="37909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b</a:t>
            </a:r>
            <a:r>
              <a:rPr sz="1300" spc="-5" dirty="0">
                <a:latin typeface="Times New Roman"/>
                <a:cs typeface="Times New Roman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e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5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254439" y="3183531"/>
            <a:ext cx="4709795" cy="402590"/>
            <a:chOff x="2254439" y="3183531"/>
            <a:chExt cx="4709795" cy="402590"/>
          </a:xfrm>
        </p:grpSpPr>
        <p:sp>
          <p:nvSpPr>
            <p:cNvPr id="54" name="object 54"/>
            <p:cNvSpPr/>
            <p:nvPr/>
          </p:nvSpPr>
          <p:spPr>
            <a:xfrm>
              <a:off x="6555113" y="3460820"/>
              <a:ext cx="407670" cy="123825"/>
            </a:xfrm>
            <a:custGeom>
              <a:avLst/>
              <a:gdLst/>
              <a:ahLst/>
              <a:cxnLst/>
              <a:rect l="l" t="t" r="r" b="b"/>
              <a:pathLst>
                <a:path w="407670" h="123825">
                  <a:moveTo>
                    <a:pt x="323552" y="62008"/>
                  </a:moveTo>
                  <a:lnTo>
                    <a:pt x="283828" y="123399"/>
                  </a:lnTo>
                  <a:lnTo>
                    <a:pt x="387844" y="71691"/>
                  </a:lnTo>
                  <a:lnTo>
                    <a:pt x="323552" y="71691"/>
                  </a:lnTo>
                  <a:lnTo>
                    <a:pt x="323552" y="62008"/>
                  </a:lnTo>
                  <a:close/>
                </a:path>
                <a:path w="407670" h="123825">
                  <a:moveTo>
                    <a:pt x="315633" y="49648"/>
                  </a:moveTo>
                  <a:lnTo>
                    <a:pt x="0" y="49648"/>
                  </a:lnTo>
                  <a:lnTo>
                    <a:pt x="0" y="71691"/>
                  </a:lnTo>
                  <a:lnTo>
                    <a:pt x="317286" y="71691"/>
                  </a:lnTo>
                  <a:lnTo>
                    <a:pt x="323552" y="62008"/>
                  </a:lnTo>
                  <a:lnTo>
                    <a:pt x="315633" y="49648"/>
                  </a:lnTo>
                  <a:close/>
                </a:path>
                <a:path w="407670" h="123825">
                  <a:moveTo>
                    <a:pt x="382704" y="49648"/>
                  </a:moveTo>
                  <a:lnTo>
                    <a:pt x="323552" y="49648"/>
                  </a:lnTo>
                  <a:lnTo>
                    <a:pt x="323552" y="71691"/>
                  </a:lnTo>
                  <a:lnTo>
                    <a:pt x="387844" y="71691"/>
                  </a:lnTo>
                  <a:lnTo>
                    <a:pt x="407321" y="62008"/>
                  </a:lnTo>
                  <a:lnTo>
                    <a:pt x="382704" y="49648"/>
                  </a:lnTo>
                  <a:close/>
                </a:path>
                <a:path w="407670" h="123825">
                  <a:moveTo>
                    <a:pt x="283828" y="0"/>
                  </a:moveTo>
                  <a:lnTo>
                    <a:pt x="323552" y="62008"/>
                  </a:lnTo>
                  <a:lnTo>
                    <a:pt x="323552" y="49648"/>
                  </a:lnTo>
                  <a:lnTo>
                    <a:pt x="382704" y="49648"/>
                  </a:lnTo>
                  <a:lnTo>
                    <a:pt x="283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55113" y="3460820"/>
              <a:ext cx="407670" cy="123825"/>
            </a:xfrm>
            <a:custGeom>
              <a:avLst/>
              <a:gdLst/>
              <a:ahLst/>
              <a:cxnLst/>
              <a:rect l="l" t="t" r="r" b="b"/>
              <a:pathLst>
                <a:path w="407670" h="123825">
                  <a:moveTo>
                    <a:pt x="323552" y="71691"/>
                  </a:moveTo>
                  <a:lnTo>
                    <a:pt x="0" y="71691"/>
                  </a:lnTo>
                  <a:lnTo>
                    <a:pt x="0" y="49648"/>
                  </a:lnTo>
                  <a:lnTo>
                    <a:pt x="323552" y="49648"/>
                  </a:lnTo>
                  <a:lnTo>
                    <a:pt x="323552" y="71691"/>
                  </a:lnTo>
                  <a:close/>
                </a:path>
                <a:path w="407670" h="123825">
                  <a:moveTo>
                    <a:pt x="323552" y="62008"/>
                  </a:moveTo>
                  <a:lnTo>
                    <a:pt x="283828" y="0"/>
                  </a:lnTo>
                  <a:lnTo>
                    <a:pt x="407321" y="62008"/>
                  </a:lnTo>
                  <a:lnTo>
                    <a:pt x="283828" y="123399"/>
                  </a:lnTo>
                  <a:lnTo>
                    <a:pt x="323552" y="620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62059" y="3191151"/>
              <a:ext cx="951230" cy="198120"/>
            </a:xfrm>
            <a:custGeom>
              <a:avLst/>
              <a:gdLst/>
              <a:ahLst/>
              <a:cxnLst/>
              <a:rect l="l" t="t" r="r" b="b"/>
              <a:pathLst>
                <a:path w="951230" h="198120">
                  <a:moveTo>
                    <a:pt x="0" y="197565"/>
                  </a:moveTo>
                  <a:lnTo>
                    <a:pt x="950670" y="197565"/>
                  </a:lnTo>
                  <a:lnTo>
                    <a:pt x="950670" y="0"/>
                  </a:lnTo>
                  <a:lnTo>
                    <a:pt x="0" y="0"/>
                  </a:lnTo>
                  <a:lnTo>
                    <a:pt x="0" y="197565"/>
                  </a:lnTo>
                  <a:close/>
                </a:path>
              </a:pathLst>
            </a:custGeom>
            <a:ln w="149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269777" y="3169003"/>
            <a:ext cx="1382395" cy="42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Durum 2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ise</a:t>
            </a:r>
            <a:endParaRPr sz="1300">
              <a:latin typeface="Times New Roman"/>
              <a:cs typeface="Times New Roman"/>
            </a:endParaRPr>
          </a:p>
          <a:p>
            <a:pPr marL="739775">
              <a:lnSpc>
                <a:spcPct val="100000"/>
              </a:lnSpc>
              <a:spcBef>
                <a:spcPts val="35"/>
              </a:spcBef>
            </a:pPr>
            <a:r>
              <a:rPr sz="1300" spc="-30" dirty="0">
                <a:latin typeface="Times New Roman"/>
                <a:cs typeface="Times New Roman"/>
              </a:rPr>
              <a:t>K</a:t>
            </a:r>
            <a:r>
              <a:rPr sz="1300" spc="-20" dirty="0">
                <a:latin typeface="Times New Roman"/>
                <a:cs typeface="Times New Roman"/>
              </a:rPr>
              <a:t>o</a:t>
            </a:r>
            <a:r>
              <a:rPr sz="1300" spc="-5" dirty="0">
                <a:latin typeface="Times New Roman"/>
                <a:cs typeface="Times New Roman"/>
              </a:rPr>
              <a:t>m</a:t>
            </a:r>
            <a:r>
              <a:rPr sz="1300" spc="5" dirty="0">
                <a:latin typeface="Times New Roman"/>
                <a:cs typeface="Times New Roman"/>
              </a:rPr>
              <a:t>u</a:t>
            </a:r>
            <a:r>
              <a:rPr sz="1300" dirty="0">
                <a:latin typeface="Times New Roman"/>
                <a:cs typeface="Times New Roman"/>
              </a:rPr>
              <a:t>t</a:t>
            </a:r>
            <a:r>
              <a:rPr sz="1300" spc="-20" dirty="0">
                <a:latin typeface="Times New Roman"/>
                <a:cs typeface="Times New Roman"/>
              </a:rPr>
              <a:t>l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5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871919" y="3619714"/>
            <a:ext cx="4656455" cy="753110"/>
            <a:chOff x="1871919" y="3619714"/>
            <a:chExt cx="4656455" cy="753110"/>
          </a:xfrm>
        </p:grpSpPr>
        <p:sp>
          <p:nvSpPr>
            <p:cNvPr id="59" name="object 59"/>
            <p:cNvSpPr/>
            <p:nvPr/>
          </p:nvSpPr>
          <p:spPr>
            <a:xfrm>
              <a:off x="1879539" y="4093270"/>
              <a:ext cx="368300" cy="269875"/>
            </a:xfrm>
            <a:custGeom>
              <a:avLst/>
              <a:gdLst/>
              <a:ahLst/>
              <a:cxnLst/>
              <a:rect l="l" t="t" r="r" b="b"/>
              <a:pathLst>
                <a:path w="368300" h="269875">
                  <a:moveTo>
                    <a:pt x="182522" y="0"/>
                  </a:moveTo>
                  <a:lnTo>
                    <a:pt x="0" y="133102"/>
                  </a:lnTo>
                  <a:lnTo>
                    <a:pt x="182522" y="269275"/>
                  </a:lnTo>
                  <a:lnTo>
                    <a:pt x="368133" y="133102"/>
                  </a:lnTo>
                  <a:lnTo>
                    <a:pt x="1825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79539" y="4093270"/>
              <a:ext cx="368300" cy="269875"/>
            </a:xfrm>
            <a:custGeom>
              <a:avLst/>
              <a:gdLst/>
              <a:ahLst/>
              <a:cxnLst/>
              <a:rect l="l" t="t" r="r" b="b"/>
              <a:pathLst>
                <a:path w="368300" h="269875">
                  <a:moveTo>
                    <a:pt x="182522" y="0"/>
                  </a:moveTo>
                  <a:lnTo>
                    <a:pt x="0" y="133102"/>
                  </a:lnTo>
                  <a:lnTo>
                    <a:pt x="182522" y="269275"/>
                  </a:lnTo>
                  <a:lnTo>
                    <a:pt x="368133" y="133102"/>
                  </a:lnTo>
                  <a:lnTo>
                    <a:pt x="182522" y="0"/>
                  </a:lnTo>
                  <a:close/>
                </a:path>
              </a:pathLst>
            </a:custGeom>
            <a:ln w="14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13220" y="3621301"/>
              <a:ext cx="123825" cy="494665"/>
            </a:xfrm>
            <a:custGeom>
              <a:avLst/>
              <a:gdLst/>
              <a:ahLst/>
              <a:cxnLst/>
              <a:rect l="l" t="t" r="r" b="b"/>
              <a:pathLst>
                <a:path w="123825" h="494664">
                  <a:moveTo>
                    <a:pt x="0" y="370817"/>
                  </a:moveTo>
                  <a:lnTo>
                    <a:pt x="61684" y="494629"/>
                  </a:lnTo>
                  <a:lnTo>
                    <a:pt x="103574" y="410577"/>
                  </a:lnTo>
                  <a:lnTo>
                    <a:pt x="49356" y="410577"/>
                  </a:lnTo>
                  <a:lnTo>
                    <a:pt x="49356" y="402630"/>
                  </a:lnTo>
                  <a:lnTo>
                    <a:pt x="0" y="370817"/>
                  </a:lnTo>
                  <a:close/>
                </a:path>
                <a:path w="123825" h="494664">
                  <a:moveTo>
                    <a:pt x="49356" y="402630"/>
                  </a:moveTo>
                  <a:lnTo>
                    <a:pt x="49356" y="410577"/>
                  </a:lnTo>
                  <a:lnTo>
                    <a:pt x="61684" y="410577"/>
                  </a:lnTo>
                  <a:lnTo>
                    <a:pt x="49356" y="402630"/>
                  </a:lnTo>
                  <a:close/>
                </a:path>
                <a:path w="123825" h="494664">
                  <a:moveTo>
                    <a:pt x="71461" y="0"/>
                  </a:moveTo>
                  <a:lnTo>
                    <a:pt x="49356" y="0"/>
                  </a:lnTo>
                  <a:lnTo>
                    <a:pt x="49356" y="402630"/>
                  </a:lnTo>
                  <a:lnTo>
                    <a:pt x="61684" y="410577"/>
                  </a:lnTo>
                  <a:lnTo>
                    <a:pt x="71461" y="404278"/>
                  </a:lnTo>
                  <a:lnTo>
                    <a:pt x="71461" y="0"/>
                  </a:lnTo>
                  <a:close/>
                </a:path>
                <a:path w="123825" h="494664">
                  <a:moveTo>
                    <a:pt x="71461" y="404278"/>
                  </a:moveTo>
                  <a:lnTo>
                    <a:pt x="61684" y="410577"/>
                  </a:lnTo>
                  <a:lnTo>
                    <a:pt x="71461" y="410577"/>
                  </a:lnTo>
                  <a:lnTo>
                    <a:pt x="71461" y="404278"/>
                  </a:lnTo>
                  <a:close/>
                </a:path>
                <a:path w="123825" h="494664">
                  <a:moveTo>
                    <a:pt x="123390" y="370817"/>
                  </a:moveTo>
                  <a:lnTo>
                    <a:pt x="71461" y="404278"/>
                  </a:lnTo>
                  <a:lnTo>
                    <a:pt x="71461" y="410577"/>
                  </a:lnTo>
                  <a:lnTo>
                    <a:pt x="103574" y="410577"/>
                  </a:lnTo>
                  <a:lnTo>
                    <a:pt x="123390" y="370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13220" y="3621301"/>
              <a:ext cx="123825" cy="494665"/>
            </a:xfrm>
            <a:custGeom>
              <a:avLst/>
              <a:gdLst/>
              <a:ahLst/>
              <a:cxnLst/>
              <a:rect l="l" t="t" r="r" b="b"/>
              <a:pathLst>
                <a:path w="123825" h="494664">
                  <a:moveTo>
                    <a:pt x="49356" y="410577"/>
                  </a:moveTo>
                  <a:lnTo>
                    <a:pt x="49356" y="0"/>
                  </a:lnTo>
                  <a:lnTo>
                    <a:pt x="71461" y="0"/>
                  </a:lnTo>
                  <a:lnTo>
                    <a:pt x="71461" y="410577"/>
                  </a:lnTo>
                  <a:lnTo>
                    <a:pt x="49356" y="410577"/>
                  </a:lnTo>
                  <a:close/>
                </a:path>
                <a:path w="123825" h="494664">
                  <a:moveTo>
                    <a:pt x="61684" y="410577"/>
                  </a:moveTo>
                  <a:lnTo>
                    <a:pt x="123390" y="370817"/>
                  </a:lnTo>
                  <a:lnTo>
                    <a:pt x="61684" y="494629"/>
                  </a:lnTo>
                  <a:lnTo>
                    <a:pt x="0" y="370817"/>
                  </a:lnTo>
                  <a:lnTo>
                    <a:pt x="61684" y="4105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60001" y="4177363"/>
              <a:ext cx="741045" cy="123825"/>
            </a:xfrm>
            <a:custGeom>
              <a:avLst/>
              <a:gdLst/>
              <a:ahLst/>
              <a:cxnLst/>
              <a:rect l="l" t="t" r="r" b="b"/>
              <a:pathLst>
                <a:path w="741044" h="123825">
                  <a:moveTo>
                    <a:pt x="656571" y="61905"/>
                  </a:moveTo>
                  <a:lnTo>
                    <a:pt x="617506" y="123811"/>
                  </a:lnTo>
                  <a:lnTo>
                    <a:pt x="721351" y="71712"/>
                  </a:lnTo>
                  <a:lnTo>
                    <a:pt x="656571" y="71712"/>
                  </a:lnTo>
                  <a:lnTo>
                    <a:pt x="656571" y="61905"/>
                  </a:lnTo>
                  <a:close/>
                </a:path>
                <a:path w="741044" h="123825">
                  <a:moveTo>
                    <a:pt x="648758" y="49524"/>
                  </a:moveTo>
                  <a:lnTo>
                    <a:pt x="0" y="49524"/>
                  </a:lnTo>
                  <a:lnTo>
                    <a:pt x="0" y="71712"/>
                  </a:lnTo>
                  <a:lnTo>
                    <a:pt x="650383" y="71712"/>
                  </a:lnTo>
                  <a:lnTo>
                    <a:pt x="656571" y="61905"/>
                  </a:lnTo>
                  <a:lnTo>
                    <a:pt x="648758" y="49524"/>
                  </a:lnTo>
                  <a:close/>
                </a:path>
                <a:path w="741044" h="123825">
                  <a:moveTo>
                    <a:pt x="716219" y="49524"/>
                  </a:moveTo>
                  <a:lnTo>
                    <a:pt x="656571" y="49524"/>
                  </a:lnTo>
                  <a:lnTo>
                    <a:pt x="656571" y="71712"/>
                  </a:lnTo>
                  <a:lnTo>
                    <a:pt x="721351" y="71712"/>
                  </a:lnTo>
                  <a:lnTo>
                    <a:pt x="740897" y="61905"/>
                  </a:lnTo>
                  <a:lnTo>
                    <a:pt x="716219" y="49524"/>
                  </a:lnTo>
                  <a:close/>
                </a:path>
                <a:path w="741044" h="123825">
                  <a:moveTo>
                    <a:pt x="617506" y="0"/>
                  </a:moveTo>
                  <a:lnTo>
                    <a:pt x="656571" y="61905"/>
                  </a:lnTo>
                  <a:lnTo>
                    <a:pt x="656571" y="49524"/>
                  </a:lnTo>
                  <a:lnTo>
                    <a:pt x="716219" y="49524"/>
                  </a:lnTo>
                  <a:lnTo>
                    <a:pt x="617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60001" y="4177363"/>
              <a:ext cx="741045" cy="123825"/>
            </a:xfrm>
            <a:custGeom>
              <a:avLst/>
              <a:gdLst/>
              <a:ahLst/>
              <a:cxnLst/>
              <a:rect l="l" t="t" r="r" b="b"/>
              <a:pathLst>
                <a:path w="741044" h="123825">
                  <a:moveTo>
                    <a:pt x="656571" y="71712"/>
                  </a:moveTo>
                  <a:lnTo>
                    <a:pt x="0" y="71712"/>
                  </a:lnTo>
                  <a:lnTo>
                    <a:pt x="0" y="49524"/>
                  </a:lnTo>
                  <a:lnTo>
                    <a:pt x="656571" y="49524"/>
                  </a:lnTo>
                  <a:lnTo>
                    <a:pt x="656571" y="71712"/>
                  </a:lnTo>
                  <a:close/>
                </a:path>
                <a:path w="741044" h="123825">
                  <a:moveTo>
                    <a:pt x="656571" y="61905"/>
                  </a:moveTo>
                  <a:lnTo>
                    <a:pt x="617506" y="0"/>
                  </a:lnTo>
                  <a:lnTo>
                    <a:pt x="740897" y="61905"/>
                  </a:lnTo>
                  <a:lnTo>
                    <a:pt x="617506" y="123811"/>
                  </a:lnTo>
                  <a:lnTo>
                    <a:pt x="656571" y="619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02956" y="4154681"/>
              <a:ext cx="2691130" cy="210820"/>
            </a:xfrm>
            <a:custGeom>
              <a:avLst/>
              <a:gdLst/>
              <a:ahLst/>
              <a:cxnLst/>
              <a:rect l="l" t="t" r="r" b="b"/>
              <a:pathLst>
                <a:path w="2691129" h="210820">
                  <a:moveTo>
                    <a:pt x="0" y="210459"/>
                  </a:moveTo>
                  <a:lnTo>
                    <a:pt x="2690504" y="210459"/>
                  </a:lnTo>
                  <a:lnTo>
                    <a:pt x="2690504" y="0"/>
                  </a:lnTo>
                  <a:lnTo>
                    <a:pt x="0" y="0"/>
                  </a:lnTo>
                  <a:lnTo>
                    <a:pt x="0" y="210459"/>
                  </a:lnTo>
                  <a:close/>
                </a:path>
              </a:pathLst>
            </a:custGeom>
            <a:ln w="14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728532" y="4214507"/>
              <a:ext cx="407670" cy="123825"/>
            </a:xfrm>
            <a:custGeom>
              <a:avLst/>
              <a:gdLst/>
              <a:ahLst/>
              <a:cxnLst/>
              <a:rect l="l" t="t" r="r" b="b"/>
              <a:pathLst>
                <a:path w="407670" h="123825">
                  <a:moveTo>
                    <a:pt x="323346" y="61905"/>
                  </a:moveTo>
                  <a:lnTo>
                    <a:pt x="283828" y="123811"/>
                  </a:lnTo>
                  <a:lnTo>
                    <a:pt x="387586" y="71712"/>
                  </a:lnTo>
                  <a:lnTo>
                    <a:pt x="323346" y="71712"/>
                  </a:lnTo>
                  <a:lnTo>
                    <a:pt x="323346" y="61905"/>
                  </a:lnTo>
                  <a:close/>
                </a:path>
                <a:path w="407670" h="123825">
                  <a:moveTo>
                    <a:pt x="315442" y="49524"/>
                  </a:moveTo>
                  <a:lnTo>
                    <a:pt x="0" y="49524"/>
                  </a:lnTo>
                  <a:lnTo>
                    <a:pt x="0" y="71712"/>
                  </a:lnTo>
                  <a:lnTo>
                    <a:pt x="317086" y="71712"/>
                  </a:lnTo>
                  <a:lnTo>
                    <a:pt x="323346" y="61905"/>
                  </a:lnTo>
                  <a:lnTo>
                    <a:pt x="315442" y="49524"/>
                  </a:lnTo>
                  <a:close/>
                </a:path>
                <a:path w="407670" h="123825">
                  <a:moveTo>
                    <a:pt x="382458" y="49524"/>
                  </a:moveTo>
                  <a:lnTo>
                    <a:pt x="323346" y="49524"/>
                  </a:lnTo>
                  <a:lnTo>
                    <a:pt x="323346" y="71712"/>
                  </a:lnTo>
                  <a:lnTo>
                    <a:pt x="387586" y="71712"/>
                  </a:lnTo>
                  <a:lnTo>
                    <a:pt x="407115" y="61905"/>
                  </a:lnTo>
                  <a:lnTo>
                    <a:pt x="382458" y="49524"/>
                  </a:lnTo>
                  <a:close/>
                </a:path>
                <a:path w="407670" h="123825">
                  <a:moveTo>
                    <a:pt x="283828" y="0"/>
                  </a:moveTo>
                  <a:lnTo>
                    <a:pt x="323346" y="61905"/>
                  </a:lnTo>
                  <a:lnTo>
                    <a:pt x="323346" y="49524"/>
                  </a:lnTo>
                  <a:lnTo>
                    <a:pt x="382458" y="49524"/>
                  </a:lnTo>
                  <a:lnTo>
                    <a:pt x="283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728532" y="4214507"/>
              <a:ext cx="407670" cy="123825"/>
            </a:xfrm>
            <a:custGeom>
              <a:avLst/>
              <a:gdLst/>
              <a:ahLst/>
              <a:cxnLst/>
              <a:rect l="l" t="t" r="r" b="b"/>
              <a:pathLst>
                <a:path w="407670" h="123825">
                  <a:moveTo>
                    <a:pt x="323346" y="71712"/>
                  </a:moveTo>
                  <a:lnTo>
                    <a:pt x="0" y="71712"/>
                  </a:lnTo>
                  <a:lnTo>
                    <a:pt x="0" y="49524"/>
                  </a:lnTo>
                  <a:lnTo>
                    <a:pt x="323346" y="49524"/>
                  </a:lnTo>
                  <a:lnTo>
                    <a:pt x="323346" y="71712"/>
                  </a:lnTo>
                  <a:close/>
                </a:path>
                <a:path w="407670" h="123825">
                  <a:moveTo>
                    <a:pt x="323346" y="61905"/>
                  </a:moveTo>
                  <a:lnTo>
                    <a:pt x="283828" y="0"/>
                  </a:lnTo>
                  <a:lnTo>
                    <a:pt x="407115" y="61905"/>
                  </a:lnTo>
                  <a:lnTo>
                    <a:pt x="283828" y="123811"/>
                  </a:lnTo>
                  <a:lnTo>
                    <a:pt x="323346" y="619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37706" y="4167061"/>
              <a:ext cx="382905" cy="198120"/>
            </a:xfrm>
            <a:custGeom>
              <a:avLst/>
              <a:gdLst/>
              <a:ahLst/>
              <a:cxnLst/>
              <a:rect l="l" t="t" r="r" b="b"/>
              <a:pathLst>
                <a:path w="382904" h="198120">
                  <a:moveTo>
                    <a:pt x="0" y="198080"/>
                  </a:moveTo>
                  <a:lnTo>
                    <a:pt x="382520" y="198080"/>
                  </a:lnTo>
                  <a:lnTo>
                    <a:pt x="382520" y="0"/>
                  </a:lnTo>
                  <a:lnTo>
                    <a:pt x="0" y="0"/>
                  </a:lnTo>
                  <a:lnTo>
                    <a:pt x="0" y="198080"/>
                  </a:lnTo>
                  <a:close/>
                </a:path>
              </a:pathLst>
            </a:custGeom>
            <a:ln w="14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144910" y="4144934"/>
            <a:ext cx="37909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b</a:t>
            </a:r>
            <a:r>
              <a:rPr sz="1300" spc="-5" dirty="0">
                <a:latin typeface="Times New Roman"/>
                <a:cs typeface="Times New Roman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e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5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254439" y="3949496"/>
            <a:ext cx="4709795" cy="403225"/>
            <a:chOff x="2254439" y="3949496"/>
            <a:chExt cx="4709795" cy="403225"/>
          </a:xfrm>
        </p:grpSpPr>
        <p:sp>
          <p:nvSpPr>
            <p:cNvPr id="71" name="object 71"/>
            <p:cNvSpPr/>
            <p:nvPr/>
          </p:nvSpPr>
          <p:spPr>
            <a:xfrm>
              <a:off x="6555113" y="4226888"/>
              <a:ext cx="407670" cy="123825"/>
            </a:xfrm>
            <a:custGeom>
              <a:avLst/>
              <a:gdLst/>
              <a:ahLst/>
              <a:cxnLst/>
              <a:rect l="l" t="t" r="r" b="b"/>
              <a:pathLst>
                <a:path w="407670" h="123825">
                  <a:moveTo>
                    <a:pt x="323552" y="61905"/>
                  </a:moveTo>
                  <a:lnTo>
                    <a:pt x="283828" y="123791"/>
                  </a:lnTo>
                  <a:lnTo>
                    <a:pt x="387753" y="71712"/>
                  </a:lnTo>
                  <a:lnTo>
                    <a:pt x="323552" y="71712"/>
                  </a:lnTo>
                  <a:lnTo>
                    <a:pt x="323552" y="61905"/>
                  </a:lnTo>
                  <a:close/>
                </a:path>
                <a:path w="407670" h="123825">
                  <a:moveTo>
                    <a:pt x="315607" y="49524"/>
                  </a:moveTo>
                  <a:lnTo>
                    <a:pt x="0" y="49524"/>
                  </a:lnTo>
                  <a:lnTo>
                    <a:pt x="0" y="71712"/>
                  </a:lnTo>
                  <a:lnTo>
                    <a:pt x="317257" y="71712"/>
                  </a:lnTo>
                  <a:lnTo>
                    <a:pt x="323552" y="61905"/>
                  </a:lnTo>
                  <a:lnTo>
                    <a:pt x="315607" y="49524"/>
                  </a:lnTo>
                  <a:close/>
                </a:path>
                <a:path w="407670" h="123825">
                  <a:moveTo>
                    <a:pt x="382622" y="49524"/>
                  </a:moveTo>
                  <a:lnTo>
                    <a:pt x="323552" y="49524"/>
                  </a:lnTo>
                  <a:lnTo>
                    <a:pt x="323552" y="71712"/>
                  </a:lnTo>
                  <a:lnTo>
                    <a:pt x="387753" y="71712"/>
                  </a:lnTo>
                  <a:lnTo>
                    <a:pt x="407321" y="61905"/>
                  </a:lnTo>
                  <a:lnTo>
                    <a:pt x="382622" y="49524"/>
                  </a:lnTo>
                  <a:close/>
                </a:path>
                <a:path w="407670" h="123825">
                  <a:moveTo>
                    <a:pt x="283828" y="0"/>
                  </a:moveTo>
                  <a:lnTo>
                    <a:pt x="323552" y="61905"/>
                  </a:lnTo>
                  <a:lnTo>
                    <a:pt x="323552" y="49524"/>
                  </a:lnTo>
                  <a:lnTo>
                    <a:pt x="382622" y="49524"/>
                  </a:lnTo>
                  <a:lnTo>
                    <a:pt x="283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55113" y="4226888"/>
              <a:ext cx="407670" cy="123825"/>
            </a:xfrm>
            <a:custGeom>
              <a:avLst/>
              <a:gdLst/>
              <a:ahLst/>
              <a:cxnLst/>
              <a:rect l="l" t="t" r="r" b="b"/>
              <a:pathLst>
                <a:path w="407670" h="123825">
                  <a:moveTo>
                    <a:pt x="323552" y="71712"/>
                  </a:moveTo>
                  <a:lnTo>
                    <a:pt x="0" y="71712"/>
                  </a:lnTo>
                  <a:lnTo>
                    <a:pt x="0" y="49524"/>
                  </a:lnTo>
                  <a:lnTo>
                    <a:pt x="323552" y="49524"/>
                  </a:lnTo>
                  <a:lnTo>
                    <a:pt x="323552" y="71712"/>
                  </a:lnTo>
                  <a:close/>
                </a:path>
                <a:path w="407670" h="123825">
                  <a:moveTo>
                    <a:pt x="323552" y="61905"/>
                  </a:moveTo>
                  <a:lnTo>
                    <a:pt x="283828" y="0"/>
                  </a:lnTo>
                  <a:lnTo>
                    <a:pt x="407321" y="61905"/>
                  </a:lnTo>
                  <a:lnTo>
                    <a:pt x="283828" y="123791"/>
                  </a:lnTo>
                  <a:lnTo>
                    <a:pt x="323552" y="619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262059" y="3957116"/>
              <a:ext cx="975360" cy="198120"/>
            </a:xfrm>
            <a:custGeom>
              <a:avLst/>
              <a:gdLst/>
              <a:ahLst/>
              <a:cxnLst/>
              <a:rect l="l" t="t" r="r" b="b"/>
              <a:pathLst>
                <a:path w="975360" h="198120">
                  <a:moveTo>
                    <a:pt x="0" y="197565"/>
                  </a:moveTo>
                  <a:lnTo>
                    <a:pt x="975348" y="197565"/>
                  </a:lnTo>
                  <a:lnTo>
                    <a:pt x="975348" y="0"/>
                  </a:lnTo>
                  <a:lnTo>
                    <a:pt x="0" y="0"/>
                  </a:lnTo>
                  <a:lnTo>
                    <a:pt x="0" y="197565"/>
                  </a:lnTo>
                  <a:close/>
                </a:path>
              </a:pathLst>
            </a:custGeom>
            <a:ln w="149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269777" y="3934948"/>
            <a:ext cx="1382395" cy="42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Durum 3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ise</a:t>
            </a:r>
            <a:endParaRPr sz="1300">
              <a:latin typeface="Times New Roman"/>
              <a:cs typeface="Times New Roman"/>
            </a:endParaRPr>
          </a:p>
          <a:p>
            <a:pPr marL="739775">
              <a:lnSpc>
                <a:spcPct val="100000"/>
              </a:lnSpc>
              <a:spcBef>
                <a:spcPts val="35"/>
              </a:spcBef>
            </a:pPr>
            <a:r>
              <a:rPr sz="1300" spc="-30" dirty="0">
                <a:latin typeface="Times New Roman"/>
                <a:cs typeface="Times New Roman"/>
              </a:rPr>
              <a:t>K</a:t>
            </a:r>
            <a:r>
              <a:rPr sz="1300" spc="-20" dirty="0">
                <a:latin typeface="Times New Roman"/>
                <a:cs typeface="Times New Roman"/>
              </a:rPr>
              <a:t>o</a:t>
            </a:r>
            <a:r>
              <a:rPr sz="1300" spc="-5" dirty="0">
                <a:latin typeface="Times New Roman"/>
                <a:cs typeface="Times New Roman"/>
              </a:rPr>
              <a:t>m</a:t>
            </a:r>
            <a:r>
              <a:rPr sz="1300" spc="5" dirty="0">
                <a:latin typeface="Times New Roman"/>
                <a:cs typeface="Times New Roman"/>
              </a:rPr>
              <a:t>u</a:t>
            </a:r>
            <a:r>
              <a:rPr sz="1300" dirty="0">
                <a:latin typeface="Times New Roman"/>
                <a:cs typeface="Times New Roman"/>
              </a:rPr>
              <a:t>t</a:t>
            </a:r>
            <a:r>
              <a:rPr sz="1300" spc="-20" dirty="0">
                <a:latin typeface="Times New Roman"/>
                <a:cs typeface="Times New Roman"/>
              </a:rPr>
              <a:t>l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5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871919" y="4386235"/>
            <a:ext cx="5092700" cy="753110"/>
            <a:chOff x="1871919" y="4386235"/>
            <a:chExt cx="5092700" cy="753110"/>
          </a:xfrm>
        </p:grpSpPr>
        <p:sp>
          <p:nvSpPr>
            <p:cNvPr id="76" name="object 76"/>
            <p:cNvSpPr/>
            <p:nvPr/>
          </p:nvSpPr>
          <p:spPr>
            <a:xfrm>
              <a:off x="1879539" y="4859297"/>
              <a:ext cx="368300" cy="269875"/>
            </a:xfrm>
            <a:custGeom>
              <a:avLst/>
              <a:gdLst/>
              <a:ahLst/>
              <a:cxnLst/>
              <a:rect l="l" t="t" r="r" b="b"/>
              <a:pathLst>
                <a:path w="368300" h="269875">
                  <a:moveTo>
                    <a:pt x="182522" y="0"/>
                  </a:moveTo>
                  <a:lnTo>
                    <a:pt x="0" y="133617"/>
                  </a:lnTo>
                  <a:lnTo>
                    <a:pt x="182522" y="269275"/>
                  </a:lnTo>
                  <a:lnTo>
                    <a:pt x="368133" y="133617"/>
                  </a:lnTo>
                  <a:lnTo>
                    <a:pt x="1825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879539" y="4859297"/>
              <a:ext cx="368300" cy="269875"/>
            </a:xfrm>
            <a:custGeom>
              <a:avLst/>
              <a:gdLst/>
              <a:ahLst/>
              <a:cxnLst/>
              <a:rect l="l" t="t" r="r" b="b"/>
              <a:pathLst>
                <a:path w="368300" h="269875">
                  <a:moveTo>
                    <a:pt x="182522" y="0"/>
                  </a:moveTo>
                  <a:lnTo>
                    <a:pt x="0" y="133617"/>
                  </a:lnTo>
                  <a:lnTo>
                    <a:pt x="182522" y="269275"/>
                  </a:lnTo>
                  <a:lnTo>
                    <a:pt x="368133" y="133617"/>
                  </a:lnTo>
                  <a:lnTo>
                    <a:pt x="182522" y="0"/>
                  </a:lnTo>
                  <a:close/>
                </a:path>
              </a:pathLst>
            </a:custGeom>
            <a:ln w="14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13220" y="4387823"/>
              <a:ext cx="123825" cy="494665"/>
            </a:xfrm>
            <a:custGeom>
              <a:avLst/>
              <a:gdLst/>
              <a:ahLst/>
              <a:cxnLst/>
              <a:rect l="l" t="t" r="r" b="b"/>
              <a:pathLst>
                <a:path w="123825" h="494664">
                  <a:moveTo>
                    <a:pt x="0" y="370385"/>
                  </a:moveTo>
                  <a:lnTo>
                    <a:pt x="61684" y="494176"/>
                  </a:lnTo>
                  <a:lnTo>
                    <a:pt x="103591" y="410103"/>
                  </a:lnTo>
                  <a:lnTo>
                    <a:pt x="49356" y="410103"/>
                  </a:lnTo>
                  <a:lnTo>
                    <a:pt x="49356" y="402165"/>
                  </a:lnTo>
                  <a:lnTo>
                    <a:pt x="0" y="370385"/>
                  </a:lnTo>
                  <a:close/>
                </a:path>
                <a:path w="123825" h="494664">
                  <a:moveTo>
                    <a:pt x="49356" y="402165"/>
                  </a:moveTo>
                  <a:lnTo>
                    <a:pt x="49356" y="410103"/>
                  </a:lnTo>
                  <a:lnTo>
                    <a:pt x="61684" y="410103"/>
                  </a:lnTo>
                  <a:lnTo>
                    <a:pt x="49356" y="402165"/>
                  </a:lnTo>
                  <a:close/>
                </a:path>
                <a:path w="123825" h="494664">
                  <a:moveTo>
                    <a:pt x="71461" y="0"/>
                  </a:moveTo>
                  <a:lnTo>
                    <a:pt x="49356" y="0"/>
                  </a:lnTo>
                  <a:lnTo>
                    <a:pt x="49356" y="402165"/>
                  </a:lnTo>
                  <a:lnTo>
                    <a:pt x="61684" y="410103"/>
                  </a:lnTo>
                  <a:lnTo>
                    <a:pt x="71461" y="403810"/>
                  </a:lnTo>
                  <a:lnTo>
                    <a:pt x="71461" y="0"/>
                  </a:lnTo>
                  <a:close/>
                </a:path>
                <a:path w="123825" h="494664">
                  <a:moveTo>
                    <a:pt x="71461" y="403810"/>
                  </a:moveTo>
                  <a:lnTo>
                    <a:pt x="61684" y="410103"/>
                  </a:lnTo>
                  <a:lnTo>
                    <a:pt x="71461" y="410103"/>
                  </a:lnTo>
                  <a:lnTo>
                    <a:pt x="71461" y="403810"/>
                  </a:lnTo>
                  <a:close/>
                </a:path>
                <a:path w="123825" h="494664">
                  <a:moveTo>
                    <a:pt x="123390" y="370385"/>
                  </a:moveTo>
                  <a:lnTo>
                    <a:pt x="71461" y="403810"/>
                  </a:lnTo>
                  <a:lnTo>
                    <a:pt x="71461" y="410103"/>
                  </a:lnTo>
                  <a:lnTo>
                    <a:pt x="103591" y="410103"/>
                  </a:lnTo>
                  <a:lnTo>
                    <a:pt x="123390" y="370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13220" y="4387823"/>
              <a:ext cx="123825" cy="494665"/>
            </a:xfrm>
            <a:custGeom>
              <a:avLst/>
              <a:gdLst/>
              <a:ahLst/>
              <a:cxnLst/>
              <a:rect l="l" t="t" r="r" b="b"/>
              <a:pathLst>
                <a:path w="123825" h="494664">
                  <a:moveTo>
                    <a:pt x="49356" y="410103"/>
                  </a:moveTo>
                  <a:lnTo>
                    <a:pt x="49356" y="0"/>
                  </a:lnTo>
                  <a:lnTo>
                    <a:pt x="71461" y="0"/>
                  </a:lnTo>
                  <a:lnTo>
                    <a:pt x="71461" y="410103"/>
                  </a:lnTo>
                  <a:lnTo>
                    <a:pt x="49356" y="410103"/>
                  </a:lnTo>
                  <a:close/>
                </a:path>
                <a:path w="123825" h="494664">
                  <a:moveTo>
                    <a:pt x="61684" y="410103"/>
                  </a:moveTo>
                  <a:lnTo>
                    <a:pt x="123390" y="370385"/>
                  </a:lnTo>
                  <a:lnTo>
                    <a:pt x="61684" y="494176"/>
                  </a:lnTo>
                  <a:lnTo>
                    <a:pt x="0" y="370385"/>
                  </a:lnTo>
                  <a:lnTo>
                    <a:pt x="61684" y="4101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260001" y="4943905"/>
              <a:ext cx="741045" cy="123825"/>
            </a:xfrm>
            <a:custGeom>
              <a:avLst/>
              <a:gdLst/>
              <a:ahLst/>
              <a:cxnLst/>
              <a:rect l="l" t="t" r="r" b="b"/>
              <a:pathLst>
                <a:path w="741044" h="123825">
                  <a:moveTo>
                    <a:pt x="656571" y="61370"/>
                  </a:moveTo>
                  <a:lnTo>
                    <a:pt x="617506" y="123276"/>
                  </a:lnTo>
                  <a:lnTo>
                    <a:pt x="720325" y="71691"/>
                  </a:lnTo>
                  <a:lnTo>
                    <a:pt x="656571" y="71691"/>
                  </a:lnTo>
                  <a:lnTo>
                    <a:pt x="656571" y="61370"/>
                  </a:lnTo>
                  <a:close/>
                </a:path>
                <a:path w="741044" h="123825">
                  <a:moveTo>
                    <a:pt x="649031" y="49524"/>
                  </a:moveTo>
                  <a:lnTo>
                    <a:pt x="0" y="49524"/>
                  </a:lnTo>
                  <a:lnTo>
                    <a:pt x="0" y="71691"/>
                  </a:lnTo>
                  <a:lnTo>
                    <a:pt x="650058" y="71691"/>
                  </a:lnTo>
                  <a:lnTo>
                    <a:pt x="656571" y="61370"/>
                  </a:lnTo>
                  <a:lnTo>
                    <a:pt x="649031" y="49524"/>
                  </a:lnTo>
                  <a:close/>
                </a:path>
                <a:path w="741044" h="123825">
                  <a:moveTo>
                    <a:pt x="717080" y="49524"/>
                  </a:moveTo>
                  <a:lnTo>
                    <a:pt x="656571" y="49524"/>
                  </a:lnTo>
                  <a:lnTo>
                    <a:pt x="656571" y="71691"/>
                  </a:lnTo>
                  <a:lnTo>
                    <a:pt x="720325" y="71691"/>
                  </a:lnTo>
                  <a:lnTo>
                    <a:pt x="740897" y="61370"/>
                  </a:lnTo>
                  <a:lnTo>
                    <a:pt x="717080" y="49524"/>
                  </a:lnTo>
                  <a:close/>
                </a:path>
                <a:path w="741044" h="123825">
                  <a:moveTo>
                    <a:pt x="617506" y="0"/>
                  </a:moveTo>
                  <a:lnTo>
                    <a:pt x="656571" y="61370"/>
                  </a:lnTo>
                  <a:lnTo>
                    <a:pt x="656571" y="49524"/>
                  </a:lnTo>
                  <a:lnTo>
                    <a:pt x="717080" y="49524"/>
                  </a:lnTo>
                  <a:lnTo>
                    <a:pt x="617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260001" y="4943905"/>
              <a:ext cx="741045" cy="123825"/>
            </a:xfrm>
            <a:custGeom>
              <a:avLst/>
              <a:gdLst/>
              <a:ahLst/>
              <a:cxnLst/>
              <a:rect l="l" t="t" r="r" b="b"/>
              <a:pathLst>
                <a:path w="741044" h="123825">
                  <a:moveTo>
                    <a:pt x="656571" y="71691"/>
                  </a:moveTo>
                  <a:lnTo>
                    <a:pt x="0" y="71691"/>
                  </a:lnTo>
                  <a:lnTo>
                    <a:pt x="0" y="49524"/>
                  </a:lnTo>
                  <a:lnTo>
                    <a:pt x="656571" y="49524"/>
                  </a:lnTo>
                  <a:lnTo>
                    <a:pt x="656571" y="71691"/>
                  </a:lnTo>
                  <a:close/>
                </a:path>
                <a:path w="741044" h="123825">
                  <a:moveTo>
                    <a:pt x="656571" y="61370"/>
                  </a:moveTo>
                  <a:lnTo>
                    <a:pt x="617506" y="0"/>
                  </a:lnTo>
                  <a:lnTo>
                    <a:pt x="740897" y="61370"/>
                  </a:lnTo>
                  <a:lnTo>
                    <a:pt x="617506" y="123276"/>
                  </a:lnTo>
                  <a:lnTo>
                    <a:pt x="656571" y="613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02956" y="4921203"/>
              <a:ext cx="2691130" cy="210185"/>
            </a:xfrm>
            <a:custGeom>
              <a:avLst/>
              <a:gdLst/>
              <a:ahLst/>
              <a:cxnLst/>
              <a:rect l="l" t="t" r="r" b="b"/>
              <a:pathLst>
                <a:path w="2691129" h="210185">
                  <a:moveTo>
                    <a:pt x="0" y="209944"/>
                  </a:moveTo>
                  <a:lnTo>
                    <a:pt x="2690504" y="209944"/>
                  </a:lnTo>
                  <a:lnTo>
                    <a:pt x="2690504" y="0"/>
                  </a:lnTo>
                  <a:lnTo>
                    <a:pt x="0" y="0"/>
                  </a:lnTo>
                  <a:lnTo>
                    <a:pt x="0" y="209944"/>
                  </a:lnTo>
                  <a:close/>
                </a:path>
              </a:pathLst>
            </a:custGeom>
            <a:ln w="14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691484" y="4993430"/>
              <a:ext cx="1271270" cy="123825"/>
            </a:xfrm>
            <a:custGeom>
              <a:avLst/>
              <a:gdLst/>
              <a:ahLst/>
              <a:cxnLst/>
              <a:rect l="l" t="t" r="r" b="b"/>
              <a:pathLst>
                <a:path w="1271270" h="123825">
                  <a:moveTo>
                    <a:pt x="1187180" y="61370"/>
                  </a:moveTo>
                  <a:lnTo>
                    <a:pt x="1147457" y="123276"/>
                  </a:lnTo>
                  <a:lnTo>
                    <a:pt x="1251388" y="71176"/>
                  </a:lnTo>
                  <a:lnTo>
                    <a:pt x="1187180" y="71176"/>
                  </a:lnTo>
                  <a:lnTo>
                    <a:pt x="1187180" y="61370"/>
                  </a:lnTo>
                  <a:close/>
                </a:path>
                <a:path w="1271270" h="123825">
                  <a:moveTo>
                    <a:pt x="1179166" y="48989"/>
                  </a:moveTo>
                  <a:lnTo>
                    <a:pt x="0" y="48989"/>
                  </a:lnTo>
                  <a:lnTo>
                    <a:pt x="0" y="71176"/>
                  </a:lnTo>
                  <a:lnTo>
                    <a:pt x="1180888" y="71176"/>
                  </a:lnTo>
                  <a:lnTo>
                    <a:pt x="1187180" y="61370"/>
                  </a:lnTo>
                  <a:lnTo>
                    <a:pt x="1179166" y="48989"/>
                  </a:lnTo>
                  <a:close/>
                </a:path>
                <a:path w="1271270" h="123825">
                  <a:moveTo>
                    <a:pt x="1246036" y="48989"/>
                  </a:moveTo>
                  <a:lnTo>
                    <a:pt x="1187180" y="48989"/>
                  </a:lnTo>
                  <a:lnTo>
                    <a:pt x="1187180" y="71176"/>
                  </a:lnTo>
                  <a:lnTo>
                    <a:pt x="1251388" y="71176"/>
                  </a:lnTo>
                  <a:lnTo>
                    <a:pt x="1270950" y="61370"/>
                  </a:lnTo>
                  <a:lnTo>
                    <a:pt x="1246036" y="48989"/>
                  </a:lnTo>
                  <a:close/>
                </a:path>
                <a:path w="1271270" h="123825">
                  <a:moveTo>
                    <a:pt x="1147457" y="0"/>
                  </a:moveTo>
                  <a:lnTo>
                    <a:pt x="1187180" y="61370"/>
                  </a:lnTo>
                  <a:lnTo>
                    <a:pt x="1187180" y="48989"/>
                  </a:lnTo>
                  <a:lnTo>
                    <a:pt x="1246036" y="48989"/>
                  </a:lnTo>
                  <a:lnTo>
                    <a:pt x="11474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91484" y="4993430"/>
              <a:ext cx="1271270" cy="123825"/>
            </a:xfrm>
            <a:custGeom>
              <a:avLst/>
              <a:gdLst/>
              <a:ahLst/>
              <a:cxnLst/>
              <a:rect l="l" t="t" r="r" b="b"/>
              <a:pathLst>
                <a:path w="1271270" h="123825">
                  <a:moveTo>
                    <a:pt x="1187180" y="71176"/>
                  </a:moveTo>
                  <a:lnTo>
                    <a:pt x="0" y="71176"/>
                  </a:lnTo>
                  <a:lnTo>
                    <a:pt x="0" y="48989"/>
                  </a:lnTo>
                  <a:lnTo>
                    <a:pt x="1187180" y="48989"/>
                  </a:lnTo>
                  <a:lnTo>
                    <a:pt x="1187180" y="71176"/>
                  </a:lnTo>
                  <a:close/>
                </a:path>
                <a:path w="1271270" h="123825">
                  <a:moveTo>
                    <a:pt x="1187180" y="61370"/>
                  </a:moveTo>
                  <a:lnTo>
                    <a:pt x="1147457" y="0"/>
                  </a:lnTo>
                  <a:lnTo>
                    <a:pt x="1270950" y="61370"/>
                  </a:lnTo>
                  <a:lnTo>
                    <a:pt x="1147457" y="123276"/>
                  </a:lnTo>
                  <a:lnTo>
                    <a:pt x="1187180" y="613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262059" y="4723122"/>
              <a:ext cx="667385" cy="198120"/>
            </a:xfrm>
            <a:custGeom>
              <a:avLst/>
              <a:gdLst/>
              <a:ahLst/>
              <a:cxnLst/>
              <a:rect l="l" t="t" r="r" b="b"/>
              <a:pathLst>
                <a:path w="667385" h="198120">
                  <a:moveTo>
                    <a:pt x="0" y="198080"/>
                  </a:moveTo>
                  <a:lnTo>
                    <a:pt x="666842" y="198080"/>
                  </a:lnTo>
                  <a:lnTo>
                    <a:pt x="666842" y="0"/>
                  </a:lnTo>
                  <a:lnTo>
                    <a:pt x="0" y="0"/>
                  </a:lnTo>
                  <a:lnTo>
                    <a:pt x="0" y="198080"/>
                  </a:lnTo>
                  <a:close/>
                </a:path>
              </a:pathLst>
            </a:custGeom>
            <a:ln w="149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2269777" y="4701016"/>
            <a:ext cx="2767330" cy="42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default</a:t>
            </a:r>
            <a:endParaRPr sz="1300">
              <a:latin typeface="Times New Roman"/>
              <a:cs typeface="Times New Roman"/>
            </a:endParaRPr>
          </a:p>
          <a:p>
            <a:pPr marL="739775">
              <a:lnSpc>
                <a:spcPct val="100000"/>
              </a:lnSpc>
              <a:spcBef>
                <a:spcPts val="35"/>
              </a:spcBef>
            </a:pPr>
            <a:r>
              <a:rPr sz="1300" spc="-5" dirty="0">
                <a:latin typeface="Times New Roman"/>
                <a:cs typeface="Times New Roman"/>
              </a:rPr>
              <a:t>Varsayılan hata </a:t>
            </a:r>
            <a:r>
              <a:rPr sz="1300" spc="-20" dirty="0">
                <a:latin typeface="Times New Roman"/>
                <a:cs typeface="Times New Roman"/>
              </a:rPr>
              <a:t>veya</a:t>
            </a:r>
            <a:r>
              <a:rPr sz="1300" spc="-5" dirty="0">
                <a:latin typeface="Times New Roman"/>
                <a:cs typeface="Times New Roman"/>
              </a:rPr>
              <a:t> komutlar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551246" y="2066545"/>
            <a:ext cx="5425440" cy="3912870"/>
            <a:chOff x="1551246" y="2066545"/>
            <a:chExt cx="5425440" cy="3912870"/>
          </a:xfrm>
        </p:grpSpPr>
        <p:sp>
          <p:nvSpPr>
            <p:cNvPr id="88" name="object 88"/>
            <p:cNvSpPr/>
            <p:nvPr/>
          </p:nvSpPr>
          <p:spPr>
            <a:xfrm>
              <a:off x="6964493" y="2066545"/>
              <a:ext cx="0" cy="3411220"/>
            </a:xfrm>
            <a:custGeom>
              <a:avLst/>
              <a:gdLst/>
              <a:ahLst/>
              <a:cxnLst/>
              <a:rect l="l" t="t" r="r" b="b"/>
              <a:pathLst>
                <a:path h="3411220">
                  <a:moveTo>
                    <a:pt x="0" y="3410719"/>
                  </a:moveTo>
                  <a:lnTo>
                    <a:pt x="0" y="0"/>
                  </a:lnTo>
                </a:path>
              </a:pathLst>
            </a:custGeom>
            <a:ln w="14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025549" y="5129087"/>
              <a:ext cx="123825" cy="618490"/>
            </a:xfrm>
            <a:custGeom>
              <a:avLst/>
              <a:gdLst/>
              <a:ahLst/>
              <a:cxnLst/>
              <a:rect l="l" t="t" r="r" b="b"/>
              <a:pathLst>
                <a:path w="123825" h="618489">
                  <a:moveTo>
                    <a:pt x="0" y="494176"/>
                  </a:moveTo>
                  <a:lnTo>
                    <a:pt x="61705" y="617967"/>
                  </a:lnTo>
                  <a:lnTo>
                    <a:pt x="103612" y="533895"/>
                  </a:lnTo>
                  <a:lnTo>
                    <a:pt x="49356" y="533895"/>
                  </a:lnTo>
                  <a:lnTo>
                    <a:pt x="49356" y="525946"/>
                  </a:lnTo>
                  <a:lnTo>
                    <a:pt x="0" y="494176"/>
                  </a:lnTo>
                  <a:close/>
                </a:path>
                <a:path w="123825" h="618489">
                  <a:moveTo>
                    <a:pt x="49356" y="525946"/>
                  </a:moveTo>
                  <a:lnTo>
                    <a:pt x="49356" y="533895"/>
                  </a:lnTo>
                  <a:lnTo>
                    <a:pt x="61705" y="533895"/>
                  </a:lnTo>
                  <a:lnTo>
                    <a:pt x="49356" y="525946"/>
                  </a:lnTo>
                  <a:close/>
                </a:path>
                <a:path w="123825" h="618489">
                  <a:moveTo>
                    <a:pt x="71481" y="0"/>
                  </a:moveTo>
                  <a:lnTo>
                    <a:pt x="49356" y="0"/>
                  </a:lnTo>
                  <a:lnTo>
                    <a:pt x="49356" y="525946"/>
                  </a:lnTo>
                  <a:lnTo>
                    <a:pt x="61705" y="533895"/>
                  </a:lnTo>
                  <a:lnTo>
                    <a:pt x="71481" y="527602"/>
                  </a:lnTo>
                  <a:lnTo>
                    <a:pt x="71481" y="0"/>
                  </a:lnTo>
                  <a:close/>
                </a:path>
                <a:path w="123825" h="618489">
                  <a:moveTo>
                    <a:pt x="71481" y="527602"/>
                  </a:moveTo>
                  <a:lnTo>
                    <a:pt x="61705" y="533895"/>
                  </a:lnTo>
                  <a:lnTo>
                    <a:pt x="71481" y="533895"/>
                  </a:lnTo>
                  <a:lnTo>
                    <a:pt x="71481" y="527602"/>
                  </a:lnTo>
                  <a:close/>
                </a:path>
                <a:path w="123825" h="618489">
                  <a:moveTo>
                    <a:pt x="123410" y="494176"/>
                  </a:moveTo>
                  <a:lnTo>
                    <a:pt x="71481" y="527602"/>
                  </a:lnTo>
                  <a:lnTo>
                    <a:pt x="71481" y="533895"/>
                  </a:lnTo>
                  <a:lnTo>
                    <a:pt x="103612" y="533895"/>
                  </a:lnTo>
                  <a:lnTo>
                    <a:pt x="123410" y="494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025549" y="5129087"/>
              <a:ext cx="123825" cy="618490"/>
            </a:xfrm>
            <a:custGeom>
              <a:avLst/>
              <a:gdLst/>
              <a:ahLst/>
              <a:cxnLst/>
              <a:rect l="l" t="t" r="r" b="b"/>
              <a:pathLst>
                <a:path w="123825" h="618489">
                  <a:moveTo>
                    <a:pt x="49356" y="533895"/>
                  </a:moveTo>
                  <a:lnTo>
                    <a:pt x="49356" y="0"/>
                  </a:lnTo>
                  <a:lnTo>
                    <a:pt x="71481" y="0"/>
                  </a:lnTo>
                  <a:lnTo>
                    <a:pt x="71481" y="533895"/>
                  </a:lnTo>
                  <a:lnTo>
                    <a:pt x="49356" y="533895"/>
                  </a:lnTo>
                  <a:close/>
                </a:path>
                <a:path w="123825" h="618489">
                  <a:moveTo>
                    <a:pt x="61705" y="533895"/>
                  </a:moveTo>
                  <a:lnTo>
                    <a:pt x="123410" y="494176"/>
                  </a:lnTo>
                  <a:lnTo>
                    <a:pt x="61705" y="617967"/>
                  </a:lnTo>
                  <a:lnTo>
                    <a:pt x="0" y="494176"/>
                  </a:lnTo>
                  <a:lnTo>
                    <a:pt x="61705" y="5338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087254" y="5438061"/>
              <a:ext cx="4887595" cy="123825"/>
            </a:xfrm>
            <a:custGeom>
              <a:avLst/>
              <a:gdLst/>
              <a:ahLst/>
              <a:cxnLst/>
              <a:rect l="l" t="t" r="r" b="b"/>
              <a:pathLst>
                <a:path w="4887595" h="123825">
                  <a:moveTo>
                    <a:pt x="123390" y="0"/>
                  </a:moveTo>
                  <a:lnTo>
                    <a:pt x="0" y="61905"/>
                  </a:lnTo>
                  <a:lnTo>
                    <a:pt x="123390" y="123811"/>
                  </a:lnTo>
                  <a:lnTo>
                    <a:pt x="88347" y="71712"/>
                  </a:lnTo>
                  <a:lnTo>
                    <a:pt x="81752" y="71712"/>
                  </a:lnTo>
                  <a:lnTo>
                    <a:pt x="81752" y="49524"/>
                  </a:lnTo>
                  <a:lnTo>
                    <a:pt x="90080" y="49524"/>
                  </a:lnTo>
                  <a:lnTo>
                    <a:pt x="123390" y="0"/>
                  </a:lnTo>
                  <a:close/>
                </a:path>
                <a:path w="4887595" h="123825">
                  <a:moveTo>
                    <a:pt x="81752" y="61905"/>
                  </a:moveTo>
                  <a:lnTo>
                    <a:pt x="81752" y="71712"/>
                  </a:lnTo>
                  <a:lnTo>
                    <a:pt x="88347" y="71712"/>
                  </a:lnTo>
                  <a:lnTo>
                    <a:pt x="81752" y="61905"/>
                  </a:lnTo>
                  <a:close/>
                </a:path>
                <a:path w="4887595" h="123825">
                  <a:moveTo>
                    <a:pt x="4887529" y="49524"/>
                  </a:moveTo>
                  <a:lnTo>
                    <a:pt x="90080" y="49524"/>
                  </a:lnTo>
                  <a:lnTo>
                    <a:pt x="81752" y="61905"/>
                  </a:lnTo>
                  <a:lnTo>
                    <a:pt x="88347" y="71712"/>
                  </a:lnTo>
                  <a:lnTo>
                    <a:pt x="4887529" y="71712"/>
                  </a:lnTo>
                  <a:lnTo>
                    <a:pt x="4887529" y="49524"/>
                  </a:lnTo>
                  <a:close/>
                </a:path>
                <a:path w="4887595" h="123825">
                  <a:moveTo>
                    <a:pt x="90080" y="49524"/>
                  </a:moveTo>
                  <a:lnTo>
                    <a:pt x="81752" y="49524"/>
                  </a:lnTo>
                  <a:lnTo>
                    <a:pt x="81752" y="61905"/>
                  </a:lnTo>
                  <a:lnTo>
                    <a:pt x="90080" y="4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087254" y="5438061"/>
              <a:ext cx="4887595" cy="123825"/>
            </a:xfrm>
            <a:custGeom>
              <a:avLst/>
              <a:gdLst/>
              <a:ahLst/>
              <a:cxnLst/>
              <a:rect l="l" t="t" r="r" b="b"/>
              <a:pathLst>
                <a:path w="4887595" h="123825">
                  <a:moveTo>
                    <a:pt x="81752" y="49524"/>
                  </a:moveTo>
                  <a:lnTo>
                    <a:pt x="4887529" y="49524"/>
                  </a:lnTo>
                  <a:lnTo>
                    <a:pt x="4887529" y="71712"/>
                  </a:lnTo>
                  <a:lnTo>
                    <a:pt x="81752" y="71712"/>
                  </a:lnTo>
                  <a:lnTo>
                    <a:pt x="81752" y="49524"/>
                  </a:lnTo>
                  <a:close/>
                </a:path>
                <a:path w="4887595" h="123825">
                  <a:moveTo>
                    <a:pt x="81752" y="61905"/>
                  </a:moveTo>
                  <a:lnTo>
                    <a:pt x="123390" y="123811"/>
                  </a:lnTo>
                  <a:lnTo>
                    <a:pt x="0" y="61905"/>
                  </a:lnTo>
                  <a:lnTo>
                    <a:pt x="123390" y="0"/>
                  </a:lnTo>
                  <a:lnTo>
                    <a:pt x="81752" y="619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558708" y="5736734"/>
              <a:ext cx="1049020" cy="234950"/>
            </a:xfrm>
            <a:custGeom>
              <a:avLst/>
              <a:gdLst/>
              <a:ahLst/>
              <a:cxnLst/>
              <a:rect l="l" t="t" r="r" b="b"/>
              <a:pathLst>
                <a:path w="1049020" h="234950">
                  <a:moveTo>
                    <a:pt x="1048868" y="0"/>
                  </a:moveTo>
                  <a:lnTo>
                    <a:pt x="0" y="0"/>
                  </a:lnTo>
                  <a:lnTo>
                    <a:pt x="0" y="234707"/>
                  </a:lnTo>
                  <a:lnTo>
                    <a:pt x="1048868" y="234707"/>
                  </a:lnTo>
                  <a:lnTo>
                    <a:pt x="1048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558708" y="5736734"/>
              <a:ext cx="1049020" cy="234950"/>
            </a:xfrm>
            <a:custGeom>
              <a:avLst/>
              <a:gdLst/>
              <a:ahLst/>
              <a:cxnLst/>
              <a:rect l="l" t="t" r="r" b="b"/>
              <a:pathLst>
                <a:path w="1049020" h="234950">
                  <a:moveTo>
                    <a:pt x="0" y="234707"/>
                  </a:moveTo>
                  <a:lnTo>
                    <a:pt x="1048868" y="234707"/>
                  </a:lnTo>
                  <a:lnTo>
                    <a:pt x="1048868" y="0"/>
                  </a:lnTo>
                  <a:lnTo>
                    <a:pt x="0" y="0"/>
                  </a:lnTo>
                  <a:lnTo>
                    <a:pt x="0" y="234707"/>
                  </a:lnTo>
                  <a:close/>
                </a:path>
              </a:pathLst>
            </a:custGeom>
            <a:ln w="14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1565905" y="5719281"/>
            <a:ext cx="97472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Sonraki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deyim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9667"/>
            <a:ext cx="58921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SWİTCH </a:t>
            </a:r>
            <a:r>
              <a:rPr sz="3200" spc="-70" dirty="0"/>
              <a:t>STATEMENT</a:t>
            </a:r>
            <a:r>
              <a:rPr sz="3200" spc="-375" dirty="0"/>
              <a:t> </a:t>
            </a:r>
            <a:r>
              <a:rPr sz="3200" dirty="0"/>
              <a:t>RULES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423664" y="1338541"/>
            <a:ext cx="3289935" cy="35020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switch (switch-deyimi)</a:t>
            </a:r>
            <a:r>
              <a:rPr sz="19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900">
              <a:latin typeface="Times New Roman"/>
              <a:cs typeface="Times New Roman"/>
            </a:endParaRPr>
          </a:p>
          <a:p>
            <a:pPr marL="675005" marR="471170" indent="-542925">
              <a:lnSpc>
                <a:spcPct val="120000"/>
              </a:lnSpc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case deger1: statement(s)1;  break;</a:t>
            </a:r>
            <a:endParaRPr sz="1900">
              <a:latin typeface="Times New Roman"/>
              <a:cs typeface="Times New Roman"/>
            </a:endParaRPr>
          </a:p>
          <a:p>
            <a:pPr marL="675005" marR="532130" indent="-542925">
              <a:lnSpc>
                <a:spcPts val="2740"/>
              </a:lnSpc>
              <a:spcBef>
                <a:spcPts val="165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case deger2:</a:t>
            </a:r>
            <a:r>
              <a:rPr sz="19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statement(s)2;  break;</a:t>
            </a:r>
            <a:endParaRPr sz="190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  <a:spcBef>
                <a:spcPts val="290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endParaRPr sz="190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case degerN:</a:t>
            </a:r>
            <a:r>
              <a:rPr sz="19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statement(s)N;</a:t>
            </a:r>
            <a:endParaRPr sz="1900">
              <a:latin typeface="Times New Roman"/>
              <a:cs typeface="Times New Roman"/>
            </a:endParaRPr>
          </a:p>
          <a:p>
            <a:pPr marL="675005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break;</a:t>
            </a:r>
            <a:endParaRPr sz="190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  <a:spcBef>
                <a:spcPts val="459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default:</a:t>
            </a:r>
            <a:r>
              <a:rPr sz="19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statement(s)-for-default;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579" y="1051636"/>
            <a:ext cx="2322830" cy="10414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8580" marR="5080" indent="-56515">
              <a:lnSpc>
                <a:spcPct val="90000"/>
              </a:lnSpc>
              <a:spcBef>
                <a:spcPts val="315"/>
              </a:spcBef>
            </a:pPr>
            <a:r>
              <a:rPr sz="1800" spc="-5" dirty="0">
                <a:solidFill>
                  <a:srgbClr val="76DBF4"/>
                </a:solidFill>
                <a:latin typeface="Times New Roman"/>
                <a:cs typeface="Times New Roman"/>
              </a:rPr>
              <a:t>Switch </a:t>
            </a:r>
            <a:r>
              <a:rPr sz="1800" dirty="0">
                <a:solidFill>
                  <a:srgbClr val="76DBF4"/>
                </a:solidFill>
                <a:latin typeface="Times New Roman"/>
                <a:cs typeface="Times New Roman"/>
              </a:rPr>
              <a:t>deyimi parantez  içinde </a:t>
            </a:r>
            <a:r>
              <a:rPr sz="1800" spc="-5" dirty="0">
                <a:solidFill>
                  <a:srgbClr val="76DBF4"/>
                </a:solidFill>
                <a:latin typeface="Times New Roman"/>
                <a:cs typeface="Times New Roman"/>
              </a:rPr>
              <a:t>daima </a:t>
            </a:r>
            <a:r>
              <a:rPr sz="1800" u="sng" spc="-15" dirty="0">
                <a:solidFill>
                  <a:srgbClr val="76DBF4"/>
                </a:solidFill>
                <a:uFill>
                  <a:solidFill>
                    <a:srgbClr val="76DBF4"/>
                  </a:solidFill>
                </a:uFill>
                <a:latin typeface="Times New Roman"/>
                <a:cs typeface="Times New Roman"/>
              </a:rPr>
              <a:t>char</a:t>
            </a:r>
            <a:r>
              <a:rPr sz="1800" spc="-15" dirty="0">
                <a:solidFill>
                  <a:srgbClr val="76DBF4"/>
                </a:solidFill>
                <a:latin typeface="Times New Roman"/>
                <a:cs typeface="Times New Roman"/>
              </a:rPr>
              <a:t>, </a:t>
            </a:r>
            <a:r>
              <a:rPr sz="1800" u="sng" spc="5" dirty="0">
                <a:solidFill>
                  <a:srgbClr val="76DBF4"/>
                </a:solidFill>
                <a:uFill>
                  <a:solidFill>
                    <a:srgbClr val="76DBF4"/>
                  </a:solidFill>
                </a:uFill>
                <a:latin typeface="Times New Roman"/>
                <a:cs typeface="Times New Roman"/>
              </a:rPr>
              <a:t>byte</a:t>
            </a:r>
            <a:r>
              <a:rPr sz="1800" spc="5" dirty="0">
                <a:solidFill>
                  <a:srgbClr val="76DBF4"/>
                </a:solidFill>
                <a:latin typeface="Times New Roman"/>
                <a:cs typeface="Times New Roman"/>
              </a:rPr>
              <a:t>,  </a:t>
            </a:r>
            <a:r>
              <a:rPr sz="1800" u="sng" dirty="0">
                <a:solidFill>
                  <a:srgbClr val="76DBF4"/>
                </a:solidFill>
                <a:uFill>
                  <a:solidFill>
                    <a:srgbClr val="76DBF4"/>
                  </a:solidFill>
                </a:uFill>
                <a:latin typeface="Times New Roman"/>
                <a:cs typeface="Times New Roman"/>
              </a:rPr>
              <a:t>short</a:t>
            </a:r>
            <a:r>
              <a:rPr sz="1800" dirty="0">
                <a:solidFill>
                  <a:srgbClr val="76DBF4"/>
                </a:solidFill>
                <a:latin typeface="Times New Roman"/>
                <a:cs typeface="Times New Roman"/>
              </a:rPr>
              <a:t>, </a:t>
            </a:r>
            <a:r>
              <a:rPr sz="1800" spc="5" dirty="0">
                <a:solidFill>
                  <a:srgbClr val="76DBF4"/>
                </a:solidFill>
                <a:latin typeface="Times New Roman"/>
                <a:cs typeface="Times New Roman"/>
              </a:rPr>
              <a:t>veya </a:t>
            </a:r>
            <a:r>
              <a:rPr sz="1800" u="sng" dirty="0">
                <a:solidFill>
                  <a:srgbClr val="76DBF4"/>
                </a:solidFill>
                <a:uFill>
                  <a:solidFill>
                    <a:srgbClr val="76DBF4"/>
                  </a:solidFill>
                </a:uFill>
                <a:latin typeface="Times New Roman"/>
                <a:cs typeface="Times New Roman"/>
              </a:rPr>
              <a:t>int</a:t>
            </a:r>
            <a:r>
              <a:rPr sz="1800" dirty="0">
                <a:solidFill>
                  <a:srgbClr val="76DBF4"/>
                </a:solidFill>
                <a:latin typeface="Times New Roman"/>
                <a:cs typeface="Times New Roman"/>
              </a:rPr>
              <a:t> veri  türlerinden birini</a:t>
            </a:r>
            <a:r>
              <a:rPr sz="1800" spc="-114" dirty="0">
                <a:solidFill>
                  <a:srgbClr val="76DB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76DBF4"/>
                </a:solidFill>
                <a:latin typeface="Times New Roman"/>
                <a:cs typeface="Times New Roman"/>
              </a:rPr>
              <a:t>almalı.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4857" y="1199133"/>
            <a:ext cx="2439670" cy="330200"/>
          </a:xfrm>
          <a:custGeom>
            <a:avLst/>
            <a:gdLst/>
            <a:ahLst/>
            <a:cxnLst/>
            <a:rect l="l" t="t" r="r" b="b"/>
            <a:pathLst>
              <a:path w="2439670" h="330200">
                <a:moveTo>
                  <a:pt x="2406851" y="313540"/>
                </a:moveTo>
                <a:lnTo>
                  <a:pt x="2385568" y="330073"/>
                </a:lnTo>
                <a:lnTo>
                  <a:pt x="2430169" y="314325"/>
                </a:lnTo>
                <a:lnTo>
                  <a:pt x="2413127" y="314325"/>
                </a:lnTo>
                <a:lnTo>
                  <a:pt x="2406851" y="313540"/>
                </a:lnTo>
                <a:close/>
              </a:path>
              <a:path w="2439670" h="330200">
                <a:moveTo>
                  <a:pt x="2413954" y="308022"/>
                </a:moveTo>
                <a:lnTo>
                  <a:pt x="2406851" y="313540"/>
                </a:lnTo>
                <a:lnTo>
                  <a:pt x="2413127" y="314325"/>
                </a:lnTo>
                <a:lnTo>
                  <a:pt x="2413954" y="308022"/>
                </a:lnTo>
                <a:close/>
              </a:path>
              <a:path w="2439670" h="330200">
                <a:moveTo>
                  <a:pt x="2391918" y="279653"/>
                </a:moveTo>
                <a:lnTo>
                  <a:pt x="2408553" y="300973"/>
                </a:lnTo>
                <a:lnTo>
                  <a:pt x="2414778" y="301751"/>
                </a:lnTo>
                <a:lnTo>
                  <a:pt x="2413127" y="314325"/>
                </a:lnTo>
                <a:lnTo>
                  <a:pt x="2430169" y="314325"/>
                </a:lnTo>
                <a:lnTo>
                  <a:pt x="2439162" y="311150"/>
                </a:lnTo>
                <a:lnTo>
                  <a:pt x="2391918" y="279653"/>
                </a:lnTo>
                <a:close/>
              </a:path>
              <a:path w="2439670" h="330200">
                <a:moveTo>
                  <a:pt x="1524" y="0"/>
                </a:moveTo>
                <a:lnTo>
                  <a:pt x="0" y="12700"/>
                </a:lnTo>
                <a:lnTo>
                  <a:pt x="2406851" y="313540"/>
                </a:lnTo>
                <a:lnTo>
                  <a:pt x="2413954" y="308022"/>
                </a:lnTo>
                <a:lnTo>
                  <a:pt x="2408553" y="300973"/>
                </a:lnTo>
                <a:lnTo>
                  <a:pt x="1524" y="0"/>
                </a:lnTo>
                <a:close/>
              </a:path>
              <a:path w="2439670" h="330200">
                <a:moveTo>
                  <a:pt x="2408553" y="300973"/>
                </a:moveTo>
                <a:lnTo>
                  <a:pt x="2413968" y="307914"/>
                </a:lnTo>
                <a:lnTo>
                  <a:pt x="2414778" y="301751"/>
                </a:lnTo>
                <a:lnTo>
                  <a:pt x="2408553" y="3009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5454" y="2769184"/>
            <a:ext cx="314833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5080" indent="-565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6DBF4"/>
                </a:solidFill>
                <a:latin typeface="Times New Roman"/>
                <a:cs typeface="Times New Roman"/>
              </a:rPr>
              <a:t>deger1, ..., deger</a:t>
            </a:r>
            <a:r>
              <a:rPr sz="1800" u="sng" dirty="0">
                <a:solidFill>
                  <a:srgbClr val="76DBF4"/>
                </a:solidFill>
                <a:uFill>
                  <a:solidFill>
                    <a:srgbClr val="76DBF4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76DBF4"/>
                </a:solidFill>
                <a:latin typeface="Times New Roman"/>
                <a:cs typeface="Times New Roman"/>
              </a:rPr>
              <a:t> switch-deyimi  ile girilen değer ile </a:t>
            </a:r>
            <a:r>
              <a:rPr sz="1800" spc="5" dirty="0">
                <a:solidFill>
                  <a:srgbClr val="76DBF4"/>
                </a:solidFill>
                <a:latin typeface="Times New Roman"/>
                <a:cs typeface="Times New Roman"/>
              </a:rPr>
              <a:t>aynı </a:t>
            </a:r>
            <a:r>
              <a:rPr sz="1800" dirty="0">
                <a:solidFill>
                  <a:srgbClr val="76DBF4"/>
                </a:solidFill>
                <a:latin typeface="Times New Roman"/>
                <a:cs typeface="Times New Roman"/>
              </a:rPr>
              <a:t>türden  </a:t>
            </a:r>
            <a:r>
              <a:rPr sz="1800" spc="-10" dirty="0">
                <a:solidFill>
                  <a:srgbClr val="76DBF4"/>
                </a:solidFill>
                <a:latin typeface="Times New Roman"/>
                <a:cs typeface="Times New Roman"/>
              </a:rPr>
              <a:t>olmalıdır. </a:t>
            </a:r>
            <a:r>
              <a:rPr sz="1800" dirty="0">
                <a:solidFill>
                  <a:srgbClr val="76DBF4"/>
                </a:solidFill>
                <a:latin typeface="Times New Roman"/>
                <a:cs typeface="Times New Roman"/>
              </a:rPr>
              <a:t>Switch-deyimi ile  verilen ifade case ile belirlenen  değerle eşleşiyorsa ilgili </a:t>
            </a:r>
            <a:r>
              <a:rPr sz="1800" spc="-5" dirty="0">
                <a:solidFill>
                  <a:srgbClr val="76DBF4"/>
                </a:solidFill>
                <a:latin typeface="Times New Roman"/>
                <a:cs typeface="Times New Roman"/>
              </a:rPr>
              <a:t>case’ten  sonraki komut </a:t>
            </a:r>
            <a:r>
              <a:rPr sz="1800" spc="-15" dirty="0">
                <a:solidFill>
                  <a:srgbClr val="76DBF4"/>
                </a:solidFill>
                <a:latin typeface="Times New Roman"/>
                <a:cs typeface="Times New Roman"/>
              </a:rPr>
              <a:t>çalışır.</a:t>
            </a:r>
            <a:endParaRPr sz="1800">
              <a:latin typeface="Times New Roman"/>
              <a:cs typeface="Times New Roman"/>
            </a:endParaRPr>
          </a:p>
          <a:p>
            <a:pPr marL="68580" marR="29209" indent="-565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6DBF4"/>
                </a:solidFill>
                <a:latin typeface="Times New Roman"/>
                <a:cs typeface="Times New Roman"/>
              </a:rPr>
              <a:t>Not: </a:t>
            </a:r>
            <a:r>
              <a:rPr sz="1800" u="sng" dirty="0">
                <a:solidFill>
                  <a:srgbClr val="76DBF4"/>
                </a:solidFill>
                <a:uFill>
                  <a:solidFill>
                    <a:srgbClr val="76DBF4"/>
                  </a:solidFill>
                </a:uFill>
                <a:latin typeface="Times New Roman"/>
                <a:cs typeface="Times New Roman"/>
              </a:rPr>
              <a:t>deger1</a:t>
            </a:r>
            <a:r>
              <a:rPr sz="1800" dirty="0">
                <a:solidFill>
                  <a:srgbClr val="76DBF4"/>
                </a:solidFill>
                <a:latin typeface="Times New Roman"/>
                <a:cs typeface="Times New Roman"/>
              </a:rPr>
              <a:t>, ..., ve </a:t>
            </a:r>
            <a:r>
              <a:rPr sz="1800" u="sng" dirty="0">
                <a:solidFill>
                  <a:srgbClr val="76DBF4"/>
                </a:solidFill>
                <a:uFill>
                  <a:solidFill>
                    <a:srgbClr val="76DBF4"/>
                  </a:solidFill>
                </a:uFill>
                <a:latin typeface="Times New Roman"/>
                <a:cs typeface="Times New Roman"/>
              </a:rPr>
              <a:t>degerN</a:t>
            </a:r>
            <a:r>
              <a:rPr sz="1800" dirty="0">
                <a:solidFill>
                  <a:srgbClr val="76DBF4"/>
                </a:solidFill>
                <a:latin typeface="Times New Roman"/>
                <a:cs typeface="Times New Roman"/>
              </a:rPr>
              <a:t> sabit  </a:t>
            </a:r>
            <a:r>
              <a:rPr sz="1800" spc="-10" dirty="0">
                <a:solidFill>
                  <a:srgbClr val="76DBF4"/>
                </a:solidFill>
                <a:latin typeface="Times New Roman"/>
                <a:cs typeface="Times New Roman"/>
              </a:rPr>
              <a:t>ifadelerdir. </a:t>
            </a:r>
            <a:r>
              <a:rPr sz="1800" spc="-5" dirty="0">
                <a:solidFill>
                  <a:srgbClr val="76DBF4"/>
                </a:solidFill>
                <a:latin typeface="Times New Roman"/>
                <a:cs typeface="Times New Roman"/>
              </a:rPr>
              <a:t>Değişken olmamaları  </a:t>
            </a:r>
            <a:r>
              <a:rPr sz="1800" spc="-15" dirty="0">
                <a:solidFill>
                  <a:srgbClr val="76DBF4"/>
                </a:solidFill>
                <a:latin typeface="Times New Roman"/>
                <a:cs typeface="Times New Roman"/>
              </a:rPr>
              <a:t>gerekir. </a:t>
            </a:r>
            <a:r>
              <a:rPr sz="1800" spc="-5" dirty="0">
                <a:solidFill>
                  <a:srgbClr val="76DBF4"/>
                </a:solidFill>
                <a:latin typeface="Times New Roman"/>
                <a:cs typeface="Times New Roman"/>
              </a:rPr>
              <a:t>Örneğin </a:t>
            </a:r>
            <a:r>
              <a:rPr sz="1800" dirty="0">
                <a:solidFill>
                  <a:srgbClr val="76DBF4"/>
                </a:solidFill>
                <a:latin typeface="Times New Roman"/>
                <a:cs typeface="Times New Roman"/>
              </a:rPr>
              <a:t>1+x </a:t>
            </a:r>
            <a:r>
              <a:rPr sz="1800" spc="-5" dirty="0">
                <a:solidFill>
                  <a:srgbClr val="76DBF4"/>
                </a:solidFill>
                <a:latin typeface="Times New Roman"/>
                <a:cs typeface="Times New Roman"/>
              </a:rPr>
              <a:t>şeklinde </a:t>
            </a:r>
            <a:r>
              <a:rPr sz="1800" dirty="0">
                <a:solidFill>
                  <a:srgbClr val="76DBF4"/>
                </a:solidFill>
                <a:latin typeface="Times New Roman"/>
                <a:cs typeface="Times New Roman"/>
              </a:rPr>
              <a:t>bir  ifade</a:t>
            </a:r>
            <a:r>
              <a:rPr sz="1800" spc="-25" dirty="0">
                <a:solidFill>
                  <a:srgbClr val="76DBF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76DBF4"/>
                </a:solidFill>
                <a:latin typeface="Times New Roman"/>
                <a:cs typeface="Times New Roman"/>
              </a:rPr>
              <a:t>yanlıştır.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05936" y="1981199"/>
            <a:ext cx="1299845" cy="1676400"/>
          </a:xfrm>
          <a:custGeom>
            <a:avLst/>
            <a:gdLst/>
            <a:ahLst/>
            <a:cxnLst/>
            <a:rect l="l" t="t" r="r" b="b"/>
            <a:pathLst>
              <a:path w="1299845" h="1676400">
                <a:moveTo>
                  <a:pt x="1299464" y="0"/>
                </a:moveTo>
                <a:lnTo>
                  <a:pt x="1244092" y="12700"/>
                </a:lnTo>
                <a:lnTo>
                  <a:pt x="1271003" y="15278"/>
                </a:lnTo>
                <a:lnTo>
                  <a:pt x="0" y="1061847"/>
                </a:lnTo>
                <a:lnTo>
                  <a:pt x="4064" y="1066800"/>
                </a:lnTo>
                <a:lnTo>
                  <a:pt x="1270" y="1072515"/>
                </a:lnTo>
                <a:lnTo>
                  <a:pt x="1192123" y="1667891"/>
                </a:lnTo>
                <a:lnTo>
                  <a:pt x="1166495" y="1676400"/>
                </a:lnTo>
                <a:lnTo>
                  <a:pt x="1223264" y="1676400"/>
                </a:lnTo>
                <a:lnTo>
                  <a:pt x="1218984" y="1670685"/>
                </a:lnTo>
                <a:lnTo>
                  <a:pt x="1189228" y="1630934"/>
                </a:lnTo>
                <a:lnTo>
                  <a:pt x="1197698" y="1656575"/>
                </a:lnTo>
                <a:lnTo>
                  <a:pt x="21043" y="1068184"/>
                </a:lnTo>
                <a:lnTo>
                  <a:pt x="1194892" y="701281"/>
                </a:lnTo>
                <a:lnTo>
                  <a:pt x="1182370" y="725170"/>
                </a:lnTo>
                <a:lnTo>
                  <a:pt x="1221676" y="687324"/>
                </a:lnTo>
                <a:lnTo>
                  <a:pt x="1223264" y="685800"/>
                </a:lnTo>
                <a:lnTo>
                  <a:pt x="1167257" y="676656"/>
                </a:lnTo>
                <a:lnTo>
                  <a:pt x="1191044" y="689229"/>
                </a:lnTo>
                <a:lnTo>
                  <a:pt x="33388" y="1050950"/>
                </a:lnTo>
                <a:lnTo>
                  <a:pt x="1279017" y="25057"/>
                </a:lnTo>
                <a:lnTo>
                  <a:pt x="1276350" y="51943"/>
                </a:lnTo>
                <a:lnTo>
                  <a:pt x="1294422" y="11303"/>
                </a:lnTo>
                <a:lnTo>
                  <a:pt x="1299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9667"/>
            <a:ext cx="60934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SWİTCH </a:t>
            </a:r>
            <a:r>
              <a:rPr sz="3200" spc="-5" dirty="0"/>
              <a:t>DEYİMİ</a:t>
            </a:r>
            <a:r>
              <a:rPr sz="3200" spc="-290" dirty="0"/>
              <a:t> </a:t>
            </a:r>
            <a:r>
              <a:rPr sz="3200" spc="-5" dirty="0"/>
              <a:t>KURALLARI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63727" y="1696338"/>
            <a:ext cx="2813050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break anahtarı isteğe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bağlıdır.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Fakat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switch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deyiminin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geri kalanını 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sonlandırmak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için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kullanılması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gerekir. 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Eğer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break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deyimi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verilmezse sonraki  durum ifadesi</a:t>
            </a:r>
            <a:r>
              <a:rPr sz="1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yürütülecektir.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5701" y="1974976"/>
            <a:ext cx="1833880" cy="1987550"/>
          </a:xfrm>
          <a:custGeom>
            <a:avLst/>
            <a:gdLst/>
            <a:ahLst/>
            <a:cxnLst/>
            <a:rect l="l" t="t" r="r" b="b"/>
            <a:pathLst>
              <a:path w="1833879" h="1987550">
                <a:moveTo>
                  <a:pt x="1833499" y="311023"/>
                </a:moveTo>
                <a:lnTo>
                  <a:pt x="1787525" y="277622"/>
                </a:lnTo>
                <a:lnTo>
                  <a:pt x="1803260" y="299580"/>
                </a:lnTo>
                <a:lnTo>
                  <a:pt x="5715" y="0"/>
                </a:lnTo>
                <a:lnTo>
                  <a:pt x="4699" y="6223"/>
                </a:lnTo>
                <a:lnTo>
                  <a:pt x="0" y="10541"/>
                </a:lnTo>
                <a:lnTo>
                  <a:pt x="1807337" y="1968411"/>
                </a:lnTo>
                <a:lnTo>
                  <a:pt x="1780413" y="1967357"/>
                </a:lnTo>
                <a:lnTo>
                  <a:pt x="1833499" y="1987423"/>
                </a:lnTo>
                <a:lnTo>
                  <a:pt x="1829358" y="1973072"/>
                </a:lnTo>
                <a:lnTo>
                  <a:pt x="1817751" y="1932813"/>
                </a:lnTo>
                <a:lnTo>
                  <a:pt x="1816608" y="1959762"/>
                </a:lnTo>
                <a:lnTo>
                  <a:pt x="35433" y="30111"/>
                </a:lnTo>
                <a:lnTo>
                  <a:pt x="1802485" y="987323"/>
                </a:lnTo>
                <a:lnTo>
                  <a:pt x="1776730" y="994918"/>
                </a:lnTo>
                <a:lnTo>
                  <a:pt x="1833499" y="996823"/>
                </a:lnTo>
                <a:lnTo>
                  <a:pt x="1828965" y="990346"/>
                </a:lnTo>
                <a:lnTo>
                  <a:pt x="1800987" y="950341"/>
                </a:lnTo>
                <a:lnTo>
                  <a:pt x="1808594" y="976147"/>
                </a:lnTo>
                <a:lnTo>
                  <a:pt x="41033" y="18681"/>
                </a:lnTo>
                <a:lnTo>
                  <a:pt x="1801241" y="312026"/>
                </a:lnTo>
                <a:lnTo>
                  <a:pt x="1779270" y="327787"/>
                </a:lnTo>
                <a:lnTo>
                  <a:pt x="1826920" y="313055"/>
                </a:lnTo>
                <a:lnTo>
                  <a:pt x="1833499" y="3110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4337" y="3763517"/>
            <a:ext cx="27527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76DBF4"/>
                </a:solidFill>
                <a:latin typeface="TeXGyreAdventor"/>
                <a:cs typeface="TeXGyreAdventor"/>
              </a:rPr>
              <a:t>default </a:t>
            </a:r>
            <a:r>
              <a:rPr sz="1600" spc="-10" dirty="0">
                <a:solidFill>
                  <a:srgbClr val="76DBF4"/>
                </a:solidFill>
                <a:latin typeface="TeXGyreAdventor"/>
                <a:cs typeface="TeXGyreAdventor"/>
              </a:rPr>
              <a:t>durumu isteğe  </a:t>
            </a:r>
            <a:r>
              <a:rPr sz="1600" dirty="0">
                <a:solidFill>
                  <a:srgbClr val="76DBF4"/>
                </a:solidFill>
                <a:latin typeface="TeXGyreAdventor"/>
                <a:cs typeface="TeXGyreAdventor"/>
              </a:rPr>
              <a:t>bağlıdır. </a:t>
            </a:r>
            <a:r>
              <a:rPr sz="1600" spc="-15" dirty="0">
                <a:solidFill>
                  <a:srgbClr val="76DBF4"/>
                </a:solidFill>
                <a:latin typeface="TeXGyreAdventor"/>
                <a:cs typeface="TeXGyreAdventor"/>
              </a:rPr>
              <a:t>Switch </a:t>
            </a:r>
            <a:r>
              <a:rPr sz="1600" spc="-5" dirty="0">
                <a:solidFill>
                  <a:srgbClr val="76DBF4"/>
                </a:solidFill>
                <a:latin typeface="TeXGyreAdventor"/>
                <a:cs typeface="TeXGyreAdventor"/>
              </a:rPr>
              <a:t>deyimindeki  ifade hiçbir </a:t>
            </a:r>
            <a:r>
              <a:rPr sz="1600" spc="-10" dirty="0">
                <a:solidFill>
                  <a:srgbClr val="76DBF4"/>
                </a:solidFill>
                <a:latin typeface="TeXGyreAdventor"/>
                <a:cs typeface="TeXGyreAdventor"/>
              </a:rPr>
              <a:t>durum </a:t>
            </a:r>
            <a:r>
              <a:rPr sz="1600" dirty="0">
                <a:solidFill>
                  <a:srgbClr val="76DBF4"/>
                </a:solidFill>
                <a:latin typeface="TeXGyreAdventor"/>
                <a:cs typeface="TeXGyreAdventor"/>
              </a:rPr>
              <a:t>ile  </a:t>
            </a:r>
            <a:r>
              <a:rPr sz="1600" spc="-5" dirty="0">
                <a:solidFill>
                  <a:srgbClr val="76DBF4"/>
                </a:solidFill>
                <a:latin typeface="TeXGyreAdventor"/>
                <a:cs typeface="TeXGyreAdventor"/>
              </a:rPr>
              <a:t>eşleşmez ise uygulanacak  hareketleri</a:t>
            </a:r>
            <a:r>
              <a:rPr sz="1600" spc="20" dirty="0">
                <a:solidFill>
                  <a:srgbClr val="76DBF4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76DBF4"/>
                </a:solidFill>
                <a:latin typeface="TeXGyreAdventor"/>
                <a:cs typeface="TeXGyreAdventor"/>
              </a:rPr>
              <a:t>belirler.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0400" y="4318000"/>
            <a:ext cx="1295400" cy="50800"/>
          </a:xfrm>
          <a:custGeom>
            <a:avLst/>
            <a:gdLst/>
            <a:ahLst/>
            <a:cxnLst/>
            <a:rect l="l" t="t" r="r" b="b"/>
            <a:pathLst>
              <a:path w="1295400" h="50800">
                <a:moveTo>
                  <a:pt x="1270000" y="25400"/>
                </a:moveTo>
                <a:lnTo>
                  <a:pt x="1244600" y="50800"/>
                </a:lnTo>
                <a:lnTo>
                  <a:pt x="1282700" y="31750"/>
                </a:lnTo>
                <a:lnTo>
                  <a:pt x="1270000" y="31750"/>
                </a:lnTo>
                <a:lnTo>
                  <a:pt x="1270000" y="25400"/>
                </a:lnTo>
                <a:close/>
              </a:path>
              <a:path w="1295400" h="50800">
                <a:moveTo>
                  <a:pt x="1263650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1263650" y="31750"/>
                </a:lnTo>
                <a:lnTo>
                  <a:pt x="1270000" y="25400"/>
                </a:lnTo>
                <a:lnTo>
                  <a:pt x="1263650" y="19050"/>
                </a:lnTo>
                <a:close/>
              </a:path>
              <a:path w="1295400" h="50800">
                <a:moveTo>
                  <a:pt x="1282700" y="19050"/>
                </a:moveTo>
                <a:lnTo>
                  <a:pt x="1270000" y="19050"/>
                </a:lnTo>
                <a:lnTo>
                  <a:pt x="1270000" y="31750"/>
                </a:lnTo>
                <a:lnTo>
                  <a:pt x="1282700" y="31750"/>
                </a:lnTo>
                <a:lnTo>
                  <a:pt x="1295400" y="25400"/>
                </a:lnTo>
                <a:lnTo>
                  <a:pt x="1282700" y="19050"/>
                </a:lnTo>
                <a:close/>
              </a:path>
              <a:path w="1295400" h="50800">
                <a:moveTo>
                  <a:pt x="1244600" y="0"/>
                </a:moveTo>
                <a:lnTo>
                  <a:pt x="1270000" y="25400"/>
                </a:lnTo>
                <a:lnTo>
                  <a:pt x="1270000" y="19050"/>
                </a:lnTo>
                <a:lnTo>
                  <a:pt x="1282700" y="19050"/>
                </a:lnTo>
                <a:lnTo>
                  <a:pt x="1244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17797" y="1338541"/>
            <a:ext cx="4130040" cy="49180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718185">
              <a:lnSpc>
                <a:spcPct val="100000"/>
              </a:lnSpc>
              <a:spcBef>
                <a:spcPts val="560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switch (switch-expression)</a:t>
            </a:r>
            <a:r>
              <a:rPr sz="19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900">
              <a:latin typeface="Times New Roman"/>
              <a:cs typeface="Times New Roman"/>
            </a:endParaRPr>
          </a:p>
          <a:p>
            <a:pPr marL="1381125" marR="619760" indent="-542925">
              <a:lnSpc>
                <a:spcPct val="120000"/>
              </a:lnSpc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case value1: statement(s)1;  break;</a:t>
            </a:r>
            <a:endParaRPr sz="1900">
              <a:latin typeface="Times New Roman"/>
              <a:cs typeface="Times New Roman"/>
            </a:endParaRPr>
          </a:p>
          <a:p>
            <a:pPr marL="1381125" marR="680720" indent="-542925">
              <a:lnSpc>
                <a:spcPts val="2740"/>
              </a:lnSpc>
              <a:spcBef>
                <a:spcPts val="165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case value2:</a:t>
            </a:r>
            <a:r>
              <a:rPr sz="19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statement(s)2;  break;</a:t>
            </a:r>
            <a:endParaRPr sz="1900">
              <a:latin typeface="Times New Roman"/>
              <a:cs typeface="Times New Roman"/>
            </a:endParaRPr>
          </a:p>
          <a:p>
            <a:pPr marL="838835">
              <a:lnSpc>
                <a:spcPct val="100000"/>
              </a:lnSpc>
              <a:spcBef>
                <a:spcPts val="290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endParaRPr sz="1900">
              <a:latin typeface="Times New Roman"/>
              <a:cs typeface="Times New Roman"/>
            </a:endParaRPr>
          </a:p>
          <a:p>
            <a:pPr marL="838835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case valueN:</a:t>
            </a:r>
            <a:r>
              <a:rPr sz="19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statement(s)N;</a:t>
            </a:r>
            <a:endParaRPr sz="1900">
              <a:latin typeface="Times New Roman"/>
              <a:cs typeface="Times New Roman"/>
            </a:endParaRPr>
          </a:p>
          <a:p>
            <a:pPr marL="1381125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break;</a:t>
            </a:r>
            <a:endParaRPr sz="1900">
              <a:latin typeface="Times New Roman"/>
              <a:cs typeface="Times New Roman"/>
            </a:endParaRPr>
          </a:p>
          <a:p>
            <a:pPr marL="838835">
              <a:lnSpc>
                <a:spcPct val="100000"/>
              </a:lnSpc>
              <a:spcBef>
                <a:spcPts val="459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default:</a:t>
            </a:r>
            <a:r>
              <a:rPr sz="19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statement(s)-for-default;</a:t>
            </a:r>
            <a:endParaRPr sz="1900">
              <a:latin typeface="Times New Roman"/>
              <a:cs typeface="Times New Roman"/>
            </a:endParaRPr>
          </a:p>
          <a:p>
            <a:pPr marL="718185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7600"/>
              </a:lnSpc>
              <a:spcBef>
                <a:spcPts val="1115"/>
              </a:spcBef>
            </a:pPr>
            <a:r>
              <a:rPr sz="1600" spc="-5" dirty="0">
                <a:solidFill>
                  <a:srgbClr val="76DBF4"/>
                </a:solidFill>
                <a:latin typeface="Times New Roman"/>
                <a:cs typeface="Times New Roman"/>
              </a:rPr>
              <a:t>case </a:t>
            </a:r>
            <a:r>
              <a:rPr sz="1600" spc="-10" dirty="0">
                <a:solidFill>
                  <a:srgbClr val="76DBF4"/>
                </a:solidFill>
                <a:latin typeface="Times New Roman"/>
                <a:cs typeface="Times New Roman"/>
              </a:rPr>
              <a:t>deyimleri </a:t>
            </a:r>
            <a:r>
              <a:rPr sz="1600" spc="-5" dirty="0">
                <a:solidFill>
                  <a:srgbClr val="76DBF4"/>
                </a:solidFill>
                <a:latin typeface="Times New Roman"/>
                <a:cs typeface="Times New Roman"/>
              </a:rPr>
              <a:t>ardışık bir düzende </a:t>
            </a:r>
            <a:r>
              <a:rPr sz="1600" spc="-10" dirty="0">
                <a:solidFill>
                  <a:srgbClr val="76DBF4"/>
                </a:solidFill>
                <a:latin typeface="Times New Roman"/>
                <a:cs typeface="Times New Roman"/>
              </a:rPr>
              <a:t>yürütülür, </a:t>
            </a:r>
            <a:r>
              <a:rPr sz="1600" spc="-5" dirty="0">
                <a:solidFill>
                  <a:srgbClr val="76DBF4"/>
                </a:solidFill>
                <a:latin typeface="Times New Roman"/>
                <a:cs typeface="Times New Roman"/>
              </a:rPr>
              <a:t>fakat  case’lerin sırası (default da dahil) </a:t>
            </a:r>
            <a:r>
              <a:rPr sz="1600" spc="-10" dirty="0">
                <a:solidFill>
                  <a:srgbClr val="76DBF4"/>
                </a:solidFill>
                <a:latin typeface="Times New Roman"/>
                <a:cs typeface="Times New Roman"/>
              </a:rPr>
              <a:t>önemli değildir.  </a:t>
            </a:r>
            <a:r>
              <a:rPr sz="1600" spc="-5" dirty="0">
                <a:solidFill>
                  <a:srgbClr val="76DBF4"/>
                </a:solidFill>
                <a:latin typeface="Times New Roman"/>
                <a:cs typeface="Times New Roman"/>
              </a:rPr>
              <a:t>Fakat case’lerin </a:t>
            </a:r>
            <a:r>
              <a:rPr sz="1600" spc="-10" dirty="0">
                <a:solidFill>
                  <a:srgbClr val="76DBF4"/>
                </a:solidFill>
                <a:latin typeface="Times New Roman"/>
                <a:cs typeface="Times New Roman"/>
              </a:rPr>
              <a:t>mantıksal </a:t>
            </a:r>
            <a:r>
              <a:rPr sz="1600" spc="-5" dirty="0">
                <a:solidFill>
                  <a:srgbClr val="76DBF4"/>
                </a:solidFill>
                <a:latin typeface="Times New Roman"/>
                <a:cs typeface="Times New Roman"/>
              </a:rPr>
              <a:t>sırasını izlemek</a:t>
            </a:r>
            <a:r>
              <a:rPr sz="1600" spc="200" dirty="0">
                <a:solidFill>
                  <a:srgbClr val="76DBF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76DBF4"/>
                </a:solidFill>
                <a:latin typeface="Times New Roman"/>
                <a:cs typeface="Times New Roman"/>
              </a:rPr>
              <a:t>ve</a:t>
            </a:r>
            <a:endParaRPr sz="1600">
              <a:latin typeface="Times New Roman"/>
              <a:cs typeface="Times New Roman"/>
            </a:endParaRPr>
          </a:p>
          <a:p>
            <a:pPr marL="12700" marR="877569" algn="just">
              <a:lnSpc>
                <a:spcPct val="100000"/>
              </a:lnSpc>
            </a:pPr>
            <a:r>
              <a:rPr sz="1600" spc="-5" dirty="0">
                <a:solidFill>
                  <a:srgbClr val="76DBF4"/>
                </a:solidFill>
                <a:latin typeface="Times New Roman"/>
                <a:cs typeface="Times New Roman"/>
              </a:rPr>
              <a:t>default ile switch’i sonlandırmak iyi bir  programlama</a:t>
            </a:r>
            <a:r>
              <a:rPr sz="1600" spc="45" dirty="0">
                <a:solidFill>
                  <a:srgbClr val="76DBF4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76DBF4"/>
                </a:solidFill>
                <a:latin typeface="Times New Roman"/>
                <a:cs typeface="Times New Roman"/>
              </a:rPr>
              <a:t>stilidir.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472" y="1895855"/>
            <a:ext cx="6727190" cy="1917700"/>
          </a:xfrm>
          <a:custGeom>
            <a:avLst/>
            <a:gdLst/>
            <a:ahLst/>
            <a:cxnLst/>
            <a:rect l="l" t="t" r="r" b="b"/>
            <a:pathLst>
              <a:path w="6727190" h="1917700">
                <a:moveTo>
                  <a:pt x="6726935" y="0"/>
                </a:moveTo>
                <a:lnTo>
                  <a:pt x="0" y="0"/>
                </a:lnTo>
                <a:lnTo>
                  <a:pt x="0" y="1917192"/>
                </a:lnTo>
                <a:lnTo>
                  <a:pt x="6726935" y="1917192"/>
                </a:lnTo>
                <a:lnTo>
                  <a:pt x="6726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6516" y="1892553"/>
            <a:ext cx="6414770" cy="186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switch </a:t>
            </a:r>
            <a:r>
              <a:rPr sz="2400" spc="-10" dirty="0">
                <a:latin typeface="Courier New"/>
                <a:cs typeface="Courier New"/>
              </a:rPr>
              <a:t>(ch)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 marR="5080" algn="just">
              <a:lnSpc>
                <a:spcPct val="10000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'a'</a:t>
            </a:r>
            <a:r>
              <a:rPr sz="2400" spc="-10" dirty="0">
                <a:latin typeface="Courier New"/>
                <a:cs typeface="Courier New"/>
              </a:rPr>
              <a:t>: System.out.println(ch);  </a:t>
            </a: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'b'</a:t>
            </a:r>
            <a:r>
              <a:rPr sz="2400" spc="-10" dirty="0">
                <a:latin typeface="Courier New"/>
                <a:cs typeface="Courier New"/>
              </a:rPr>
              <a:t>: System.out.println(ch);  </a:t>
            </a: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5" dirty="0">
                <a:solidFill>
                  <a:srgbClr val="3366FF"/>
                </a:solidFill>
                <a:latin typeface="Courier New"/>
                <a:cs typeface="Courier New"/>
              </a:rPr>
              <a:t>'c'</a:t>
            </a:r>
            <a:r>
              <a:rPr sz="2400" spc="-5" dirty="0">
                <a:latin typeface="Courier New"/>
                <a:cs typeface="Courier New"/>
              </a:rPr>
              <a:t>: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600" y="854963"/>
            <a:ext cx="5389245" cy="1472565"/>
            <a:chOff x="609600" y="854963"/>
            <a:chExt cx="5389245" cy="1472565"/>
          </a:xfrm>
        </p:grpSpPr>
        <p:sp>
          <p:nvSpPr>
            <p:cNvPr id="5" name="object 5"/>
            <p:cNvSpPr/>
            <p:nvPr/>
          </p:nvSpPr>
          <p:spPr>
            <a:xfrm>
              <a:off x="1921763" y="1975103"/>
              <a:ext cx="424180" cy="346075"/>
            </a:xfrm>
            <a:custGeom>
              <a:avLst/>
              <a:gdLst/>
              <a:ahLst/>
              <a:cxnLst/>
              <a:rect l="l" t="t" r="r" b="b"/>
              <a:pathLst>
                <a:path w="424180" h="346075">
                  <a:moveTo>
                    <a:pt x="423672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423672" y="345948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042E60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21763" y="1975103"/>
              <a:ext cx="424180" cy="346075"/>
            </a:xfrm>
            <a:custGeom>
              <a:avLst/>
              <a:gdLst/>
              <a:ahLst/>
              <a:cxnLst/>
              <a:rect l="l" t="t" r="r" b="b"/>
              <a:pathLst>
                <a:path w="424180" h="346075">
                  <a:moveTo>
                    <a:pt x="0" y="345948"/>
                  </a:moveTo>
                  <a:lnTo>
                    <a:pt x="423672" y="345948"/>
                  </a:lnTo>
                  <a:lnTo>
                    <a:pt x="423672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695" y="861059"/>
              <a:ext cx="5377180" cy="1177290"/>
            </a:xfrm>
            <a:custGeom>
              <a:avLst/>
              <a:gdLst/>
              <a:ahLst/>
              <a:cxnLst/>
              <a:rect l="l" t="t" r="r" b="b"/>
              <a:pathLst>
                <a:path w="5377180" h="1177289">
                  <a:moveTo>
                    <a:pt x="2240280" y="536448"/>
                  </a:moveTo>
                  <a:lnTo>
                    <a:pt x="896112" y="536448"/>
                  </a:lnTo>
                  <a:lnTo>
                    <a:pt x="1517396" y="1176781"/>
                  </a:lnTo>
                  <a:lnTo>
                    <a:pt x="2240280" y="536448"/>
                  </a:lnTo>
                  <a:close/>
                </a:path>
                <a:path w="5377180" h="1177289">
                  <a:moveTo>
                    <a:pt x="5287264" y="0"/>
                  </a:moveTo>
                  <a:lnTo>
                    <a:pt x="89408" y="0"/>
                  </a:lnTo>
                  <a:lnTo>
                    <a:pt x="54606" y="7022"/>
                  </a:lnTo>
                  <a:lnTo>
                    <a:pt x="26187" y="26177"/>
                  </a:lnTo>
                  <a:lnTo>
                    <a:pt x="7026" y="54596"/>
                  </a:lnTo>
                  <a:lnTo>
                    <a:pt x="0" y="89407"/>
                  </a:lnTo>
                  <a:lnTo>
                    <a:pt x="0" y="447039"/>
                  </a:lnTo>
                  <a:lnTo>
                    <a:pt x="7026" y="481851"/>
                  </a:lnTo>
                  <a:lnTo>
                    <a:pt x="26187" y="510270"/>
                  </a:lnTo>
                  <a:lnTo>
                    <a:pt x="54606" y="529425"/>
                  </a:lnTo>
                  <a:lnTo>
                    <a:pt x="89408" y="536448"/>
                  </a:lnTo>
                  <a:lnTo>
                    <a:pt x="5287264" y="536448"/>
                  </a:lnTo>
                  <a:lnTo>
                    <a:pt x="5322075" y="529425"/>
                  </a:lnTo>
                  <a:lnTo>
                    <a:pt x="5350494" y="510270"/>
                  </a:lnTo>
                  <a:lnTo>
                    <a:pt x="5369649" y="481851"/>
                  </a:lnTo>
                  <a:lnTo>
                    <a:pt x="5376671" y="447039"/>
                  </a:lnTo>
                  <a:lnTo>
                    <a:pt x="5376671" y="89407"/>
                  </a:lnTo>
                  <a:lnTo>
                    <a:pt x="5369649" y="54596"/>
                  </a:lnTo>
                  <a:lnTo>
                    <a:pt x="5350494" y="26177"/>
                  </a:lnTo>
                  <a:lnTo>
                    <a:pt x="5322075" y="7022"/>
                  </a:lnTo>
                  <a:lnTo>
                    <a:pt x="5287264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5695" y="861059"/>
              <a:ext cx="5377180" cy="1177290"/>
            </a:xfrm>
            <a:custGeom>
              <a:avLst/>
              <a:gdLst/>
              <a:ahLst/>
              <a:cxnLst/>
              <a:rect l="l" t="t" r="r" b="b"/>
              <a:pathLst>
                <a:path w="5377180" h="1177289">
                  <a:moveTo>
                    <a:pt x="0" y="89407"/>
                  </a:moveTo>
                  <a:lnTo>
                    <a:pt x="7026" y="54596"/>
                  </a:lnTo>
                  <a:lnTo>
                    <a:pt x="26187" y="26177"/>
                  </a:lnTo>
                  <a:lnTo>
                    <a:pt x="54606" y="7022"/>
                  </a:lnTo>
                  <a:lnTo>
                    <a:pt x="89408" y="0"/>
                  </a:lnTo>
                  <a:lnTo>
                    <a:pt x="896112" y="0"/>
                  </a:lnTo>
                  <a:lnTo>
                    <a:pt x="2240280" y="0"/>
                  </a:lnTo>
                  <a:lnTo>
                    <a:pt x="5287264" y="0"/>
                  </a:lnTo>
                  <a:lnTo>
                    <a:pt x="5322075" y="7022"/>
                  </a:lnTo>
                  <a:lnTo>
                    <a:pt x="5350494" y="26177"/>
                  </a:lnTo>
                  <a:lnTo>
                    <a:pt x="5369649" y="54596"/>
                  </a:lnTo>
                  <a:lnTo>
                    <a:pt x="5376671" y="89407"/>
                  </a:lnTo>
                  <a:lnTo>
                    <a:pt x="5376671" y="312927"/>
                  </a:lnTo>
                  <a:lnTo>
                    <a:pt x="5376671" y="447039"/>
                  </a:lnTo>
                  <a:lnTo>
                    <a:pt x="5369649" y="481851"/>
                  </a:lnTo>
                  <a:lnTo>
                    <a:pt x="5350494" y="510270"/>
                  </a:lnTo>
                  <a:lnTo>
                    <a:pt x="5322075" y="529425"/>
                  </a:lnTo>
                  <a:lnTo>
                    <a:pt x="5287264" y="536448"/>
                  </a:lnTo>
                  <a:lnTo>
                    <a:pt x="2240280" y="536448"/>
                  </a:lnTo>
                  <a:lnTo>
                    <a:pt x="1517396" y="1176781"/>
                  </a:lnTo>
                  <a:lnTo>
                    <a:pt x="896112" y="536448"/>
                  </a:lnTo>
                  <a:lnTo>
                    <a:pt x="89408" y="536448"/>
                  </a:lnTo>
                  <a:lnTo>
                    <a:pt x="54606" y="529425"/>
                  </a:lnTo>
                  <a:lnTo>
                    <a:pt x="26187" y="510270"/>
                  </a:lnTo>
                  <a:lnTo>
                    <a:pt x="7026" y="481851"/>
                  </a:lnTo>
                  <a:lnTo>
                    <a:pt x="0" y="447039"/>
                  </a:lnTo>
                  <a:lnTo>
                    <a:pt x="0" y="312927"/>
                  </a:lnTo>
                  <a:lnTo>
                    <a:pt x="0" y="8940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dirty="0"/>
              <a:t>ÖRNEK </a:t>
            </a:r>
            <a:r>
              <a:rPr spc="-5" dirty="0"/>
              <a:t>SWİTCH</a:t>
            </a:r>
            <a:r>
              <a:rPr spc="-85" dirty="0"/>
              <a:t> </a:t>
            </a:r>
            <a:r>
              <a:rPr dirty="0"/>
              <a:t>UYGULAMASI</a:t>
            </a:r>
          </a:p>
          <a:p>
            <a:pPr marL="194945">
              <a:lnSpc>
                <a:spcPct val="100000"/>
              </a:lnSpc>
              <a:spcBef>
                <a:spcPts val="770"/>
              </a:spcBef>
            </a:pPr>
            <a:r>
              <a:rPr sz="1800" dirty="0"/>
              <a:t>ch </a:t>
            </a:r>
            <a:r>
              <a:rPr sz="1800" spc="-5" dirty="0"/>
              <a:t>değişkeninin </a:t>
            </a:r>
            <a:r>
              <a:rPr sz="1800" dirty="0"/>
              <a:t>değerinin 'a‘ olduğunu</a:t>
            </a:r>
            <a:r>
              <a:rPr sz="1800" spc="-30" dirty="0"/>
              <a:t> </a:t>
            </a:r>
            <a:r>
              <a:rPr sz="1800" dirty="0"/>
              <a:t>varsayalım: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rgbClr val="FFFFFF"/>
          </a:solidFill>
          <a:ln w="12192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solidFill>
                  <a:srgbClr val="136093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17947" y="3889247"/>
            <a:ext cx="3971544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572" y="2238755"/>
            <a:ext cx="6727190" cy="1917700"/>
          </a:xfrm>
          <a:custGeom>
            <a:avLst/>
            <a:gdLst/>
            <a:ahLst/>
            <a:cxnLst/>
            <a:rect l="l" t="t" r="r" b="b"/>
            <a:pathLst>
              <a:path w="6727190" h="1917700">
                <a:moveTo>
                  <a:pt x="6726935" y="0"/>
                </a:moveTo>
                <a:lnTo>
                  <a:pt x="0" y="0"/>
                </a:lnTo>
                <a:lnTo>
                  <a:pt x="0" y="1917192"/>
                </a:lnTo>
                <a:lnTo>
                  <a:pt x="6726935" y="1917192"/>
                </a:lnTo>
                <a:lnTo>
                  <a:pt x="6726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4616" y="2235453"/>
            <a:ext cx="6414770" cy="186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switch </a:t>
            </a:r>
            <a:r>
              <a:rPr sz="2400" spc="-10" dirty="0">
                <a:latin typeface="Courier New"/>
                <a:cs typeface="Courier New"/>
              </a:rPr>
              <a:t>(ch)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 marR="5080" algn="just">
              <a:lnSpc>
                <a:spcPct val="10000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'a'</a:t>
            </a:r>
            <a:r>
              <a:rPr sz="2400" spc="-10" dirty="0">
                <a:latin typeface="Courier New"/>
                <a:cs typeface="Courier New"/>
              </a:rPr>
              <a:t>: System.out.println(ch);  </a:t>
            </a: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5" dirty="0">
                <a:solidFill>
                  <a:srgbClr val="3366FF"/>
                </a:solidFill>
                <a:latin typeface="Courier New"/>
                <a:cs typeface="Courier New"/>
              </a:rPr>
              <a:t>'b'</a:t>
            </a:r>
            <a:r>
              <a:rPr sz="2400" spc="-5" dirty="0">
                <a:latin typeface="Courier New"/>
                <a:cs typeface="Courier New"/>
              </a:rPr>
              <a:t>: </a:t>
            </a:r>
            <a:r>
              <a:rPr sz="2400" spc="-10" dirty="0">
                <a:latin typeface="Courier New"/>
                <a:cs typeface="Courier New"/>
              </a:rPr>
              <a:t>System.out.println(ch);  </a:t>
            </a: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'c'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99844" y="1234439"/>
            <a:ext cx="3200400" cy="1778635"/>
            <a:chOff x="1799844" y="1234439"/>
            <a:chExt cx="3200400" cy="1778635"/>
          </a:xfrm>
        </p:grpSpPr>
        <p:sp>
          <p:nvSpPr>
            <p:cNvPr id="5" name="object 5"/>
            <p:cNvSpPr/>
            <p:nvPr/>
          </p:nvSpPr>
          <p:spPr>
            <a:xfrm>
              <a:off x="1805940" y="2660903"/>
              <a:ext cx="424180" cy="346075"/>
            </a:xfrm>
            <a:custGeom>
              <a:avLst/>
              <a:gdLst/>
              <a:ahLst/>
              <a:cxnLst/>
              <a:rect l="l" t="t" r="r" b="b"/>
              <a:pathLst>
                <a:path w="424180" h="346075">
                  <a:moveTo>
                    <a:pt x="423672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423672" y="345948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042E60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5940" y="2660903"/>
              <a:ext cx="424180" cy="346075"/>
            </a:xfrm>
            <a:custGeom>
              <a:avLst/>
              <a:gdLst/>
              <a:ahLst/>
              <a:cxnLst/>
              <a:rect l="l" t="t" r="r" b="b"/>
              <a:pathLst>
                <a:path w="424180" h="346075">
                  <a:moveTo>
                    <a:pt x="0" y="345948"/>
                  </a:moveTo>
                  <a:lnTo>
                    <a:pt x="423672" y="345948"/>
                  </a:lnTo>
                  <a:lnTo>
                    <a:pt x="423672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31136" y="1240535"/>
              <a:ext cx="2763520" cy="1477645"/>
            </a:xfrm>
            <a:custGeom>
              <a:avLst/>
              <a:gdLst/>
              <a:ahLst/>
              <a:cxnLst/>
              <a:rect l="l" t="t" r="r" b="b"/>
              <a:pathLst>
                <a:path w="2763520" h="1477645">
                  <a:moveTo>
                    <a:pt x="1262379" y="536448"/>
                  </a:moveTo>
                  <a:lnTo>
                    <a:pt x="619251" y="536448"/>
                  </a:lnTo>
                  <a:lnTo>
                    <a:pt x="0" y="1477644"/>
                  </a:lnTo>
                  <a:lnTo>
                    <a:pt x="1262379" y="536448"/>
                  </a:lnTo>
                  <a:close/>
                </a:path>
                <a:path w="2763520" h="1477645">
                  <a:moveTo>
                    <a:pt x="2673604" y="0"/>
                  </a:moveTo>
                  <a:lnTo>
                    <a:pt x="279907" y="0"/>
                  </a:lnTo>
                  <a:lnTo>
                    <a:pt x="245096" y="7022"/>
                  </a:lnTo>
                  <a:lnTo>
                    <a:pt x="216677" y="26177"/>
                  </a:lnTo>
                  <a:lnTo>
                    <a:pt x="197522" y="54596"/>
                  </a:lnTo>
                  <a:lnTo>
                    <a:pt x="190500" y="89408"/>
                  </a:lnTo>
                  <a:lnTo>
                    <a:pt x="190500" y="447039"/>
                  </a:lnTo>
                  <a:lnTo>
                    <a:pt x="197522" y="481851"/>
                  </a:lnTo>
                  <a:lnTo>
                    <a:pt x="216677" y="510270"/>
                  </a:lnTo>
                  <a:lnTo>
                    <a:pt x="245096" y="529425"/>
                  </a:lnTo>
                  <a:lnTo>
                    <a:pt x="279907" y="536448"/>
                  </a:lnTo>
                  <a:lnTo>
                    <a:pt x="2673604" y="536448"/>
                  </a:lnTo>
                  <a:lnTo>
                    <a:pt x="2708415" y="529425"/>
                  </a:lnTo>
                  <a:lnTo>
                    <a:pt x="2736834" y="510270"/>
                  </a:lnTo>
                  <a:lnTo>
                    <a:pt x="2755989" y="481851"/>
                  </a:lnTo>
                  <a:lnTo>
                    <a:pt x="2763012" y="447039"/>
                  </a:lnTo>
                  <a:lnTo>
                    <a:pt x="2763012" y="89408"/>
                  </a:lnTo>
                  <a:lnTo>
                    <a:pt x="2755989" y="54596"/>
                  </a:lnTo>
                  <a:lnTo>
                    <a:pt x="2736834" y="26177"/>
                  </a:lnTo>
                  <a:lnTo>
                    <a:pt x="2708415" y="7022"/>
                  </a:lnTo>
                  <a:lnTo>
                    <a:pt x="2673604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31136" y="1240535"/>
              <a:ext cx="2763520" cy="1477645"/>
            </a:xfrm>
            <a:custGeom>
              <a:avLst/>
              <a:gdLst/>
              <a:ahLst/>
              <a:cxnLst/>
              <a:rect l="l" t="t" r="r" b="b"/>
              <a:pathLst>
                <a:path w="2763520" h="1477645">
                  <a:moveTo>
                    <a:pt x="190500" y="89408"/>
                  </a:moveTo>
                  <a:lnTo>
                    <a:pt x="197522" y="54596"/>
                  </a:lnTo>
                  <a:lnTo>
                    <a:pt x="216677" y="26177"/>
                  </a:lnTo>
                  <a:lnTo>
                    <a:pt x="245096" y="7022"/>
                  </a:lnTo>
                  <a:lnTo>
                    <a:pt x="279907" y="0"/>
                  </a:lnTo>
                  <a:lnTo>
                    <a:pt x="619251" y="0"/>
                  </a:lnTo>
                  <a:lnTo>
                    <a:pt x="1262379" y="0"/>
                  </a:lnTo>
                  <a:lnTo>
                    <a:pt x="2673604" y="0"/>
                  </a:lnTo>
                  <a:lnTo>
                    <a:pt x="2708415" y="7022"/>
                  </a:lnTo>
                  <a:lnTo>
                    <a:pt x="2736834" y="26177"/>
                  </a:lnTo>
                  <a:lnTo>
                    <a:pt x="2755989" y="54596"/>
                  </a:lnTo>
                  <a:lnTo>
                    <a:pt x="2763012" y="89408"/>
                  </a:lnTo>
                  <a:lnTo>
                    <a:pt x="2763012" y="312927"/>
                  </a:lnTo>
                  <a:lnTo>
                    <a:pt x="2763012" y="447039"/>
                  </a:lnTo>
                  <a:lnTo>
                    <a:pt x="2755989" y="481851"/>
                  </a:lnTo>
                  <a:lnTo>
                    <a:pt x="2736834" y="510270"/>
                  </a:lnTo>
                  <a:lnTo>
                    <a:pt x="2708415" y="529425"/>
                  </a:lnTo>
                  <a:lnTo>
                    <a:pt x="2673604" y="536448"/>
                  </a:lnTo>
                  <a:lnTo>
                    <a:pt x="1262379" y="536448"/>
                  </a:lnTo>
                  <a:lnTo>
                    <a:pt x="0" y="1477644"/>
                  </a:lnTo>
                  <a:lnTo>
                    <a:pt x="619251" y="536448"/>
                  </a:lnTo>
                  <a:lnTo>
                    <a:pt x="279907" y="536448"/>
                  </a:lnTo>
                  <a:lnTo>
                    <a:pt x="245096" y="529425"/>
                  </a:lnTo>
                  <a:lnTo>
                    <a:pt x="216677" y="510270"/>
                  </a:lnTo>
                  <a:lnTo>
                    <a:pt x="197522" y="481851"/>
                  </a:lnTo>
                  <a:lnTo>
                    <a:pt x="190500" y="447039"/>
                  </a:lnTo>
                  <a:lnTo>
                    <a:pt x="190500" y="312927"/>
                  </a:lnTo>
                  <a:lnTo>
                    <a:pt x="190500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78379" y="1291844"/>
            <a:ext cx="1858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ch 'a‘ değerine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eşit: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85797" y="385953"/>
            <a:ext cx="5305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76DBF4"/>
                </a:solidFill>
              </a:rPr>
              <a:t>Örnek </a:t>
            </a:r>
            <a:r>
              <a:rPr sz="4000" spc="-5" dirty="0">
                <a:solidFill>
                  <a:srgbClr val="76DBF4"/>
                </a:solidFill>
              </a:rPr>
              <a:t>Switch</a:t>
            </a:r>
            <a:r>
              <a:rPr sz="4000" spc="-30" dirty="0">
                <a:solidFill>
                  <a:srgbClr val="76DBF4"/>
                </a:solidFill>
              </a:rPr>
              <a:t> </a:t>
            </a:r>
            <a:r>
              <a:rPr sz="4000" dirty="0">
                <a:solidFill>
                  <a:srgbClr val="76DBF4"/>
                </a:solidFill>
              </a:rPr>
              <a:t>uygulaması</a:t>
            </a:r>
            <a:endParaRPr sz="4000"/>
          </a:p>
        </p:txBody>
      </p:sp>
      <p:grpSp>
        <p:nvGrpSpPr>
          <p:cNvPr id="11" name="object 11"/>
          <p:cNvGrpSpPr/>
          <p:nvPr/>
        </p:nvGrpSpPr>
        <p:grpSpPr>
          <a:xfrm>
            <a:off x="-6095" y="0"/>
            <a:ext cx="1536700" cy="388620"/>
            <a:chOff x="-6095" y="0"/>
            <a:chExt cx="1536700" cy="388620"/>
          </a:xfrm>
        </p:grpSpPr>
        <p:sp>
          <p:nvSpPr>
            <p:cNvPr id="12" name="object 12"/>
            <p:cNvSpPr/>
            <p:nvPr/>
          </p:nvSpPr>
          <p:spPr>
            <a:xfrm>
              <a:off x="0" y="0"/>
              <a:ext cx="1524000" cy="376555"/>
            </a:xfrm>
            <a:custGeom>
              <a:avLst/>
              <a:gdLst/>
              <a:ahLst/>
              <a:cxnLst/>
              <a:rect l="l" t="t" r="r" b="b"/>
              <a:pathLst>
                <a:path w="1524000" h="376555">
                  <a:moveTo>
                    <a:pt x="0" y="376427"/>
                  </a:moveTo>
                  <a:lnTo>
                    <a:pt x="1524000" y="376427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3764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524000" cy="376555"/>
            </a:xfrm>
            <a:custGeom>
              <a:avLst/>
              <a:gdLst/>
              <a:ahLst/>
              <a:cxnLst/>
              <a:rect l="l" t="t" r="r" b="b"/>
              <a:pathLst>
                <a:path w="1524000" h="376555">
                  <a:moveTo>
                    <a:pt x="0" y="376427"/>
                  </a:moveTo>
                  <a:lnTo>
                    <a:pt x="1524000" y="376427"/>
                  </a:lnTo>
                  <a:lnTo>
                    <a:pt x="1524000" y="0"/>
                  </a:lnTo>
                </a:path>
                <a:path w="1524000" h="376555">
                  <a:moveTo>
                    <a:pt x="0" y="0"/>
                  </a:moveTo>
                  <a:lnTo>
                    <a:pt x="0" y="376427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95" y="4064"/>
            <a:ext cx="151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136093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572" y="2238755"/>
            <a:ext cx="6727190" cy="1917700"/>
          </a:xfrm>
          <a:custGeom>
            <a:avLst/>
            <a:gdLst/>
            <a:ahLst/>
            <a:cxnLst/>
            <a:rect l="l" t="t" r="r" b="b"/>
            <a:pathLst>
              <a:path w="6727190" h="1917700">
                <a:moveTo>
                  <a:pt x="6726935" y="0"/>
                </a:moveTo>
                <a:lnTo>
                  <a:pt x="0" y="0"/>
                </a:lnTo>
                <a:lnTo>
                  <a:pt x="0" y="1917192"/>
                </a:lnTo>
                <a:lnTo>
                  <a:pt x="6726935" y="1917192"/>
                </a:lnTo>
                <a:lnTo>
                  <a:pt x="6726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4616" y="2235453"/>
            <a:ext cx="6414770" cy="186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switch </a:t>
            </a:r>
            <a:r>
              <a:rPr sz="2400" spc="-10" dirty="0">
                <a:latin typeface="Courier New"/>
                <a:cs typeface="Courier New"/>
              </a:rPr>
              <a:t>(ch)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 marR="5080" algn="just">
              <a:lnSpc>
                <a:spcPct val="10000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'a'</a:t>
            </a:r>
            <a:r>
              <a:rPr sz="2400" spc="-10" dirty="0">
                <a:latin typeface="Courier New"/>
                <a:cs typeface="Courier New"/>
              </a:rPr>
              <a:t>: System.out.println(ch);  </a:t>
            </a: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5" dirty="0">
                <a:solidFill>
                  <a:srgbClr val="3366FF"/>
                </a:solidFill>
                <a:latin typeface="Courier New"/>
                <a:cs typeface="Courier New"/>
              </a:rPr>
              <a:t>'b'</a:t>
            </a:r>
            <a:r>
              <a:rPr sz="2400" spc="-5" dirty="0">
                <a:latin typeface="Courier New"/>
                <a:cs typeface="Courier New"/>
              </a:rPr>
              <a:t>: </a:t>
            </a:r>
            <a:r>
              <a:rPr sz="2400" spc="-10" dirty="0">
                <a:latin typeface="Courier New"/>
                <a:cs typeface="Courier New"/>
              </a:rPr>
              <a:t>System.out.println(ch);  </a:t>
            </a: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'c'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15539" y="1234439"/>
            <a:ext cx="4506595" cy="1778635"/>
            <a:chOff x="2415539" y="1234439"/>
            <a:chExt cx="4506595" cy="1778635"/>
          </a:xfrm>
        </p:grpSpPr>
        <p:sp>
          <p:nvSpPr>
            <p:cNvPr id="5" name="object 5"/>
            <p:cNvSpPr/>
            <p:nvPr/>
          </p:nvSpPr>
          <p:spPr>
            <a:xfrm>
              <a:off x="2651759" y="2699003"/>
              <a:ext cx="4264660" cy="307975"/>
            </a:xfrm>
            <a:custGeom>
              <a:avLst/>
              <a:gdLst/>
              <a:ahLst/>
              <a:cxnLst/>
              <a:rect l="l" t="t" r="r" b="b"/>
              <a:pathLst>
                <a:path w="4264659" h="307975">
                  <a:moveTo>
                    <a:pt x="4264151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4264151" y="307848"/>
                  </a:lnTo>
                  <a:lnTo>
                    <a:pt x="4264151" y="0"/>
                  </a:lnTo>
                  <a:close/>
                </a:path>
              </a:pathLst>
            </a:custGeom>
            <a:solidFill>
              <a:srgbClr val="042E60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1759" y="2699003"/>
              <a:ext cx="4264660" cy="307975"/>
            </a:xfrm>
            <a:custGeom>
              <a:avLst/>
              <a:gdLst/>
              <a:ahLst/>
              <a:cxnLst/>
              <a:rect l="l" t="t" r="r" b="b"/>
              <a:pathLst>
                <a:path w="4264659" h="307975">
                  <a:moveTo>
                    <a:pt x="0" y="307848"/>
                  </a:moveTo>
                  <a:lnTo>
                    <a:pt x="4264151" y="307848"/>
                  </a:lnTo>
                  <a:lnTo>
                    <a:pt x="4264151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1635" y="1240535"/>
              <a:ext cx="2573020" cy="1457325"/>
            </a:xfrm>
            <a:custGeom>
              <a:avLst/>
              <a:gdLst/>
              <a:ahLst/>
              <a:cxnLst/>
              <a:rect l="l" t="t" r="r" b="b"/>
              <a:pathLst>
                <a:path w="2573020" h="1457325">
                  <a:moveTo>
                    <a:pt x="2143760" y="536448"/>
                  </a:moveTo>
                  <a:lnTo>
                    <a:pt x="1500631" y="536448"/>
                  </a:lnTo>
                  <a:lnTo>
                    <a:pt x="1301368" y="1456943"/>
                  </a:lnTo>
                  <a:lnTo>
                    <a:pt x="2143760" y="536448"/>
                  </a:lnTo>
                  <a:close/>
                </a:path>
                <a:path w="2573020" h="1457325">
                  <a:moveTo>
                    <a:pt x="2483104" y="0"/>
                  </a:moveTo>
                  <a:lnTo>
                    <a:pt x="89407" y="0"/>
                  </a:lnTo>
                  <a:lnTo>
                    <a:pt x="54596" y="7022"/>
                  </a:lnTo>
                  <a:lnTo>
                    <a:pt x="26177" y="26177"/>
                  </a:lnTo>
                  <a:lnTo>
                    <a:pt x="7022" y="54596"/>
                  </a:lnTo>
                  <a:lnTo>
                    <a:pt x="0" y="89408"/>
                  </a:lnTo>
                  <a:lnTo>
                    <a:pt x="0" y="447039"/>
                  </a:lnTo>
                  <a:lnTo>
                    <a:pt x="7022" y="481851"/>
                  </a:lnTo>
                  <a:lnTo>
                    <a:pt x="26177" y="510270"/>
                  </a:lnTo>
                  <a:lnTo>
                    <a:pt x="54596" y="529425"/>
                  </a:lnTo>
                  <a:lnTo>
                    <a:pt x="89407" y="536448"/>
                  </a:lnTo>
                  <a:lnTo>
                    <a:pt x="2483104" y="536448"/>
                  </a:lnTo>
                  <a:lnTo>
                    <a:pt x="2517915" y="529425"/>
                  </a:lnTo>
                  <a:lnTo>
                    <a:pt x="2546334" y="510270"/>
                  </a:lnTo>
                  <a:lnTo>
                    <a:pt x="2565489" y="481851"/>
                  </a:lnTo>
                  <a:lnTo>
                    <a:pt x="2572512" y="447039"/>
                  </a:lnTo>
                  <a:lnTo>
                    <a:pt x="2572512" y="89408"/>
                  </a:lnTo>
                  <a:lnTo>
                    <a:pt x="2565489" y="54596"/>
                  </a:lnTo>
                  <a:lnTo>
                    <a:pt x="2546334" y="26177"/>
                  </a:lnTo>
                  <a:lnTo>
                    <a:pt x="2517915" y="7022"/>
                  </a:lnTo>
                  <a:lnTo>
                    <a:pt x="2483104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1635" y="1240535"/>
              <a:ext cx="2573020" cy="1457325"/>
            </a:xfrm>
            <a:custGeom>
              <a:avLst/>
              <a:gdLst/>
              <a:ahLst/>
              <a:cxnLst/>
              <a:rect l="l" t="t" r="r" b="b"/>
              <a:pathLst>
                <a:path w="2573020" h="1457325">
                  <a:moveTo>
                    <a:pt x="0" y="89408"/>
                  </a:moveTo>
                  <a:lnTo>
                    <a:pt x="7022" y="54596"/>
                  </a:lnTo>
                  <a:lnTo>
                    <a:pt x="26177" y="26177"/>
                  </a:lnTo>
                  <a:lnTo>
                    <a:pt x="54596" y="7022"/>
                  </a:lnTo>
                  <a:lnTo>
                    <a:pt x="89407" y="0"/>
                  </a:lnTo>
                  <a:lnTo>
                    <a:pt x="1500631" y="0"/>
                  </a:lnTo>
                  <a:lnTo>
                    <a:pt x="2143760" y="0"/>
                  </a:lnTo>
                  <a:lnTo>
                    <a:pt x="2483104" y="0"/>
                  </a:lnTo>
                  <a:lnTo>
                    <a:pt x="2517915" y="7022"/>
                  </a:lnTo>
                  <a:lnTo>
                    <a:pt x="2546334" y="26177"/>
                  </a:lnTo>
                  <a:lnTo>
                    <a:pt x="2565489" y="54596"/>
                  </a:lnTo>
                  <a:lnTo>
                    <a:pt x="2572512" y="89408"/>
                  </a:lnTo>
                  <a:lnTo>
                    <a:pt x="2572512" y="312927"/>
                  </a:lnTo>
                  <a:lnTo>
                    <a:pt x="2572512" y="447039"/>
                  </a:lnTo>
                  <a:lnTo>
                    <a:pt x="2565489" y="481851"/>
                  </a:lnTo>
                  <a:lnTo>
                    <a:pt x="2546334" y="510270"/>
                  </a:lnTo>
                  <a:lnTo>
                    <a:pt x="2517915" y="529425"/>
                  </a:lnTo>
                  <a:lnTo>
                    <a:pt x="2483104" y="536448"/>
                  </a:lnTo>
                  <a:lnTo>
                    <a:pt x="2143760" y="536448"/>
                  </a:lnTo>
                  <a:lnTo>
                    <a:pt x="1301368" y="1456943"/>
                  </a:lnTo>
                  <a:lnTo>
                    <a:pt x="1500631" y="536448"/>
                  </a:lnTo>
                  <a:lnTo>
                    <a:pt x="89407" y="536448"/>
                  </a:lnTo>
                  <a:lnTo>
                    <a:pt x="54596" y="529425"/>
                  </a:lnTo>
                  <a:lnTo>
                    <a:pt x="26177" y="510270"/>
                  </a:lnTo>
                  <a:lnTo>
                    <a:pt x="7022" y="481851"/>
                  </a:lnTo>
                  <a:lnTo>
                    <a:pt x="0" y="447039"/>
                  </a:lnTo>
                  <a:lnTo>
                    <a:pt x="0" y="312927"/>
                  </a:lnTo>
                  <a:lnTo>
                    <a:pt x="0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84702" y="1291844"/>
            <a:ext cx="1245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Bu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satırı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işlet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01773" y="425577"/>
            <a:ext cx="5300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76DBF4"/>
                </a:solidFill>
              </a:rPr>
              <a:t>Örnek Switch</a:t>
            </a:r>
            <a:r>
              <a:rPr sz="4000" spc="-40" dirty="0">
                <a:solidFill>
                  <a:srgbClr val="76DBF4"/>
                </a:solidFill>
              </a:rPr>
              <a:t> </a:t>
            </a:r>
            <a:r>
              <a:rPr sz="4000" dirty="0">
                <a:solidFill>
                  <a:srgbClr val="76DBF4"/>
                </a:solidFill>
              </a:rPr>
              <a:t>uygulaması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rgbClr val="FFFFFF"/>
          </a:solidFill>
          <a:ln w="12192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solidFill>
                  <a:srgbClr val="136093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572" y="2238755"/>
            <a:ext cx="6727190" cy="1917700"/>
          </a:xfrm>
          <a:custGeom>
            <a:avLst/>
            <a:gdLst/>
            <a:ahLst/>
            <a:cxnLst/>
            <a:rect l="l" t="t" r="r" b="b"/>
            <a:pathLst>
              <a:path w="6727190" h="1917700">
                <a:moveTo>
                  <a:pt x="6726935" y="0"/>
                </a:moveTo>
                <a:lnTo>
                  <a:pt x="0" y="0"/>
                </a:lnTo>
                <a:lnTo>
                  <a:pt x="0" y="1917192"/>
                </a:lnTo>
                <a:lnTo>
                  <a:pt x="6726935" y="1917192"/>
                </a:lnTo>
                <a:lnTo>
                  <a:pt x="6726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4616" y="2235453"/>
            <a:ext cx="6414770" cy="186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switch </a:t>
            </a:r>
            <a:r>
              <a:rPr sz="2400" spc="-10" dirty="0">
                <a:latin typeface="Courier New"/>
                <a:cs typeface="Courier New"/>
              </a:rPr>
              <a:t>(ch)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 marR="5080" algn="just">
              <a:lnSpc>
                <a:spcPct val="10000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'a'</a:t>
            </a:r>
            <a:r>
              <a:rPr sz="2400" spc="-10" dirty="0">
                <a:latin typeface="Courier New"/>
                <a:cs typeface="Courier New"/>
              </a:rPr>
              <a:t>: System.out.println(ch);  </a:t>
            </a: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5" dirty="0">
                <a:solidFill>
                  <a:srgbClr val="3366FF"/>
                </a:solidFill>
                <a:latin typeface="Courier New"/>
                <a:cs typeface="Courier New"/>
              </a:rPr>
              <a:t>'b'</a:t>
            </a:r>
            <a:r>
              <a:rPr sz="2400" spc="-5" dirty="0">
                <a:latin typeface="Courier New"/>
                <a:cs typeface="Courier New"/>
              </a:rPr>
              <a:t>: </a:t>
            </a:r>
            <a:r>
              <a:rPr sz="2400" spc="-10" dirty="0">
                <a:latin typeface="Courier New"/>
                <a:cs typeface="Courier New"/>
              </a:rPr>
              <a:t>System.out.println(ch);  </a:t>
            </a: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'c'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15539" y="1234439"/>
            <a:ext cx="4506595" cy="2124710"/>
            <a:chOff x="2415539" y="1234439"/>
            <a:chExt cx="4506595" cy="2124710"/>
          </a:xfrm>
        </p:grpSpPr>
        <p:sp>
          <p:nvSpPr>
            <p:cNvPr id="5" name="object 5"/>
            <p:cNvSpPr/>
            <p:nvPr/>
          </p:nvSpPr>
          <p:spPr>
            <a:xfrm>
              <a:off x="2651759" y="3044951"/>
              <a:ext cx="4264660" cy="307975"/>
            </a:xfrm>
            <a:custGeom>
              <a:avLst/>
              <a:gdLst/>
              <a:ahLst/>
              <a:cxnLst/>
              <a:rect l="l" t="t" r="r" b="b"/>
              <a:pathLst>
                <a:path w="4264659" h="307975">
                  <a:moveTo>
                    <a:pt x="4264151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4264151" y="307848"/>
                  </a:lnTo>
                  <a:lnTo>
                    <a:pt x="4264151" y="0"/>
                  </a:lnTo>
                  <a:close/>
                </a:path>
              </a:pathLst>
            </a:custGeom>
            <a:solidFill>
              <a:srgbClr val="042E60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1759" y="3044951"/>
              <a:ext cx="4264660" cy="307975"/>
            </a:xfrm>
            <a:custGeom>
              <a:avLst/>
              <a:gdLst/>
              <a:ahLst/>
              <a:cxnLst/>
              <a:rect l="l" t="t" r="r" b="b"/>
              <a:pathLst>
                <a:path w="4264659" h="307975">
                  <a:moveTo>
                    <a:pt x="0" y="307848"/>
                  </a:moveTo>
                  <a:lnTo>
                    <a:pt x="4264151" y="307848"/>
                  </a:lnTo>
                  <a:lnTo>
                    <a:pt x="4264151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1635" y="1240535"/>
              <a:ext cx="2573020" cy="1801495"/>
            </a:xfrm>
            <a:custGeom>
              <a:avLst/>
              <a:gdLst/>
              <a:ahLst/>
              <a:cxnLst/>
              <a:rect l="l" t="t" r="r" b="b"/>
              <a:pathLst>
                <a:path w="2573020" h="1801495">
                  <a:moveTo>
                    <a:pt x="1071879" y="536448"/>
                  </a:moveTo>
                  <a:lnTo>
                    <a:pt x="428751" y="536448"/>
                  </a:lnTo>
                  <a:lnTo>
                    <a:pt x="1220342" y="1801367"/>
                  </a:lnTo>
                  <a:lnTo>
                    <a:pt x="1071879" y="536448"/>
                  </a:lnTo>
                  <a:close/>
                </a:path>
                <a:path w="2573020" h="1801495">
                  <a:moveTo>
                    <a:pt x="2483104" y="0"/>
                  </a:moveTo>
                  <a:lnTo>
                    <a:pt x="89407" y="0"/>
                  </a:lnTo>
                  <a:lnTo>
                    <a:pt x="54596" y="7022"/>
                  </a:lnTo>
                  <a:lnTo>
                    <a:pt x="26177" y="26177"/>
                  </a:lnTo>
                  <a:lnTo>
                    <a:pt x="7022" y="54596"/>
                  </a:lnTo>
                  <a:lnTo>
                    <a:pt x="0" y="89408"/>
                  </a:lnTo>
                  <a:lnTo>
                    <a:pt x="0" y="447039"/>
                  </a:lnTo>
                  <a:lnTo>
                    <a:pt x="7022" y="481851"/>
                  </a:lnTo>
                  <a:lnTo>
                    <a:pt x="26177" y="510270"/>
                  </a:lnTo>
                  <a:lnTo>
                    <a:pt x="54596" y="529425"/>
                  </a:lnTo>
                  <a:lnTo>
                    <a:pt x="89407" y="536448"/>
                  </a:lnTo>
                  <a:lnTo>
                    <a:pt x="2483104" y="536448"/>
                  </a:lnTo>
                  <a:lnTo>
                    <a:pt x="2517915" y="529425"/>
                  </a:lnTo>
                  <a:lnTo>
                    <a:pt x="2546334" y="510270"/>
                  </a:lnTo>
                  <a:lnTo>
                    <a:pt x="2565489" y="481851"/>
                  </a:lnTo>
                  <a:lnTo>
                    <a:pt x="2572512" y="447039"/>
                  </a:lnTo>
                  <a:lnTo>
                    <a:pt x="2572512" y="89408"/>
                  </a:lnTo>
                  <a:lnTo>
                    <a:pt x="2565489" y="54596"/>
                  </a:lnTo>
                  <a:lnTo>
                    <a:pt x="2546334" y="26177"/>
                  </a:lnTo>
                  <a:lnTo>
                    <a:pt x="2517915" y="7022"/>
                  </a:lnTo>
                  <a:lnTo>
                    <a:pt x="2483104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1635" y="1240535"/>
              <a:ext cx="2573020" cy="1801495"/>
            </a:xfrm>
            <a:custGeom>
              <a:avLst/>
              <a:gdLst/>
              <a:ahLst/>
              <a:cxnLst/>
              <a:rect l="l" t="t" r="r" b="b"/>
              <a:pathLst>
                <a:path w="2573020" h="1801495">
                  <a:moveTo>
                    <a:pt x="0" y="89408"/>
                  </a:moveTo>
                  <a:lnTo>
                    <a:pt x="7022" y="54596"/>
                  </a:lnTo>
                  <a:lnTo>
                    <a:pt x="26177" y="26177"/>
                  </a:lnTo>
                  <a:lnTo>
                    <a:pt x="54596" y="7022"/>
                  </a:lnTo>
                  <a:lnTo>
                    <a:pt x="89407" y="0"/>
                  </a:lnTo>
                  <a:lnTo>
                    <a:pt x="428751" y="0"/>
                  </a:lnTo>
                  <a:lnTo>
                    <a:pt x="1071879" y="0"/>
                  </a:lnTo>
                  <a:lnTo>
                    <a:pt x="2483104" y="0"/>
                  </a:lnTo>
                  <a:lnTo>
                    <a:pt x="2517915" y="7022"/>
                  </a:lnTo>
                  <a:lnTo>
                    <a:pt x="2546334" y="26177"/>
                  </a:lnTo>
                  <a:lnTo>
                    <a:pt x="2565489" y="54596"/>
                  </a:lnTo>
                  <a:lnTo>
                    <a:pt x="2572512" y="89408"/>
                  </a:lnTo>
                  <a:lnTo>
                    <a:pt x="2572512" y="312927"/>
                  </a:lnTo>
                  <a:lnTo>
                    <a:pt x="2572512" y="447039"/>
                  </a:lnTo>
                  <a:lnTo>
                    <a:pt x="2565489" y="481851"/>
                  </a:lnTo>
                  <a:lnTo>
                    <a:pt x="2546334" y="510270"/>
                  </a:lnTo>
                  <a:lnTo>
                    <a:pt x="2517915" y="529425"/>
                  </a:lnTo>
                  <a:lnTo>
                    <a:pt x="2483104" y="536448"/>
                  </a:lnTo>
                  <a:lnTo>
                    <a:pt x="1071879" y="536448"/>
                  </a:lnTo>
                  <a:lnTo>
                    <a:pt x="1220342" y="1801367"/>
                  </a:lnTo>
                  <a:lnTo>
                    <a:pt x="428751" y="536448"/>
                  </a:lnTo>
                  <a:lnTo>
                    <a:pt x="89407" y="536448"/>
                  </a:lnTo>
                  <a:lnTo>
                    <a:pt x="54596" y="529425"/>
                  </a:lnTo>
                  <a:lnTo>
                    <a:pt x="26177" y="510270"/>
                  </a:lnTo>
                  <a:lnTo>
                    <a:pt x="7022" y="481851"/>
                  </a:lnTo>
                  <a:lnTo>
                    <a:pt x="0" y="447039"/>
                  </a:lnTo>
                  <a:lnTo>
                    <a:pt x="0" y="312927"/>
                  </a:lnTo>
                  <a:lnTo>
                    <a:pt x="0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84702" y="1291844"/>
            <a:ext cx="1245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Bu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satırı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işlet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9597" y="466420"/>
            <a:ext cx="5302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76DBF4"/>
                </a:solidFill>
              </a:rPr>
              <a:t>Örnek Switch</a:t>
            </a:r>
            <a:r>
              <a:rPr sz="4000" spc="-75" dirty="0">
                <a:solidFill>
                  <a:srgbClr val="76DBF4"/>
                </a:solidFill>
              </a:rPr>
              <a:t> </a:t>
            </a:r>
            <a:r>
              <a:rPr sz="4000" dirty="0">
                <a:solidFill>
                  <a:srgbClr val="76DBF4"/>
                </a:solidFill>
              </a:rPr>
              <a:t>uygulaması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152400" y="152400"/>
            <a:ext cx="1524000" cy="3810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solidFill>
                  <a:srgbClr val="136093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ÖRNEK </a:t>
            </a:r>
            <a:r>
              <a:rPr spc="-5" dirty="0"/>
              <a:t>SWİTCH</a:t>
            </a:r>
            <a:r>
              <a:rPr spc="-85" dirty="0"/>
              <a:t> </a:t>
            </a:r>
            <a:r>
              <a:rPr dirty="0"/>
              <a:t>UYGULAMASI</a:t>
            </a:r>
          </a:p>
        </p:txBody>
      </p:sp>
      <p:sp>
        <p:nvSpPr>
          <p:cNvPr id="3" name="object 3"/>
          <p:cNvSpPr/>
          <p:nvPr/>
        </p:nvSpPr>
        <p:spPr>
          <a:xfrm>
            <a:off x="385572" y="2238755"/>
            <a:ext cx="6727190" cy="1917700"/>
          </a:xfrm>
          <a:custGeom>
            <a:avLst/>
            <a:gdLst/>
            <a:ahLst/>
            <a:cxnLst/>
            <a:rect l="l" t="t" r="r" b="b"/>
            <a:pathLst>
              <a:path w="6727190" h="1917700">
                <a:moveTo>
                  <a:pt x="6726935" y="0"/>
                </a:moveTo>
                <a:lnTo>
                  <a:pt x="0" y="0"/>
                </a:lnTo>
                <a:lnTo>
                  <a:pt x="0" y="1917192"/>
                </a:lnTo>
                <a:lnTo>
                  <a:pt x="6726935" y="1917192"/>
                </a:lnTo>
                <a:lnTo>
                  <a:pt x="6726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4616" y="2235453"/>
            <a:ext cx="6414770" cy="186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switch </a:t>
            </a:r>
            <a:r>
              <a:rPr sz="2400" spc="-10" dirty="0">
                <a:latin typeface="Courier New"/>
                <a:cs typeface="Courier New"/>
              </a:rPr>
              <a:t>(ch)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 marR="5080" algn="just">
              <a:lnSpc>
                <a:spcPct val="10000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'a'</a:t>
            </a:r>
            <a:r>
              <a:rPr sz="2400" spc="-10" dirty="0">
                <a:latin typeface="Courier New"/>
                <a:cs typeface="Courier New"/>
              </a:rPr>
              <a:t>: System.out.println(ch);  </a:t>
            </a: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5" dirty="0">
                <a:solidFill>
                  <a:srgbClr val="3366FF"/>
                </a:solidFill>
                <a:latin typeface="Courier New"/>
                <a:cs typeface="Courier New"/>
              </a:rPr>
              <a:t>'b'</a:t>
            </a:r>
            <a:r>
              <a:rPr sz="2400" spc="-5" dirty="0">
                <a:latin typeface="Courier New"/>
                <a:cs typeface="Courier New"/>
              </a:rPr>
              <a:t>: </a:t>
            </a:r>
            <a:r>
              <a:rPr sz="2400" spc="-10" dirty="0">
                <a:latin typeface="Courier New"/>
                <a:cs typeface="Courier New"/>
              </a:rPr>
              <a:t>System.out.println(ch);  </a:t>
            </a: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'c'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15539" y="1234439"/>
            <a:ext cx="4468495" cy="2470785"/>
            <a:chOff x="2415539" y="1234439"/>
            <a:chExt cx="4468495" cy="2470785"/>
          </a:xfrm>
        </p:grpSpPr>
        <p:sp>
          <p:nvSpPr>
            <p:cNvPr id="6" name="object 6"/>
            <p:cNvSpPr/>
            <p:nvPr/>
          </p:nvSpPr>
          <p:spPr>
            <a:xfrm>
              <a:off x="2613659" y="3390900"/>
              <a:ext cx="4264660" cy="307975"/>
            </a:xfrm>
            <a:custGeom>
              <a:avLst/>
              <a:gdLst/>
              <a:ahLst/>
              <a:cxnLst/>
              <a:rect l="l" t="t" r="r" b="b"/>
              <a:pathLst>
                <a:path w="4264659" h="307975">
                  <a:moveTo>
                    <a:pt x="4264151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4264151" y="307848"/>
                  </a:lnTo>
                  <a:lnTo>
                    <a:pt x="4264151" y="0"/>
                  </a:lnTo>
                  <a:close/>
                </a:path>
              </a:pathLst>
            </a:custGeom>
            <a:solidFill>
              <a:srgbClr val="042E60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3659" y="3390900"/>
              <a:ext cx="4264660" cy="307975"/>
            </a:xfrm>
            <a:custGeom>
              <a:avLst/>
              <a:gdLst/>
              <a:ahLst/>
              <a:cxnLst/>
              <a:rect l="l" t="t" r="r" b="b"/>
              <a:pathLst>
                <a:path w="4264659" h="307975">
                  <a:moveTo>
                    <a:pt x="0" y="307848"/>
                  </a:moveTo>
                  <a:lnTo>
                    <a:pt x="4264151" y="307848"/>
                  </a:lnTo>
                  <a:lnTo>
                    <a:pt x="4264151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1635" y="1240535"/>
              <a:ext cx="2573020" cy="2136775"/>
            </a:xfrm>
            <a:custGeom>
              <a:avLst/>
              <a:gdLst/>
              <a:ahLst/>
              <a:cxnLst/>
              <a:rect l="l" t="t" r="r" b="b"/>
              <a:pathLst>
                <a:path w="2573020" h="2136775">
                  <a:moveTo>
                    <a:pt x="1071879" y="536448"/>
                  </a:moveTo>
                  <a:lnTo>
                    <a:pt x="428751" y="536448"/>
                  </a:lnTo>
                  <a:lnTo>
                    <a:pt x="1068069" y="2136266"/>
                  </a:lnTo>
                  <a:lnTo>
                    <a:pt x="1071879" y="536448"/>
                  </a:lnTo>
                  <a:close/>
                </a:path>
                <a:path w="2573020" h="2136775">
                  <a:moveTo>
                    <a:pt x="2483104" y="0"/>
                  </a:moveTo>
                  <a:lnTo>
                    <a:pt x="89407" y="0"/>
                  </a:lnTo>
                  <a:lnTo>
                    <a:pt x="54596" y="7022"/>
                  </a:lnTo>
                  <a:lnTo>
                    <a:pt x="26177" y="26177"/>
                  </a:lnTo>
                  <a:lnTo>
                    <a:pt x="7022" y="54596"/>
                  </a:lnTo>
                  <a:lnTo>
                    <a:pt x="0" y="89408"/>
                  </a:lnTo>
                  <a:lnTo>
                    <a:pt x="0" y="447039"/>
                  </a:lnTo>
                  <a:lnTo>
                    <a:pt x="7022" y="481851"/>
                  </a:lnTo>
                  <a:lnTo>
                    <a:pt x="26177" y="510270"/>
                  </a:lnTo>
                  <a:lnTo>
                    <a:pt x="54596" y="529425"/>
                  </a:lnTo>
                  <a:lnTo>
                    <a:pt x="89407" y="536448"/>
                  </a:lnTo>
                  <a:lnTo>
                    <a:pt x="2483104" y="536448"/>
                  </a:lnTo>
                  <a:lnTo>
                    <a:pt x="2517915" y="529425"/>
                  </a:lnTo>
                  <a:lnTo>
                    <a:pt x="2546334" y="510270"/>
                  </a:lnTo>
                  <a:lnTo>
                    <a:pt x="2565489" y="481851"/>
                  </a:lnTo>
                  <a:lnTo>
                    <a:pt x="2572512" y="447039"/>
                  </a:lnTo>
                  <a:lnTo>
                    <a:pt x="2572512" y="89408"/>
                  </a:lnTo>
                  <a:lnTo>
                    <a:pt x="2565489" y="54596"/>
                  </a:lnTo>
                  <a:lnTo>
                    <a:pt x="2546334" y="26177"/>
                  </a:lnTo>
                  <a:lnTo>
                    <a:pt x="2517915" y="7022"/>
                  </a:lnTo>
                  <a:lnTo>
                    <a:pt x="2483104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21635" y="1240535"/>
              <a:ext cx="2573020" cy="2136775"/>
            </a:xfrm>
            <a:custGeom>
              <a:avLst/>
              <a:gdLst/>
              <a:ahLst/>
              <a:cxnLst/>
              <a:rect l="l" t="t" r="r" b="b"/>
              <a:pathLst>
                <a:path w="2573020" h="2136775">
                  <a:moveTo>
                    <a:pt x="0" y="89408"/>
                  </a:moveTo>
                  <a:lnTo>
                    <a:pt x="7022" y="54596"/>
                  </a:lnTo>
                  <a:lnTo>
                    <a:pt x="26177" y="26177"/>
                  </a:lnTo>
                  <a:lnTo>
                    <a:pt x="54596" y="7022"/>
                  </a:lnTo>
                  <a:lnTo>
                    <a:pt x="89407" y="0"/>
                  </a:lnTo>
                  <a:lnTo>
                    <a:pt x="428751" y="0"/>
                  </a:lnTo>
                  <a:lnTo>
                    <a:pt x="1071879" y="0"/>
                  </a:lnTo>
                  <a:lnTo>
                    <a:pt x="2483104" y="0"/>
                  </a:lnTo>
                  <a:lnTo>
                    <a:pt x="2517915" y="7022"/>
                  </a:lnTo>
                  <a:lnTo>
                    <a:pt x="2546334" y="26177"/>
                  </a:lnTo>
                  <a:lnTo>
                    <a:pt x="2565489" y="54596"/>
                  </a:lnTo>
                  <a:lnTo>
                    <a:pt x="2572512" y="89408"/>
                  </a:lnTo>
                  <a:lnTo>
                    <a:pt x="2572512" y="312927"/>
                  </a:lnTo>
                  <a:lnTo>
                    <a:pt x="2572512" y="447039"/>
                  </a:lnTo>
                  <a:lnTo>
                    <a:pt x="2565489" y="481851"/>
                  </a:lnTo>
                  <a:lnTo>
                    <a:pt x="2546334" y="510270"/>
                  </a:lnTo>
                  <a:lnTo>
                    <a:pt x="2517915" y="529425"/>
                  </a:lnTo>
                  <a:lnTo>
                    <a:pt x="2483104" y="536448"/>
                  </a:lnTo>
                  <a:lnTo>
                    <a:pt x="1071879" y="536448"/>
                  </a:lnTo>
                  <a:lnTo>
                    <a:pt x="1068069" y="2136266"/>
                  </a:lnTo>
                  <a:lnTo>
                    <a:pt x="428751" y="536448"/>
                  </a:lnTo>
                  <a:lnTo>
                    <a:pt x="89407" y="536448"/>
                  </a:lnTo>
                  <a:lnTo>
                    <a:pt x="54596" y="529425"/>
                  </a:lnTo>
                  <a:lnTo>
                    <a:pt x="26177" y="510270"/>
                  </a:lnTo>
                  <a:lnTo>
                    <a:pt x="7022" y="481851"/>
                  </a:lnTo>
                  <a:lnTo>
                    <a:pt x="0" y="447039"/>
                  </a:lnTo>
                  <a:lnTo>
                    <a:pt x="0" y="312927"/>
                  </a:lnTo>
                  <a:lnTo>
                    <a:pt x="0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84702" y="1291844"/>
            <a:ext cx="1245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Bu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satırı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işlet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rgbClr val="FFFFFF"/>
          </a:solidFill>
          <a:ln w="12192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solidFill>
                  <a:srgbClr val="136093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15797"/>
            <a:ext cx="64058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KARŞILAŞTIRMA</a:t>
            </a:r>
            <a:r>
              <a:rPr sz="3200" spc="-265" dirty="0"/>
              <a:t> </a:t>
            </a:r>
            <a:r>
              <a:rPr sz="3200" spc="-30" dirty="0"/>
              <a:t>OPERATÖRLERİ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06144" y="3426332"/>
            <a:ext cx="229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6144" y="3883914"/>
            <a:ext cx="457200" cy="208343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00"/>
              </a:spcBef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&gt;=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==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!=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144" y="1184628"/>
            <a:ext cx="4241165" cy="4782820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25"/>
              </a:spcBef>
              <a:tabLst>
                <a:tab pos="1772285" algn="l"/>
              </a:tabLst>
            </a:pPr>
            <a:r>
              <a:rPr sz="30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Operator	isim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25"/>
              </a:spcBef>
              <a:tabLst>
                <a:tab pos="1772285" algn="l"/>
              </a:tabLst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&lt;	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Küçük</a:t>
            </a:r>
            <a:endParaRPr sz="3000">
              <a:latin typeface="Times New Roman"/>
              <a:cs typeface="Times New Roman"/>
            </a:endParaRPr>
          </a:p>
          <a:p>
            <a:pPr marL="1772285" marR="5715" indent="-1772920">
              <a:lnSpc>
                <a:spcPct val="150000"/>
              </a:lnSpc>
              <a:tabLst>
                <a:tab pos="1772285" algn="l"/>
              </a:tabLst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&lt;=	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Küçük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veya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eşit 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Büyük</a:t>
            </a:r>
            <a:endParaRPr sz="3000">
              <a:latin typeface="Times New Roman"/>
              <a:cs typeface="Times New Roman"/>
            </a:endParaRPr>
          </a:p>
          <a:p>
            <a:pPr marL="1772285" marR="5080">
              <a:lnSpc>
                <a:spcPct val="150000"/>
              </a:lnSpc>
              <a:spcBef>
                <a:spcPts val="5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Büyük veya</a:t>
            </a:r>
            <a:r>
              <a:rPr sz="3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eşit 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Eşit</a:t>
            </a:r>
            <a:endParaRPr sz="3000">
              <a:latin typeface="Times New Roman"/>
              <a:cs typeface="Times New Roman"/>
            </a:endParaRPr>
          </a:p>
          <a:p>
            <a:pPr marL="1772285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Eşit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değil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ÖRNEK </a:t>
            </a:r>
            <a:r>
              <a:rPr spc="-5" dirty="0"/>
              <a:t>SWİTCH</a:t>
            </a:r>
            <a:r>
              <a:rPr spc="-85" dirty="0"/>
              <a:t> </a:t>
            </a:r>
            <a:r>
              <a:rPr dirty="0"/>
              <a:t>UYGULAMASI</a:t>
            </a:r>
          </a:p>
        </p:txBody>
      </p:sp>
      <p:sp>
        <p:nvSpPr>
          <p:cNvPr id="3" name="object 3"/>
          <p:cNvSpPr/>
          <p:nvPr/>
        </p:nvSpPr>
        <p:spPr>
          <a:xfrm>
            <a:off x="385572" y="2238755"/>
            <a:ext cx="6727190" cy="2677795"/>
          </a:xfrm>
          <a:custGeom>
            <a:avLst/>
            <a:gdLst/>
            <a:ahLst/>
            <a:cxnLst/>
            <a:rect l="l" t="t" r="r" b="b"/>
            <a:pathLst>
              <a:path w="6727190" h="2677795">
                <a:moveTo>
                  <a:pt x="6726935" y="0"/>
                </a:moveTo>
                <a:lnTo>
                  <a:pt x="0" y="0"/>
                </a:lnTo>
                <a:lnTo>
                  <a:pt x="0" y="2677668"/>
                </a:lnTo>
                <a:lnTo>
                  <a:pt x="6726935" y="2677668"/>
                </a:lnTo>
                <a:lnTo>
                  <a:pt x="6726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4616" y="2235453"/>
            <a:ext cx="6414770" cy="261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switch </a:t>
            </a:r>
            <a:r>
              <a:rPr sz="2400" spc="-10" dirty="0">
                <a:latin typeface="Courier New"/>
                <a:cs typeface="Courier New"/>
              </a:rPr>
              <a:t>(ch)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 marR="5080" algn="just">
              <a:lnSpc>
                <a:spcPct val="10000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'a'</a:t>
            </a:r>
            <a:r>
              <a:rPr sz="2400" spc="-10" dirty="0">
                <a:latin typeface="Courier New"/>
                <a:cs typeface="Courier New"/>
              </a:rPr>
              <a:t>: System.out.println(ch);  </a:t>
            </a: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5" dirty="0">
                <a:solidFill>
                  <a:srgbClr val="3366FF"/>
                </a:solidFill>
                <a:latin typeface="Courier New"/>
                <a:cs typeface="Courier New"/>
              </a:rPr>
              <a:t>'b'</a:t>
            </a:r>
            <a:r>
              <a:rPr sz="2400" spc="-5" dirty="0">
                <a:latin typeface="Courier New"/>
                <a:cs typeface="Courier New"/>
              </a:rPr>
              <a:t>: </a:t>
            </a:r>
            <a:r>
              <a:rPr sz="2400" spc="-10" dirty="0">
                <a:latin typeface="Courier New"/>
                <a:cs typeface="Courier New"/>
              </a:rPr>
              <a:t>System.out.println(ch);  </a:t>
            </a: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'c'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36093"/>
                </a:solidFill>
                <a:latin typeface="Times New Roman"/>
                <a:cs typeface="Times New Roman"/>
              </a:rPr>
              <a:t>Sonraki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36093"/>
                </a:solidFill>
                <a:latin typeface="Times New Roman"/>
                <a:cs typeface="Times New Roman"/>
              </a:rPr>
              <a:t>deyim;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4340" y="1234439"/>
            <a:ext cx="4566285" cy="3594100"/>
            <a:chOff x="434340" y="1234439"/>
            <a:chExt cx="4566285" cy="3594100"/>
          </a:xfrm>
        </p:grpSpPr>
        <p:sp>
          <p:nvSpPr>
            <p:cNvPr id="6" name="object 6"/>
            <p:cNvSpPr/>
            <p:nvPr/>
          </p:nvSpPr>
          <p:spPr>
            <a:xfrm>
              <a:off x="440436" y="4512563"/>
              <a:ext cx="4262755" cy="309880"/>
            </a:xfrm>
            <a:custGeom>
              <a:avLst/>
              <a:gdLst/>
              <a:ahLst/>
              <a:cxnLst/>
              <a:rect l="l" t="t" r="r" b="b"/>
              <a:pathLst>
                <a:path w="4262755" h="309879">
                  <a:moveTo>
                    <a:pt x="4262628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4262628" y="309372"/>
                  </a:lnTo>
                  <a:lnTo>
                    <a:pt x="4262628" y="0"/>
                  </a:lnTo>
                  <a:close/>
                </a:path>
              </a:pathLst>
            </a:custGeom>
            <a:solidFill>
              <a:srgbClr val="042E60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0436" y="4512563"/>
              <a:ext cx="4262755" cy="309880"/>
            </a:xfrm>
            <a:custGeom>
              <a:avLst/>
              <a:gdLst/>
              <a:ahLst/>
              <a:cxnLst/>
              <a:rect l="l" t="t" r="r" b="b"/>
              <a:pathLst>
                <a:path w="4262755" h="309879">
                  <a:moveTo>
                    <a:pt x="0" y="309372"/>
                  </a:moveTo>
                  <a:lnTo>
                    <a:pt x="4262628" y="309372"/>
                  </a:lnTo>
                  <a:lnTo>
                    <a:pt x="4262628" y="0"/>
                  </a:lnTo>
                  <a:lnTo>
                    <a:pt x="0" y="0"/>
                  </a:lnTo>
                  <a:lnTo>
                    <a:pt x="0" y="30937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1635" y="1240535"/>
              <a:ext cx="2573020" cy="3272154"/>
            </a:xfrm>
            <a:custGeom>
              <a:avLst/>
              <a:gdLst/>
              <a:ahLst/>
              <a:cxnLst/>
              <a:rect l="l" t="t" r="r" b="b"/>
              <a:pathLst>
                <a:path w="2573020" h="3272154">
                  <a:moveTo>
                    <a:pt x="1071879" y="536448"/>
                  </a:moveTo>
                  <a:lnTo>
                    <a:pt x="428751" y="536448"/>
                  </a:lnTo>
                  <a:lnTo>
                    <a:pt x="165353" y="3271647"/>
                  </a:lnTo>
                  <a:lnTo>
                    <a:pt x="1071879" y="536448"/>
                  </a:lnTo>
                  <a:close/>
                </a:path>
                <a:path w="2573020" h="3272154">
                  <a:moveTo>
                    <a:pt x="2483104" y="0"/>
                  </a:moveTo>
                  <a:lnTo>
                    <a:pt x="89407" y="0"/>
                  </a:lnTo>
                  <a:lnTo>
                    <a:pt x="54596" y="7022"/>
                  </a:lnTo>
                  <a:lnTo>
                    <a:pt x="26177" y="26177"/>
                  </a:lnTo>
                  <a:lnTo>
                    <a:pt x="7022" y="54596"/>
                  </a:lnTo>
                  <a:lnTo>
                    <a:pt x="0" y="89408"/>
                  </a:lnTo>
                  <a:lnTo>
                    <a:pt x="0" y="447039"/>
                  </a:lnTo>
                  <a:lnTo>
                    <a:pt x="7022" y="481851"/>
                  </a:lnTo>
                  <a:lnTo>
                    <a:pt x="26177" y="510270"/>
                  </a:lnTo>
                  <a:lnTo>
                    <a:pt x="54596" y="529425"/>
                  </a:lnTo>
                  <a:lnTo>
                    <a:pt x="89407" y="536448"/>
                  </a:lnTo>
                  <a:lnTo>
                    <a:pt x="2483104" y="536448"/>
                  </a:lnTo>
                  <a:lnTo>
                    <a:pt x="2517915" y="529425"/>
                  </a:lnTo>
                  <a:lnTo>
                    <a:pt x="2546334" y="510270"/>
                  </a:lnTo>
                  <a:lnTo>
                    <a:pt x="2565489" y="481851"/>
                  </a:lnTo>
                  <a:lnTo>
                    <a:pt x="2572512" y="447039"/>
                  </a:lnTo>
                  <a:lnTo>
                    <a:pt x="2572512" y="89408"/>
                  </a:lnTo>
                  <a:lnTo>
                    <a:pt x="2565489" y="54596"/>
                  </a:lnTo>
                  <a:lnTo>
                    <a:pt x="2546334" y="26177"/>
                  </a:lnTo>
                  <a:lnTo>
                    <a:pt x="2517915" y="7022"/>
                  </a:lnTo>
                  <a:lnTo>
                    <a:pt x="2483104" y="0"/>
                  </a:lnTo>
                  <a:close/>
                </a:path>
              </a:pathLst>
            </a:custGeom>
            <a:solidFill>
              <a:srgbClr val="042E60">
                <a:alpha val="6392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21635" y="1240535"/>
              <a:ext cx="2573020" cy="3272154"/>
            </a:xfrm>
            <a:custGeom>
              <a:avLst/>
              <a:gdLst/>
              <a:ahLst/>
              <a:cxnLst/>
              <a:rect l="l" t="t" r="r" b="b"/>
              <a:pathLst>
                <a:path w="2573020" h="3272154">
                  <a:moveTo>
                    <a:pt x="0" y="89408"/>
                  </a:moveTo>
                  <a:lnTo>
                    <a:pt x="7022" y="54596"/>
                  </a:lnTo>
                  <a:lnTo>
                    <a:pt x="26177" y="26177"/>
                  </a:lnTo>
                  <a:lnTo>
                    <a:pt x="54596" y="7022"/>
                  </a:lnTo>
                  <a:lnTo>
                    <a:pt x="89407" y="0"/>
                  </a:lnTo>
                  <a:lnTo>
                    <a:pt x="428751" y="0"/>
                  </a:lnTo>
                  <a:lnTo>
                    <a:pt x="1071879" y="0"/>
                  </a:lnTo>
                  <a:lnTo>
                    <a:pt x="2483104" y="0"/>
                  </a:lnTo>
                  <a:lnTo>
                    <a:pt x="2517915" y="7022"/>
                  </a:lnTo>
                  <a:lnTo>
                    <a:pt x="2546334" y="26177"/>
                  </a:lnTo>
                  <a:lnTo>
                    <a:pt x="2565489" y="54596"/>
                  </a:lnTo>
                  <a:lnTo>
                    <a:pt x="2572512" y="89408"/>
                  </a:lnTo>
                  <a:lnTo>
                    <a:pt x="2572512" y="312927"/>
                  </a:lnTo>
                  <a:lnTo>
                    <a:pt x="2572512" y="447039"/>
                  </a:lnTo>
                  <a:lnTo>
                    <a:pt x="2565489" y="481851"/>
                  </a:lnTo>
                  <a:lnTo>
                    <a:pt x="2546334" y="510270"/>
                  </a:lnTo>
                  <a:lnTo>
                    <a:pt x="2517915" y="529425"/>
                  </a:lnTo>
                  <a:lnTo>
                    <a:pt x="2483104" y="536448"/>
                  </a:lnTo>
                  <a:lnTo>
                    <a:pt x="1071879" y="536448"/>
                  </a:lnTo>
                  <a:lnTo>
                    <a:pt x="165353" y="3271647"/>
                  </a:lnTo>
                  <a:lnTo>
                    <a:pt x="428751" y="536448"/>
                  </a:lnTo>
                  <a:lnTo>
                    <a:pt x="89407" y="536448"/>
                  </a:lnTo>
                  <a:lnTo>
                    <a:pt x="54596" y="529425"/>
                  </a:lnTo>
                  <a:lnTo>
                    <a:pt x="26177" y="510270"/>
                  </a:lnTo>
                  <a:lnTo>
                    <a:pt x="7022" y="481851"/>
                  </a:lnTo>
                  <a:lnTo>
                    <a:pt x="0" y="447039"/>
                  </a:lnTo>
                  <a:lnTo>
                    <a:pt x="0" y="312927"/>
                  </a:lnTo>
                  <a:lnTo>
                    <a:pt x="0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51886" y="1291844"/>
            <a:ext cx="210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Sonraki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deyimi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çalıştır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rgbClr val="FFFFFF"/>
          </a:solidFill>
          <a:ln w="12192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solidFill>
                  <a:srgbClr val="136093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ÖRNEK </a:t>
            </a:r>
            <a:r>
              <a:rPr spc="-5" dirty="0"/>
              <a:t>SWİTCH</a:t>
            </a:r>
            <a:r>
              <a:rPr spc="-85" dirty="0"/>
              <a:t> </a:t>
            </a:r>
            <a:r>
              <a:rPr dirty="0"/>
              <a:t>UYGULAMASI</a:t>
            </a:r>
          </a:p>
        </p:txBody>
      </p:sp>
      <p:sp>
        <p:nvSpPr>
          <p:cNvPr id="3" name="object 3"/>
          <p:cNvSpPr/>
          <p:nvPr/>
        </p:nvSpPr>
        <p:spPr>
          <a:xfrm>
            <a:off x="385572" y="2238755"/>
            <a:ext cx="6727190" cy="2647315"/>
          </a:xfrm>
          <a:custGeom>
            <a:avLst/>
            <a:gdLst/>
            <a:ahLst/>
            <a:cxnLst/>
            <a:rect l="l" t="t" r="r" b="b"/>
            <a:pathLst>
              <a:path w="6727190" h="2647315">
                <a:moveTo>
                  <a:pt x="6726935" y="0"/>
                </a:moveTo>
                <a:lnTo>
                  <a:pt x="0" y="0"/>
                </a:lnTo>
                <a:lnTo>
                  <a:pt x="0" y="2647188"/>
                </a:lnTo>
                <a:lnTo>
                  <a:pt x="6726935" y="2647188"/>
                </a:lnTo>
                <a:lnTo>
                  <a:pt x="6726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5572" y="2238755"/>
          <a:ext cx="6727824" cy="2647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148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-5" dirty="0">
                          <a:solidFill>
                            <a:srgbClr val="000050"/>
                          </a:solidFill>
                          <a:latin typeface="Courier New"/>
                          <a:cs typeface="Courier New"/>
                        </a:rPr>
                        <a:t>switch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(ch)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marR="83185" algn="r">
                        <a:lnSpc>
                          <a:spcPts val="2510"/>
                        </a:lnSpc>
                      </a:pPr>
                      <a:r>
                        <a:rPr sz="2400" b="1" spc="-5" dirty="0">
                          <a:solidFill>
                            <a:srgbClr val="00005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1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System.out.println(ch);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60"/>
                        </a:lnSpc>
                      </a:pPr>
                      <a:r>
                        <a:rPr sz="2400" b="1" spc="-10" dirty="0">
                          <a:solidFill>
                            <a:srgbClr val="000050"/>
                          </a:solidFill>
                          <a:latin typeface="Courier New"/>
                          <a:cs typeface="Courier New"/>
                        </a:rPr>
                        <a:t>break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85">
                <a:tc>
                  <a:txBody>
                    <a:bodyPr/>
                    <a:lstStyle/>
                    <a:p>
                      <a:pPr marR="83185" algn="r">
                        <a:lnSpc>
                          <a:spcPts val="2560"/>
                        </a:lnSpc>
                      </a:pPr>
                      <a:r>
                        <a:rPr sz="2400" b="1" spc="-5" dirty="0">
                          <a:solidFill>
                            <a:srgbClr val="00005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'b'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6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System.out.println(ch);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00005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'c'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630"/>
                        </a:lnSpc>
                      </a:pPr>
                      <a:r>
                        <a:rPr sz="2400" b="1" spc="-5" dirty="0">
                          <a:solidFill>
                            <a:srgbClr val="000050"/>
                          </a:solidFill>
                          <a:latin typeface="Courier New"/>
                          <a:cs typeface="Courier New"/>
                        </a:rPr>
                        <a:t>break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ts val="285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System.out.println(ch);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79704" y="1129283"/>
            <a:ext cx="5381625" cy="1537970"/>
            <a:chOff x="679704" y="1129283"/>
            <a:chExt cx="5381625" cy="1537970"/>
          </a:xfrm>
        </p:grpSpPr>
        <p:sp>
          <p:nvSpPr>
            <p:cNvPr id="6" name="object 6"/>
            <p:cNvSpPr/>
            <p:nvPr/>
          </p:nvSpPr>
          <p:spPr>
            <a:xfrm>
              <a:off x="1921764" y="2314955"/>
              <a:ext cx="424180" cy="346075"/>
            </a:xfrm>
            <a:custGeom>
              <a:avLst/>
              <a:gdLst/>
              <a:ahLst/>
              <a:cxnLst/>
              <a:rect l="l" t="t" r="r" b="b"/>
              <a:pathLst>
                <a:path w="424180" h="346075">
                  <a:moveTo>
                    <a:pt x="423672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423672" y="345948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042E60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21764" y="2314955"/>
              <a:ext cx="424180" cy="346075"/>
            </a:xfrm>
            <a:custGeom>
              <a:avLst/>
              <a:gdLst/>
              <a:ahLst/>
              <a:cxnLst/>
              <a:rect l="l" t="t" r="r" b="b"/>
              <a:pathLst>
                <a:path w="424180" h="346075">
                  <a:moveTo>
                    <a:pt x="0" y="345948"/>
                  </a:moveTo>
                  <a:lnTo>
                    <a:pt x="423672" y="345948"/>
                  </a:lnTo>
                  <a:lnTo>
                    <a:pt x="423672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800" y="1135379"/>
              <a:ext cx="5369560" cy="1077595"/>
            </a:xfrm>
            <a:custGeom>
              <a:avLst/>
              <a:gdLst/>
              <a:ahLst/>
              <a:cxnLst/>
              <a:rect l="l" t="t" r="r" b="b"/>
              <a:pathLst>
                <a:path w="5369560" h="1077595">
                  <a:moveTo>
                    <a:pt x="2237105" y="536448"/>
                  </a:moveTo>
                  <a:lnTo>
                    <a:pt x="894841" y="536448"/>
                  </a:lnTo>
                  <a:lnTo>
                    <a:pt x="1305941" y="1077595"/>
                  </a:lnTo>
                  <a:lnTo>
                    <a:pt x="2237105" y="536448"/>
                  </a:lnTo>
                  <a:close/>
                </a:path>
                <a:path w="5369560" h="1077595">
                  <a:moveTo>
                    <a:pt x="5279644" y="0"/>
                  </a:moveTo>
                  <a:lnTo>
                    <a:pt x="89407" y="0"/>
                  </a:lnTo>
                  <a:lnTo>
                    <a:pt x="54606" y="7022"/>
                  </a:lnTo>
                  <a:lnTo>
                    <a:pt x="26187" y="26177"/>
                  </a:lnTo>
                  <a:lnTo>
                    <a:pt x="7026" y="54596"/>
                  </a:lnTo>
                  <a:lnTo>
                    <a:pt x="0" y="89408"/>
                  </a:lnTo>
                  <a:lnTo>
                    <a:pt x="0" y="447040"/>
                  </a:lnTo>
                  <a:lnTo>
                    <a:pt x="7026" y="481851"/>
                  </a:lnTo>
                  <a:lnTo>
                    <a:pt x="26187" y="510270"/>
                  </a:lnTo>
                  <a:lnTo>
                    <a:pt x="54606" y="529425"/>
                  </a:lnTo>
                  <a:lnTo>
                    <a:pt x="89407" y="536448"/>
                  </a:lnTo>
                  <a:lnTo>
                    <a:pt x="5279644" y="536448"/>
                  </a:lnTo>
                  <a:lnTo>
                    <a:pt x="5314455" y="529425"/>
                  </a:lnTo>
                  <a:lnTo>
                    <a:pt x="5342874" y="510270"/>
                  </a:lnTo>
                  <a:lnTo>
                    <a:pt x="5362029" y="481851"/>
                  </a:lnTo>
                  <a:lnTo>
                    <a:pt x="5369052" y="447040"/>
                  </a:lnTo>
                  <a:lnTo>
                    <a:pt x="5369052" y="89408"/>
                  </a:lnTo>
                  <a:lnTo>
                    <a:pt x="5362029" y="54596"/>
                  </a:lnTo>
                  <a:lnTo>
                    <a:pt x="5342874" y="26177"/>
                  </a:lnTo>
                  <a:lnTo>
                    <a:pt x="5314455" y="7022"/>
                  </a:lnTo>
                  <a:lnTo>
                    <a:pt x="5279644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800" y="1135379"/>
              <a:ext cx="5369560" cy="1077595"/>
            </a:xfrm>
            <a:custGeom>
              <a:avLst/>
              <a:gdLst/>
              <a:ahLst/>
              <a:cxnLst/>
              <a:rect l="l" t="t" r="r" b="b"/>
              <a:pathLst>
                <a:path w="5369560" h="1077595">
                  <a:moveTo>
                    <a:pt x="0" y="89408"/>
                  </a:moveTo>
                  <a:lnTo>
                    <a:pt x="7026" y="54596"/>
                  </a:lnTo>
                  <a:lnTo>
                    <a:pt x="26187" y="26177"/>
                  </a:lnTo>
                  <a:lnTo>
                    <a:pt x="54606" y="7022"/>
                  </a:lnTo>
                  <a:lnTo>
                    <a:pt x="89407" y="0"/>
                  </a:lnTo>
                  <a:lnTo>
                    <a:pt x="894841" y="0"/>
                  </a:lnTo>
                  <a:lnTo>
                    <a:pt x="2237105" y="0"/>
                  </a:lnTo>
                  <a:lnTo>
                    <a:pt x="5279644" y="0"/>
                  </a:lnTo>
                  <a:lnTo>
                    <a:pt x="5314455" y="7022"/>
                  </a:lnTo>
                  <a:lnTo>
                    <a:pt x="5342874" y="26177"/>
                  </a:lnTo>
                  <a:lnTo>
                    <a:pt x="5362029" y="54596"/>
                  </a:lnTo>
                  <a:lnTo>
                    <a:pt x="5369052" y="89408"/>
                  </a:lnTo>
                  <a:lnTo>
                    <a:pt x="5369052" y="312928"/>
                  </a:lnTo>
                  <a:lnTo>
                    <a:pt x="5369052" y="447040"/>
                  </a:lnTo>
                  <a:lnTo>
                    <a:pt x="5362029" y="481851"/>
                  </a:lnTo>
                  <a:lnTo>
                    <a:pt x="5342874" y="510270"/>
                  </a:lnTo>
                  <a:lnTo>
                    <a:pt x="5314455" y="529425"/>
                  </a:lnTo>
                  <a:lnTo>
                    <a:pt x="5279644" y="536448"/>
                  </a:lnTo>
                  <a:lnTo>
                    <a:pt x="2237105" y="536448"/>
                  </a:lnTo>
                  <a:lnTo>
                    <a:pt x="1305941" y="1077595"/>
                  </a:lnTo>
                  <a:lnTo>
                    <a:pt x="894841" y="536448"/>
                  </a:lnTo>
                  <a:lnTo>
                    <a:pt x="89407" y="536448"/>
                  </a:lnTo>
                  <a:lnTo>
                    <a:pt x="54606" y="529425"/>
                  </a:lnTo>
                  <a:lnTo>
                    <a:pt x="26187" y="510270"/>
                  </a:lnTo>
                  <a:lnTo>
                    <a:pt x="7026" y="481851"/>
                  </a:lnTo>
                  <a:lnTo>
                    <a:pt x="0" y="447040"/>
                  </a:lnTo>
                  <a:lnTo>
                    <a:pt x="0" y="312928"/>
                  </a:lnTo>
                  <a:lnTo>
                    <a:pt x="0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12647" y="1186941"/>
            <a:ext cx="477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ch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değişkeninin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değerinin 'a‘ olduğunu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varsayalım: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rgbClr val="FFFFFF"/>
          </a:solidFill>
          <a:ln w="12192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solidFill>
                  <a:srgbClr val="136093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ÖRNEK </a:t>
            </a:r>
            <a:r>
              <a:rPr spc="-5" dirty="0"/>
              <a:t>SWİTCH</a:t>
            </a:r>
            <a:r>
              <a:rPr spc="-85" dirty="0"/>
              <a:t> </a:t>
            </a:r>
            <a:r>
              <a:rPr dirty="0"/>
              <a:t>UYGULAMASI</a:t>
            </a:r>
          </a:p>
        </p:txBody>
      </p:sp>
      <p:sp>
        <p:nvSpPr>
          <p:cNvPr id="3" name="object 3"/>
          <p:cNvSpPr/>
          <p:nvPr/>
        </p:nvSpPr>
        <p:spPr>
          <a:xfrm>
            <a:off x="385572" y="2238755"/>
            <a:ext cx="6727190" cy="2647315"/>
          </a:xfrm>
          <a:custGeom>
            <a:avLst/>
            <a:gdLst/>
            <a:ahLst/>
            <a:cxnLst/>
            <a:rect l="l" t="t" r="r" b="b"/>
            <a:pathLst>
              <a:path w="6727190" h="2647315">
                <a:moveTo>
                  <a:pt x="6726935" y="0"/>
                </a:moveTo>
                <a:lnTo>
                  <a:pt x="0" y="0"/>
                </a:lnTo>
                <a:lnTo>
                  <a:pt x="0" y="2647188"/>
                </a:lnTo>
                <a:lnTo>
                  <a:pt x="6726935" y="2647188"/>
                </a:lnTo>
                <a:lnTo>
                  <a:pt x="6726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4616" y="2235453"/>
            <a:ext cx="6414770" cy="259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0621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switch </a:t>
            </a:r>
            <a:r>
              <a:rPr sz="2400" spc="-10" dirty="0">
                <a:latin typeface="Courier New"/>
                <a:cs typeface="Courier New"/>
              </a:rPr>
              <a:t>(ch)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65125" algn="ctr">
              <a:lnSpc>
                <a:spcPct val="10000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'a'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R="902335" algn="ctr">
              <a:lnSpc>
                <a:spcPct val="100000"/>
              </a:lnSpc>
            </a:pPr>
            <a:r>
              <a:rPr sz="2400" b="1" spc="-10" dirty="0">
                <a:solidFill>
                  <a:srgbClr val="000050"/>
                </a:solidFill>
                <a:latin typeface="Courier New"/>
                <a:cs typeface="Courier New"/>
              </a:rPr>
              <a:t>break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365125" algn="ctr">
              <a:lnSpc>
                <a:spcPct val="10000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'b'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R="998219" algn="ctr">
              <a:lnSpc>
                <a:spcPts val="2850"/>
              </a:lnSpc>
              <a:spcBef>
                <a:spcPts val="60"/>
              </a:spcBef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break</a:t>
            </a:r>
            <a:r>
              <a:rPr sz="2400" spc="-5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365125" algn="ctr">
              <a:lnSpc>
                <a:spcPts val="285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'c'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R="6198235" algn="ctr">
              <a:lnSpc>
                <a:spcPct val="100000"/>
              </a:lnSpc>
              <a:spcBef>
                <a:spcPts val="6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99844" y="1196339"/>
            <a:ext cx="3238500" cy="1854835"/>
            <a:chOff x="1799844" y="1196339"/>
            <a:chExt cx="3238500" cy="1854835"/>
          </a:xfrm>
        </p:grpSpPr>
        <p:sp>
          <p:nvSpPr>
            <p:cNvPr id="6" name="object 6"/>
            <p:cNvSpPr/>
            <p:nvPr/>
          </p:nvSpPr>
          <p:spPr>
            <a:xfrm>
              <a:off x="1805940" y="2699003"/>
              <a:ext cx="424180" cy="346075"/>
            </a:xfrm>
            <a:custGeom>
              <a:avLst/>
              <a:gdLst/>
              <a:ahLst/>
              <a:cxnLst/>
              <a:rect l="l" t="t" r="r" b="b"/>
              <a:pathLst>
                <a:path w="424180" h="346075">
                  <a:moveTo>
                    <a:pt x="423672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423672" y="345948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042E60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5940" y="2699003"/>
              <a:ext cx="424180" cy="346075"/>
            </a:xfrm>
            <a:custGeom>
              <a:avLst/>
              <a:gdLst/>
              <a:ahLst/>
              <a:cxnLst/>
              <a:rect l="l" t="t" r="r" b="b"/>
              <a:pathLst>
                <a:path w="424180" h="346075">
                  <a:moveTo>
                    <a:pt x="0" y="345948"/>
                  </a:moveTo>
                  <a:lnTo>
                    <a:pt x="423672" y="345948"/>
                  </a:lnTo>
                  <a:lnTo>
                    <a:pt x="423672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0572" y="1202435"/>
              <a:ext cx="2741930" cy="1511300"/>
            </a:xfrm>
            <a:custGeom>
              <a:avLst/>
              <a:gdLst/>
              <a:ahLst/>
              <a:cxnLst/>
              <a:rect l="l" t="t" r="r" b="b"/>
              <a:pathLst>
                <a:path w="2741929" h="1511300">
                  <a:moveTo>
                    <a:pt x="1241043" y="536448"/>
                  </a:moveTo>
                  <a:lnTo>
                    <a:pt x="597915" y="536448"/>
                  </a:lnTo>
                  <a:lnTo>
                    <a:pt x="0" y="1510918"/>
                  </a:lnTo>
                  <a:lnTo>
                    <a:pt x="1241043" y="536448"/>
                  </a:lnTo>
                  <a:close/>
                </a:path>
                <a:path w="2741929" h="1511300">
                  <a:moveTo>
                    <a:pt x="2652267" y="0"/>
                  </a:moveTo>
                  <a:lnTo>
                    <a:pt x="258571" y="0"/>
                  </a:lnTo>
                  <a:lnTo>
                    <a:pt x="223760" y="7022"/>
                  </a:lnTo>
                  <a:lnTo>
                    <a:pt x="195341" y="26177"/>
                  </a:lnTo>
                  <a:lnTo>
                    <a:pt x="176186" y="54596"/>
                  </a:lnTo>
                  <a:lnTo>
                    <a:pt x="169163" y="89408"/>
                  </a:lnTo>
                  <a:lnTo>
                    <a:pt x="169163" y="447039"/>
                  </a:lnTo>
                  <a:lnTo>
                    <a:pt x="176186" y="481851"/>
                  </a:lnTo>
                  <a:lnTo>
                    <a:pt x="195341" y="510270"/>
                  </a:lnTo>
                  <a:lnTo>
                    <a:pt x="223760" y="529425"/>
                  </a:lnTo>
                  <a:lnTo>
                    <a:pt x="258571" y="536448"/>
                  </a:lnTo>
                  <a:lnTo>
                    <a:pt x="2652267" y="536448"/>
                  </a:lnTo>
                  <a:lnTo>
                    <a:pt x="2687079" y="529425"/>
                  </a:lnTo>
                  <a:lnTo>
                    <a:pt x="2715498" y="510270"/>
                  </a:lnTo>
                  <a:lnTo>
                    <a:pt x="2734653" y="481851"/>
                  </a:lnTo>
                  <a:lnTo>
                    <a:pt x="2741676" y="447039"/>
                  </a:lnTo>
                  <a:lnTo>
                    <a:pt x="2741676" y="89408"/>
                  </a:lnTo>
                  <a:lnTo>
                    <a:pt x="2734653" y="54596"/>
                  </a:lnTo>
                  <a:lnTo>
                    <a:pt x="2715498" y="26177"/>
                  </a:lnTo>
                  <a:lnTo>
                    <a:pt x="2687079" y="7022"/>
                  </a:lnTo>
                  <a:lnTo>
                    <a:pt x="2652267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90572" y="1202435"/>
              <a:ext cx="2741930" cy="1511300"/>
            </a:xfrm>
            <a:custGeom>
              <a:avLst/>
              <a:gdLst/>
              <a:ahLst/>
              <a:cxnLst/>
              <a:rect l="l" t="t" r="r" b="b"/>
              <a:pathLst>
                <a:path w="2741929" h="1511300">
                  <a:moveTo>
                    <a:pt x="169163" y="89408"/>
                  </a:moveTo>
                  <a:lnTo>
                    <a:pt x="176186" y="54596"/>
                  </a:lnTo>
                  <a:lnTo>
                    <a:pt x="195341" y="26177"/>
                  </a:lnTo>
                  <a:lnTo>
                    <a:pt x="223760" y="7022"/>
                  </a:lnTo>
                  <a:lnTo>
                    <a:pt x="258571" y="0"/>
                  </a:lnTo>
                  <a:lnTo>
                    <a:pt x="597915" y="0"/>
                  </a:lnTo>
                  <a:lnTo>
                    <a:pt x="1241043" y="0"/>
                  </a:lnTo>
                  <a:lnTo>
                    <a:pt x="2652267" y="0"/>
                  </a:lnTo>
                  <a:lnTo>
                    <a:pt x="2687079" y="7022"/>
                  </a:lnTo>
                  <a:lnTo>
                    <a:pt x="2715498" y="26177"/>
                  </a:lnTo>
                  <a:lnTo>
                    <a:pt x="2734653" y="54596"/>
                  </a:lnTo>
                  <a:lnTo>
                    <a:pt x="2741676" y="89408"/>
                  </a:lnTo>
                  <a:lnTo>
                    <a:pt x="2741676" y="312927"/>
                  </a:lnTo>
                  <a:lnTo>
                    <a:pt x="2741676" y="447039"/>
                  </a:lnTo>
                  <a:lnTo>
                    <a:pt x="2734653" y="481851"/>
                  </a:lnTo>
                  <a:lnTo>
                    <a:pt x="2715498" y="510270"/>
                  </a:lnTo>
                  <a:lnTo>
                    <a:pt x="2687079" y="529425"/>
                  </a:lnTo>
                  <a:lnTo>
                    <a:pt x="2652267" y="536448"/>
                  </a:lnTo>
                  <a:lnTo>
                    <a:pt x="1241043" y="536448"/>
                  </a:lnTo>
                  <a:lnTo>
                    <a:pt x="0" y="1510918"/>
                  </a:lnTo>
                  <a:lnTo>
                    <a:pt x="597915" y="536448"/>
                  </a:lnTo>
                  <a:lnTo>
                    <a:pt x="258571" y="536448"/>
                  </a:lnTo>
                  <a:lnTo>
                    <a:pt x="223760" y="529425"/>
                  </a:lnTo>
                  <a:lnTo>
                    <a:pt x="195341" y="510270"/>
                  </a:lnTo>
                  <a:lnTo>
                    <a:pt x="176186" y="481851"/>
                  </a:lnTo>
                  <a:lnTo>
                    <a:pt x="169163" y="447039"/>
                  </a:lnTo>
                  <a:lnTo>
                    <a:pt x="169163" y="312927"/>
                  </a:lnTo>
                  <a:lnTo>
                    <a:pt x="169163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67126" y="1253744"/>
            <a:ext cx="2157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ch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değişkeni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'a‘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ya</a:t>
            </a:r>
            <a:r>
              <a:rPr sz="18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eşit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rgbClr val="FFFFFF"/>
          </a:solidFill>
          <a:ln w="12192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solidFill>
                  <a:srgbClr val="136093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ÖRNEK </a:t>
            </a:r>
            <a:r>
              <a:rPr spc="-5" dirty="0"/>
              <a:t>SWİTCH</a:t>
            </a:r>
            <a:r>
              <a:rPr spc="-85" dirty="0"/>
              <a:t> </a:t>
            </a:r>
            <a:r>
              <a:rPr dirty="0"/>
              <a:t>UYGULAMASI</a:t>
            </a:r>
          </a:p>
        </p:txBody>
      </p:sp>
      <p:sp>
        <p:nvSpPr>
          <p:cNvPr id="3" name="object 3"/>
          <p:cNvSpPr/>
          <p:nvPr/>
        </p:nvSpPr>
        <p:spPr>
          <a:xfrm>
            <a:off x="385572" y="2238755"/>
            <a:ext cx="6727190" cy="2647315"/>
          </a:xfrm>
          <a:custGeom>
            <a:avLst/>
            <a:gdLst/>
            <a:ahLst/>
            <a:cxnLst/>
            <a:rect l="l" t="t" r="r" b="b"/>
            <a:pathLst>
              <a:path w="6727190" h="2647315">
                <a:moveTo>
                  <a:pt x="6726935" y="0"/>
                </a:moveTo>
                <a:lnTo>
                  <a:pt x="0" y="0"/>
                </a:lnTo>
                <a:lnTo>
                  <a:pt x="0" y="2647188"/>
                </a:lnTo>
                <a:lnTo>
                  <a:pt x="6726935" y="2647188"/>
                </a:lnTo>
                <a:lnTo>
                  <a:pt x="6726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4616" y="2235453"/>
            <a:ext cx="6414770" cy="259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0621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switch </a:t>
            </a:r>
            <a:r>
              <a:rPr sz="2400" spc="-10" dirty="0">
                <a:latin typeface="Courier New"/>
                <a:cs typeface="Courier New"/>
              </a:rPr>
              <a:t>(ch)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65125" algn="ctr">
              <a:lnSpc>
                <a:spcPct val="10000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'a'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R="902335" algn="ctr">
              <a:lnSpc>
                <a:spcPct val="100000"/>
              </a:lnSpc>
            </a:pPr>
            <a:r>
              <a:rPr sz="2400" b="1" spc="-10" dirty="0">
                <a:solidFill>
                  <a:srgbClr val="000050"/>
                </a:solidFill>
                <a:latin typeface="Courier New"/>
                <a:cs typeface="Courier New"/>
              </a:rPr>
              <a:t>break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365125" algn="ctr">
              <a:lnSpc>
                <a:spcPct val="10000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'b'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R="998219" algn="ctr">
              <a:lnSpc>
                <a:spcPts val="2850"/>
              </a:lnSpc>
              <a:spcBef>
                <a:spcPts val="60"/>
              </a:spcBef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break</a:t>
            </a:r>
            <a:r>
              <a:rPr sz="2400" spc="-5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365125" algn="ctr">
              <a:lnSpc>
                <a:spcPts val="285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'c'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R="6198235" algn="ctr">
              <a:lnSpc>
                <a:spcPct val="100000"/>
              </a:lnSpc>
              <a:spcBef>
                <a:spcPts val="6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61744" y="1191767"/>
            <a:ext cx="5122545" cy="1821180"/>
            <a:chOff x="1761744" y="1191767"/>
            <a:chExt cx="5122545" cy="1821180"/>
          </a:xfrm>
        </p:grpSpPr>
        <p:sp>
          <p:nvSpPr>
            <p:cNvPr id="6" name="object 6"/>
            <p:cNvSpPr/>
            <p:nvPr/>
          </p:nvSpPr>
          <p:spPr>
            <a:xfrm>
              <a:off x="2613660" y="2660903"/>
              <a:ext cx="4264660" cy="346075"/>
            </a:xfrm>
            <a:custGeom>
              <a:avLst/>
              <a:gdLst/>
              <a:ahLst/>
              <a:cxnLst/>
              <a:rect l="l" t="t" r="r" b="b"/>
              <a:pathLst>
                <a:path w="4264659" h="346075">
                  <a:moveTo>
                    <a:pt x="4264151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4264151" y="345948"/>
                  </a:lnTo>
                  <a:lnTo>
                    <a:pt x="4264151" y="0"/>
                  </a:lnTo>
                  <a:close/>
                </a:path>
              </a:pathLst>
            </a:custGeom>
            <a:solidFill>
              <a:srgbClr val="042E60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3660" y="2660903"/>
              <a:ext cx="4264660" cy="346075"/>
            </a:xfrm>
            <a:custGeom>
              <a:avLst/>
              <a:gdLst/>
              <a:ahLst/>
              <a:cxnLst/>
              <a:rect l="l" t="t" r="r" b="b"/>
              <a:pathLst>
                <a:path w="4264659" h="346075">
                  <a:moveTo>
                    <a:pt x="0" y="345948"/>
                  </a:moveTo>
                  <a:lnTo>
                    <a:pt x="4264151" y="345948"/>
                  </a:lnTo>
                  <a:lnTo>
                    <a:pt x="4264151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7840" y="1197863"/>
              <a:ext cx="2574290" cy="1494790"/>
            </a:xfrm>
            <a:custGeom>
              <a:avLst/>
              <a:gdLst/>
              <a:ahLst/>
              <a:cxnLst/>
              <a:rect l="l" t="t" r="r" b="b"/>
              <a:pathLst>
                <a:path w="2574290" h="1494789">
                  <a:moveTo>
                    <a:pt x="1072515" y="537972"/>
                  </a:moveTo>
                  <a:lnTo>
                    <a:pt x="429006" y="537972"/>
                  </a:lnTo>
                  <a:lnTo>
                    <a:pt x="1094105" y="1494536"/>
                  </a:lnTo>
                  <a:lnTo>
                    <a:pt x="1072515" y="537972"/>
                  </a:lnTo>
                  <a:close/>
                </a:path>
                <a:path w="2574290" h="1494789">
                  <a:moveTo>
                    <a:pt x="2484374" y="0"/>
                  </a:moveTo>
                  <a:lnTo>
                    <a:pt x="89662" y="0"/>
                  </a:lnTo>
                  <a:lnTo>
                    <a:pt x="54756" y="7044"/>
                  </a:lnTo>
                  <a:lnTo>
                    <a:pt x="26257" y="26257"/>
                  </a:lnTo>
                  <a:lnTo>
                    <a:pt x="7044" y="54756"/>
                  </a:lnTo>
                  <a:lnTo>
                    <a:pt x="0" y="89662"/>
                  </a:lnTo>
                  <a:lnTo>
                    <a:pt x="0" y="448310"/>
                  </a:lnTo>
                  <a:lnTo>
                    <a:pt x="7044" y="483215"/>
                  </a:lnTo>
                  <a:lnTo>
                    <a:pt x="26257" y="511714"/>
                  </a:lnTo>
                  <a:lnTo>
                    <a:pt x="54756" y="530927"/>
                  </a:lnTo>
                  <a:lnTo>
                    <a:pt x="89662" y="537972"/>
                  </a:lnTo>
                  <a:lnTo>
                    <a:pt x="2484374" y="537972"/>
                  </a:lnTo>
                  <a:lnTo>
                    <a:pt x="2519279" y="530927"/>
                  </a:lnTo>
                  <a:lnTo>
                    <a:pt x="2547778" y="511714"/>
                  </a:lnTo>
                  <a:lnTo>
                    <a:pt x="2566991" y="483215"/>
                  </a:lnTo>
                  <a:lnTo>
                    <a:pt x="2574036" y="448310"/>
                  </a:lnTo>
                  <a:lnTo>
                    <a:pt x="2574036" y="89662"/>
                  </a:lnTo>
                  <a:lnTo>
                    <a:pt x="2566991" y="54756"/>
                  </a:lnTo>
                  <a:lnTo>
                    <a:pt x="2547778" y="26257"/>
                  </a:lnTo>
                  <a:lnTo>
                    <a:pt x="2519279" y="7044"/>
                  </a:lnTo>
                  <a:lnTo>
                    <a:pt x="2484374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67840" y="1197863"/>
              <a:ext cx="2574290" cy="1494790"/>
            </a:xfrm>
            <a:custGeom>
              <a:avLst/>
              <a:gdLst/>
              <a:ahLst/>
              <a:cxnLst/>
              <a:rect l="l" t="t" r="r" b="b"/>
              <a:pathLst>
                <a:path w="2574290" h="1494789">
                  <a:moveTo>
                    <a:pt x="0" y="89662"/>
                  </a:moveTo>
                  <a:lnTo>
                    <a:pt x="7044" y="54756"/>
                  </a:lnTo>
                  <a:lnTo>
                    <a:pt x="26257" y="26257"/>
                  </a:lnTo>
                  <a:lnTo>
                    <a:pt x="54756" y="7044"/>
                  </a:lnTo>
                  <a:lnTo>
                    <a:pt x="89662" y="0"/>
                  </a:lnTo>
                  <a:lnTo>
                    <a:pt x="429006" y="0"/>
                  </a:lnTo>
                  <a:lnTo>
                    <a:pt x="1072515" y="0"/>
                  </a:lnTo>
                  <a:lnTo>
                    <a:pt x="2484374" y="0"/>
                  </a:lnTo>
                  <a:lnTo>
                    <a:pt x="2519279" y="7044"/>
                  </a:lnTo>
                  <a:lnTo>
                    <a:pt x="2547778" y="26257"/>
                  </a:lnTo>
                  <a:lnTo>
                    <a:pt x="2566991" y="54756"/>
                  </a:lnTo>
                  <a:lnTo>
                    <a:pt x="2574036" y="89662"/>
                  </a:lnTo>
                  <a:lnTo>
                    <a:pt x="2574036" y="313816"/>
                  </a:lnTo>
                  <a:lnTo>
                    <a:pt x="2574036" y="448310"/>
                  </a:lnTo>
                  <a:lnTo>
                    <a:pt x="2566991" y="483215"/>
                  </a:lnTo>
                  <a:lnTo>
                    <a:pt x="2547778" y="511714"/>
                  </a:lnTo>
                  <a:lnTo>
                    <a:pt x="2519279" y="530927"/>
                  </a:lnTo>
                  <a:lnTo>
                    <a:pt x="2484374" y="537972"/>
                  </a:lnTo>
                  <a:lnTo>
                    <a:pt x="1072515" y="537972"/>
                  </a:lnTo>
                  <a:lnTo>
                    <a:pt x="1094105" y="1494536"/>
                  </a:lnTo>
                  <a:lnTo>
                    <a:pt x="429006" y="537972"/>
                  </a:lnTo>
                  <a:lnTo>
                    <a:pt x="89662" y="537972"/>
                  </a:lnTo>
                  <a:lnTo>
                    <a:pt x="54756" y="530927"/>
                  </a:lnTo>
                  <a:lnTo>
                    <a:pt x="26257" y="511714"/>
                  </a:lnTo>
                  <a:lnTo>
                    <a:pt x="7044" y="483215"/>
                  </a:lnTo>
                  <a:lnTo>
                    <a:pt x="0" y="448310"/>
                  </a:lnTo>
                  <a:lnTo>
                    <a:pt x="0" y="313816"/>
                  </a:lnTo>
                  <a:lnTo>
                    <a:pt x="0" y="8966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89733" y="1250137"/>
            <a:ext cx="1728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Bu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komutu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çalıştır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rgbClr val="FFFFFF"/>
          </a:solidFill>
          <a:ln w="12192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solidFill>
                  <a:srgbClr val="136093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ÖRNEK </a:t>
            </a:r>
            <a:r>
              <a:rPr spc="-5" dirty="0"/>
              <a:t>SWİTCH</a:t>
            </a:r>
            <a:r>
              <a:rPr spc="-85" dirty="0"/>
              <a:t> </a:t>
            </a:r>
            <a:r>
              <a:rPr dirty="0"/>
              <a:t>UYGULAMASI</a:t>
            </a:r>
          </a:p>
        </p:txBody>
      </p:sp>
      <p:sp>
        <p:nvSpPr>
          <p:cNvPr id="3" name="object 3"/>
          <p:cNvSpPr/>
          <p:nvPr/>
        </p:nvSpPr>
        <p:spPr>
          <a:xfrm>
            <a:off x="385572" y="2238755"/>
            <a:ext cx="6727190" cy="2647315"/>
          </a:xfrm>
          <a:custGeom>
            <a:avLst/>
            <a:gdLst/>
            <a:ahLst/>
            <a:cxnLst/>
            <a:rect l="l" t="t" r="r" b="b"/>
            <a:pathLst>
              <a:path w="6727190" h="2647315">
                <a:moveTo>
                  <a:pt x="6726935" y="0"/>
                </a:moveTo>
                <a:lnTo>
                  <a:pt x="0" y="0"/>
                </a:lnTo>
                <a:lnTo>
                  <a:pt x="0" y="2647188"/>
                </a:lnTo>
                <a:lnTo>
                  <a:pt x="6726935" y="2647188"/>
                </a:lnTo>
                <a:lnTo>
                  <a:pt x="6726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4616" y="2235453"/>
            <a:ext cx="6414770" cy="259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0621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switch </a:t>
            </a:r>
            <a:r>
              <a:rPr sz="2400" spc="-10" dirty="0">
                <a:latin typeface="Courier New"/>
                <a:cs typeface="Courier New"/>
              </a:rPr>
              <a:t>(ch)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65125" algn="ctr">
              <a:lnSpc>
                <a:spcPct val="10000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'a'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R="902335" algn="ctr">
              <a:lnSpc>
                <a:spcPct val="100000"/>
              </a:lnSpc>
            </a:pPr>
            <a:r>
              <a:rPr sz="2400" b="1" spc="-10" dirty="0">
                <a:solidFill>
                  <a:srgbClr val="000050"/>
                </a:solidFill>
                <a:latin typeface="Courier New"/>
                <a:cs typeface="Courier New"/>
              </a:rPr>
              <a:t>break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365125" algn="ctr">
              <a:lnSpc>
                <a:spcPct val="10000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'b'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R="998219" algn="ctr">
              <a:lnSpc>
                <a:spcPts val="2850"/>
              </a:lnSpc>
              <a:spcBef>
                <a:spcPts val="60"/>
              </a:spcBef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break</a:t>
            </a:r>
            <a:r>
              <a:rPr sz="2400" spc="-5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365125" algn="ctr">
              <a:lnSpc>
                <a:spcPts val="285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'c'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R="6198235" algn="ctr">
              <a:lnSpc>
                <a:spcPct val="100000"/>
              </a:lnSpc>
              <a:spcBef>
                <a:spcPts val="6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53639" y="1196339"/>
            <a:ext cx="4430395" cy="2200910"/>
            <a:chOff x="2453639" y="1196339"/>
            <a:chExt cx="4430395" cy="2200910"/>
          </a:xfrm>
        </p:grpSpPr>
        <p:sp>
          <p:nvSpPr>
            <p:cNvPr id="6" name="object 6"/>
            <p:cNvSpPr/>
            <p:nvPr/>
          </p:nvSpPr>
          <p:spPr>
            <a:xfrm>
              <a:off x="2613659" y="3044951"/>
              <a:ext cx="4264660" cy="346075"/>
            </a:xfrm>
            <a:custGeom>
              <a:avLst/>
              <a:gdLst/>
              <a:ahLst/>
              <a:cxnLst/>
              <a:rect l="l" t="t" r="r" b="b"/>
              <a:pathLst>
                <a:path w="4264659" h="346075">
                  <a:moveTo>
                    <a:pt x="4264151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4264151" y="345948"/>
                  </a:lnTo>
                  <a:lnTo>
                    <a:pt x="4264151" y="0"/>
                  </a:lnTo>
                  <a:close/>
                </a:path>
              </a:pathLst>
            </a:custGeom>
            <a:solidFill>
              <a:srgbClr val="042E60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3659" y="3044951"/>
              <a:ext cx="4264660" cy="346075"/>
            </a:xfrm>
            <a:custGeom>
              <a:avLst/>
              <a:gdLst/>
              <a:ahLst/>
              <a:cxnLst/>
              <a:rect l="l" t="t" r="r" b="b"/>
              <a:pathLst>
                <a:path w="4264659" h="346075">
                  <a:moveTo>
                    <a:pt x="0" y="345948"/>
                  </a:moveTo>
                  <a:lnTo>
                    <a:pt x="4264151" y="345948"/>
                  </a:lnTo>
                  <a:lnTo>
                    <a:pt x="4264151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9735" y="1202435"/>
              <a:ext cx="2573020" cy="1896745"/>
            </a:xfrm>
            <a:custGeom>
              <a:avLst/>
              <a:gdLst/>
              <a:ahLst/>
              <a:cxnLst/>
              <a:rect l="l" t="t" r="r" b="b"/>
              <a:pathLst>
                <a:path w="2573020" h="1896745">
                  <a:moveTo>
                    <a:pt x="1071879" y="536448"/>
                  </a:moveTo>
                  <a:lnTo>
                    <a:pt x="428751" y="536448"/>
                  </a:lnTo>
                  <a:lnTo>
                    <a:pt x="1155318" y="1896617"/>
                  </a:lnTo>
                  <a:lnTo>
                    <a:pt x="1071879" y="536448"/>
                  </a:lnTo>
                  <a:close/>
                </a:path>
                <a:path w="2573020" h="1896745">
                  <a:moveTo>
                    <a:pt x="2483104" y="0"/>
                  </a:moveTo>
                  <a:lnTo>
                    <a:pt x="89407" y="0"/>
                  </a:lnTo>
                  <a:lnTo>
                    <a:pt x="54596" y="7022"/>
                  </a:lnTo>
                  <a:lnTo>
                    <a:pt x="26177" y="26177"/>
                  </a:lnTo>
                  <a:lnTo>
                    <a:pt x="7022" y="54596"/>
                  </a:lnTo>
                  <a:lnTo>
                    <a:pt x="0" y="89408"/>
                  </a:lnTo>
                  <a:lnTo>
                    <a:pt x="0" y="447039"/>
                  </a:lnTo>
                  <a:lnTo>
                    <a:pt x="7022" y="481851"/>
                  </a:lnTo>
                  <a:lnTo>
                    <a:pt x="26177" y="510270"/>
                  </a:lnTo>
                  <a:lnTo>
                    <a:pt x="54596" y="529425"/>
                  </a:lnTo>
                  <a:lnTo>
                    <a:pt x="89407" y="536448"/>
                  </a:lnTo>
                  <a:lnTo>
                    <a:pt x="2483104" y="536448"/>
                  </a:lnTo>
                  <a:lnTo>
                    <a:pt x="2517915" y="529425"/>
                  </a:lnTo>
                  <a:lnTo>
                    <a:pt x="2546334" y="510270"/>
                  </a:lnTo>
                  <a:lnTo>
                    <a:pt x="2565489" y="481851"/>
                  </a:lnTo>
                  <a:lnTo>
                    <a:pt x="2572512" y="447039"/>
                  </a:lnTo>
                  <a:lnTo>
                    <a:pt x="2572512" y="89408"/>
                  </a:lnTo>
                  <a:lnTo>
                    <a:pt x="2565489" y="54596"/>
                  </a:lnTo>
                  <a:lnTo>
                    <a:pt x="2546334" y="26177"/>
                  </a:lnTo>
                  <a:lnTo>
                    <a:pt x="2517915" y="7022"/>
                  </a:lnTo>
                  <a:lnTo>
                    <a:pt x="2483104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59735" y="1202435"/>
              <a:ext cx="2573020" cy="1896745"/>
            </a:xfrm>
            <a:custGeom>
              <a:avLst/>
              <a:gdLst/>
              <a:ahLst/>
              <a:cxnLst/>
              <a:rect l="l" t="t" r="r" b="b"/>
              <a:pathLst>
                <a:path w="2573020" h="1896745">
                  <a:moveTo>
                    <a:pt x="0" y="89408"/>
                  </a:moveTo>
                  <a:lnTo>
                    <a:pt x="7022" y="54596"/>
                  </a:lnTo>
                  <a:lnTo>
                    <a:pt x="26177" y="26177"/>
                  </a:lnTo>
                  <a:lnTo>
                    <a:pt x="54596" y="7022"/>
                  </a:lnTo>
                  <a:lnTo>
                    <a:pt x="89407" y="0"/>
                  </a:lnTo>
                  <a:lnTo>
                    <a:pt x="428751" y="0"/>
                  </a:lnTo>
                  <a:lnTo>
                    <a:pt x="1071879" y="0"/>
                  </a:lnTo>
                  <a:lnTo>
                    <a:pt x="2483104" y="0"/>
                  </a:lnTo>
                  <a:lnTo>
                    <a:pt x="2517915" y="7022"/>
                  </a:lnTo>
                  <a:lnTo>
                    <a:pt x="2546334" y="26177"/>
                  </a:lnTo>
                  <a:lnTo>
                    <a:pt x="2565489" y="54596"/>
                  </a:lnTo>
                  <a:lnTo>
                    <a:pt x="2572512" y="89408"/>
                  </a:lnTo>
                  <a:lnTo>
                    <a:pt x="2572512" y="312927"/>
                  </a:lnTo>
                  <a:lnTo>
                    <a:pt x="2572512" y="447039"/>
                  </a:lnTo>
                  <a:lnTo>
                    <a:pt x="2565489" y="481851"/>
                  </a:lnTo>
                  <a:lnTo>
                    <a:pt x="2546334" y="510270"/>
                  </a:lnTo>
                  <a:lnTo>
                    <a:pt x="2517915" y="529425"/>
                  </a:lnTo>
                  <a:lnTo>
                    <a:pt x="2483104" y="536448"/>
                  </a:lnTo>
                  <a:lnTo>
                    <a:pt x="1071879" y="536448"/>
                  </a:lnTo>
                  <a:lnTo>
                    <a:pt x="1155318" y="1896617"/>
                  </a:lnTo>
                  <a:lnTo>
                    <a:pt x="428751" y="536448"/>
                  </a:lnTo>
                  <a:lnTo>
                    <a:pt x="89407" y="536448"/>
                  </a:lnTo>
                  <a:lnTo>
                    <a:pt x="54596" y="529425"/>
                  </a:lnTo>
                  <a:lnTo>
                    <a:pt x="26177" y="510270"/>
                  </a:lnTo>
                  <a:lnTo>
                    <a:pt x="7022" y="481851"/>
                  </a:lnTo>
                  <a:lnTo>
                    <a:pt x="0" y="447039"/>
                  </a:lnTo>
                  <a:lnTo>
                    <a:pt x="0" y="312927"/>
                  </a:lnTo>
                  <a:lnTo>
                    <a:pt x="0" y="8940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80486" y="1253744"/>
            <a:ext cx="172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Bu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komutu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çalıştır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rgbClr val="FFFFFF"/>
          </a:solidFill>
          <a:ln w="12192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solidFill>
                  <a:srgbClr val="136093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ÖRNEK </a:t>
            </a:r>
            <a:r>
              <a:rPr spc="-5" dirty="0"/>
              <a:t>SWİTCH</a:t>
            </a:r>
            <a:r>
              <a:rPr spc="-85" dirty="0"/>
              <a:t> </a:t>
            </a:r>
            <a:r>
              <a:rPr dirty="0"/>
              <a:t>UYGULAMASI</a:t>
            </a:r>
          </a:p>
        </p:txBody>
      </p:sp>
      <p:sp>
        <p:nvSpPr>
          <p:cNvPr id="3" name="object 3"/>
          <p:cNvSpPr/>
          <p:nvPr/>
        </p:nvSpPr>
        <p:spPr>
          <a:xfrm>
            <a:off x="385572" y="2238755"/>
            <a:ext cx="6727190" cy="3415665"/>
          </a:xfrm>
          <a:custGeom>
            <a:avLst/>
            <a:gdLst/>
            <a:ahLst/>
            <a:cxnLst/>
            <a:rect l="l" t="t" r="r" b="b"/>
            <a:pathLst>
              <a:path w="6727190" h="3415665">
                <a:moveTo>
                  <a:pt x="6726935" y="0"/>
                </a:moveTo>
                <a:lnTo>
                  <a:pt x="0" y="0"/>
                </a:lnTo>
                <a:lnTo>
                  <a:pt x="0" y="3415284"/>
                </a:lnTo>
                <a:lnTo>
                  <a:pt x="6726935" y="3415284"/>
                </a:lnTo>
                <a:lnTo>
                  <a:pt x="6726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4616" y="2235453"/>
            <a:ext cx="6414770" cy="334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0621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switch </a:t>
            </a:r>
            <a:r>
              <a:rPr sz="2400" spc="-10" dirty="0">
                <a:latin typeface="Courier New"/>
                <a:cs typeface="Courier New"/>
              </a:rPr>
              <a:t>(ch)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65125" algn="ctr">
              <a:lnSpc>
                <a:spcPct val="10000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'a'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R="902335" algn="ctr">
              <a:lnSpc>
                <a:spcPct val="100000"/>
              </a:lnSpc>
            </a:pPr>
            <a:r>
              <a:rPr sz="2400" b="1" spc="-10" dirty="0">
                <a:solidFill>
                  <a:srgbClr val="000050"/>
                </a:solidFill>
                <a:latin typeface="Courier New"/>
                <a:cs typeface="Courier New"/>
              </a:rPr>
              <a:t>break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365125" algn="ctr">
              <a:lnSpc>
                <a:spcPct val="10000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'b'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R="998219" algn="ctr">
              <a:lnSpc>
                <a:spcPts val="2850"/>
              </a:lnSpc>
              <a:spcBef>
                <a:spcPts val="60"/>
              </a:spcBef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break</a:t>
            </a:r>
            <a:r>
              <a:rPr sz="2400" spc="-5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365125" algn="ctr">
              <a:lnSpc>
                <a:spcPts val="2850"/>
              </a:lnSpc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case </a:t>
            </a:r>
            <a:r>
              <a:rPr sz="2400" spc="-10" dirty="0">
                <a:solidFill>
                  <a:srgbClr val="3366FF"/>
                </a:solidFill>
                <a:latin typeface="Courier New"/>
                <a:cs typeface="Courier New"/>
              </a:rPr>
              <a:t>'c'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System.out.println(ch);</a:t>
            </a:r>
            <a:endParaRPr sz="2400">
              <a:latin typeface="Courier New"/>
              <a:cs typeface="Courier New"/>
            </a:endParaRPr>
          </a:p>
          <a:p>
            <a:pPr marR="6198235" algn="ctr">
              <a:lnSpc>
                <a:spcPct val="100000"/>
              </a:lnSpc>
              <a:spcBef>
                <a:spcPts val="6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36093"/>
                </a:solidFill>
                <a:latin typeface="Times New Roman"/>
                <a:cs typeface="Times New Roman"/>
              </a:rPr>
              <a:t>Sonraki</a:t>
            </a:r>
            <a:r>
              <a:rPr sz="2400" spc="-10" dirty="0">
                <a:solidFill>
                  <a:srgbClr val="13609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36093"/>
                </a:solidFill>
                <a:latin typeface="Times New Roman"/>
                <a:cs typeface="Times New Roman"/>
              </a:rPr>
              <a:t>komut;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7763" y="1196339"/>
            <a:ext cx="4640580" cy="4351020"/>
            <a:chOff x="397763" y="1196339"/>
            <a:chExt cx="4640580" cy="4351020"/>
          </a:xfrm>
        </p:grpSpPr>
        <p:sp>
          <p:nvSpPr>
            <p:cNvPr id="6" name="object 6"/>
            <p:cNvSpPr/>
            <p:nvPr/>
          </p:nvSpPr>
          <p:spPr>
            <a:xfrm>
              <a:off x="403859" y="5195316"/>
              <a:ext cx="4264660" cy="346075"/>
            </a:xfrm>
            <a:custGeom>
              <a:avLst/>
              <a:gdLst/>
              <a:ahLst/>
              <a:cxnLst/>
              <a:rect l="l" t="t" r="r" b="b"/>
              <a:pathLst>
                <a:path w="4264660" h="346075">
                  <a:moveTo>
                    <a:pt x="4264152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4264152" y="345948"/>
                  </a:lnTo>
                  <a:lnTo>
                    <a:pt x="4264152" y="0"/>
                  </a:lnTo>
                  <a:close/>
                </a:path>
              </a:pathLst>
            </a:custGeom>
            <a:solidFill>
              <a:srgbClr val="042E60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59" y="5195316"/>
              <a:ext cx="4264660" cy="346075"/>
            </a:xfrm>
            <a:custGeom>
              <a:avLst/>
              <a:gdLst/>
              <a:ahLst/>
              <a:cxnLst/>
              <a:rect l="l" t="t" r="r" b="b"/>
              <a:pathLst>
                <a:path w="4264660" h="346075">
                  <a:moveTo>
                    <a:pt x="0" y="345948"/>
                  </a:moveTo>
                  <a:lnTo>
                    <a:pt x="4264152" y="345948"/>
                  </a:lnTo>
                  <a:lnTo>
                    <a:pt x="4264152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3839" y="1202435"/>
              <a:ext cx="3518535" cy="4009390"/>
            </a:xfrm>
            <a:custGeom>
              <a:avLst/>
              <a:gdLst/>
              <a:ahLst/>
              <a:cxnLst/>
              <a:rect l="l" t="t" r="r" b="b"/>
              <a:pathLst>
                <a:path w="3518535" h="4009390">
                  <a:moveTo>
                    <a:pt x="2017776" y="536448"/>
                  </a:moveTo>
                  <a:lnTo>
                    <a:pt x="1374648" y="536448"/>
                  </a:lnTo>
                  <a:lnTo>
                    <a:pt x="0" y="4009136"/>
                  </a:lnTo>
                  <a:lnTo>
                    <a:pt x="2017776" y="536448"/>
                  </a:lnTo>
                  <a:close/>
                </a:path>
                <a:path w="3518535" h="4009390">
                  <a:moveTo>
                    <a:pt x="3429000" y="0"/>
                  </a:moveTo>
                  <a:lnTo>
                    <a:pt x="1035304" y="0"/>
                  </a:lnTo>
                  <a:lnTo>
                    <a:pt x="1000492" y="7022"/>
                  </a:lnTo>
                  <a:lnTo>
                    <a:pt x="972073" y="26177"/>
                  </a:lnTo>
                  <a:lnTo>
                    <a:pt x="952918" y="54596"/>
                  </a:lnTo>
                  <a:lnTo>
                    <a:pt x="945896" y="89408"/>
                  </a:lnTo>
                  <a:lnTo>
                    <a:pt x="945896" y="447039"/>
                  </a:lnTo>
                  <a:lnTo>
                    <a:pt x="952918" y="481851"/>
                  </a:lnTo>
                  <a:lnTo>
                    <a:pt x="972073" y="510270"/>
                  </a:lnTo>
                  <a:lnTo>
                    <a:pt x="1000492" y="529425"/>
                  </a:lnTo>
                  <a:lnTo>
                    <a:pt x="1035304" y="536448"/>
                  </a:lnTo>
                  <a:lnTo>
                    <a:pt x="3429000" y="536448"/>
                  </a:lnTo>
                  <a:lnTo>
                    <a:pt x="3463811" y="529425"/>
                  </a:lnTo>
                  <a:lnTo>
                    <a:pt x="3492230" y="510270"/>
                  </a:lnTo>
                  <a:lnTo>
                    <a:pt x="3511385" y="481851"/>
                  </a:lnTo>
                  <a:lnTo>
                    <a:pt x="3518408" y="447039"/>
                  </a:lnTo>
                  <a:lnTo>
                    <a:pt x="3518408" y="89408"/>
                  </a:lnTo>
                  <a:lnTo>
                    <a:pt x="3511385" y="54596"/>
                  </a:lnTo>
                  <a:lnTo>
                    <a:pt x="3492230" y="26177"/>
                  </a:lnTo>
                  <a:lnTo>
                    <a:pt x="3463811" y="702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042E60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3839" y="1202435"/>
              <a:ext cx="3518535" cy="4009390"/>
            </a:xfrm>
            <a:custGeom>
              <a:avLst/>
              <a:gdLst/>
              <a:ahLst/>
              <a:cxnLst/>
              <a:rect l="l" t="t" r="r" b="b"/>
              <a:pathLst>
                <a:path w="3518535" h="4009390">
                  <a:moveTo>
                    <a:pt x="945896" y="89408"/>
                  </a:moveTo>
                  <a:lnTo>
                    <a:pt x="952918" y="54596"/>
                  </a:lnTo>
                  <a:lnTo>
                    <a:pt x="972073" y="26177"/>
                  </a:lnTo>
                  <a:lnTo>
                    <a:pt x="1000492" y="7022"/>
                  </a:lnTo>
                  <a:lnTo>
                    <a:pt x="1035304" y="0"/>
                  </a:lnTo>
                  <a:lnTo>
                    <a:pt x="1374648" y="0"/>
                  </a:lnTo>
                  <a:lnTo>
                    <a:pt x="2017776" y="0"/>
                  </a:lnTo>
                  <a:lnTo>
                    <a:pt x="3429000" y="0"/>
                  </a:lnTo>
                  <a:lnTo>
                    <a:pt x="3463811" y="7022"/>
                  </a:lnTo>
                  <a:lnTo>
                    <a:pt x="3492230" y="26177"/>
                  </a:lnTo>
                  <a:lnTo>
                    <a:pt x="3511385" y="54596"/>
                  </a:lnTo>
                  <a:lnTo>
                    <a:pt x="3518408" y="89408"/>
                  </a:lnTo>
                  <a:lnTo>
                    <a:pt x="3518408" y="312927"/>
                  </a:lnTo>
                  <a:lnTo>
                    <a:pt x="3518408" y="447039"/>
                  </a:lnTo>
                  <a:lnTo>
                    <a:pt x="3511385" y="481851"/>
                  </a:lnTo>
                  <a:lnTo>
                    <a:pt x="3492230" y="510270"/>
                  </a:lnTo>
                  <a:lnTo>
                    <a:pt x="3463811" y="529425"/>
                  </a:lnTo>
                  <a:lnTo>
                    <a:pt x="3429000" y="536448"/>
                  </a:lnTo>
                  <a:lnTo>
                    <a:pt x="2017776" y="536448"/>
                  </a:lnTo>
                  <a:lnTo>
                    <a:pt x="0" y="4009136"/>
                  </a:lnTo>
                  <a:lnTo>
                    <a:pt x="1374648" y="536448"/>
                  </a:lnTo>
                  <a:lnTo>
                    <a:pt x="1035304" y="536448"/>
                  </a:lnTo>
                  <a:lnTo>
                    <a:pt x="1000492" y="529425"/>
                  </a:lnTo>
                  <a:lnTo>
                    <a:pt x="972073" y="510270"/>
                  </a:lnTo>
                  <a:lnTo>
                    <a:pt x="952918" y="481851"/>
                  </a:lnTo>
                  <a:lnTo>
                    <a:pt x="945896" y="447039"/>
                  </a:lnTo>
                  <a:lnTo>
                    <a:pt x="945896" y="312927"/>
                  </a:lnTo>
                  <a:lnTo>
                    <a:pt x="945896" y="894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57982" y="1253744"/>
            <a:ext cx="217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Sonraki komutu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çalıştır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rgbClr val="FFFFFF"/>
          </a:solidFill>
          <a:ln w="12192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solidFill>
                  <a:srgbClr val="136093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328" y="247853"/>
            <a:ext cx="136144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latin typeface="TeXGyreAdventor"/>
                <a:cs typeface="TeXGyreAdventor"/>
              </a:rPr>
              <a:t>ÖRNEK:</a:t>
            </a:r>
            <a:endParaRPr sz="29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272" y="778763"/>
            <a:ext cx="8587740" cy="5146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63397"/>
            <a:ext cx="3531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/>
              <a:t>ŞART</a:t>
            </a:r>
            <a:r>
              <a:rPr sz="3200" spc="-135" dirty="0"/>
              <a:t> </a:t>
            </a:r>
            <a:r>
              <a:rPr sz="3200" spc="-40" dirty="0"/>
              <a:t>OPERATÖRÜ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3540" y="1260895"/>
            <a:ext cx="5982335" cy="411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4592320" indent="-190500">
              <a:lnSpc>
                <a:spcPct val="1268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if (x &gt;</a:t>
            </a:r>
            <a:r>
              <a:rPr sz="3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0)  y =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else</a:t>
            </a:r>
            <a:endParaRPr sz="3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240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y =</a:t>
            </a:r>
            <a:r>
              <a:rPr sz="3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-1;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Şartı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ile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06700"/>
              </a:lnSpc>
              <a:tabLst>
                <a:tab pos="3109595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y = (x &gt; 0) ? 1 :</a:t>
            </a:r>
            <a:r>
              <a:rPr sz="3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-1;	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şartı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aynı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işi 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görür. 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(mantıksal-ifade)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?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deyim1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30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deyim2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43941"/>
            <a:ext cx="35331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/>
              <a:t>ŞART</a:t>
            </a:r>
            <a:r>
              <a:rPr sz="3200" spc="-120" dirty="0"/>
              <a:t> </a:t>
            </a:r>
            <a:r>
              <a:rPr sz="3200" spc="-40" dirty="0"/>
              <a:t>OPERATÖRÜ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340" y="1278568"/>
            <a:ext cx="5309870" cy="43402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(sayi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% 2 ==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0)</a:t>
            </a:r>
            <a:endParaRPr sz="2800">
              <a:latin typeface="Times New Roman"/>
              <a:cs typeface="Times New Roman"/>
            </a:endParaRPr>
          </a:p>
          <a:p>
            <a:pPr marL="12700" marR="5080" indent="177800">
              <a:lnSpc>
                <a:spcPct val="10790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System.out.println(sayi + “ çifttir”);  else</a:t>
            </a:r>
            <a:endParaRPr sz="28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System.out.println(sayi +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“tektir”);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System.out.println(</a:t>
            </a:r>
            <a:endParaRPr sz="2800">
              <a:latin typeface="Times New Roman"/>
              <a:cs typeface="Times New Roman"/>
            </a:endParaRPr>
          </a:p>
          <a:p>
            <a:pPr marL="190500" marR="248920">
              <a:lnSpc>
                <a:spcPts val="3620"/>
              </a:lnSpc>
              <a:spcBef>
                <a:spcPts val="17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(sayi % 2 ==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0)?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sayi + “ 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çifttir.”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:  sayi + “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tektir”);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815" y="258013"/>
            <a:ext cx="292862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40" dirty="0"/>
              <a:t>FORMATLI</a:t>
            </a:r>
            <a:r>
              <a:rPr sz="2900" spc="-60" dirty="0"/>
              <a:t> </a:t>
            </a:r>
            <a:r>
              <a:rPr sz="2900" dirty="0"/>
              <a:t>ÇIKIŞ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07340" y="1011681"/>
            <a:ext cx="8221980" cy="536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3685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Formatlı çıkış için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printf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ifadesi 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kullanılır.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Burada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amaç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çıkışta gösterilecek değişkenin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türünü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formatlı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ifade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ile  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belirlemektir.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System.out.printf(format,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degsikenler);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Burada format formatlı ifade ve alt string içeren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bir string  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ifadedir.</a:t>
            </a:r>
            <a:endParaRPr sz="2800">
              <a:latin typeface="Times New Roman"/>
              <a:cs typeface="Times New Roman"/>
            </a:endParaRPr>
          </a:p>
          <a:p>
            <a:pPr marL="12700" marR="263525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 tanımlayıcı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bir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değişkenin nasıl gösterileceğinin  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belirler.</a:t>
            </a:r>
            <a:endParaRPr sz="2800">
              <a:latin typeface="Times New Roman"/>
              <a:cs typeface="Times New Roman"/>
            </a:endParaRPr>
          </a:p>
          <a:p>
            <a:pPr marL="12700" marR="19685">
              <a:lnSpc>
                <a:spcPct val="150000"/>
              </a:lnSpc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Bir nesne numerik, 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karakter,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boolean, veya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string 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olabilir. 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Her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 tanımlayıcısı % ifadesi ile başlar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71399"/>
            <a:ext cx="29673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IF KARAR</a:t>
            </a:r>
            <a:r>
              <a:rPr sz="2900" spc="-175" dirty="0"/>
              <a:t> </a:t>
            </a:r>
            <a:r>
              <a:rPr sz="2900" spc="-50" dirty="0"/>
              <a:t>YAPISI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10031" y="1996567"/>
            <a:ext cx="1015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286126"/>
            <a:ext cx="1479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05000" y="3505200"/>
            <a:ext cx="5762625" cy="3035935"/>
            <a:chOff x="1905000" y="3505200"/>
            <a:chExt cx="5762625" cy="3035935"/>
          </a:xfrm>
        </p:grpSpPr>
        <p:sp>
          <p:nvSpPr>
            <p:cNvPr id="6" name="object 6"/>
            <p:cNvSpPr/>
            <p:nvPr/>
          </p:nvSpPr>
          <p:spPr>
            <a:xfrm>
              <a:off x="1905000" y="3505200"/>
              <a:ext cx="5762625" cy="3035935"/>
            </a:xfrm>
            <a:custGeom>
              <a:avLst/>
              <a:gdLst/>
              <a:ahLst/>
              <a:cxnLst/>
              <a:rect l="l" t="t" r="r" b="b"/>
              <a:pathLst>
                <a:path w="5762625" h="3035934">
                  <a:moveTo>
                    <a:pt x="5762244" y="0"/>
                  </a:moveTo>
                  <a:lnTo>
                    <a:pt x="0" y="0"/>
                  </a:lnTo>
                  <a:lnTo>
                    <a:pt x="0" y="3035808"/>
                  </a:lnTo>
                  <a:lnTo>
                    <a:pt x="5762244" y="3035808"/>
                  </a:lnTo>
                  <a:lnTo>
                    <a:pt x="5762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23681" y="3628487"/>
              <a:ext cx="104060" cy="1211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3991" y="4273366"/>
              <a:ext cx="875665" cy="421005"/>
            </a:xfrm>
            <a:custGeom>
              <a:avLst/>
              <a:gdLst/>
              <a:ahLst/>
              <a:cxnLst/>
              <a:rect l="l" t="t" r="r" b="b"/>
              <a:pathLst>
                <a:path w="875664" h="421004">
                  <a:moveTo>
                    <a:pt x="0" y="420974"/>
                  </a:moveTo>
                  <a:lnTo>
                    <a:pt x="875645" y="420974"/>
                  </a:lnTo>
                  <a:lnTo>
                    <a:pt x="875645" y="0"/>
                  </a:lnTo>
                  <a:lnTo>
                    <a:pt x="0" y="0"/>
                  </a:lnTo>
                  <a:lnTo>
                    <a:pt x="0" y="420974"/>
                  </a:lnTo>
                  <a:close/>
                </a:path>
              </a:pathLst>
            </a:custGeom>
            <a:ln w="102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97555" y="4263072"/>
            <a:ext cx="789305" cy="3632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05104" marR="5080" indent="-193040">
              <a:lnSpc>
                <a:spcPct val="100000"/>
              </a:lnSpc>
              <a:spcBef>
                <a:spcPts val="115"/>
              </a:spcBef>
            </a:pPr>
            <a:r>
              <a:rPr sz="1100" dirty="0">
                <a:latin typeface="Times New Roman"/>
                <a:cs typeface="Times New Roman"/>
              </a:rPr>
              <a:t>Ka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şılaştı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ma  ifadesi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18881" y="3752174"/>
            <a:ext cx="1330960" cy="1355090"/>
            <a:chOff x="2018881" y="3752174"/>
            <a:chExt cx="1330960" cy="1355090"/>
          </a:xfrm>
        </p:grpSpPr>
        <p:sp>
          <p:nvSpPr>
            <p:cNvPr id="11" name="object 11"/>
            <p:cNvSpPr/>
            <p:nvPr/>
          </p:nvSpPr>
          <p:spPr>
            <a:xfrm>
              <a:off x="2024278" y="4073402"/>
              <a:ext cx="1320165" cy="768350"/>
            </a:xfrm>
            <a:custGeom>
              <a:avLst/>
              <a:gdLst/>
              <a:ahLst/>
              <a:cxnLst/>
              <a:rect l="l" t="t" r="r" b="b"/>
              <a:pathLst>
                <a:path w="1320164" h="768350">
                  <a:moveTo>
                    <a:pt x="645581" y="0"/>
                  </a:moveTo>
                  <a:lnTo>
                    <a:pt x="8494" y="398567"/>
                  </a:lnTo>
                </a:path>
                <a:path w="1320164" h="768350">
                  <a:moveTo>
                    <a:pt x="1301142" y="369531"/>
                  </a:moveTo>
                  <a:lnTo>
                    <a:pt x="694789" y="768099"/>
                  </a:lnTo>
                </a:path>
                <a:path w="1320164" h="768350">
                  <a:moveTo>
                    <a:pt x="663986" y="0"/>
                  </a:moveTo>
                  <a:lnTo>
                    <a:pt x="1319845" y="379729"/>
                  </a:lnTo>
                </a:path>
                <a:path w="1320164" h="768350">
                  <a:moveTo>
                    <a:pt x="0" y="390069"/>
                  </a:moveTo>
                  <a:lnTo>
                    <a:pt x="705047" y="768099"/>
                  </a:lnTo>
                </a:path>
              </a:pathLst>
            </a:custGeom>
            <a:ln w="10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44384" y="3753444"/>
              <a:ext cx="85725" cy="327660"/>
            </a:xfrm>
            <a:custGeom>
              <a:avLst/>
              <a:gdLst/>
              <a:ahLst/>
              <a:cxnLst/>
              <a:rect l="l" t="t" r="r" b="b"/>
              <a:pathLst>
                <a:path w="85725" h="327660">
                  <a:moveTo>
                    <a:pt x="0" y="241491"/>
                  </a:moveTo>
                  <a:lnTo>
                    <a:pt x="42478" y="327040"/>
                  </a:lnTo>
                  <a:lnTo>
                    <a:pt x="67360" y="277325"/>
                  </a:lnTo>
                  <a:lnTo>
                    <a:pt x="39290" y="277325"/>
                  </a:lnTo>
                  <a:lnTo>
                    <a:pt x="37518" y="275626"/>
                  </a:lnTo>
                  <a:lnTo>
                    <a:pt x="35747" y="272085"/>
                  </a:lnTo>
                  <a:lnTo>
                    <a:pt x="33976" y="270668"/>
                  </a:lnTo>
                  <a:lnTo>
                    <a:pt x="33976" y="264829"/>
                  </a:lnTo>
                  <a:lnTo>
                    <a:pt x="0" y="241491"/>
                  </a:lnTo>
                  <a:close/>
                </a:path>
                <a:path w="85725" h="327660">
                  <a:moveTo>
                    <a:pt x="33976" y="264829"/>
                  </a:moveTo>
                  <a:lnTo>
                    <a:pt x="33976" y="270668"/>
                  </a:lnTo>
                  <a:lnTo>
                    <a:pt x="35747" y="272085"/>
                  </a:lnTo>
                  <a:lnTo>
                    <a:pt x="37518" y="275626"/>
                  </a:lnTo>
                  <a:lnTo>
                    <a:pt x="39290" y="277325"/>
                  </a:lnTo>
                  <a:lnTo>
                    <a:pt x="44234" y="277325"/>
                  </a:lnTo>
                  <a:lnTo>
                    <a:pt x="47777" y="275626"/>
                  </a:lnTo>
                  <a:lnTo>
                    <a:pt x="47777" y="272085"/>
                  </a:lnTo>
                  <a:lnTo>
                    <a:pt x="49548" y="270668"/>
                  </a:lnTo>
                  <a:lnTo>
                    <a:pt x="42478" y="270668"/>
                  </a:lnTo>
                  <a:lnTo>
                    <a:pt x="33976" y="264829"/>
                  </a:lnTo>
                  <a:close/>
                </a:path>
                <a:path w="85725" h="327660">
                  <a:moveTo>
                    <a:pt x="85296" y="241491"/>
                  </a:moveTo>
                  <a:lnTo>
                    <a:pt x="49548" y="265851"/>
                  </a:lnTo>
                  <a:lnTo>
                    <a:pt x="49548" y="270668"/>
                  </a:lnTo>
                  <a:lnTo>
                    <a:pt x="47777" y="272085"/>
                  </a:lnTo>
                  <a:lnTo>
                    <a:pt x="47777" y="275626"/>
                  </a:lnTo>
                  <a:lnTo>
                    <a:pt x="44234" y="277325"/>
                  </a:lnTo>
                  <a:lnTo>
                    <a:pt x="67360" y="277325"/>
                  </a:lnTo>
                  <a:lnTo>
                    <a:pt x="85296" y="241491"/>
                  </a:lnTo>
                  <a:close/>
                </a:path>
                <a:path w="85725" h="327660">
                  <a:moveTo>
                    <a:pt x="47777" y="1841"/>
                  </a:moveTo>
                  <a:lnTo>
                    <a:pt x="37518" y="1841"/>
                  </a:lnTo>
                  <a:lnTo>
                    <a:pt x="35747" y="5382"/>
                  </a:lnTo>
                  <a:lnTo>
                    <a:pt x="33976" y="7081"/>
                  </a:lnTo>
                  <a:lnTo>
                    <a:pt x="33976" y="264829"/>
                  </a:lnTo>
                  <a:lnTo>
                    <a:pt x="42478" y="270668"/>
                  </a:lnTo>
                  <a:lnTo>
                    <a:pt x="49548" y="265851"/>
                  </a:lnTo>
                  <a:lnTo>
                    <a:pt x="49548" y="7081"/>
                  </a:lnTo>
                  <a:lnTo>
                    <a:pt x="47777" y="5382"/>
                  </a:lnTo>
                  <a:lnTo>
                    <a:pt x="47777" y="1841"/>
                  </a:lnTo>
                  <a:close/>
                </a:path>
                <a:path w="85725" h="327660">
                  <a:moveTo>
                    <a:pt x="49548" y="265851"/>
                  </a:moveTo>
                  <a:lnTo>
                    <a:pt x="42478" y="270668"/>
                  </a:lnTo>
                  <a:lnTo>
                    <a:pt x="49548" y="270668"/>
                  </a:lnTo>
                  <a:lnTo>
                    <a:pt x="49548" y="265851"/>
                  </a:lnTo>
                  <a:close/>
                </a:path>
                <a:path w="85725" h="327660">
                  <a:moveTo>
                    <a:pt x="42478" y="0"/>
                  </a:moveTo>
                  <a:lnTo>
                    <a:pt x="39290" y="1841"/>
                  </a:lnTo>
                  <a:lnTo>
                    <a:pt x="44234" y="1841"/>
                  </a:lnTo>
                  <a:lnTo>
                    <a:pt x="424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44384" y="3753444"/>
              <a:ext cx="85725" cy="327660"/>
            </a:xfrm>
            <a:custGeom>
              <a:avLst/>
              <a:gdLst/>
              <a:ahLst/>
              <a:cxnLst/>
              <a:rect l="l" t="t" r="r" b="b"/>
              <a:pathLst>
                <a:path w="85725" h="327660">
                  <a:moveTo>
                    <a:pt x="49548" y="7081"/>
                  </a:moveTo>
                  <a:lnTo>
                    <a:pt x="49548" y="270668"/>
                  </a:lnTo>
                  <a:lnTo>
                    <a:pt x="47777" y="272085"/>
                  </a:lnTo>
                  <a:lnTo>
                    <a:pt x="47777" y="275626"/>
                  </a:lnTo>
                  <a:lnTo>
                    <a:pt x="44234" y="277325"/>
                  </a:lnTo>
                  <a:lnTo>
                    <a:pt x="42478" y="277325"/>
                  </a:lnTo>
                  <a:lnTo>
                    <a:pt x="39290" y="277325"/>
                  </a:lnTo>
                  <a:lnTo>
                    <a:pt x="37518" y="275626"/>
                  </a:lnTo>
                  <a:lnTo>
                    <a:pt x="35747" y="272085"/>
                  </a:lnTo>
                  <a:lnTo>
                    <a:pt x="33976" y="270668"/>
                  </a:lnTo>
                  <a:lnTo>
                    <a:pt x="33976" y="7081"/>
                  </a:lnTo>
                  <a:lnTo>
                    <a:pt x="35747" y="5382"/>
                  </a:lnTo>
                  <a:lnTo>
                    <a:pt x="37518" y="1841"/>
                  </a:lnTo>
                  <a:lnTo>
                    <a:pt x="39290" y="1841"/>
                  </a:lnTo>
                  <a:lnTo>
                    <a:pt x="42478" y="0"/>
                  </a:lnTo>
                  <a:lnTo>
                    <a:pt x="44234" y="1841"/>
                  </a:lnTo>
                  <a:lnTo>
                    <a:pt x="47777" y="1841"/>
                  </a:lnTo>
                  <a:lnTo>
                    <a:pt x="47777" y="5382"/>
                  </a:lnTo>
                  <a:lnTo>
                    <a:pt x="49548" y="7081"/>
                  </a:lnTo>
                  <a:close/>
                </a:path>
                <a:path w="85725" h="327660">
                  <a:moveTo>
                    <a:pt x="42478" y="270668"/>
                  </a:moveTo>
                  <a:lnTo>
                    <a:pt x="85296" y="241491"/>
                  </a:lnTo>
                  <a:lnTo>
                    <a:pt x="42478" y="327040"/>
                  </a:lnTo>
                  <a:lnTo>
                    <a:pt x="0" y="241491"/>
                  </a:lnTo>
                  <a:lnTo>
                    <a:pt x="42478" y="2706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1768" y="4891174"/>
              <a:ext cx="358140" cy="210820"/>
            </a:xfrm>
            <a:custGeom>
              <a:avLst/>
              <a:gdLst/>
              <a:ahLst/>
              <a:cxnLst/>
              <a:rect l="l" t="t" r="r" b="b"/>
              <a:pathLst>
                <a:path w="358139" h="210820">
                  <a:moveTo>
                    <a:pt x="0" y="210657"/>
                  </a:moveTo>
                  <a:lnTo>
                    <a:pt x="357832" y="210657"/>
                  </a:lnTo>
                  <a:lnTo>
                    <a:pt x="357832" y="0"/>
                  </a:lnTo>
                  <a:lnTo>
                    <a:pt x="0" y="0"/>
                  </a:lnTo>
                  <a:lnTo>
                    <a:pt x="0" y="210657"/>
                  </a:lnTo>
                  <a:close/>
                </a:path>
              </a:pathLst>
            </a:custGeom>
            <a:ln w="102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58793" y="4887693"/>
            <a:ext cx="245110" cy="19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5" dirty="0">
                <a:latin typeface="Times New Roman"/>
                <a:cs typeface="Times New Roman"/>
              </a:rPr>
              <a:t>u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21771" y="5231641"/>
            <a:ext cx="1054735" cy="219710"/>
          </a:xfrm>
          <a:custGeom>
            <a:avLst/>
            <a:gdLst/>
            <a:ahLst/>
            <a:cxnLst/>
            <a:rect l="l" t="t" r="r" b="b"/>
            <a:pathLst>
              <a:path w="1054735" h="219710">
                <a:moveTo>
                  <a:pt x="0" y="219169"/>
                </a:moveTo>
                <a:lnTo>
                  <a:pt x="1054384" y="219169"/>
                </a:lnTo>
                <a:lnTo>
                  <a:pt x="1054384" y="0"/>
                </a:lnTo>
                <a:lnTo>
                  <a:pt x="0" y="0"/>
                </a:lnTo>
                <a:lnTo>
                  <a:pt x="0" y="219169"/>
                </a:lnTo>
                <a:close/>
              </a:path>
            </a:pathLst>
          </a:custGeom>
          <a:ln w="10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64620" y="5226362"/>
            <a:ext cx="568325" cy="19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dirty="0">
                <a:latin typeface="Times New Roman"/>
                <a:cs typeface="Times New Roman"/>
              </a:rPr>
              <a:t>Komut(s)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92662" y="4167321"/>
            <a:ext cx="1115060" cy="1091565"/>
            <a:chOff x="2692662" y="4167321"/>
            <a:chExt cx="1115060" cy="1091565"/>
          </a:xfrm>
        </p:grpSpPr>
        <p:sp>
          <p:nvSpPr>
            <p:cNvPr id="19" name="object 19"/>
            <p:cNvSpPr/>
            <p:nvPr/>
          </p:nvSpPr>
          <p:spPr>
            <a:xfrm>
              <a:off x="2693932" y="4831587"/>
              <a:ext cx="85090" cy="426084"/>
            </a:xfrm>
            <a:custGeom>
              <a:avLst/>
              <a:gdLst/>
              <a:ahLst/>
              <a:cxnLst/>
              <a:rect l="l" t="t" r="r" b="b"/>
              <a:pathLst>
                <a:path w="85089" h="426085">
                  <a:moveTo>
                    <a:pt x="0" y="340467"/>
                  </a:moveTo>
                  <a:lnTo>
                    <a:pt x="42478" y="425931"/>
                  </a:lnTo>
                  <a:lnTo>
                    <a:pt x="66968" y="376641"/>
                  </a:lnTo>
                  <a:lnTo>
                    <a:pt x="38935" y="376641"/>
                  </a:lnTo>
                  <a:lnTo>
                    <a:pt x="37518" y="374871"/>
                  </a:lnTo>
                  <a:lnTo>
                    <a:pt x="35747" y="373100"/>
                  </a:lnTo>
                  <a:lnTo>
                    <a:pt x="35747" y="364938"/>
                  </a:lnTo>
                  <a:lnTo>
                    <a:pt x="0" y="340467"/>
                  </a:lnTo>
                  <a:close/>
                </a:path>
                <a:path w="85089" h="426085">
                  <a:moveTo>
                    <a:pt x="35747" y="364938"/>
                  </a:moveTo>
                  <a:lnTo>
                    <a:pt x="35747" y="373100"/>
                  </a:lnTo>
                  <a:lnTo>
                    <a:pt x="37518" y="374871"/>
                  </a:lnTo>
                  <a:lnTo>
                    <a:pt x="38935" y="376641"/>
                  </a:lnTo>
                  <a:lnTo>
                    <a:pt x="44249" y="376641"/>
                  </a:lnTo>
                  <a:lnTo>
                    <a:pt x="47422" y="374871"/>
                  </a:lnTo>
                  <a:lnTo>
                    <a:pt x="49194" y="373100"/>
                  </a:lnTo>
                  <a:lnTo>
                    <a:pt x="49194" y="369545"/>
                  </a:lnTo>
                  <a:lnTo>
                    <a:pt x="42478" y="369545"/>
                  </a:lnTo>
                  <a:lnTo>
                    <a:pt x="35747" y="364938"/>
                  </a:lnTo>
                  <a:close/>
                </a:path>
                <a:path w="85089" h="426085">
                  <a:moveTo>
                    <a:pt x="84941" y="340467"/>
                  </a:moveTo>
                  <a:lnTo>
                    <a:pt x="49205" y="364938"/>
                  </a:lnTo>
                  <a:lnTo>
                    <a:pt x="49194" y="373100"/>
                  </a:lnTo>
                  <a:lnTo>
                    <a:pt x="47422" y="374871"/>
                  </a:lnTo>
                  <a:lnTo>
                    <a:pt x="44249" y="376641"/>
                  </a:lnTo>
                  <a:lnTo>
                    <a:pt x="66968" y="376641"/>
                  </a:lnTo>
                  <a:lnTo>
                    <a:pt x="84941" y="340467"/>
                  </a:lnTo>
                  <a:close/>
                </a:path>
                <a:path w="85089" h="426085">
                  <a:moveTo>
                    <a:pt x="47422" y="1841"/>
                  </a:moveTo>
                  <a:lnTo>
                    <a:pt x="37518" y="1841"/>
                  </a:lnTo>
                  <a:lnTo>
                    <a:pt x="35747" y="5382"/>
                  </a:lnTo>
                  <a:lnTo>
                    <a:pt x="35759" y="364946"/>
                  </a:lnTo>
                  <a:lnTo>
                    <a:pt x="42478" y="369545"/>
                  </a:lnTo>
                  <a:lnTo>
                    <a:pt x="49194" y="364946"/>
                  </a:lnTo>
                  <a:lnTo>
                    <a:pt x="49194" y="5382"/>
                  </a:lnTo>
                  <a:lnTo>
                    <a:pt x="47422" y="1841"/>
                  </a:lnTo>
                  <a:close/>
                </a:path>
                <a:path w="85089" h="426085">
                  <a:moveTo>
                    <a:pt x="49194" y="364946"/>
                  </a:moveTo>
                  <a:lnTo>
                    <a:pt x="42478" y="369545"/>
                  </a:lnTo>
                  <a:lnTo>
                    <a:pt x="49194" y="369545"/>
                  </a:lnTo>
                  <a:lnTo>
                    <a:pt x="49194" y="364946"/>
                  </a:lnTo>
                  <a:close/>
                </a:path>
                <a:path w="85089" h="426085">
                  <a:moveTo>
                    <a:pt x="42478" y="0"/>
                  </a:moveTo>
                  <a:lnTo>
                    <a:pt x="38935" y="1841"/>
                  </a:lnTo>
                  <a:lnTo>
                    <a:pt x="44249" y="1841"/>
                  </a:lnTo>
                  <a:lnTo>
                    <a:pt x="424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3932" y="4831587"/>
              <a:ext cx="85090" cy="426084"/>
            </a:xfrm>
            <a:custGeom>
              <a:avLst/>
              <a:gdLst/>
              <a:ahLst/>
              <a:cxnLst/>
              <a:rect l="l" t="t" r="r" b="b"/>
              <a:pathLst>
                <a:path w="85089" h="426085">
                  <a:moveTo>
                    <a:pt x="49194" y="6798"/>
                  </a:moveTo>
                  <a:lnTo>
                    <a:pt x="49194" y="369545"/>
                  </a:lnTo>
                  <a:lnTo>
                    <a:pt x="49194" y="373100"/>
                  </a:lnTo>
                  <a:lnTo>
                    <a:pt x="47422" y="374871"/>
                  </a:lnTo>
                  <a:lnTo>
                    <a:pt x="44249" y="376641"/>
                  </a:lnTo>
                  <a:lnTo>
                    <a:pt x="42478" y="376641"/>
                  </a:lnTo>
                  <a:lnTo>
                    <a:pt x="38935" y="376641"/>
                  </a:lnTo>
                  <a:lnTo>
                    <a:pt x="37518" y="374871"/>
                  </a:lnTo>
                  <a:lnTo>
                    <a:pt x="35747" y="373100"/>
                  </a:lnTo>
                  <a:lnTo>
                    <a:pt x="35747" y="369545"/>
                  </a:lnTo>
                  <a:lnTo>
                    <a:pt x="35747" y="6798"/>
                  </a:lnTo>
                  <a:lnTo>
                    <a:pt x="35747" y="5382"/>
                  </a:lnTo>
                  <a:lnTo>
                    <a:pt x="37518" y="1841"/>
                  </a:lnTo>
                  <a:lnTo>
                    <a:pt x="38935" y="1841"/>
                  </a:lnTo>
                  <a:lnTo>
                    <a:pt x="42478" y="0"/>
                  </a:lnTo>
                  <a:lnTo>
                    <a:pt x="44249" y="1841"/>
                  </a:lnTo>
                  <a:lnTo>
                    <a:pt x="47422" y="1841"/>
                  </a:lnTo>
                  <a:lnTo>
                    <a:pt x="49194" y="5382"/>
                  </a:lnTo>
                  <a:lnTo>
                    <a:pt x="49194" y="6798"/>
                  </a:lnTo>
                  <a:close/>
                </a:path>
                <a:path w="85089" h="426085">
                  <a:moveTo>
                    <a:pt x="42478" y="369545"/>
                  </a:moveTo>
                  <a:lnTo>
                    <a:pt x="84941" y="340467"/>
                  </a:lnTo>
                  <a:lnTo>
                    <a:pt x="42478" y="425931"/>
                  </a:lnTo>
                  <a:lnTo>
                    <a:pt x="0" y="340467"/>
                  </a:lnTo>
                  <a:lnTo>
                    <a:pt x="42478" y="3695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25421" y="4453132"/>
              <a:ext cx="476884" cy="0"/>
            </a:xfrm>
            <a:custGeom>
              <a:avLst/>
              <a:gdLst/>
              <a:ahLst/>
              <a:cxnLst/>
              <a:rect l="l" t="t" r="r" b="b"/>
              <a:pathLst>
                <a:path w="476885">
                  <a:moveTo>
                    <a:pt x="476638" y="0"/>
                  </a:moveTo>
                  <a:lnTo>
                    <a:pt x="0" y="0"/>
                  </a:lnTo>
                </a:path>
              </a:pathLst>
            </a:custGeom>
            <a:ln w="10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35622" y="4172718"/>
              <a:ext cx="396875" cy="210820"/>
            </a:xfrm>
            <a:custGeom>
              <a:avLst/>
              <a:gdLst/>
              <a:ahLst/>
              <a:cxnLst/>
              <a:rect l="l" t="t" r="r" b="b"/>
              <a:pathLst>
                <a:path w="396875" h="210820">
                  <a:moveTo>
                    <a:pt x="396768" y="0"/>
                  </a:moveTo>
                  <a:lnTo>
                    <a:pt x="0" y="0"/>
                  </a:lnTo>
                  <a:lnTo>
                    <a:pt x="0" y="210303"/>
                  </a:lnTo>
                  <a:lnTo>
                    <a:pt x="396768" y="210303"/>
                  </a:lnTo>
                  <a:lnTo>
                    <a:pt x="3967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35622" y="4172718"/>
              <a:ext cx="396875" cy="210820"/>
            </a:xfrm>
            <a:custGeom>
              <a:avLst/>
              <a:gdLst/>
              <a:ahLst/>
              <a:cxnLst/>
              <a:rect l="l" t="t" r="r" b="b"/>
              <a:pathLst>
                <a:path w="396875" h="210820">
                  <a:moveTo>
                    <a:pt x="0" y="210303"/>
                  </a:moveTo>
                  <a:lnTo>
                    <a:pt x="396768" y="210303"/>
                  </a:lnTo>
                  <a:lnTo>
                    <a:pt x="396768" y="0"/>
                  </a:lnTo>
                  <a:lnTo>
                    <a:pt x="0" y="0"/>
                  </a:lnTo>
                  <a:lnTo>
                    <a:pt x="0" y="210303"/>
                  </a:lnTo>
                  <a:close/>
                </a:path>
              </a:pathLst>
            </a:custGeom>
            <a:ln w="102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387674" y="4168742"/>
            <a:ext cx="291465" cy="19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spc="5" dirty="0">
                <a:latin typeface="Times New Roman"/>
                <a:cs typeface="Times New Roman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674646" y="4149814"/>
            <a:ext cx="3679190" cy="1787525"/>
            <a:chOff x="2674646" y="4149814"/>
            <a:chExt cx="3679190" cy="1787525"/>
          </a:xfrm>
        </p:grpSpPr>
        <p:sp>
          <p:nvSpPr>
            <p:cNvPr id="26" name="object 26"/>
            <p:cNvSpPr/>
            <p:nvPr/>
          </p:nvSpPr>
          <p:spPr>
            <a:xfrm>
              <a:off x="3802059" y="4471970"/>
              <a:ext cx="0" cy="1138555"/>
            </a:xfrm>
            <a:custGeom>
              <a:avLst/>
              <a:gdLst/>
              <a:ahLst/>
              <a:cxnLst/>
              <a:rect l="l" t="t" r="r" b="b"/>
              <a:pathLst>
                <a:path h="1138554">
                  <a:moveTo>
                    <a:pt x="0" y="0"/>
                  </a:moveTo>
                  <a:lnTo>
                    <a:pt x="0" y="1138084"/>
                  </a:lnTo>
                </a:path>
              </a:pathLst>
            </a:custGeom>
            <a:ln w="10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36410" y="5574234"/>
              <a:ext cx="1069975" cy="85725"/>
            </a:xfrm>
            <a:custGeom>
              <a:avLst/>
              <a:gdLst/>
              <a:ahLst/>
              <a:cxnLst/>
              <a:rect l="l" t="t" r="r" b="b"/>
              <a:pathLst>
                <a:path w="1069975" h="85725">
                  <a:moveTo>
                    <a:pt x="85296" y="0"/>
                  </a:moveTo>
                  <a:lnTo>
                    <a:pt x="0" y="42901"/>
                  </a:lnTo>
                  <a:lnTo>
                    <a:pt x="85296" y="85463"/>
                  </a:lnTo>
                  <a:lnTo>
                    <a:pt x="62081" y="51414"/>
                  </a:lnTo>
                  <a:lnTo>
                    <a:pt x="56278" y="51414"/>
                  </a:lnTo>
                  <a:lnTo>
                    <a:pt x="52736" y="49643"/>
                  </a:lnTo>
                  <a:lnTo>
                    <a:pt x="49194" y="46102"/>
                  </a:lnTo>
                  <a:lnTo>
                    <a:pt x="49194" y="41131"/>
                  </a:lnTo>
                  <a:lnTo>
                    <a:pt x="50965" y="37590"/>
                  </a:lnTo>
                  <a:lnTo>
                    <a:pt x="52736" y="37590"/>
                  </a:lnTo>
                  <a:lnTo>
                    <a:pt x="56278" y="35820"/>
                  </a:lnTo>
                  <a:lnTo>
                    <a:pt x="61068" y="35820"/>
                  </a:lnTo>
                  <a:lnTo>
                    <a:pt x="85296" y="0"/>
                  </a:lnTo>
                  <a:close/>
                </a:path>
                <a:path w="1069975" h="85725">
                  <a:moveTo>
                    <a:pt x="61068" y="35820"/>
                  </a:moveTo>
                  <a:lnTo>
                    <a:pt x="56278" y="35820"/>
                  </a:lnTo>
                  <a:lnTo>
                    <a:pt x="52736" y="37590"/>
                  </a:lnTo>
                  <a:lnTo>
                    <a:pt x="50965" y="37590"/>
                  </a:lnTo>
                  <a:lnTo>
                    <a:pt x="49194" y="41131"/>
                  </a:lnTo>
                  <a:lnTo>
                    <a:pt x="49194" y="46102"/>
                  </a:lnTo>
                  <a:lnTo>
                    <a:pt x="52736" y="49643"/>
                  </a:lnTo>
                  <a:lnTo>
                    <a:pt x="56278" y="51414"/>
                  </a:lnTo>
                  <a:lnTo>
                    <a:pt x="62081" y="51414"/>
                  </a:lnTo>
                  <a:lnTo>
                    <a:pt x="56278" y="42901"/>
                  </a:lnTo>
                  <a:lnTo>
                    <a:pt x="61068" y="35820"/>
                  </a:lnTo>
                  <a:close/>
                </a:path>
                <a:path w="1069975" h="85725">
                  <a:moveTo>
                    <a:pt x="1062815" y="35820"/>
                  </a:moveTo>
                  <a:lnTo>
                    <a:pt x="61068" y="35820"/>
                  </a:lnTo>
                  <a:lnTo>
                    <a:pt x="56278" y="42901"/>
                  </a:lnTo>
                  <a:lnTo>
                    <a:pt x="62081" y="51414"/>
                  </a:lnTo>
                  <a:lnTo>
                    <a:pt x="1062815" y="51414"/>
                  </a:lnTo>
                  <a:lnTo>
                    <a:pt x="1066074" y="49643"/>
                  </a:lnTo>
                  <a:lnTo>
                    <a:pt x="1067774" y="47873"/>
                  </a:lnTo>
                  <a:lnTo>
                    <a:pt x="1069616" y="46102"/>
                  </a:lnTo>
                  <a:lnTo>
                    <a:pt x="1069616" y="41131"/>
                  </a:lnTo>
                  <a:lnTo>
                    <a:pt x="1067774" y="37590"/>
                  </a:lnTo>
                  <a:lnTo>
                    <a:pt x="1066074" y="37590"/>
                  </a:lnTo>
                  <a:lnTo>
                    <a:pt x="1062815" y="35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36410" y="5574234"/>
              <a:ext cx="1069975" cy="85725"/>
            </a:xfrm>
            <a:custGeom>
              <a:avLst/>
              <a:gdLst/>
              <a:ahLst/>
              <a:cxnLst/>
              <a:rect l="l" t="t" r="r" b="b"/>
              <a:pathLst>
                <a:path w="1069975" h="85725">
                  <a:moveTo>
                    <a:pt x="1062815" y="51414"/>
                  </a:moveTo>
                  <a:lnTo>
                    <a:pt x="56278" y="51414"/>
                  </a:lnTo>
                  <a:lnTo>
                    <a:pt x="52736" y="49643"/>
                  </a:lnTo>
                  <a:lnTo>
                    <a:pt x="50965" y="47873"/>
                  </a:lnTo>
                  <a:lnTo>
                    <a:pt x="49194" y="46102"/>
                  </a:lnTo>
                  <a:lnTo>
                    <a:pt x="49194" y="42901"/>
                  </a:lnTo>
                  <a:lnTo>
                    <a:pt x="49194" y="41131"/>
                  </a:lnTo>
                  <a:lnTo>
                    <a:pt x="50965" y="37590"/>
                  </a:lnTo>
                  <a:lnTo>
                    <a:pt x="52736" y="37590"/>
                  </a:lnTo>
                  <a:lnTo>
                    <a:pt x="56278" y="35820"/>
                  </a:lnTo>
                  <a:lnTo>
                    <a:pt x="1062815" y="35820"/>
                  </a:lnTo>
                  <a:lnTo>
                    <a:pt x="1066074" y="37590"/>
                  </a:lnTo>
                  <a:lnTo>
                    <a:pt x="1067774" y="37590"/>
                  </a:lnTo>
                  <a:lnTo>
                    <a:pt x="1069616" y="41131"/>
                  </a:lnTo>
                  <a:lnTo>
                    <a:pt x="1069616" y="42901"/>
                  </a:lnTo>
                  <a:lnTo>
                    <a:pt x="1069616" y="46102"/>
                  </a:lnTo>
                  <a:lnTo>
                    <a:pt x="1067774" y="47873"/>
                  </a:lnTo>
                  <a:lnTo>
                    <a:pt x="1066074" y="49643"/>
                  </a:lnTo>
                  <a:lnTo>
                    <a:pt x="1062815" y="51414"/>
                  </a:lnTo>
                  <a:close/>
                </a:path>
                <a:path w="1069975" h="85725">
                  <a:moveTo>
                    <a:pt x="56278" y="42901"/>
                  </a:moveTo>
                  <a:lnTo>
                    <a:pt x="85296" y="85463"/>
                  </a:lnTo>
                  <a:lnTo>
                    <a:pt x="0" y="42901"/>
                  </a:lnTo>
                  <a:lnTo>
                    <a:pt x="85296" y="0"/>
                  </a:lnTo>
                  <a:lnTo>
                    <a:pt x="56278" y="429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93932" y="5451165"/>
              <a:ext cx="85090" cy="376555"/>
            </a:xfrm>
            <a:custGeom>
              <a:avLst/>
              <a:gdLst/>
              <a:ahLst/>
              <a:cxnLst/>
              <a:rect l="l" t="t" r="r" b="b"/>
              <a:pathLst>
                <a:path w="85089" h="376554">
                  <a:moveTo>
                    <a:pt x="0" y="290809"/>
                  </a:moveTo>
                  <a:lnTo>
                    <a:pt x="42478" y="376287"/>
                  </a:lnTo>
                  <a:lnTo>
                    <a:pt x="67147" y="326629"/>
                  </a:lnTo>
                  <a:lnTo>
                    <a:pt x="42478" y="326629"/>
                  </a:lnTo>
                  <a:lnTo>
                    <a:pt x="38935" y="324859"/>
                  </a:lnTo>
                  <a:lnTo>
                    <a:pt x="37518" y="324859"/>
                  </a:lnTo>
                  <a:lnTo>
                    <a:pt x="35747" y="321672"/>
                  </a:lnTo>
                  <a:lnTo>
                    <a:pt x="35747" y="315292"/>
                  </a:lnTo>
                  <a:lnTo>
                    <a:pt x="0" y="290809"/>
                  </a:lnTo>
                  <a:close/>
                </a:path>
                <a:path w="85089" h="376554">
                  <a:moveTo>
                    <a:pt x="44249" y="324859"/>
                  </a:moveTo>
                  <a:lnTo>
                    <a:pt x="38935" y="324859"/>
                  </a:lnTo>
                  <a:lnTo>
                    <a:pt x="42478" y="326629"/>
                  </a:lnTo>
                  <a:lnTo>
                    <a:pt x="44249" y="324859"/>
                  </a:lnTo>
                  <a:close/>
                </a:path>
                <a:path w="85089" h="376554">
                  <a:moveTo>
                    <a:pt x="84941" y="290809"/>
                  </a:moveTo>
                  <a:lnTo>
                    <a:pt x="49205" y="315292"/>
                  </a:lnTo>
                  <a:lnTo>
                    <a:pt x="49194" y="321672"/>
                  </a:lnTo>
                  <a:lnTo>
                    <a:pt x="47422" y="324859"/>
                  </a:lnTo>
                  <a:lnTo>
                    <a:pt x="44249" y="324859"/>
                  </a:lnTo>
                  <a:lnTo>
                    <a:pt x="42478" y="326629"/>
                  </a:lnTo>
                  <a:lnTo>
                    <a:pt x="67147" y="326629"/>
                  </a:lnTo>
                  <a:lnTo>
                    <a:pt x="84941" y="290809"/>
                  </a:lnTo>
                  <a:close/>
                </a:path>
                <a:path w="85089" h="376554">
                  <a:moveTo>
                    <a:pt x="35747" y="315292"/>
                  </a:moveTo>
                  <a:lnTo>
                    <a:pt x="35747" y="321672"/>
                  </a:lnTo>
                  <a:lnTo>
                    <a:pt x="37518" y="324859"/>
                  </a:lnTo>
                  <a:lnTo>
                    <a:pt x="47422" y="324859"/>
                  </a:lnTo>
                  <a:lnTo>
                    <a:pt x="49194" y="321672"/>
                  </a:lnTo>
                  <a:lnTo>
                    <a:pt x="49194" y="319902"/>
                  </a:lnTo>
                  <a:lnTo>
                    <a:pt x="42478" y="319902"/>
                  </a:lnTo>
                  <a:lnTo>
                    <a:pt x="35747" y="315292"/>
                  </a:lnTo>
                  <a:close/>
                </a:path>
                <a:path w="85089" h="376554">
                  <a:moveTo>
                    <a:pt x="44249" y="0"/>
                  </a:moveTo>
                  <a:lnTo>
                    <a:pt x="38935" y="0"/>
                  </a:lnTo>
                  <a:lnTo>
                    <a:pt x="35747" y="3186"/>
                  </a:lnTo>
                  <a:lnTo>
                    <a:pt x="35759" y="315300"/>
                  </a:lnTo>
                  <a:lnTo>
                    <a:pt x="42478" y="319902"/>
                  </a:lnTo>
                  <a:lnTo>
                    <a:pt x="49194" y="315300"/>
                  </a:lnTo>
                  <a:lnTo>
                    <a:pt x="49194" y="3186"/>
                  </a:lnTo>
                  <a:lnTo>
                    <a:pt x="47422" y="1416"/>
                  </a:lnTo>
                  <a:lnTo>
                    <a:pt x="44249" y="0"/>
                  </a:lnTo>
                  <a:close/>
                </a:path>
                <a:path w="85089" h="376554">
                  <a:moveTo>
                    <a:pt x="49194" y="315300"/>
                  </a:moveTo>
                  <a:lnTo>
                    <a:pt x="42478" y="319902"/>
                  </a:lnTo>
                  <a:lnTo>
                    <a:pt x="49194" y="319902"/>
                  </a:lnTo>
                  <a:lnTo>
                    <a:pt x="49194" y="315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29680" y="5451165"/>
              <a:ext cx="13970" cy="327025"/>
            </a:xfrm>
            <a:custGeom>
              <a:avLst/>
              <a:gdLst/>
              <a:ahLst/>
              <a:cxnLst/>
              <a:rect l="l" t="t" r="r" b="b"/>
              <a:pathLst>
                <a:path w="13969" h="327025">
                  <a:moveTo>
                    <a:pt x="13446" y="6741"/>
                  </a:moveTo>
                  <a:lnTo>
                    <a:pt x="13446" y="319902"/>
                  </a:lnTo>
                  <a:lnTo>
                    <a:pt x="13446" y="321672"/>
                  </a:lnTo>
                  <a:lnTo>
                    <a:pt x="11675" y="324859"/>
                  </a:lnTo>
                  <a:lnTo>
                    <a:pt x="8501" y="324859"/>
                  </a:lnTo>
                  <a:lnTo>
                    <a:pt x="6730" y="326629"/>
                  </a:lnTo>
                  <a:lnTo>
                    <a:pt x="3187" y="324859"/>
                  </a:lnTo>
                  <a:lnTo>
                    <a:pt x="1771" y="324859"/>
                  </a:lnTo>
                  <a:lnTo>
                    <a:pt x="0" y="321672"/>
                  </a:lnTo>
                  <a:lnTo>
                    <a:pt x="0" y="319902"/>
                  </a:lnTo>
                  <a:lnTo>
                    <a:pt x="0" y="6741"/>
                  </a:lnTo>
                  <a:lnTo>
                    <a:pt x="0" y="3186"/>
                  </a:lnTo>
                  <a:lnTo>
                    <a:pt x="1771" y="1416"/>
                  </a:lnTo>
                  <a:lnTo>
                    <a:pt x="3187" y="0"/>
                  </a:lnTo>
                  <a:lnTo>
                    <a:pt x="6730" y="0"/>
                  </a:lnTo>
                  <a:lnTo>
                    <a:pt x="8501" y="0"/>
                  </a:lnTo>
                  <a:lnTo>
                    <a:pt x="11675" y="1416"/>
                  </a:lnTo>
                  <a:lnTo>
                    <a:pt x="13446" y="3186"/>
                  </a:lnTo>
                  <a:lnTo>
                    <a:pt x="13446" y="67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4646" y="5740983"/>
              <a:ext cx="105219" cy="1958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73126" y="4155212"/>
              <a:ext cx="875665" cy="528955"/>
            </a:xfrm>
            <a:custGeom>
              <a:avLst/>
              <a:gdLst/>
              <a:ahLst/>
              <a:cxnLst/>
              <a:rect l="l" t="t" r="r" b="b"/>
              <a:pathLst>
                <a:path w="875664" h="528954">
                  <a:moveTo>
                    <a:pt x="0" y="528788"/>
                  </a:moveTo>
                  <a:lnTo>
                    <a:pt x="875291" y="528788"/>
                  </a:lnTo>
                  <a:lnTo>
                    <a:pt x="875291" y="0"/>
                  </a:lnTo>
                  <a:lnTo>
                    <a:pt x="0" y="0"/>
                  </a:lnTo>
                  <a:lnTo>
                    <a:pt x="0" y="528788"/>
                  </a:lnTo>
                  <a:close/>
                </a:path>
              </a:pathLst>
            </a:custGeom>
            <a:ln w="102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490748" y="4314203"/>
            <a:ext cx="838835" cy="19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dirty="0">
                <a:latin typeface="Times New Roman"/>
                <a:cs typeface="Times New Roman"/>
              </a:rPr>
              <a:t>(yaricap </a:t>
            </a:r>
            <a:r>
              <a:rPr sz="1100" spc="5" dirty="0">
                <a:latin typeface="Times New Roman"/>
                <a:cs typeface="Times New Roman"/>
              </a:rPr>
              <a:t>&gt;=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0)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237628" y="3741834"/>
            <a:ext cx="1330960" cy="1355090"/>
            <a:chOff x="5237628" y="3741834"/>
            <a:chExt cx="1330960" cy="1355090"/>
          </a:xfrm>
        </p:grpSpPr>
        <p:sp>
          <p:nvSpPr>
            <p:cNvPr id="35" name="object 35"/>
            <p:cNvSpPr/>
            <p:nvPr/>
          </p:nvSpPr>
          <p:spPr>
            <a:xfrm>
              <a:off x="5243025" y="4063063"/>
              <a:ext cx="1320165" cy="768350"/>
            </a:xfrm>
            <a:custGeom>
              <a:avLst/>
              <a:gdLst/>
              <a:ahLst/>
              <a:cxnLst/>
              <a:rect l="l" t="t" r="r" b="b"/>
              <a:pathLst>
                <a:path w="1320165" h="768350">
                  <a:moveTo>
                    <a:pt x="645530" y="0"/>
                  </a:moveTo>
                  <a:lnTo>
                    <a:pt x="8501" y="400408"/>
                  </a:lnTo>
                </a:path>
                <a:path w="1320165" h="768350">
                  <a:moveTo>
                    <a:pt x="1301403" y="369531"/>
                  </a:moveTo>
                  <a:lnTo>
                    <a:pt x="695120" y="768240"/>
                  </a:lnTo>
                </a:path>
                <a:path w="1320165" h="768350">
                  <a:moveTo>
                    <a:pt x="664374" y="0"/>
                  </a:moveTo>
                  <a:lnTo>
                    <a:pt x="1319822" y="379871"/>
                  </a:lnTo>
                </a:path>
                <a:path w="1320165" h="768350">
                  <a:moveTo>
                    <a:pt x="0" y="400408"/>
                  </a:moveTo>
                  <a:lnTo>
                    <a:pt x="705039" y="768240"/>
                  </a:lnTo>
                </a:path>
              </a:pathLst>
            </a:custGeom>
            <a:ln w="10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63477" y="3743104"/>
              <a:ext cx="85090" cy="327660"/>
            </a:xfrm>
            <a:custGeom>
              <a:avLst/>
              <a:gdLst/>
              <a:ahLst/>
              <a:cxnLst/>
              <a:rect l="l" t="t" r="r" b="b"/>
              <a:pathLst>
                <a:path w="85089" h="327660">
                  <a:moveTo>
                    <a:pt x="0" y="241633"/>
                  </a:moveTo>
                  <a:lnTo>
                    <a:pt x="42506" y="327040"/>
                  </a:lnTo>
                  <a:lnTo>
                    <a:pt x="67178" y="277467"/>
                  </a:lnTo>
                  <a:lnTo>
                    <a:pt x="38964" y="277467"/>
                  </a:lnTo>
                  <a:lnTo>
                    <a:pt x="37122" y="275626"/>
                  </a:lnTo>
                  <a:lnTo>
                    <a:pt x="35705" y="273784"/>
                  </a:lnTo>
                  <a:lnTo>
                    <a:pt x="34005" y="270668"/>
                  </a:lnTo>
                  <a:lnTo>
                    <a:pt x="34005" y="264861"/>
                  </a:lnTo>
                  <a:lnTo>
                    <a:pt x="0" y="241633"/>
                  </a:lnTo>
                  <a:close/>
                </a:path>
                <a:path w="85089" h="327660">
                  <a:moveTo>
                    <a:pt x="34005" y="264861"/>
                  </a:moveTo>
                  <a:lnTo>
                    <a:pt x="34005" y="270668"/>
                  </a:lnTo>
                  <a:lnTo>
                    <a:pt x="35705" y="273784"/>
                  </a:lnTo>
                  <a:lnTo>
                    <a:pt x="37122" y="275626"/>
                  </a:lnTo>
                  <a:lnTo>
                    <a:pt x="38964" y="277467"/>
                  </a:lnTo>
                  <a:lnTo>
                    <a:pt x="44206" y="277467"/>
                  </a:lnTo>
                  <a:lnTo>
                    <a:pt x="47465" y="275626"/>
                  </a:lnTo>
                  <a:lnTo>
                    <a:pt x="47465" y="273784"/>
                  </a:lnTo>
                  <a:lnTo>
                    <a:pt x="49165" y="270668"/>
                  </a:lnTo>
                  <a:lnTo>
                    <a:pt x="42506" y="270668"/>
                  </a:lnTo>
                  <a:lnTo>
                    <a:pt x="34005" y="264861"/>
                  </a:lnTo>
                  <a:close/>
                </a:path>
                <a:path w="85089" h="327660">
                  <a:moveTo>
                    <a:pt x="85012" y="241633"/>
                  </a:moveTo>
                  <a:lnTo>
                    <a:pt x="49165" y="266119"/>
                  </a:lnTo>
                  <a:lnTo>
                    <a:pt x="49165" y="270668"/>
                  </a:lnTo>
                  <a:lnTo>
                    <a:pt x="47465" y="273784"/>
                  </a:lnTo>
                  <a:lnTo>
                    <a:pt x="47465" y="275626"/>
                  </a:lnTo>
                  <a:lnTo>
                    <a:pt x="44206" y="277467"/>
                  </a:lnTo>
                  <a:lnTo>
                    <a:pt x="67178" y="277467"/>
                  </a:lnTo>
                  <a:lnTo>
                    <a:pt x="85012" y="241633"/>
                  </a:lnTo>
                  <a:close/>
                </a:path>
                <a:path w="85089" h="327660">
                  <a:moveTo>
                    <a:pt x="42506" y="0"/>
                  </a:moveTo>
                  <a:lnTo>
                    <a:pt x="38964" y="1841"/>
                  </a:lnTo>
                  <a:lnTo>
                    <a:pt x="37122" y="3540"/>
                  </a:lnTo>
                  <a:lnTo>
                    <a:pt x="35705" y="5382"/>
                  </a:lnTo>
                  <a:lnTo>
                    <a:pt x="34005" y="8639"/>
                  </a:lnTo>
                  <a:lnTo>
                    <a:pt x="34005" y="264861"/>
                  </a:lnTo>
                  <a:lnTo>
                    <a:pt x="42506" y="270668"/>
                  </a:lnTo>
                  <a:lnTo>
                    <a:pt x="49165" y="266119"/>
                  </a:lnTo>
                  <a:lnTo>
                    <a:pt x="49165" y="8639"/>
                  </a:lnTo>
                  <a:lnTo>
                    <a:pt x="47465" y="5382"/>
                  </a:lnTo>
                  <a:lnTo>
                    <a:pt x="47465" y="3540"/>
                  </a:lnTo>
                  <a:lnTo>
                    <a:pt x="44206" y="1841"/>
                  </a:lnTo>
                  <a:lnTo>
                    <a:pt x="42506" y="0"/>
                  </a:lnTo>
                  <a:close/>
                </a:path>
                <a:path w="85089" h="327660">
                  <a:moveTo>
                    <a:pt x="49165" y="266119"/>
                  </a:moveTo>
                  <a:lnTo>
                    <a:pt x="42506" y="270668"/>
                  </a:lnTo>
                  <a:lnTo>
                    <a:pt x="49165" y="270668"/>
                  </a:lnTo>
                  <a:lnTo>
                    <a:pt x="49165" y="2661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63477" y="3743104"/>
              <a:ext cx="85090" cy="327660"/>
            </a:xfrm>
            <a:custGeom>
              <a:avLst/>
              <a:gdLst/>
              <a:ahLst/>
              <a:cxnLst/>
              <a:rect l="l" t="t" r="r" b="b"/>
              <a:pathLst>
                <a:path w="85089" h="327660">
                  <a:moveTo>
                    <a:pt x="49165" y="8639"/>
                  </a:moveTo>
                  <a:lnTo>
                    <a:pt x="49165" y="270668"/>
                  </a:lnTo>
                  <a:lnTo>
                    <a:pt x="47465" y="273784"/>
                  </a:lnTo>
                  <a:lnTo>
                    <a:pt x="47465" y="275626"/>
                  </a:lnTo>
                  <a:lnTo>
                    <a:pt x="44206" y="277467"/>
                  </a:lnTo>
                  <a:lnTo>
                    <a:pt x="42506" y="277467"/>
                  </a:lnTo>
                  <a:lnTo>
                    <a:pt x="38964" y="277467"/>
                  </a:lnTo>
                  <a:lnTo>
                    <a:pt x="37122" y="275626"/>
                  </a:lnTo>
                  <a:lnTo>
                    <a:pt x="35705" y="273784"/>
                  </a:lnTo>
                  <a:lnTo>
                    <a:pt x="34005" y="270668"/>
                  </a:lnTo>
                  <a:lnTo>
                    <a:pt x="34005" y="8639"/>
                  </a:lnTo>
                  <a:lnTo>
                    <a:pt x="35705" y="5382"/>
                  </a:lnTo>
                  <a:lnTo>
                    <a:pt x="37122" y="3540"/>
                  </a:lnTo>
                  <a:lnTo>
                    <a:pt x="38964" y="1841"/>
                  </a:lnTo>
                  <a:lnTo>
                    <a:pt x="42506" y="0"/>
                  </a:lnTo>
                  <a:lnTo>
                    <a:pt x="44206" y="1841"/>
                  </a:lnTo>
                  <a:lnTo>
                    <a:pt x="47465" y="3540"/>
                  </a:lnTo>
                  <a:lnTo>
                    <a:pt x="47465" y="5382"/>
                  </a:lnTo>
                  <a:lnTo>
                    <a:pt x="49165" y="8639"/>
                  </a:lnTo>
                  <a:close/>
                </a:path>
                <a:path w="85089" h="327660">
                  <a:moveTo>
                    <a:pt x="42506" y="270668"/>
                  </a:moveTo>
                  <a:lnTo>
                    <a:pt x="85012" y="241633"/>
                  </a:lnTo>
                  <a:lnTo>
                    <a:pt x="42506" y="327040"/>
                  </a:lnTo>
                  <a:lnTo>
                    <a:pt x="0" y="241633"/>
                  </a:lnTo>
                  <a:lnTo>
                    <a:pt x="42506" y="2706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81628" y="4882605"/>
              <a:ext cx="396875" cy="208915"/>
            </a:xfrm>
            <a:custGeom>
              <a:avLst/>
              <a:gdLst/>
              <a:ahLst/>
              <a:cxnLst/>
              <a:rect l="l" t="t" r="r" b="b"/>
              <a:pathLst>
                <a:path w="396875" h="208914">
                  <a:moveTo>
                    <a:pt x="0" y="208886"/>
                  </a:moveTo>
                  <a:lnTo>
                    <a:pt x="396768" y="208886"/>
                  </a:lnTo>
                  <a:lnTo>
                    <a:pt x="396768" y="0"/>
                  </a:lnTo>
                  <a:lnTo>
                    <a:pt x="0" y="0"/>
                  </a:lnTo>
                  <a:lnTo>
                    <a:pt x="0" y="208886"/>
                  </a:lnTo>
                  <a:close/>
                </a:path>
              </a:pathLst>
            </a:custGeom>
            <a:ln w="102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555641" y="4877353"/>
            <a:ext cx="245110" cy="19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5" dirty="0">
                <a:latin typeface="Times New Roman"/>
                <a:cs typeface="Times New Roman"/>
              </a:rPr>
              <a:t>u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68276" y="5221344"/>
            <a:ext cx="2960370" cy="518795"/>
          </a:xfrm>
          <a:custGeom>
            <a:avLst/>
            <a:gdLst/>
            <a:ahLst/>
            <a:cxnLst/>
            <a:rect l="l" t="t" r="r" b="b"/>
            <a:pathLst>
              <a:path w="2960370" h="518795">
                <a:moveTo>
                  <a:pt x="0" y="518505"/>
                </a:moveTo>
                <a:lnTo>
                  <a:pt x="2960002" y="518505"/>
                </a:lnTo>
                <a:lnTo>
                  <a:pt x="2960002" y="0"/>
                </a:lnTo>
                <a:lnTo>
                  <a:pt x="0" y="0"/>
                </a:lnTo>
                <a:lnTo>
                  <a:pt x="0" y="518505"/>
                </a:lnTo>
                <a:close/>
              </a:path>
            </a:pathLst>
          </a:custGeom>
          <a:ln w="10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481079" y="5212892"/>
            <a:ext cx="2731135" cy="52197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400"/>
              </a:lnSpc>
              <a:spcBef>
                <a:spcPts val="145"/>
              </a:spcBef>
            </a:pPr>
            <a:r>
              <a:rPr sz="1100" spc="5" dirty="0">
                <a:latin typeface="Times New Roman"/>
                <a:cs typeface="Times New Roman"/>
              </a:rPr>
              <a:t>alan =yaricap * yaricap * PI;  System.out.println(“Yaricapı:”+yaricap+ “olan  Dairenin alanı:”+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alan);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911372" y="4158752"/>
            <a:ext cx="1631314" cy="1091565"/>
            <a:chOff x="5911372" y="4158752"/>
            <a:chExt cx="1631314" cy="1091565"/>
          </a:xfrm>
        </p:grpSpPr>
        <p:sp>
          <p:nvSpPr>
            <p:cNvPr id="43" name="object 43"/>
            <p:cNvSpPr/>
            <p:nvPr/>
          </p:nvSpPr>
          <p:spPr>
            <a:xfrm>
              <a:off x="5912643" y="4821247"/>
              <a:ext cx="85725" cy="427990"/>
            </a:xfrm>
            <a:custGeom>
              <a:avLst/>
              <a:gdLst/>
              <a:ahLst/>
              <a:cxnLst/>
              <a:rect l="l" t="t" r="r" b="b"/>
              <a:pathLst>
                <a:path w="85725" h="427989">
                  <a:moveTo>
                    <a:pt x="0" y="342294"/>
                  </a:moveTo>
                  <a:lnTo>
                    <a:pt x="42506" y="427772"/>
                  </a:lnTo>
                  <a:lnTo>
                    <a:pt x="68073" y="376698"/>
                  </a:lnTo>
                  <a:lnTo>
                    <a:pt x="39247" y="376698"/>
                  </a:lnTo>
                  <a:lnTo>
                    <a:pt x="35847" y="373143"/>
                  </a:lnTo>
                  <a:lnTo>
                    <a:pt x="35847" y="365324"/>
                  </a:lnTo>
                  <a:lnTo>
                    <a:pt x="0" y="342294"/>
                  </a:lnTo>
                  <a:close/>
                </a:path>
                <a:path w="85725" h="427989">
                  <a:moveTo>
                    <a:pt x="35847" y="365324"/>
                  </a:moveTo>
                  <a:lnTo>
                    <a:pt x="35847" y="373143"/>
                  </a:lnTo>
                  <a:lnTo>
                    <a:pt x="39247" y="376698"/>
                  </a:lnTo>
                  <a:lnTo>
                    <a:pt x="44206" y="376698"/>
                  </a:lnTo>
                  <a:lnTo>
                    <a:pt x="47748" y="374928"/>
                  </a:lnTo>
                  <a:lnTo>
                    <a:pt x="49590" y="373143"/>
                  </a:lnTo>
                  <a:lnTo>
                    <a:pt x="49590" y="369602"/>
                  </a:lnTo>
                  <a:lnTo>
                    <a:pt x="42506" y="369602"/>
                  </a:lnTo>
                  <a:lnTo>
                    <a:pt x="35847" y="365324"/>
                  </a:lnTo>
                  <a:close/>
                </a:path>
                <a:path w="85725" h="427989">
                  <a:moveTo>
                    <a:pt x="85296" y="342294"/>
                  </a:moveTo>
                  <a:lnTo>
                    <a:pt x="49590" y="365081"/>
                  </a:lnTo>
                  <a:lnTo>
                    <a:pt x="49590" y="373143"/>
                  </a:lnTo>
                  <a:lnTo>
                    <a:pt x="47748" y="374928"/>
                  </a:lnTo>
                  <a:lnTo>
                    <a:pt x="44206" y="376698"/>
                  </a:lnTo>
                  <a:lnTo>
                    <a:pt x="68073" y="376698"/>
                  </a:lnTo>
                  <a:lnTo>
                    <a:pt x="85296" y="342294"/>
                  </a:lnTo>
                  <a:close/>
                </a:path>
                <a:path w="85725" h="427989">
                  <a:moveTo>
                    <a:pt x="42506" y="0"/>
                  </a:moveTo>
                  <a:lnTo>
                    <a:pt x="39247" y="1841"/>
                  </a:lnTo>
                  <a:lnTo>
                    <a:pt x="37547" y="3540"/>
                  </a:lnTo>
                  <a:lnTo>
                    <a:pt x="35847" y="5382"/>
                  </a:lnTo>
                  <a:lnTo>
                    <a:pt x="35847" y="365324"/>
                  </a:lnTo>
                  <a:lnTo>
                    <a:pt x="42506" y="369602"/>
                  </a:lnTo>
                  <a:lnTo>
                    <a:pt x="49590" y="365081"/>
                  </a:lnTo>
                  <a:lnTo>
                    <a:pt x="49590" y="5382"/>
                  </a:lnTo>
                  <a:lnTo>
                    <a:pt x="47748" y="3540"/>
                  </a:lnTo>
                  <a:lnTo>
                    <a:pt x="44206" y="1841"/>
                  </a:lnTo>
                  <a:lnTo>
                    <a:pt x="42506" y="0"/>
                  </a:lnTo>
                  <a:close/>
                </a:path>
                <a:path w="85725" h="427989">
                  <a:moveTo>
                    <a:pt x="49590" y="365081"/>
                  </a:moveTo>
                  <a:lnTo>
                    <a:pt x="42506" y="369602"/>
                  </a:lnTo>
                  <a:lnTo>
                    <a:pt x="49590" y="369602"/>
                  </a:lnTo>
                  <a:lnTo>
                    <a:pt x="49590" y="3650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12642" y="4821247"/>
              <a:ext cx="85725" cy="427990"/>
            </a:xfrm>
            <a:custGeom>
              <a:avLst/>
              <a:gdLst/>
              <a:ahLst/>
              <a:cxnLst/>
              <a:rect l="l" t="t" r="r" b="b"/>
              <a:pathLst>
                <a:path w="85725" h="427989">
                  <a:moveTo>
                    <a:pt x="49590" y="8639"/>
                  </a:moveTo>
                  <a:lnTo>
                    <a:pt x="49590" y="369602"/>
                  </a:lnTo>
                  <a:lnTo>
                    <a:pt x="49590" y="373143"/>
                  </a:lnTo>
                  <a:lnTo>
                    <a:pt x="47748" y="374928"/>
                  </a:lnTo>
                  <a:lnTo>
                    <a:pt x="44206" y="376698"/>
                  </a:lnTo>
                  <a:lnTo>
                    <a:pt x="42506" y="376698"/>
                  </a:lnTo>
                  <a:lnTo>
                    <a:pt x="39247" y="376698"/>
                  </a:lnTo>
                  <a:lnTo>
                    <a:pt x="37547" y="374928"/>
                  </a:lnTo>
                  <a:lnTo>
                    <a:pt x="35847" y="373143"/>
                  </a:lnTo>
                  <a:lnTo>
                    <a:pt x="35847" y="369602"/>
                  </a:lnTo>
                  <a:lnTo>
                    <a:pt x="35847" y="8639"/>
                  </a:lnTo>
                  <a:lnTo>
                    <a:pt x="35847" y="5382"/>
                  </a:lnTo>
                  <a:lnTo>
                    <a:pt x="37547" y="3540"/>
                  </a:lnTo>
                  <a:lnTo>
                    <a:pt x="39247" y="1841"/>
                  </a:lnTo>
                  <a:lnTo>
                    <a:pt x="42506" y="0"/>
                  </a:lnTo>
                  <a:lnTo>
                    <a:pt x="44206" y="1841"/>
                  </a:lnTo>
                  <a:lnTo>
                    <a:pt x="47748" y="3540"/>
                  </a:lnTo>
                  <a:lnTo>
                    <a:pt x="49590" y="5382"/>
                  </a:lnTo>
                  <a:lnTo>
                    <a:pt x="49590" y="8639"/>
                  </a:lnTo>
                  <a:close/>
                </a:path>
                <a:path w="85725" h="427989">
                  <a:moveTo>
                    <a:pt x="42506" y="369602"/>
                  </a:moveTo>
                  <a:lnTo>
                    <a:pt x="85296" y="342294"/>
                  </a:lnTo>
                  <a:lnTo>
                    <a:pt x="42506" y="427773"/>
                  </a:lnTo>
                  <a:lnTo>
                    <a:pt x="0" y="342294"/>
                  </a:lnTo>
                  <a:lnTo>
                    <a:pt x="42506" y="3696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44429" y="4442934"/>
              <a:ext cx="993140" cy="0"/>
            </a:xfrm>
            <a:custGeom>
              <a:avLst/>
              <a:gdLst/>
              <a:ahLst/>
              <a:cxnLst/>
              <a:rect l="l" t="t" r="r" b="b"/>
              <a:pathLst>
                <a:path w="993140">
                  <a:moveTo>
                    <a:pt x="992807" y="0"/>
                  </a:moveTo>
                  <a:lnTo>
                    <a:pt x="0" y="0"/>
                  </a:lnTo>
                </a:path>
              </a:pathLst>
            </a:custGeom>
            <a:ln w="10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54347" y="4164149"/>
              <a:ext cx="397510" cy="208915"/>
            </a:xfrm>
            <a:custGeom>
              <a:avLst/>
              <a:gdLst/>
              <a:ahLst/>
              <a:cxnLst/>
              <a:rect l="l" t="t" r="r" b="b"/>
              <a:pathLst>
                <a:path w="397509" h="208914">
                  <a:moveTo>
                    <a:pt x="397122" y="0"/>
                  </a:moveTo>
                  <a:lnTo>
                    <a:pt x="0" y="0"/>
                  </a:lnTo>
                  <a:lnTo>
                    <a:pt x="0" y="208532"/>
                  </a:lnTo>
                  <a:lnTo>
                    <a:pt x="397122" y="208532"/>
                  </a:lnTo>
                  <a:lnTo>
                    <a:pt x="397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54347" y="4164149"/>
              <a:ext cx="397510" cy="208915"/>
            </a:xfrm>
            <a:custGeom>
              <a:avLst/>
              <a:gdLst/>
              <a:ahLst/>
              <a:cxnLst/>
              <a:rect l="l" t="t" r="r" b="b"/>
              <a:pathLst>
                <a:path w="397509" h="208914">
                  <a:moveTo>
                    <a:pt x="0" y="208532"/>
                  </a:moveTo>
                  <a:lnTo>
                    <a:pt x="397122" y="208532"/>
                  </a:lnTo>
                  <a:lnTo>
                    <a:pt x="397122" y="0"/>
                  </a:lnTo>
                  <a:lnTo>
                    <a:pt x="0" y="0"/>
                  </a:lnTo>
                  <a:lnTo>
                    <a:pt x="0" y="208532"/>
                  </a:lnTo>
                  <a:close/>
                </a:path>
              </a:pathLst>
            </a:custGeom>
            <a:ln w="102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606399" y="4158544"/>
            <a:ext cx="291465" cy="19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spc="5" dirty="0">
                <a:latin typeface="Times New Roman"/>
                <a:cs typeface="Times New Roman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495641" y="4437536"/>
            <a:ext cx="5053330" cy="2076450"/>
            <a:chOff x="2495641" y="4437536"/>
            <a:chExt cx="5053330" cy="2076450"/>
          </a:xfrm>
        </p:grpSpPr>
        <p:sp>
          <p:nvSpPr>
            <p:cNvPr id="50" name="object 50"/>
            <p:cNvSpPr/>
            <p:nvPr/>
          </p:nvSpPr>
          <p:spPr>
            <a:xfrm>
              <a:off x="7537236" y="4442934"/>
              <a:ext cx="0" cy="1417320"/>
            </a:xfrm>
            <a:custGeom>
              <a:avLst/>
              <a:gdLst/>
              <a:ahLst/>
              <a:cxnLst/>
              <a:rect l="l" t="t" r="r" b="b"/>
              <a:pathLst>
                <a:path h="1417320">
                  <a:moveTo>
                    <a:pt x="0" y="0"/>
                  </a:moveTo>
                  <a:lnTo>
                    <a:pt x="0" y="1416783"/>
                  </a:lnTo>
                </a:path>
              </a:pathLst>
            </a:custGeom>
            <a:ln w="10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65350" y="5834195"/>
              <a:ext cx="1575435" cy="86360"/>
            </a:xfrm>
            <a:custGeom>
              <a:avLst/>
              <a:gdLst/>
              <a:ahLst/>
              <a:cxnLst/>
              <a:rect l="l" t="t" r="r" b="b"/>
              <a:pathLst>
                <a:path w="1575434" h="86360">
                  <a:moveTo>
                    <a:pt x="85296" y="0"/>
                  </a:moveTo>
                  <a:lnTo>
                    <a:pt x="0" y="42901"/>
                  </a:lnTo>
                  <a:lnTo>
                    <a:pt x="85296" y="85818"/>
                  </a:lnTo>
                  <a:lnTo>
                    <a:pt x="60932" y="49643"/>
                  </a:lnTo>
                  <a:lnTo>
                    <a:pt x="52849" y="49643"/>
                  </a:lnTo>
                  <a:lnTo>
                    <a:pt x="51432" y="48227"/>
                  </a:lnTo>
                  <a:lnTo>
                    <a:pt x="49590" y="46457"/>
                  </a:lnTo>
                  <a:lnTo>
                    <a:pt x="49590" y="39361"/>
                  </a:lnTo>
                  <a:lnTo>
                    <a:pt x="51432" y="37944"/>
                  </a:lnTo>
                  <a:lnTo>
                    <a:pt x="52849" y="36174"/>
                  </a:lnTo>
                  <a:lnTo>
                    <a:pt x="60924" y="36174"/>
                  </a:lnTo>
                  <a:lnTo>
                    <a:pt x="85296" y="0"/>
                  </a:lnTo>
                  <a:close/>
                </a:path>
                <a:path w="1575434" h="86360">
                  <a:moveTo>
                    <a:pt x="60924" y="36174"/>
                  </a:moveTo>
                  <a:lnTo>
                    <a:pt x="52849" y="36174"/>
                  </a:lnTo>
                  <a:lnTo>
                    <a:pt x="51432" y="37944"/>
                  </a:lnTo>
                  <a:lnTo>
                    <a:pt x="49590" y="39361"/>
                  </a:lnTo>
                  <a:lnTo>
                    <a:pt x="49590" y="46457"/>
                  </a:lnTo>
                  <a:lnTo>
                    <a:pt x="51432" y="48227"/>
                  </a:lnTo>
                  <a:lnTo>
                    <a:pt x="52849" y="49643"/>
                  </a:lnTo>
                  <a:lnTo>
                    <a:pt x="60932" y="49643"/>
                  </a:lnTo>
                  <a:lnTo>
                    <a:pt x="56391" y="42901"/>
                  </a:lnTo>
                  <a:lnTo>
                    <a:pt x="60924" y="36174"/>
                  </a:lnTo>
                  <a:close/>
                </a:path>
                <a:path w="1575434" h="86360">
                  <a:moveTo>
                    <a:pt x="1572310" y="36174"/>
                  </a:moveTo>
                  <a:lnTo>
                    <a:pt x="60924" y="36174"/>
                  </a:lnTo>
                  <a:lnTo>
                    <a:pt x="56391" y="42901"/>
                  </a:lnTo>
                  <a:lnTo>
                    <a:pt x="60932" y="49643"/>
                  </a:lnTo>
                  <a:lnTo>
                    <a:pt x="1572310" y="49643"/>
                  </a:lnTo>
                  <a:lnTo>
                    <a:pt x="1573727" y="48227"/>
                  </a:lnTo>
                  <a:lnTo>
                    <a:pt x="1575428" y="46457"/>
                  </a:lnTo>
                  <a:lnTo>
                    <a:pt x="1575428" y="39361"/>
                  </a:lnTo>
                  <a:lnTo>
                    <a:pt x="1573727" y="37944"/>
                  </a:lnTo>
                  <a:lnTo>
                    <a:pt x="1572310" y="36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14941" y="5870369"/>
              <a:ext cx="1525905" cy="13970"/>
            </a:xfrm>
            <a:custGeom>
              <a:avLst/>
              <a:gdLst/>
              <a:ahLst/>
              <a:cxnLst/>
              <a:rect l="l" t="t" r="r" b="b"/>
              <a:pathLst>
                <a:path w="1525904" h="13970">
                  <a:moveTo>
                    <a:pt x="-991" y="6734"/>
                  </a:moveTo>
                  <a:lnTo>
                    <a:pt x="1526828" y="6734"/>
                  </a:lnTo>
                </a:path>
              </a:pathLst>
            </a:custGeom>
            <a:ln w="15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65350" y="5834195"/>
              <a:ext cx="85725" cy="86360"/>
            </a:xfrm>
            <a:custGeom>
              <a:avLst/>
              <a:gdLst/>
              <a:ahLst/>
              <a:cxnLst/>
              <a:rect l="l" t="t" r="r" b="b"/>
              <a:pathLst>
                <a:path w="85725" h="86360">
                  <a:moveTo>
                    <a:pt x="56391" y="42901"/>
                  </a:moveTo>
                  <a:lnTo>
                    <a:pt x="85296" y="85818"/>
                  </a:lnTo>
                  <a:lnTo>
                    <a:pt x="0" y="42901"/>
                  </a:lnTo>
                  <a:lnTo>
                    <a:pt x="85296" y="0"/>
                  </a:lnTo>
                  <a:lnTo>
                    <a:pt x="56391" y="429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12642" y="5750487"/>
              <a:ext cx="85725" cy="337820"/>
            </a:xfrm>
            <a:custGeom>
              <a:avLst/>
              <a:gdLst/>
              <a:ahLst/>
              <a:cxnLst/>
              <a:rect l="l" t="t" r="r" b="b"/>
              <a:pathLst>
                <a:path w="85725" h="337820">
                  <a:moveTo>
                    <a:pt x="0" y="251448"/>
                  </a:moveTo>
                  <a:lnTo>
                    <a:pt x="42506" y="337280"/>
                  </a:lnTo>
                  <a:lnTo>
                    <a:pt x="68144" y="285852"/>
                  </a:lnTo>
                  <a:lnTo>
                    <a:pt x="39247" y="285852"/>
                  </a:lnTo>
                  <a:lnTo>
                    <a:pt x="35847" y="282311"/>
                  </a:lnTo>
                  <a:lnTo>
                    <a:pt x="35847" y="274478"/>
                  </a:lnTo>
                  <a:lnTo>
                    <a:pt x="0" y="251448"/>
                  </a:lnTo>
                  <a:close/>
                </a:path>
                <a:path w="85725" h="337820">
                  <a:moveTo>
                    <a:pt x="35847" y="274478"/>
                  </a:moveTo>
                  <a:lnTo>
                    <a:pt x="35847" y="282311"/>
                  </a:lnTo>
                  <a:lnTo>
                    <a:pt x="39247" y="285852"/>
                  </a:lnTo>
                  <a:lnTo>
                    <a:pt x="44206" y="285852"/>
                  </a:lnTo>
                  <a:lnTo>
                    <a:pt x="47748" y="284081"/>
                  </a:lnTo>
                  <a:lnTo>
                    <a:pt x="49590" y="282311"/>
                  </a:lnTo>
                  <a:lnTo>
                    <a:pt x="49590" y="278756"/>
                  </a:lnTo>
                  <a:lnTo>
                    <a:pt x="42506" y="278756"/>
                  </a:lnTo>
                  <a:lnTo>
                    <a:pt x="35847" y="274478"/>
                  </a:lnTo>
                  <a:close/>
                </a:path>
                <a:path w="85725" h="337820">
                  <a:moveTo>
                    <a:pt x="85296" y="251448"/>
                  </a:moveTo>
                  <a:lnTo>
                    <a:pt x="49590" y="274235"/>
                  </a:lnTo>
                  <a:lnTo>
                    <a:pt x="49590" y="282311"/>
                  </a:lnTo>
                  <a:lnTo>
                    <a:pt x="47748" y="284081"/>
                  </a:lnTo>
                  <a:lnTo>
                    <a:pt x="44206" y="285852"/>
                  </a:lnTo>
                  <a:lnTo>
                    <a:pt x="68144" y="285852"/>
                  </a:lnTo>
                  <a:lnTo>
                    <a:pt x="85296" y="251448"/>
                  </a:lnTo>
                  <a:close/>
                </a:path>
                <a:path w="85725" h="337820">
                  <a:moveTo>
                    <a:pt x="44206" y="0"/>
                  </a:moveTo>
                  <a:lnTo>
                    <a:pt x="39247" y="0"/>
                  </a:lnTo>
                  <a:lnTo>
                    <a:pt x="35847" y="3555"/>
                  </a:lnTo>
                  <a:lnTo>
                    <a:pt x="35847" y="274478"/>
                  </a:lnTo>
                  <a:lnTo>
                    <a:pt x="42506" y="278756"/>
                  </a:lnTo>
                  <a:lnTo>
                    <a:pt x="49590" y="274235"/>
                  </a:lnTo>
                  <a:lnTo>
                    <a:pt x="49590" y="3555"/>
                  </a:lnTo>
                  <a:lnTo>
                    <a:pt x="47748" y="1770"/>
                  </a:lnTo>
                  <a:lnTo>
                    <a:pt x="44206" y="0"/>
                  </a:lnTo>
                  <a:close/>
                </a:path>
                <a:path w="85725" h="337820">
                  <a:moveTo>
                    <a:pt x="49590" y="274235"/>
                  </a:moveTo>
                  <a:lnTo>
                    <a:pt x="42506" y="278756"/>
                  </a:lnTo>
                  <a:lnTo>
                    <a:pt x="49590" y="278756"/>
                  </a:lnTo>
                  <a:lnTo>
                    <a:pt x="49590" y="2742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48490" y="5750487"/>
              <a:ext cx="13970" cy="286385"/>
            </a:xfrm>
            <a:custGeom>
              <a:avLst/>
              <a:gdLst/>
              <a:ahLst/>
              <a:cxnLst/>
              <a:rect l="l" t="t" r="r" b="b"/>
              <a:pathLst>
                <a:path w="13970" h="286385">
                  <a:moveTo>
                    <a:pt x="13743" y="6741"/>
                  </a:moveTo>
                  <a:lnTo>
                    <a:pt x="13743" y="278756"/>
                  </a:lnTo>
                  <a:lnTo>
                    <a:pt x="13743" y="282311"/>
                  </a:lnTo>
                  <a:lnTo>
                    <a:pt x="11901" y="284081"/>
                  </a:lnTo>
                  <a:lnTo>
                    <a:pt x="8359" y="285852"/>
                  </a:lnTo>
                  <a:lnTo>
                    <a:pt x="6659" y="285852"/>
                  </a:lnTo>
                  <a:lnTo>
                    <a:pt x="3400" y="285852"/>
                  </a:lnTo>
                  <a:lnTo>
                    <a:pt x="1700" y="284081"/>
                  </a:lnTo>
                  <a:lnTo>
                    <a:pt x="0" y="282311"/>
                  </a:lnTo>
                  <a:lnTo>
                    <a:pt x="0" y="278756"/>
                  </a:lnTo>
                  <a:lnTo>
                    <a:pt x="0" y="6741"/>
                  </a:lnTo>
                  <a:lnTo>
                    <a:pt x="0" y="3555"/>
                  </a:lnTo>
                  <a:lnTo>
                    <a:pt x="1700" y="1770"/>
                  </a:lnTo>
                  <a:lnTo>
                    <a:pt x="3400" y="0"/>
                  </a:lnTo>
                  <a:lnTo>
                    <a:pt x="6659" y="0"/>
                  </a:lnTo>
                  <a:lnTo>
                    <a:pt x="8359" y="0"/>
                  </a:lnTo>
                  <a:lnTo>
                    <a:pt x="11901" y="1770"/>
                  </a:lnTo>
                  <a:lnTo>
                    <a:pt x="13743" y="3555"/>
                  </a:lnTo>
                  <a:lnTo>
                    <a:pt x="13743" y="67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02269" y="6000944"/>
              <a:ext cx="104060" cy="1958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01038" y="6299493"/>
              <a:ext cx="396875" cy="208915"/>
            </a:xfrm>
            <a:custGeom>
              <a:avLst/>
              <a:gdLst/>
              <a:ahLst/>
              <a:cxnLst/>
              <a:rect l="l" t="t" r="r" b="b"/>
              <a:pathLst>
                <a:path w="396875" h="208915">
                  <a:moveTo>
                    <a:pt x="0" y="208886"/>
                  </a:moveTo>
                  <a:lnTo>
                    <a:pt x="396768" y="208886"/>
                  </a:lnTo>
                  <a:lnTo>
                    <a:pt x="396768" y="0"/>
                  </a:lnTo>
                  <a:lnTo>
                    <a:pt x="0" y="0"/>
                  </a:lnTo>
                  <a:lnTo>
                    <a:pt x="0" y="208886"/>
                  </a:lnTo>
                  <a:close/>
                </a:path>
              </a:pathLst>
            </a:custGeom>
            <a:ln w="102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587080" y="6295991"/>
            <a:ext cx="220979" cy="19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spc="-5" dirty="0">
                <a:solidFill>
                  <a:srgbClr val="339966"/>
                </a:solidFill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759053" y="6299493"/>
            <a:ext cx="396875" cy="208915"/>
          </a:xfrm>
          <a:custGeom>
            <a:avLst/>
            <a:gdLst/>
            <a:ahLst/>
            <a:cxnLst/>
            <a:rect l="l" t="t" r="r" b="b"/>
            <a:pathLst>
              <a:path w="396875" h="208915">
                <a:moveTo>
                  <a:pt x="0" y="208886"/>
                </a:moveTo>
                <a:lnTo>
                  <a:pt x="396768" y="208886"/>
                </a:lnTo>
                <a:lnTo>
                  <a:pt x="396768" y="0"/>
                </a:lnTo>
                <a:lnTo>
                  <a:pt x="0" y="0"/>
                </a:lnTo>
                <a:lnTo>
                  <a:pt x="0" y="208886"/>
                </a:lnTo>
                <a:close/>
              </a:path>
            </a:pathLst>
          </a:custGeom>
          <a:ln w="102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850352" y="6295991"/>
            <a:ext cx="215900" cy="19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spc="10" dirty="0">
                <a:solidFill>
                  <a:srgbClr val="339966"/>
                </a:solidFill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291208" y="2585973"/>
            <a:ext cx="4655820" cy="1163955"/>
            <a:chOff x="1291208" y="2585973"/>
            <a:chExt cx="4655820" cy="1163955"/>
          </a:xfrm>
        </p:grpSpPr>
        <p:sp>
          <p:nvSpPr>
            <p:cNvPr id="62" name="object 62"/>
            <p:cNvSpPr/>
            <p:nvPr/>
          </p:nvSpPr>
          <p:spPr>
            <a:xfrm>
              <a:off x="5842476" y="3628487"/>
              <a:ext cx="104060" cy="1211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91209" y="2585973"/>
              <a:ext cx="4500245" cy="1148080"/>
            </a:xfrm>
            <a:custGeom>
              <a:avLst/>
              <a:gdLst/>
              <a:ahLst/>
              <a:cxnLst/>
              <a:rect l="l" t="t" r="r" b="b"/>
              <a:pathLst>
                <a:path w="4500245" h="1148079">
                  <a:moveTo>
                    <a:pt x="1223391" y="1071626"/>
                  </a:moveTo>
                  <a:lnTo>
                    <a:pt x="1218514" y="1059688"/>
                  </a:lnTo>
                  <a:lnTo>
                    <a:pt x="1201928" y="1019048"/>
                  </a:lnTo>
                  <a:lnTo>
                    <a:pt x="1203642" y="1046010"/>
                  </a:lnTo>
                  <a:lnTo>
                    <a:pt x="8382" y="0"/>
                  </a:lnTo>
                  <a:lnTo>
                    <a:pt x="0" y="9652"/>
                  </a:lnTo>
                  <a:lnTo>
                    <a:pt x="1195311" y="1055471"/>
                  </a:lnTo>
                  <a:lnTo>
                    <a:pt x="1168400" y="1057275"/>
                  </a:lnTo>
                  <a:lnTo>
                    <a:pt x="1223391" y="1071626"/>
                  </a:lnTo>
                  <a:close/>
                </a:path>
                <a:path w="4500245" h="1148079">
                  <a:moveTo>
                    <a:pt x="4499991" y="1147826"/>
                  </a:moveTo>
                  <a:lnTo>
                    <a:pt x="4495241" y="1140714"/>
                  </a:lnTo>
                  <a:lnTo>
                    <a:pt x="4468495" y="1100582"/>
                  </a:lnTo>
                  <a:lnTo>
                    <a:pt x="4475518" y="1126502"/>
                  </a:lnTo>
                  <a:lnTo>
                    <a:pt x="3969766" y="837565"/>
                  </a:lnTo>
                  <a:lnTo>
                    <a:pt x="3963416" y="848487"/>
                  </a:lnTo>
                  <a:lnTo>
                    <a:pt x="4469333" y="1137577"/>
                  </a:lnTo>
                  <a:lnTo>
                    <a:pt x="4443222" y="1144651"/>
                  </a:lnTo>
                  <a:lnTo>
                    <a:pt x="4499991" y="114782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83540" y="788412"/>
            <a:ext cx="6651625" cy="12496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89814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if (yaricap &gt;= 0)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05054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alan = yaricap * yaricap *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PI;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if (boolean ifade)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21760" y="1666113"/>
            <a:ext cx="541210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System.out.println(«Yaricapi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575"/>
              </a:spcBef>
              <a:tabLst>
                <a:tab pos="1831975" algn="l"/>
                <a:tab pos="44570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yaricap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+"	olan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dairenin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alanı:"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area);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69107" y="2616784"/>
            <a:ext cx="172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815" y="258013"/>
            <a:ext cx="742569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5" dirty="0"/>
              <a:t>SIKLIKLA KULLANILAN</a:t>
            </a:r>
            <a:r>
              <a:rPr sz="2900" spc="-330" dirty="0"/>
              <a:t> </a:t>
            </a:r>
            <a:r>
              <a:rPr sz="2900" spc="-30" dirty="0"/>
              <a:t>TANIMLAYICILAR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07340" y="1090930"/>
            <a:ext cx="1918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Tanımlayıcı</a:t>
            </a:r>
            <a:r>
              <a:rPr sz="2000" b="1" spc="4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çıkış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378768"/>
            <a:ext cx="330200" cy="27705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%b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%c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%d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%f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%e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%s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305"/>
              </a:spcBef>
              <a:tabLst>
                <a:tab pos="1598930" algn="l"/>
              </a:tabLst>
            </a:pPr>
            <a:r>
              <a:rPr spc="-5" dirty="0"/>
              <a:t>boolean	</a:t>
            </a:r>
            <a:r>
              <a:rPr dirty="0"/>
              <a:t>bir</a:t>
            </a:r>
            <a:r>
              <a:rPr spc="-20" dirty="0"/>
              <a:t> </a:t>
            </a:r>
            <a:r>
              <a:rPr spc="-5" dirty="0"/>
              <a:t>değer</a:t>
            </a:r>
          </a:p>
          <a:p>
            <a:pPr marL="100965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karakter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5" dirty="0">
                <a:latin typeface="Times New Roman"/>
                <a:cs typeface="Times New Roman"/>
              </a:rPr>
              <a:t>tam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sayı</a:t>
            </a:r>
          </a:p>
          <a:p>
            <a:pPr marL="36830">
              <a:lnSpc>
                <a:spcPct val="100000"/>
              </a:lnSpc>
              <a:spcBef>
                <a:spcPts val="1205"/>
              </a:spcBef>
            </a:pPr>
            <a:r>
              <a:rPr spc="-5" dirty="0"/>
              <a:t>noktalı</a:t>
            </a:r>
            <a:r>
              <a:rPr spc="-15" dirty="0"/>
              <a:t> </a:t>
            </a:r>
            <a:r>
              <a:rPr spc="-5" dirty="0"/>
              <a:t>sayı</a:t>
            </a:r>
          </a:p>
          <a:p>
            <a:pPr marL="36830">
              <a:lnSpc>
                <a:spcPct val="100000"/>
              </a:lnSpc>
              <a:spcBef>
                <a:spcPts val="1200"/>
              </a:spcBef>
            </a:pPr>
            <a:r>
              <a:rPr dirty="0">
                <a:latin typeface="Times New Roman"/>
                <a:cs typeface="Times New Roman"/>
              </a:rPr>
              <a:t>standart </a:t>
            </a:r>
            <a:r>
              <a:rPr spc="-5" dirty="0">
                <a:latin typeface="Times New Roman"/>
                <a:cs typeface="Times New Roman"/>
              </a:rPr>
              <a:t>bilimsel gösterimde </a:t>
            </a:r>
            <a:r>
              <a:rPr dirty="0">
                <a:latin typeface="Times New Roman"/>
                <a:cs typeface="Times New Roman"/>
              </a:rPr>
              <a:t>bir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sayı</a:t>
            </a:r>
          </a:p>
          <a:p>
            <a:pPr marL="74930">
              <a:lnSpc>
                <a:spcPct val="100000"/>
              </a:lnSpc>
              <a:spcBef>
                <a:spcPts val="1200"/>
              </a:spcBef>
            </a:pPr>
            <a:r>
              <a:rPr dirty="0"/>
              <a:t>Bir</a:t>
            </a:r>
            <a:r>
              <a:rPr spc="-10" dirty="0"/>
              <a:t> </a:t>
            </a:r>
            <a:r>
              <a:rPr spc="-5" dirty="0"/>
              <a:t>sayı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94628" y="956369"/>
            <a:ext cx="2819400" cy="319278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520065">
              <a:lnSpc>
                <a:spcPct val="100000"/>
              </a:lnSpc>
              <a:spcBef>
                <a:spcPts val="116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endParaRPr sz="20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true veya</a:t>
            </a:r>
            <a:r>
              <a:rPr sz="20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2000">
              <a:latin typeface="Courier New"/>
              <a:cs typeface="Courier New"/>
            </a:endParaRPr>
          </a:p>
          <a:p>
            <a:pPr marL="927100" marR="1426845">
              <a:lnSpc>
                <a:spcPct val="15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'a'  200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45.460000</a:t>
            </a:r>
            <a:endParaRPr sz="200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4.556000e+01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"Java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Programlama"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5657" y="4474200"/>
            <a:ext cx="7668895" cy="1967230"/>
            <a:chOff x="815657" y="4474200"/>
            <a:chExt cx="7668895" cy="1967230"/>
          </a:xfrm>
        </p:grpSpPr>
        <p:sp>
          <p:nvSpPr>
            <p:cNvPr id="8" name="object 8"/>
            <p:cNvSpPr/>
            <p:nvPr/>
          </p:nvSpPr>
          <p:spPr>
            <a:xfrm>
              <a:off x="824547" y="4483090"/>
              <a:ext cx="7651115" cy="1949450"/>
            </a:xfrm>
            <a:custGeom>
              <a:avLst/>
              <a:gdLst/>
              <a:ahLst/>
              <a:cxnLst/>
              <a:rect l="l" t="t" r="r" b="b"/>
              <a:pathLst>
                <a:path w="7651115" h="1949450">
                  <a:moveTo>
                    <a:pt x="7650990" y="0"/>
                  </a:moveTo>
                  <a:lnTo>
                    <a:pt x="0" y="0"/>
                  </a:lnTo>
                  <a:lnTo>
                    <a:pt x="0" y="1949087"/>
                  </a:lnTo>
                  <a:lnTo>
                    <a:pt x="7650990" y="1949087"/>
                  </a:lnTo>
                  <a:lnTo>
                    <a:pt x="76509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4547" y="4483090"/>
              <a:ext cx="7651115" cy="1949450"/>
            </a:xfrm>
            <a:custGeom>
              <a:avLst/>
              <a:gdLst/>
              <a:ahLst/>
              <a:cxnLst/>
              <a:rect l="l" t="t" r="r" b="b"/>
              <a:pathLst>
                <a:path w="7651115" h="1949450">
                  <a:moveTo>
                    <a:pt x="0" y="1949087"/>
                  </a:moveTo>
                  <a:lnTo>
                    <a:pt x="7650990" y="1949087"/>
                  </a:lnTo>
                  <a:lnTo>
                    <a:pt x="7650990" y="0"/>
                  </a:lnTo>
                  <a:lnTo>
                    <a:pt x="0" y="0"/>
                  </a:lnTo>
                  <a:lnTo>
                    <a:pt x="0" y="1949087"/>
                  </a:lnTo>
                  <a:close/>
                </a:path>
              </a:pathLst>
            </a:custGeom>
            <a:ln w="171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7525" y="4552708"/>
            <a:ext cx="2418715" cy="60071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</a:pP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int sayi </a:t>
            </a:r>
            <a:r>
              <a:rPr sz="1500" spc="1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5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5;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double deger </a:t>
            </a:r>
            <a:r>
              <a:rPr sz="1500" spc="1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5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45.56;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7525" y="5185377"/>
            <a:ext cx="6656070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System.out.printf("sayı: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%d ve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miktar: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%f",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sayi,</a:t>
            </a:r>
            <a:r>
              <a:rPr sz="1500" spc="-1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miktar);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7525" y="6048735"/>
            <a:ext cx="586105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Çıktı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4596" y="6048735"/>
            <a:ext cx="3220720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sayı: </a:t>
            </a:r>
            <a:r>
              <a:rPr sz="1500" spc="15" dirty="0">
                <a:solidFill>
                  <a:srgbClr val="FF0000"/>
                </a:solidFill>
                <a:latin typeface="Courier New"/>
                <a:cs typeface="Courier New"/>
              </a:rPr>
              <a:t>5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ve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miktar:</a:t>
            </a:r>
            <a:r>
              <a:rPr sz="1500" spc="-1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45.560000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21302" y="4745477"/>
            <a:ext cx="3477260" cy="1116965"/>
            <a:chOff x="3821302" y="4745477"/>
            <a:chExt cx="3477260" cy="1116965"/>
          </a:xfrm>
        </p:grpSpPr>
        <p:sp>
          <p:nvSpPr>
            <p:cNvPr id="15" name="object 15"/>
            <p:cNvSpPr/>
            <p:nvPr/>
          </p:nvSpPr>
          <p:spPr>
            <a:xfrm>
              <a:off x="5362966" y="5491127"/>
              <a:ext cx="1560830" cy="236220"/>
            </a:xfrm>
            <a:custGeom>
              <a:avLst/>
              <a:gdLst/>
              <a:ahLst/>
              <a:cxnLst/>
              <a:rect l="l" t="t" r="r" b="b"/>
              <a:pathLst>
                <a:path w="1560829" h="236220">
                  <a:moveTo>
                    <a:pt x="1543344" y="0"/>
                  </a:moveTo>
                  <a:lnTo>
                    <a:pt x="1543344" y="218817"/>
                  </a:lnTo>
                </a:path>
                <a:path w="1560829" h="236220">
                  <a:moveTo>
                    <a:pt x="1560792" y="236010"/>
                  </a:moveTo>
                  <a:lnTo>
                    <a:pt x="0" y="236010"/>
                  </a:lnTo>
                </a:path>
              </a:pathLst>
            </a:custGeom>
            <a:ln w="1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37869" y="5453781"/>
              <a:ext cx="142875" cy="285750"/>
            </a:xfrm>
            <a:custGeom>
              <a:avLst/>
              <a:gdLst/>
              <a:ahLst/>
              <a:cxnLst/>
              <a:rect l="l" t="t" r="r" b="b"/>
              <a:pathLst>
                <a:path w="142875" h="285750">
                  <a:moveTo>
                    <a:pt x="70988" y="94868"/>
                  </a:moveTo>
                  <a:lnTo>
                    <a:pt x="59754" y="102655"/>
                  </a:lnTo>
                  <a:lnTo>
                    <a:pt x="59754" y="285220"/>
                  </a:lnTo>
                  <a:lnTo>
                    <a:pt x="85329" y="285220"/>
                  </a:lnTo>
                  <a:lnTo>
                    <a:pt x="85329" y="104710"/>
                  </a:lnTo>
                  <a:lnTo>
                    <a:pt x="70988" y="94868"/>
                  </a:lnTo>
                  <a:close/>
                </a:path>
                <a:path w="142875" h="285750">
                  <a:moveTo>
                    <a:pt x="70988" y="0"/>
                  </a:moveTo>
                  <a:lnTo>
                    <a:pt x="0" y="144078"/>
                  </a:lnTo>
                  <a:lnTo>
                    <a:pt x="59754" y="102655"/>
                  </a:lnTo>
                  <a:lnTo>
                    <a:pt x="59754" y="94868"/>
                  </a:lnTo>
                  <a:lnTo>
                    <a:pt x="118203" y="94868"/>
                  </a:lnTo>
                  <a:lnTo>
                    <a:pt x="70988" y="0"/>
                  </a:lnTo>
                  <a:close/>
                </a:path>
                <a:path w="142875" h="285750">
                  <a:moveTo>
                    <a:pt x="118203" y="94868"/>
                  </a:moveTo>
                  <a:lnTo>
                    <a:pt x="85329" y="94868"/>
                  </a:lnTo>
                  <a:lnTo>
                    <a:pt x="85329" y="104710"/>
                  </a:lnTo>
                  <a:lnTo>
                    <a:pt x="142694" y="144078"/>
                  </a:lnTo>
                  <a:lnTo>
                    <a:pt x="118203" y="94868"/>
                  </a:lnTo>
                  <a:close/>
                </a:path>
                <a:path w="142875" h="285750">
                  <a:moveTo>
                    <a:pt x="85329" y="94868"/>
                  </a:moveTo>
                  <a:lnTo>
                    <a:pt x="70988" y="94868"/>
                  </a:lnTo>
                  <a:lnTo>
                    <a:pt x="85329" y="104710"/>
                  </a:lnTo>
                  <a:lnTo>
                    <a:pt x="85329" y="94868"/>
                  </a:lnTo>
                  <a:close/>
                </a:path>
                <a:path w="142875" h="285750">
                  <a:moveTo>
                    <a:pt x="70988" y="94868"/>
                  </a:moveTo>
                  <a:lnTo>
                    <a:pt x="59754" y="94868"/>
                  </a:lnTo>
                  <a:lnTo>
                    <a:pt x="59754" y="102655"/>
                  </a:lnTo>
                  <a:lnTo>
                    <a:pt x="70988" y="94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7869" y="5453781"/>
              <a:ext cx="142875" cy="285750"/>
            </a:xfrm>
            <a:custGeom>
              <a:avLst/>
              <a:gdLst/>
              <a:ahLst/>
              <a:cxnLst/>
              <a:rect l="l" t="t" r="r" b="b"/>
              <a:pathLst>
                <a:path w="142875" h="285750">
                  <a:moveTo>
                    <a:pt x="85329" y="94868"/>
                  </a:moveTo>
                  <a:lnTo>
                    <a:pt x="85329" y="285220"/>
                  </a:lnTo>
                  <a:lnTo>
                    <a:pt x="59754" y="285220"/>
                  </a:lnTo>
                  <a:lnTo>
                    <a:pt x="59754" y="94868"/>
                  </a:lnTo>
                  <a:lnTo>
                    <a:pt x="85329" y="94868"/>
                  </a:lnTo>
                  <a:close/>
                </a:path>
                <a:path w="142875" h="285750">
                  <a:moveTo>
                    <a:pt x="70988" y="94868"/>
                  </a:moveTo>
                  <a:lnTo>
                    <a:pt x="0" y="144078"/>
                  </a:lnTo>
                  <a:lnTo>
                    <a:pt x="70988" y="0"/>
                  </a:lnTo>
                  <a:lnTo>
                    <a:pt x="142694" y="144078"/>
                  </a:lnTo>
                  <a:lnTo>
                    <a:pt x="70988" y="94868"/>
                  </a:lnTo>
                  <a:close/>
                </a:path>
              </a:pathLst>
            </a:custGeom>
            <a:ln w="3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22968" y="5453781"/>
              <a:ext cx="142875" cy="403225"/>
            </a:xfrm>
            <a:custGeom>
              <a:avLst/>
              <a:gdLst/>
              <a:ahLst/>
              <a:cxnLst/>
              <a:rect l="l" t="t" r="r" b="b"/>
              <a:pathLst>
                <a:path w="142875" h="403225">
                  <a:moveTo>
                    <a:pt x="71705" y="94868"/>
                  </a:moveTo>
                  <a:lnTo>
                    <a:pt x="59754" y="103070"/>
                  </a:lnTo>
                  <a:lnTo>
                    <a:pt x="59754" y="403225"/>
                  </a:lnTo>
                  <a:lnTo>
                    <a:pt x="83178" y="403225"/>
                  </a:lnTo>
                  <a:lnTo>
                    <a:pt x="83178" y="102821"/>
                  </a:lnTo>
                  <a:lnTo>
                    <a:pt x="71705" y="94868"/>
                  </a:lnTo>
                  <a:close/>
                </a:path>
                <a:path w="142875" h="403225">
                  <a:moveTo>
                    <a:pt x="71705" y="0"/>
                  </a:moveTo>
                  <a:lnTo>
                    <a:pt x="0" y="144078"/>
                  </a:lnTo>
                  <a:lnTo>
                    <a:pt x="59754" y="103070"/>
                  </a:lnTo>
                  <a:lnTo>
                    <a:pt x="59754" y="94868"/>
                  </a:lnTo>
                  <a:lnTo>
                    <a:pt x="118447" y="94868"/>
                  </a:lnTo>
                  <a:lnTo>
                    <a:pt x="71705" y="0"/>
                  </a:lnTo>
                  <a:close/>
                </a:path>
                <a:path w="142875" h="403225">
                  <a:moveTo>
                    <a:pt x="118447" y="94868"/>
                  </a:moveTo>
                  <a:lnTo>
                    <a:pt x="83178" y="94868"/>
                  </a:lnTo>
                  <a:lnTo>
                    <a:pt x="83178" y="102821"/>
                  </a:lnTo>
                  <a:lnTo>
                    <a:pt x="142694" y="144078"/>
                  </a:lnTo>
                  <a:lnTo>
                    <a:pt x="118447" y="94868"/>
                  </a:lnTo>
                  <a:close/>
                </a:path>
                <a:path w="142875" h="403225">
                  <a:moveTo>
                    <a:pt x="71705" y="94868"/>
                  </a:moveTo>
                  <a:lnTo>
                    <a:pt x="59754" y="94868"/>
                  </a:lnTo>
                  <a:lnTo>
                    <a:pt x="59754" y="103070"/>
                  </a:lnTo>
                  <a:lnTo>
                    <a:pt x="71705" y="94868"/>
                  </a:lnTo>
                  <a:close/>
                </a:path>
                <a:path w="142875" h="403225">
                  <a:moveTo>
                    <a:pt x="83178" y="94868"/>
                  </a:moveTo>
                  <a:lnTo>
                    <a:pt x="71705" y="94868"/>
                  </a:lnTo>
                  <a:lnTo>
                    <a:pt x="83178" y="102821"/>
                  </a:lnTo>
                  <a:lnTo>
                    <a:pt x="83178" y="94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2968" y="5453781"/>
              <a:ext cx="142875" cy="403225"/>
            </a:xfrm>
            <a:custGeom>
              <a:avLst/>
              <a:gdLst/>
              <a:ahLst/>
              <a:cxnLst/>
              <a:rect l="l" t="t" r="r" b="b"/>
              <a:pathLst>
                <a:path w="142875" h="403225">
                  <a:moveTo>
                    <a:pt x="83178" y="94868"/>
                  </a:moveTo>
                  <a:lnTo>
                    <a:pt x="83178" y="403225"/>
                  </a:lnTo>
                  <a:lnTo>
                    <a:pt x="59754" y="403225"/>
                  </a:lnTo>
                  <a:lnTo>
                    <a:pt x="59754" y="94868"/>
                  </a:lnTo>
                  <a:lnTo>
                    <a:pt x="83178" y="94868"/>
                  </a:lnTo>
                  <a:close/>
                </a:path>
                <a:path w="142875" h="403225">
                  <a:moveTo>
                    <a:pt x="71705" y="94868"/>
                  </a:moveTo>
                  <a:lnTo>
                    <a:pt x="0" y="144078"/>
                  </a:lnTo>
                  <a:lnTo>
                    <a:pt x="71705" y="0"/>
                  </a:lnTo>
                  <a:lnTo>
                    <a:pt x="142694" y="144078"/>
                  </a:lnTo>
                  <a:lnTo>
                    <a:pt x="71705" y="94868"/>
                  </a:lnTo>
                  <a:close/>
                </a:path>
              </a:pathLst>
            </a:custGeom>
            <a:ln w="3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2561" y="5073692"/>
              <a:ext cx="3387725" cy="788670"/>
            </a:xfrm>
            <a:custGeom>
              <a:avLst/>
              <a:gdLst/>
              <a:ahLst/>
              <a:cxnLst/>
              <a:rect l="l" t="t" r="r" b="b"/>
              <a:pathLst>
                <a:path w="3387725" h="788670">
                  <a:moveTo>
                    <a:pt x="2313701" y="771450"/>
                  </a:moveTo>
                  <a:lnTo>
                    <a:pt x="0" y="771450"/>
                  </a:lnTo>
                </a:path>
                <a:path w="3387725" h="788670">
                  <a:moveTo>
                    <a:pt x="2313701" y="385417"/>
                  </a:moveTo>
                  <a:lnTo>
                    <a:pt x="2313701" y="788643"/>
                  </a:lnTo>
                </a:path>
                <a:path w="3387725" h="788670">
                  <a:moveTo>
                    <a:pt x="3387134" y="0"/>
                  </a:moveTo>
                  <a:lnTo>
                    <a:pt x="2055561" y="0"/>
                  </a:lnTo>
                </a:path>
                <a:path w="3387725" h="788670">
                  <a:moveTo>
                    <a:pt x="2075877" y="0"/>
                  </a:moveTo>
                  <a:lnTo>
                    <a:pt x="2075877" y="201009"/>
                  </a:lnTo>
                </a:path>
                <a:path w="3387725" h="788670">
                  <a:moveTo>
                    <a:pt x="3387134" y="14208"/>
                  </a:moveTo>
                  <a:lnTo>
                    <a:pt x="3387134" y="215833"/>
                  </a:lnTo>
                </a:path>
              </a:pathLst>
            </a:custGeom>
            <a:ln w="1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24718" y="4754062"/>
              <a:ext cx="908050" cy="267970"/>
            </a:xfrm>
            <a:custGeom>
              <a:avLst/>
              <a:gdLst/>
              <a:ahLst/>
              <a:cxnLst/>
              <a:rect l="l" t="t" r="r" b="b"/>
              <a:pathLst>
                <a:path w="908050" h="267970">
                  <a:moveTo>
                    <a:pt x="0" y="267435"/>
                  </a:moveTo>
                  <a:lnTo>
                    <a:pt x="907554" y="267435"/>
                  </a:lnTo>
                  <a:lnTo>
                    <a:pt x="907554" y="0"/>
                  </a:lnTo>
                  <a:lnTo>
                    <a:pt x="0" y="0"/>
                  </a:lnTo>
                  <a:lnTo>
                    <a:pt x="0" y="267435"/>
                  </a:lnTo>
                  <a:close/>
                </a:path>
              </a:pathLst>
            </a:custGeom>
            <a:ln w="171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50533" y="4747741"/>
            <a:ext cx="647065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latin typeface="Times New Roman"/>
                <a:cs typeface="Times New Roman"/>
              </a:rPr>
              <a:t>nesneler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24357"/>
            <a:ext cx="78549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5" dirty="0"/>
              <a:t>NOT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362711" y="1296924"/>
            <a:ext cx="8417560" cy="1303020"/>
            <a:chOff x="362711" y="1296924"/>
            <a:chExt cx="8417560" cy="1303020"/>
          </a:xfrm>
        </p:grpSpPr>
        <p:sp>
          <p:nvSpPr>
            <p:cNvPr id="4" name="object 4"/>
            <p:cNvSpPr/>
            <p:nvPr/>
          </p:nvSpPr>
          <p:spPr>
            <a:xfrm>
              <a:off x="362711" y="1296924"/>
              <a:ext cx="8417560" cy="1303020"/>
            </a:xfrm>
            <a:custGeom>
              <a:avLst/>
              <a:gdLst/>
              <a:ahLst/>
              <a:cxnLst/>
              <a:rect l="l" t="t" r="r" b="b"/>
              <a:pathLst>
                <a:path w="8417560" h="1303020">
                  <a:moveTo>
                    <a:pt x="8417052" y="0"/>
                  </a:moveTo>
                  <a:lnTo>
                    <a:pt x="0" y="0"/>
                  </a:lnTo>
                  <a:lnTo>
                    <a:pt x="0" y="1303020"/>
                  </a:lnTo>
                  <a:lnTo>
                    <a:pt x="8417052" y="1303020"/>
                  </a:lnTo>
                  <a:lnTo>
                    <a:pt x="8417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5995" y="1437033"/>
              <a:ext cx="3995420" cy="782955"/>
            </a:xfrm>
            <a:custGeom>
              <a:avLst/>
              <a:gdLst/>
              <a:ahLst/>
              <a:cxnLst/>
              <a:rect l="l" t="t" r="r" b="b"/>
              <a:pathLst>
                <a:path w="3995420" h="782955">
                  <a:moveTo>
                    <a:pt x="0" y="782449"/>
                  </a:moveTo>
                  <a:lnTo>
                    <a:pt x="3995061" y="782449"/>
                  </a:lnTo>
                  <a:lnTo>
                    <a:pt x="3995061" y="0"/>
                  </a:lnTo>
                  <a:lnTo>
                    <a:pt x="0" y="0"/>
                  </a:lnTo>
                  <a:lnTo>
                    <a:pt x="0" y="782449"/>
                  </a:lnTo>
                  <a:close/>
                </a:path>
              </a:pathLst>
            </a:custGeom>
            <a:ln w="17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02257" y="2271727"/>
              <a:ext cx="1253490" cy="286385"/>
            </a:xfrm>
            <a:custGeom>
              <a:avLst/>
              <a:gdLst/>
              <a:ahLst/>
              <a:cxnLst/>
              <a:rect l="l" t="t" r="r" b="b"/>
              <a:pathLst>
                <a:path w="1253489" h="286385">
                  <a:moveTo>
                    <a:pt x="0" y="285805"/>
                  </a:moveTo>
                  <a:lnTo>
                    <a:pt x="1253169" y="285805"/>
                  </a:lnTo>
                  <a:lnTo>
                    <a:pt x="1253169" y="0"/>
                  </a:lnTo>
                  <a:lnTo>
                    <a:pt x="0" y="0"/>
                  </a:lnTo>
                  <a:lnTo>
                    <a:pt x="0" y="285805"/>
                  </a:lnTo>
                  <a:close/>
                </a:path>
              </a:pathLst>
            </a:custGeom>
            <a:ln w="176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3602" y="1418650"/>
            <a:ext cx="3765550" cy="109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00"/>
              </a:spcBef>
            </a:pPr>
            <a:r>
              <a:rPr sz="1600" b="1" spc="-155" dirty="0">
                <a:solidFill>
                  <a:srgbClr val="000050"/>
                </a:solidFill>
                <a:latin typeface="Courier New"/>
                <a:cs typeface="Courier New"/>
              </a:rPr>
              <a:t>if </a:t>
            </a:r>
            <a:r>
              <a:rPr sz="1600" spc="-140" dirty="0">
                <a:latin typeface="Courier New"/>
                <a:cs typeface="Courier New"/>
              </a:rPr>
              <a:t>i &gt; </a:t>
            </a:r>
            <a:r>
              <a:rPr sz="1600" spc="-14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1600" spc="-35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600" spc="-14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4629">
              <a:lnSpc>
                <a:spcPts val="1785"/>
              </a:lnSpc>
            </a:pPr>
            <a:r>
              <a:rPr sz="1600" spc="-170" dirty="0">
                <a:latin typeface="Courier New"/>
                <a:cs typeface="Courier New"/>
              </a:rPr>
              <a:t>System.out.println(</a:t>
            </a:r>
            <a:r>
              <a:rPr sz="1600" spc="-170" dirty="0">
                <a:solidFill>
                  <a:srgbClr val="3366FF"/>
                </a:solidFill>
                <a:latin typeface="Courier New"/>
                <a:cs typeface="Courier New"/>
              </a:rPr>
              <a:t>"I</a:t>
            </a:r>
            <a:r>
              <a:rPr sz="1600" spc="-204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600" spc="-170" dirty="0">
                <a:solidFill>
                  <a:srgbClr val="3366FF"/>
                </a:solidFill>
                <a:latin typeface="Courier New"/>
                <a:cs typeface="Courier New"/>
              </a:rPr>
              <a:t>pozitiftir"</a:t>
            </a:r>
            <a:r>
              <a:rPr sz="1600" spc="-170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spc="-14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581785">
              <a:lnSpc>
                <a:spcPct val="100000"/>
              </a:lnSpc>
              <a:spcBef>
                <a:spcPts val="1310"/>
              </a:spcBef>
            </a:pPr>
            <a:r>
              <a:rPr sz="1350" spc="-75" dirty="0">
                <a:latin typeface="Times New Roman"/>
                <a:cs typeface="Times New Roman"/>
              </a:rPr>
              <a:t>(a)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90" dirty="0">
                <a:latin typeface="Times New Roman"/>
                <a:cs typeface="Times New Roman"/>
              </a:rPr>
              <a:t>Yanlış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87549" y="1428176"/>
            <a:ext cx="4040504" cy="1138555"/>
            <a:chOff x="4687549" y="1428176"/>
            <a:chExt cx="4040504" cy="1138555"/>
          </a:xfrm>
        </p:grpSpPr>
        <p:sp>
          <p:nvSpPr>
            <p:cNvPr id="9" name="object 9"/>
            <p:cNvSpPr/>
            <p:nvPr/>
          </p:nvSpPr>
          <p:spPr>
            <a:xfrm>
              <a:off x="5800941" y="2271727"/>
              <a:ext cx="1710689" cy="286385"/>
            </a:xfrm>
            <a:custGeom>
              <a:avLst/>
              <a:gdLst/>
              <a:ahLst/>
              <a:cxnLst/>
              <a:rect l="l" t="t" r="r" b="b"/>
              <a:pathLst>
                <a:path w="1710690" h="286385">
                  <a:moveTo>
                    <a:pt x="0" y="285805"/>
                  </a:moveTo>
                  <a:lnTo>
                    <a:pt x="1710678" y="285805"/>
                  </a:lnTo>
                  <a:lnTo>
                    <a:pt x="1710678" y="0"/>
                  </a:lnTo>
                  <a:lnTo>
                    <a:pt x="0" y="0"/>
                  </a:lnTo>
                  <a:lnTo>
                    <a:pt x="0" y="285805"/>
                  </a:lnTo>
                  <a:close/>
                </a:path>
              </a:pathLst>
            </a:custGeom>
            <a:ln w="177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96405" y="1437033"/>
              <a:ext cx="4022725" cy="782955"/>
            </a:xfrm>
            <a:custGeom>
              <a:avLst/>
              <a:gdLst/>
              <a:ahLst/>
              <a:cxnLst/>
              <a:rect l="l" t="t" r="r" b="b"/>
              <a:pathLst>
                <a:path w="4022725" h="782955">
                  <a:moveTo>
                    <a:pt x="0" y="782449"/>
                  </a:moveTo>
                  <a:lnTo>
                    <a:pt x="4022722" y="782449"/>
                  </a:lnTo>
                  <a:lnTo>
                    <a:pt x="4022722" y="0"/>
                  </a:lnTo>
                  <a:lnTo>
                    <a:pt x="0" y="0"/>
                  </a:lnTo>
                  <a:lnTo>
                    <a:pt x="0" y="782449"/>
                  </a:lnTo>
                  <a:close/>
                </a:path>
              </a:pathLst>
            </a:custGeom>
            <a:ln w="176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37759" y="1467141"/>
              <a:ext cx="708025" cy="229235"/>
            </a:xfrm>
            <a:custGeom>
              <a:avLst/>
              <a:gdLst/>
              <a:ahLst/>
              <a:cxnLst/>
              <a:rect l="l" t="t" r="r" b="b"/>
              <a:pathLst>
                <a:path w="708025" h="229235">
                  <a:moveTo>
                    <a:pt x="101028" y="0"/>
                  </a:moveTo>
                  <a:lnTo>
                    <a:pt x="0" y="0"/>
                  </a:lnTo>
                  <a:lnTo>
                    <a:pt x="0" y="228650"/>
                  </a:lnTo>
                  <a:lnTo>
                    <a:pt x="101028" y="228650"/>
                  </a:lnTo>
                  <a:lnTo>
                    <a:pt x="101028" y="0"/>
                  </a:lnTo>
                  <a:close/>
                </a:path>
                <a:path w="708025" h="229235">
                  <a:moveTo>
                    <a:pt x="707771" y="0"/>
                  </a:moveTo>
                  <a:lnTo>
                    <a:pt x="606221" y="0"/>
                  </a:lnTo>
                  <a:lnTo>
                    <a:pt x="606221" y="228650"/>
                  </a:lnTo>
                  <a:lnTo>
                    <a:pt x="707771" y="228650"/>
                  </a:lnTo>
                  <a:lnTo>
                    <a:pt x="70777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22053" y="1418650"/>
            <a:ext cx="3865879" cy="109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00"/>
              </a:spcBef>
            </a:pPr>
            <a:r>
              <a:rPr sz="1600" b="1" spc="-155" dirty="0">
                <a:solidFill>
                  <a:srgbClr val="000050"/>
                </a:solidFill>
                <a:latin typeface="Courier New"/>
                <a:cs typeface="Courier New"/>
              </a:rPr>
              <a:t>if </a:t>
            </a:r>
            <a:r>
              <a:rPr sz="1600" b="1" spc="-155" dirty="0">
                <a:latin typeface="Courier New"/>
                <a:cs typeface="Courier New"/>
              </a:rPr>
              <a:t>(</a:t>
            </a:r>
            <a:r>
              <a:rPr sz="1600" spc="-155" dirty="0">
                <a:latin typeface="Courier New"/>
                <a:cs typeface="Courier New"/>
              </a:rPr>
              <a:t>i </a:t>
            </a:r>
            <a:r>
              <a:rPr sz="1600" spc="-140" dirty="0">
                <a:latin typeface="Courier New"/>
                <a:cs typeface="Courier New"/>
              </a:rPr>
              <a:t>&gt; </a:t>
            </a:r>
            <a:r>
              <a:rPr sz="1600" spc="-155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1600" b="1" spc="-155" dirty="0">
                <a:latin typeface="Courier New"/>
                <a:cs typeface="Courier New"/>
              </a:rPr>
              <a:t>)</a:t>
            </a:r>
            <a:r>
              <a:rPr sz="1600" b="1" spc="-335" dirty="0">
                <a:latin typeface="Courier New"/>
                <a:cs typeface="Courier New"/>
              </a:rPr>
              <a:t> </a:t>
            </a:r>
            <a:r>
              <a:rPr sz="1600" spc="-14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4629">
              <a:lnSpc>
                <a:spcPts val="1785"/>
              </a:lnSpc>
            </a:pPr>
            <a:r>
              <a:rPr sz="1600" spc="-170" dirty="0">
                <a:latin typeface="Courier New"/>
                <a:cs typeface="Courier New"/>
              </a:rPr>
              <a:t>System.out.println(</a:t>
            </a:r>
            <a:r>
              <a:rPr sz="1600" spc="-170" dirty="0">
                <a:solidFill>
                  <a:srgbClr val="3366FF"/>
                </a:solidFill>
                <a:latin typeface="Courier New"/>
                <a:cs typeface="Courier New"/>
              </a:rPr>
              <a:t>"i</a:t>
            </a:r>
            <a:r>
              <a:rPr sz="1600" spc="-2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600" spc="-170" dirty="0">
                <a:solidFill>
                  <a:srgbClr val="3366FF"/>
                </a:solidFill>
                <a:latin typeface="Courier New"/>
                <a:cs typeface="Courier New"/>
              </a:rPr>
              <a:t>pozitiftir."</a:t>
            </a:r>
            <a:r>
              <a:rPr sz="1600" spc="-170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spc="-14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649730">
              <a:lnSpc>
                <a:spcPct val="100000"/>
              </a:lnSpc>
              <a:spcBef>
                <a:spcPts val="1310"/>
              </a:spcBef>
            </a:pPr>
            <a:r>
              <a:rPr sz="1350" spc="-75" dirty="0">
                <a:latin typeface="Times New Roman"/>
                <a:cs typeface="Times New Roman"/>
              </a:rPr>
              <a:t>(b)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95" dirty="0">
                <a:latin typeface="Times New Roman"/>
                <a:cs typeface="Times New Roman"/>
              </a:rPr>
              <a:t>Doğru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8327" y="3105911"/>
            <a:ext cx="8542020" cy="1240790"/>
            <a:chOff x="338327" y="3105911"/>
            <a:chExt cx="8542020" cy="1240790"/>
          </a:xfrm>
        </p:grpSpPr>
        <p:sp>
          <p:nvSpPr>
            <p:cNvPr id="14" name="object 14"/>
            <p:cNvSpPr/>
            <p:nvPr/>
          </p:nvSpPr>
          <p:spPr>
            <a:xfrm>
              <a:off x="338327" y="3105911"/>
              <a:ext cx="8542020" cy="1240790"/>
            </a:xfrm>
            <a:custGeom>
              <a:avLst/>
              <a:gdLst/>
              <a:ahLst/>
              <a:cxnLst/>
              <a:rect l="l" t="t" r="r" b="b"/>
              <a:pathLst>
                <a:path w="8542020" h="1240789">
                  <a:moveTo>
                    <a:pt x="8542020" y="0"/>
                  </a:moveTo>
                  <a:lnTo>
                    <a:pt x="0" y="0"/>
                  </a:lnTo>
                  <a:lnTo>
                    <a:pt x="0" y="1240536"/>
                  </a:lnTo>
                  <a:lnTo>
                    <a:pt x="8542020" y="1240536"/>
                  </a:lnTo>
                  <a:lnTo>
                    <a:pt x="8542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7503" y="3186546"/>
              <a:ext cx="3649979" cy="760730"/>
            </a:xfrm>
            <a:custGeom>
              <a:avLst/>
              <a:gdLst/>
              <a:ahLst/>
              <a:cxnLst/>
              <a:rect l="l" t="t" r="r" b="b"/>
              <a:pathLst>
                <a:path w="3649979" h="760729">
                  <a:moveTo>
                    <a:pt x="0" y="760108"/>
                  </a:moveTo>
                  <a:lnTo>
                    <a:pt x="3649949" y="760108"/>
                  </a:lnTo>
                  <a:lnTo>
                    <a:pt x="3649949" y="0"/>
                  </a:lnTo>
                  <a:lnTo>
                    <a:pt x="0" y="0"/>
                  </a:lnTo>
                  <a:lnTo>
                    <a:pt x="0" y="760108"/>
                  </a:lnTo>
                  <a:close/>
                </a:path>
              </a:pathLst>
            </a:custGeom>
            <a:ln w="16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286" y="3211359"/>
              <a:ext cx="1104265" cy="615950"/>
            </a:xfrm>
            <a:custGeom>
              <a:avLst/>
              <a:gdLst/>
              <a:ahLst/>
              <a:cxnLst/>
              <a:rect l="l" t="t" r="r" b="b"/>
              <a:pathLst>
                <a:path w="1104265" h="615950">
                  <a:moveTo>
                    <a:pt x="91719" y="418973"/>
                  </a:moveTo>
                  <a:lnTo>
                    <a:pt x="0" y="418973"/>
                  </a:lnTo>
                  <a:lnTo>
                    <a:pt x="0" y="615772"/>
                  </a:lnTo>
                  <a:lnTo>
                    <a:pt x="91719" y="615772"/>
                  </a:lnTo>
                  <a:lnTo>
                    <a:pt x="91719" y="418973"/>
                  </a:lnTo>
                  <a:close/>
                </a:path>
                <a:path w="1104265" h="615950">
                  <a:moveTo>
                    <a:pt x="1104049" y="0"/>
                  </a:moveTo>
                  <a:lnTo>
                    <a:pt x="1011847" y="0"/>
                  </a:lnTo>
                  <a:lnTo>
                    <a:pt x="1011847" y="210883"/>
                  </a:lnTo>
                  <a:lnTo>
                    <a:pt x="1104049" y="210883"/>
                  </a:lnTo>
                  <a:lnTo>
                    <a:pt x="110404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14289" y="3165818"/>
            <a:ext cx="3509010" cy="6591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720"/>
              </a:lnSpc>
              <a:spcBef>
                <a:spcPts val="110"/>
              </a:spcBef>
            </a:pPr>
            <a:r>
              <a:rPr sz="1450" b="1" spc="-140" dirty="0">
                <a:solidFill>
                  <a:srgbClr val="000050"/>
                </a:solidFill>
                <a:latin typeface="Courier New"/>
                <a:cs typeface="Courier New"/>
              </a:rPr>
              <a:t>if </a:t>
            </a:r>
            <a:r>
              <a:rPr sz="1450" spc="-140" dirty="0">
                <a:latin typeface="Courier New"/>
                <a:cs typeface="Courier New"/>
              </a:rPr>
              <a:t>(i </a:t>
            </a:r>
            <a:r>
              <a:rPr sz="1450" spc="-130" dirty="0">
                <a:latin typeface="Courier New"/>
                <a:cs typeface="Courier New"/>
              </a:rPr>
              <a:t>&gt; </a:t>
            </a:r>
            <a:r>
              <a:rPr sz="1450" spc="-14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1450" spc="-140" dirty="0">
                <a:latin typeface="Courier New"/>
                <a:cs typeface="Courier New"/>
              </a:rPr>
              <a:t>)</a:t>
            </a:r>
            <a:r>
              <a:rPr sz="1450" spc="-280" dirty="0">
                <a:latin typeface="Courier New"/>
                <a:cs typeface="Courier New"/>
              </a:rPr>
              <a:t> </a:t>
            </a:r>
            <a:r>
              <a:rPr sz="1450" spc="-130" dirty="0"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  <a:p>
            <a:pPr marL="183515">
              <a:lnSpc>
                <a:spcPts val="1614"/>
              </a:lnSpc>
            </a:pPr>
            <a:r>
              <a:rPr sz="1450" spc="-150" dirty="0">
                <a:latin typeface="Courier New"/>
                <a:cs typeface="Courier New"/>
              </a:rPr>
              <a:t>System.out.println(</a:t>
            </a:r>
            <a:r>
              <a:rPr sz="1450" spc="-150" dirty="0">
                <a:solidFill>
                  <a:srgbClr val="3366FF"/>
                </a:solidFill>
                <a:latin typeface="Courier New"/>
                <a:cs typeface="Courier New"/>
              </a:rPr>
              <a:t>"i</a:t>
            </a:r>
            <a:r>
              <a:rPr sz="1450" spc="-14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50" spc="-150" dirty="0">
                <a:solidFill>
                  <a:srgbClr val="3366FF"/>
                </a:solidFill>
                <a:latin typeface="Courier New"/>
                <a:cs typeface="Courier New"/>
              </a:rPr>
              <a:t>pozitiftir."</a:t>
            </a:r>
            <a:r>
              <a:rPr sz="1450" spc="-150" dirty="0">
                <a:latin typeface="Courier New"/>
                <a:cs typeface="Courier New"/>
              </a:rPr>
              <a:t>);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ts val="1635"/>
              </a:lnSpc>
            </a:pPr>
            <a:r>
              <a:rPr sz="1450" spc="-130" dirty="0"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67755" y="4010381"/>
            <a:ext cx="269240" cy="261620"/>
          </a:xfrm>
          <a:custGeom>
            <a:avLst/>
            <a:gdLst/>
            <a:ahLst/>
            <a:cxnLst/>
            <a:rect l="l" t="t" r="r" b="b"/>
            <a:pathLst>
              <a:path w="269239" h="261620">
                <a:moveTo>
                  <a:pt x="0" y="261071"/>
                </a:moveTo>
                <a:lnTo>
                  <a:pt x="268969" y="261071"/>
                </a:lnTo>
                <a:lnTo>
                  <a:pt x="268969" y="0"/>
                </a:lnTo>
                <a:lnTo>
                  <a:pt x="0" y="0"/>
                </a:lnTo>
                <a:lnTo>
                  <a:pt x="0" y="261071"/>
                </a:lnTo>
                <a:close/>
              </a:path>
            </a:pathLst>
          </a:custGeom>
          <a:ln w="151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04532" y="4014970"/>
            <a:ext cx="1619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250" spc="-75" dirty="0">
                <a:latin typeface="Times New Roman"/>
                <a:cs typeface="Times New Roman"/>
              </a:rPr>
              <a:t>(</a:t>
            </a:r>
            <a:r>
              <a:rPr sz="1250" spc="-90" dirty="0">
                <a:latin typeface="Times New Roman"/>
                <a:cs typeface="Times New Roman"/>
              </a:rPr>
              <a:t>a</a:t>
            </a:r>
            <a:r>
              <a:rPr sz="1250" spc="-60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88512" y="3397444"/>
            <a:ext cx="819150" cy="274955"/>
          </a:xfrm>
          <a:custGeom>
            <a:avLst/>
            <a:gdLst/>
            <a:ahLst/>
            <a:cxnLst/>
            <a:rect l="l" t="t" r="r" b="b"/>
            <a:pathLst>
              <a:path w="819150" h="274954">
                <a:moveTo>
                  <a:pt x="0" y="274605"/>
                </a:moveTo>
                <a:lnTo>
                  <a:pt x="818843" y="274605"/>
                </a:lnTo>
                <a:lnTo>
                  <a:pt x="818843" y="0"/>
                </a:lnTo>
                <a:lnTo>
                  <a:pt x="0" y="0"/>
                </a:lnTo>
                <a:lnTo>
                  <a:pt x="0" y="274605"/>
                </a:lnTo>
                <a:close/>
              </a:path>
            </a:pathLst>
          </a:custGeom>
          <a:ln w="160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25232" y="3395880"/>
            <a:ext cx="50736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450" spc="-150" dirty="0">
                <a:latin typeface="Times New Roman"/>
                <a:cs typeface="Times New Roman"/>
              </a:rPr>
              <a:t>E</a:t>
            </a:r>
            <a:r>
              <a:rPr sz="1450" spc="-100" dirty="0">
                <a:latin typeface="Times New Roman"/>
                <a:cs typeface="Times New Roman"/>
              </a:rPr>
              <a:t>ş</a:t>
            </a:r>
            <a:r>
              <a:rPr sz="1450" spc="-110" dirty="0">
                <a:latin typeface="Times New Roman"/>
                <a:cs typeface="Times New Roman"/>
              </a:rPr>
              <a:t>d</a:t>
            </a:r>
            <a:r>
              <a:rPr sz="1450" spc="-125" dirty="0">
                <a:latin typeface="Times New Roman"/>
                <a:cs typeface="Times New Roman"/>
              </a:rPr>
              <a:t>eğe</a:t>
            </a:r>
            <a:r>
              <a:rPr sz="1450" spc="-70" dirty="0">
                <a:latin typeface="Times New Roman"/>
                <a:cs typeface="Times New Roman"/>
              </a:rPr>
              <a:t>r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52527" y="3663794"/>
            <a:ext cx="3089275" cy="582930"/>
            <a:chOff x="4152527" y="3663794"/>
            <a:chExt cx="3089275" cy="582930"/>
          </a:xfrm>
        </p:grpSpPr>
        <p:sp>
          <p:nvSpPr>
            <p:cNvPr id="23" name="object 23"/>
            <p:cNvSpPr/>
            <p:nvPr/>
          </p:nvSpPr>
          <p:spPr>
            <a:xfrm>
              <a:off x="4160782" y="3672049"/>
              <a:ext cx="872490" cy="80645"/>
            </a:xfrm>
            <a:custGeom>
              <a:avLst/>
              <a:gdLst/>
              <a:ahLst/>
              <a:cxnLst/>
              <a:rect l="l" t="t" r="r" b="b"/>
              <a:pathLst>
                <a:path w="872489" h="80645">
                  <a:moveTo>
                    <a:pt x="0" y="0"/>
                  </a:moveTo>
                  <a:lnTo>
                    <a:pt x="871895" y="0"/>
                  </a:lnTo>
                </a:path>
                <a:path w="872489" h="80645">
                  <a:moveTo>
                    <a:pt x="0" y="80057"/>
                  </a:moveTo>
                  <a:lnTo>
                    <a:pt x="871895" y="80057"/>
                  </a:lnTo>
                </a:path>
              </a:pathLst>
            </a:custGeom>
            <a:ln w="15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64080" y="3979925"/>
              <a:ext cx="269875" cy="258445"/>
            </a:xfrm>
            <a:custGeom>
              <a:avLst/>
              <a:gdLst/>
              <a:ahLst/>
              <a:cxnLst/>
              <a:rect l="l" t="t" r="r" b="b"/>
              <a:pathLst>
                <a:path w="269875" h="258445">
                  <a:moveTo>
                    <a:pt x="0" y="258256"/>
                  </a:moveTo>
                  <a:lnTo>
                    <a:pt x="269447" y="258256"/>
                  </a:lnTo>
                  <a:lnTo>
                    <a:pt x="269447" y="0"/>
                  </a:lnTo>
                  <a:lnTo>
                    <a:pt x="0" y="0"/>
                  </a:lnTo>
                  <a:lnTo>
                    <a:pt x="0" y="258256"/>
                  </a:lnTo>
                  <a:close/>
                </a:path>
              </a:pathLst>
            </a:custGeom>
            <a:ln w="151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000992" y="3981701"/>
            <a:ext cx="16891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250" spc="-75" dirty="0">
                <a:latin typeface="Times New Roman"/>
                <a:cs typeface="Times New Roman"/>
              </a:rPr>
              <a:t>(</a:t>
            </a:r>
            <a:r>
              <a:rPr sz="1250" spc="-100" dirty="0">
                <a:latin typeface="Times New Roman"/>
                <a:cs typeface="Times New Roman"/>
              </a:rPr>
              <a:t>b</a:t>
            </a:r>
            <a:r>
              <a:rPr sz="1250" spc="-60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12809" y="3186546"/>
            <a:ext cx="3677920" cy="743585"/>
          </a:xfrm>
          <a:custGeom>
            <a:avLst/>
            <a:gdLst/>
            <a:ahLst/>
            <a:cxnLst/>
            <a:rect l="l" t="t" r="r" b="b"/>
            <a:pathLst>
              <a:path w="3677920" h="743585">
                <a:moveTo>
                  <a:pt x="0" y="743196"/>
                </a:moveTo>
                <a:lnTo>
                  <a:pt x="3677680" y="743196"/>
                </a:lnTo>
                <a:lnTo>
                  <a:pt x="3677680" y="0"/>
                </a:lnTo>
                <a:lnTo>
                  <a:pt x="0" y="0"/>
                </a:lnTo>
                <a:lnTo>
                  <a:pt x="0" y="743196"/>
                </a:lnTo>
                <a:close/>
              </a:path>
            </a:pathLst>
          </a:custGeom>
          <a:ln w="16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49720" y="3165818"/>
            <a:ext cx="3509010" cy="4641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720"/>
              </a:lnSpc>
              <a:spcBef>
                <a:spcPts val="110"/>
              </a:spcBef>
            </a:pPr>
            <a:r>
              <a:rPr sz="1450" b="1" spc="-140" dirty="0">
                <a:solidFill>
                  <a:srgbClr val="000050"/>
                </a:solidFill>
                <a:latin typeface="Courier New"/>
                <a:cs typeface="Courier New"/>
              </a:rPr>
              <a:t>if </a:t>
            </a:r>
            <a:r>
              <a:rPr sz="1450" spc="-140" dirty="0">
                <a:latin typeface="Courier New"/>
                <a:cs typeface="Courier New"/>
              </a:rPr>
              <a:t>(i </a:t>
            </a:r>
            <a:r>
              <a:rPr sz="1450" spc="-130" dirty="0">
                <a:latin typeface="Courier New"/>
                <a:cs typeface="Courier New"/>
              </a:rPr>
              <a:t>&gt;</a:t>
            </a:r>
            <a:r>
              <a:rPr sz="1450" spc="-240" dirty="0">
                <a:latin typeface="Courier New"/>
                <a:cs typeface="Courier New"/>
              </a:rPr>
              <a:t> </a:t>
            </a:r>
            <a:r>
              <a:rPr sz="1450" spc="-14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1450" spc="-140" dirty="0">
                <a:latin typeface="Courier New"/>
                <a:cs typeface="Courier New"/>
              </a:rPr>
              <a:t>)</a:t>
            </a:r>
            <a:endParaRPr sz="1450">
              <a:latin typeface="Courier New"/>
              <a:cs typeface="Courier New"/>
            </a:endParaRPr>
          </a:p>
          <a:p>
            <a:pPr marL="183515">
              <a:lnSpc>
                <a:spcPts val="1720"/>
              </a:lnSpc>
            </a:pPr>
            <a:r>
              <a:rPr sz="1450" spc="-150" dirty="0">
                <a:latin typeface="Courier New"/>
                <a:cs typeface="Courier New"/>
              </a:rPr>
              <a:t>System.out.println(</a:t>
            </a:r>
            <a:r>
              <a:rPr sz="1450" spc="-150" dirty="0">
                <a:solidFill>
                  <a:srgbClr val="3366FF"/>
                </a:solidFill>
                <a:latin typeface="Courier New"/>
                <a:cs typeface="Courier New"/>
              </a:rPr>
              <a:t>"i</a:t>
            </a:r>
            <a:r>
              <a:rPr sz="1450" spc="-14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50" spc="-150" dirty="0">
                <a:solidFill>
                  <a:srgbClr val="3366FF"/>
                </a:solidFill>
                <a:latin typeface="Courier New"/>
                <a:cs typeface="Courier New"/>
              </a:rPr>
              <a:t>pozitiftir."</a:t>
            </a:r>
            <a:r>
              <a:rPr sz="1450" spc="-150" dirty="0">
                <a:latin typeface="Courier New"/>
                <a:cs typeface="Courier New"/>
              </a:rPr>
              <a:t>);</a:t>
            </a:r>
            <a:endParaRPr sz="1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43941"/>
            <a:ext cx="14281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ÖRNEK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48792" y="1070609"/>
            <a:ext cx="7985759" cy="393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Kullanıcıdan tamsayı girmesini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isteyen bir program yazınız.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Eğer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sayı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5’e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bölünebiliyorsa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«sayı 5’in katları»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mesajını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yazsın. Eğer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sayı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ikiye bölünüyorsa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sayı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çift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mesajı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yazsın</a:t>
            </a:r>
            <a:endParaRPr sz="24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995"/>
              </a:spcBef>
              <a:buFont typeface="Times New Roman"/>
              <a:buAutoNum type="arabicPlain"/>
              <a:tabLst>
                <a:tab pos="165100" algn="l"/>
              </a:tabLst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import</a:t>
            </a:r>
            <a:r>
              <a:rPr sz="16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java.util.Scanner;</a:t>
            </a:r>
            <a:endParaRPr sz="16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Font typeface="Times New Roman"/>
              <a:buAutoNum type="arabicPlain"/>
              <a:tabLst>
                <a:tab pos="165100" algn="l"/>
              </a:tabLst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public class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Basitifyapisi</a:t>
            </a:r>
            <a:r>
              <a:rPr sz="16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Font typeface="Times New Roman"/>
              <a:buAutoNum type="arabicPlain"/>
              <a:tabLst>
                <a:tab pos="165100" algn="l"/>
              </a:tabLst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public static void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main(String[]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args)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 marR="4295775">
              <a:lnSpc>
                <a:spcPct val="100000"/>
              </a:lnSpc>
              <a:buAutoNum type="arabicPlain"/>
              <a:tabLst>
                <a:tab pos="16510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Scanner klavye =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new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Scanner(System.in);  5 System.out.println(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«Bir sayı girin:</a:t>
            </a:r>
            <a:r>
              <a:rPr sz="16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);</a:t>
            </a:r>
            <a:endParaRPr sz="1600">
              <a:latin typeface="Times New Roman"/>
              <a:cs typeface="Times New Roman"/>
            </a:endParaRPr>
          </a:p>
          <a:p>
            <a:pPr marL="12700" marR="55676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6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int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sayi = klavye. nextInt();  7 if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(sayi%5==0)</a:t>
            </a:r>
            <a:endParaRPr sz="1600">
              <a:latin typeface="Times New Roman"/>
              <a:cs typeface="Times New Roman"/>
            </a:endParaRPr>
          </a:p>
          <a:p>
            <a:pPr marL="12700" marR="3023870">
              <a:lnSpc>
                <a:spcPct val="100000"/>
              </a:lnSpc>
              <a:tabLst>
                <a:tab pos="92646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8	System.out.println(sayi+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«sayısı»+ «5’\in katı»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);  9 if(sayi%2==0)</a:t>
            </a:r>
            <a:endParaRPr sz="1600">
              <a:latin typeface="Times New Roman"/>
              <a:cs typeface="Times New Roman"/>
            </a:endParaRPr>
          </a:p>
          <a:p>
            <a:pPr marL="12700" marR="4050665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13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System.out.println(sayi+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« sayısı çift sayı"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);  14 }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807" y="368934"/>
            <a:ext cx="1497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eXGyreAdventor"/>
                <a:cs typeface="TeXGyreAdventor"/>
              </a:rPr>
              <a:t>ÖRNEK:</a:t>
            </a:r>
            <a:endParaRPr sz="32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831" y="864423"/>
            <a:ext cx="6202680" cy="444563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FFFFFF"/>
                </a:solidFill>
                <a:latin typeface="TeXGyreAdventor"/>
                <a:cs typeface="TeXGyreAdventor"/>
              </a:rPr>
              <a:t>import</a:t>
            </a:r>
            <a:r>
              <a:rPr sz="2000" spc="-3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Adventor"/>
                <a:cs typeface="TeXGyreAdventor"/>
              </a:rPr>
              <a:t>java.util.Scanner;</a:t>
            </a:r>
            <a:endParaRPr sz="20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public class</a:t>
            </a:r>
            <a:r>
              <a:rPr sz="2000" spc="-11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Adventor"/>
                <a:cs typeface="TeXGyreAdventor"/>
              </a:rPr>
              <a:t>Uygulama1{</a:t>
            </a:r>
            <a:endParaRPr sz="2000">
              <a:latin typeface="TeXGyreAdventor"/>
              <a:cs typeface="TeXGyreAdventor"/>
            </a:endParaRPr>
          </a:p>
          <a:p>
            <a:pPr marL="220979" marR="935990" indent="-68580">
              <a:lnSpc>
                <a:spcPct val="145000"/>
              </a:lnSpc>
            </a:pP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public static void </a:t>
            </a:r>
            <a:r>
              <a:rPr sz="2000" spc="-5" dirty="0">
                <a:solidFill>
                  <a:srgbClr val="FFFFFF"/>
                </a:solidFill>
                <a:latin typeface="TeXGyreAdventor"/>
                <a:cs typeface="TeXGyreAdventor"/>
              </a:rPr>
              <a:t>main(String[] args) </a:t>
            </a: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{  </a:t>
            </a:r>
            <a:r>
              <a:rPr sz="2000" spc="-5" dirty="0">
                <a:solidFill>
                  <a:srgbClr val="FFFFFF"/>
                </a:solidFill>
                <a:latin typeface="TeXGyreAdventor"/>
                <a:cs typeface="TeXGyreAdventor"/>
              </a:rPr>
              <a:t>Scanner </a:t>
            </a: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klavye=new</a:t>
            </a:r>
            <a:r>
              <a:rPr sz="2000" spc="-7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Adventor"/>
                <a:cs typeface="TeXGyreAdventor"/>
              </a:rPr>
              <a:t>Scanner(System.in);</a:t>
            </a:r>
            <a:endParaRPr sz="2000">
              <a:latin typeface="TeXGyreAdventor"/>
              <a:cs typeface="TeXGyreAdventor"/>
            </a:endParaRPr>
          </a:p>
          <a:p>
            <a:pPr marL="220979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String </a:t>
            </a:r>
            <a:r>
              <a:rPr sz="2000" spc="-5" dirty="0">
                <a:solidFill>
                  <a:srgbClr val="FFFFFF"/>
                </a:solidFill>
                <a:latin typeface="TeXGyreAdventor"/>
                <a:cs typeface="TeXGyreAdventor"/>
              </a:rPr>
              <a:t>ileti="Bilgisayarı </a:t>
            </a: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kullanmak </a:t>
            </a:r>
            <a:r>
              <a:rPr sz="2000" spc="-5" dirty="0">
                <a:solidFill>
                  <a:srgbClr val="FFFFFF"/>
                </a:solidFill>
                <a:latin typeface="TeXGyreAdventor"/>
                <a:cs typeface="TeXGyreAdventor"/>
              </a:rPr>
              <a:t>işleri</a:t>
            </a:r>
            <a:r>
              <a:rPr sz="2000" spc="-10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Adventor"/>
                <a:cs typeface="TeXGyreAdventor"/>
              </a:rPr>
              <a:t>kolaylaştırır";</a:t>
            </a:r>
            <a:endParaRPr sz="2000">
              <a:latin typeface="TeXGyreAdventor"/>
              <a:cs typeface="TeXGyreAdventor"/>
            </a:endParaRPr>
          </a:p>
          <a:p>
            <a:pPr marL="220979" marR="3038475">
              <a:lnSpc>
                <a:spcPct val="145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TeXGyreAdventor"/>
                <a:cs typeface="TeXGyreAdventor"/>
              </a:rPr>
              <a:t>int uzunluk=ileti.length();  </a:t>
            </a: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if(uzunluk&lt;50)</a:t>
            </a:r>
            <a:endParaRPr sz="2000">
              <a:latin typeface="TeXGyreAdventor"/>
              <a:cs typeface="TeXGyreAdventor"/>
            </a:endParaRPr>
          </a:p>
          <a:p>
            <a:pPr marL="710565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FFFFFF"/>
                </a:solidFill>
                <a:latin typeface="TeXGyreAdventor"/>
                <a:cs typeface="TeXGyreAdventor"/>
              </a:rPr>
              <a:t>System.out.println("kısa bir</a:t>
            </a:r>
            <a:r>
              <a:rPr sz="2000" spc="-6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cümle");</a:t>
            </a:r>
            <a:endParaRPr sz="2000">
              <a:latin typeface="TeXGyreAdventor"/>
              <a:cs typeface="TeXGyreAdventor"/>
            </a:endParaRPr>
          </a:p>
          <a:p>
            <a:pPr marL="4318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}</a:t>
            </a:r>
            <a:endParaRPr sz="2000">
              <a:latin typeface="TeXGyreAdventor"/>
              <a:cs typeface="TeXGyreAdventor"/>
            </a:endParaRPr>
          </a:p>
          <a:p>
            <a:pPr marL="1524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}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97" y="263474"/>
            <a:ext cx="80683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</a:rPr>
              <a:t>ÖRNEK: </a:t>
            </a:r>
            <a:r>
              <a:rPr sz="2400" spc="-5" dirty="0">
                <a:solidFill>
                  <a:srgbClr val="FF0000"/>
                </a:solidFill>
              </a:rPr>
              <a:t>Girilen </a:t>
            </a:r>
            <a:r>
              <a:rPr sz="2400" dirty="0">
                <a:solidFill>
                  <a:srgbClr val="FF0000"/>
                </a:solidFill>
              </a:rPr>
              <a:t>üç karakteri küçükten büyüğe sıralayan</a:t>
            </a:r>
            <a:r>
              <a:rPr sz="2400" spc="-120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program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49936" y="691895"/>
            <a:ext cx="8758428" cy="5771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2557</Words>
  <Application>Microsoft Office PowerPoint</Application>
  <PresentationFormat>Ekran Gösterisi (4:3)</PresentationFormat>
  <Paragraphs>567</Paragraphs>
  <Slides>50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50</vt:i4>
      </vt:variant>
    </vt:vector>
  </HeadingPairs>
  <TitlesOfParts>
    <vt:vector size="56" baseType="lpstr">
      <vt:lpstr>Calibri</vt:lpstr>
      <vt:lpstr>Courier New</vt:lpstr>
      <vt:lpstr>TeXGyreAdventor</vt:lpstr>
      <vt:lpstr>Times New Roman</vt:lpstr>
      <vt:lpstr>Trebuchet MS</vt:lpstr>
      <vt:lpstr>Office Theme</vt:lpstr>
      <vt:lpstr>YAZM-209 NESNE TABANLI PROGRAMLAMA</vt:lpstr>
      <vt:lpstr>TEMEL AMAÇLAR</vt:lpstr>
      <vt:lpstr>BOOLEAN VERİ TÜRÜ VE  OPERATÖRLER</vt:lpstr>
      <vt:lpstr>KARŞILAŞTIRMA OPERATÖRLERİ</vt:lpstr>
      <vt:lpstr>IF KARAR YAPISI</vt:lpstr>
      <vt:lpstr>NOT</vt:lpstr>
      <vt:lpstr>ÖRNEK</vt:lpstr>
      <vt:lpstr>ÖRNEK:</vt:lpstr>
      <vt:lpstr>ÖRNEK: Girilen üç karakteri küçükten büyüğe sıralayan program</vt:lpstr>
      <vt:lpstr>İKİ YOLLU İF YAPISI (IF-ELSE YAPISI)</vt:lpstr>
      <vt:lpstr>İF...ELSE ÖRNEK</vt:lpstr>
      <vt:lpstr>ÖRNEK:</vt:lpstr>
      <vt:lpstr>ÖRNEK: Kenarları girilen bir üçgenin ne tür bir  üçgen olduğunu bulan java programı</vt:lpstr>
      <vt:lpstr>İF ŞARTININ ÇOKLU ALTERNATİFLERİ</vt:lpstr>
      <vt:lpstr>IF-ELSE YAPISI İÇİN ÖRNEK</vt:lpstr>
      <vt:lpstr>IF-ELSE YAPISI İÇİN ÖRNEK</vt:lpstr>
      <vt:lpstr>IF-ELSE YAPISI İÇİN ÖRNEK</vt:lpstr>
      <vt:lpstr>IF-ELSE YAPISI İÇİN ÖRNEK</vt:lpstr>
      <vt:lpstr>IF-ELSE YAPISI İÇİN ÖRNEK</vt:lpstr>
      <vt:lpstr>NOT</vt:lpstr>
      <vt:lpstr>NOT</vt:lpstr>
      <vt:lpstr>EN ÇOK YAPILAN HATALAR</vt:lpstr>
      <vt:lpstr>ATAMA İLE KARŞILAŞTIRMA</vt:lpstr>
      <vt:lpstr>MANTIKSAL OPERATÖRLER</vt:lpstr>
      <vt:lpstr>DEĞİL (!) OPERATÖRÜ İÇİN TABLO</vt:lpstr>
      <vt:lpstr>&amp;&amp; OPERATÖRÜ İÇİN DOĞRULUK TABLOSU</vt:lpstr>
      <vt:lpstr>|| OPERATÖRÜ İÇİN DOĞRULUK TABLOSU</vt:lpstr>
      <vt:lpstr>^ OPERATÖRÜ İÇİN DOĞRULUK TABLOSU</vt:lpstr>
      <vt:lpstr>ÖRNEK</vt:lpstr>
      <vt:lpstr>ÖRNEK</vt:lpstr>
      <vt:lpstr>SWITCH DEYİMİ</vt:lpstr>
      <vt:lpstr>SWİTCH DEYİMİ AKIŞ ŞEMASI</vt:lpstr>
      <vt:lpstr>SWİTCH STATEMENT RULES</vt:lpstr>
      <vt:lpstr>SWİTCH DEYİMİ KURALLARI</vt:lpstr>
      <vt:lpstr>ÖRNEK SWİTCH UYGULAMASI ch değişkeninin değerinin 'a‘ olduğunu varsayalım:</vt:lpstr>
      <vt:lpstr>Örnek Switch uygulaması</vt:lpstr>
      <vt:lpstr>Örnek Switch uygulaması</vt:lpstr>
      <vt:lpstr>Örnek Switch uygulaması</vt:lpstr>
      <vt:lpstr>ÖRNEK SWİTCH UYGULAMASI</vt:lpstr>
      <vt:lpstr>ÖRNEK SWİTCH UYGULAMASI</vt:lpstr>
      <vt:lpstr>ÖRNEK SWİTCH UYGULAMASI</vt:lpstr>
      <vt:lpstr>ÖRNEK SWİTCH UYGULAMASI</vt:lpstr>
      <vt:lpstr>ÖRNEK SWİTCH UYGULAMASI</vt:lpstr>
      <vt:lpstr>ÖRNEK SWİTCH UYGULAMASI</vt:lpstr>
      <vt:lpstr>ÖRNEK SWİTCH UYGULAMASI</vt:lpstr>
      <vt:lpstr>ÖRNEK:</vt:lpstr>
      <vt:lpstr>ŞART OPERATÖRÜ</vt:lpstr>
      <vt:lpstr>ŞART OPERATÖRÜ</vt:lpstr>
      <vt:lpstr>FORMATLI ÇIKIŞ</vt:lpstr>
      <vt:lpstr>SIKLIKLA KULLANILAN TANIMLAYICILAR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Control Methods</dc:title>
  <dc:creator>Y. Daniel Liang</dc:creator>
  <cp:lastModifiedBy>serpil gül</cp:lastModifiedBy>
  <cp:revision>1</cp:revision>
  <dcterms:created xsi:type="dcterms:W3CDTF">2021-10-29T23:44:04Z</dcterms:created>
  <dcterms:modified xsi:type="dcterms:W3CDTF">2021-10-29T23:48:05Z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2021-10-29T00:00:00Z</vt:filetime>
  </property>
</Properties>
</file>