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8" autoAdjust="0"/>
    <p:restoredTop sz="86417" autoAdjust="0"/>
  </p:normalViewPr>
  <p:slideViewPr>
    <p:cSldViewPr>
      <p:cViewPr varScale="1">
        <p:scale>
          <a:sx n="100" d="100"/>
          <a:sy n="100" d="100"/>
        </p:scale>
        <p:origin x="-92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1D1-570C-47AD-970F-FE656013128E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513-48BF-4B37-B2E1-0A8E538D5DC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1D1-570C-47AD-970F-FE656013128E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513-48BF-4B37-B2E1-0A8E538D5DC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1D1-570C-47AD-970F-FE656013128E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513-48BF-4B37-B2E1-0A8E538D5DC8}" type="slidenum">
              <a:rPr lang="tr-TR" smtClean="0"/>
              <a:t>‹#›</a:t>
            </a:fld>
            <a:endParaRPr lang="tr-T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1D1-570C-47AD-970F-FE656013128E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513-48BF-4B37-B2E1-0A8E538D5DC8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1D1-570C-47AD-970F-FE656013128E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513-48BF-4B37-B2E1-0A8E538D5DC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1D1-570C-47AD-970F-FE656013128E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513-48BF-4B37-B2E1-0A8E538D5DC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1D1-570C-47AD-970F-FE656013128E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513-48BF-4B37-B2E1-0A8E538D5DC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1D1-570C-47AD-970F-FE656013128E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513-48BF-4B37-B2E1-0A8E538D5DC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1D1-570C-47AD-970F-FE656013128E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513-48BF-4B37-B2E1-0A8E538D5DC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1D1-570C-47AD-970F-FE656013128E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513-48BF-4B37-B2E1-0A8E538D5DC8}" type="slidenum">
              <a:rPr lang="tr-TR" smtClean="0"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1D1-570C-47AD-970F-FE656013128E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513-48BF-4B37-B2E1-0A8E538D5DC8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532E1D1-570C-47AD-970F-FE656013128E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D981513-48BF-4B37-B2E1-0A8E538D5DC8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72400" cy="1780108"/>
          </a:xfrm>
        </p:spPr>
        <p:txBody>
          <a:bodyPr>
            <a:normAutofit/>
          </a:bodyPr>
          <a:lstStyle/>
          <a:p>
            <a:r>
              <a:rPr lang="tr-TR" sz="6000" b="1" dirty="0" err="1" smtClean="0">
                <a:solidFill>
                  <a:schemeClr val="tx1"/>
                </a:solidFill>
              </a:rPr>
              <a:t>Visitor</a:t>
            </a:r>
            <a:r>
              <a:rPr lang="tr-TR" sz="6000" b="1" dirty="0" smtClean="0">
                <a:solidFill>
                  <a:schemeClr val="tx1"/>
                </a:solidFill>
              </a:rPr>
              <a:t> Tasarım Kalıbı</a:t>
            </a:r>
            <a:endParaRPr lang="tr-TR" sz="6000" b="1" dirty="0">
              <a:solidFill>
                <a:schemeClr val="tx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6512768" cy="1816225"/>
          </a:xfrm>
        </p:spPr>
        <p:txBody>
          <a:bodyPr>
            <a:normAutofit fontScale="85000" lnSpcReduction="20000"/>
          </a:bodyPr>
          <a:lstStyle/>
          <a:p>
            <a:r>
              <a:rPr lang="tr-TR" sz="3200" dirty="0" smtClean="0">
                <a:solidFill>
                  <a:schemeClr val="tx1"/>
                </a:solidFill>
              </a:rPr>
              <a:t>Hazırlayan :Damla Kaynarca</a:t>
            </a:r>
          </a:p>
          <a:p>
            <a:r>
              <a:rPr lang="tr-TR" sz="3200" dirty="0" smtClean="0">
                <a:solidFill>
                  <a:schemeClr val="tx1"/>
                </a:solidFill>
              </a:rPr>
              <a:t>Numarası:02200201019</a:t>
            </a:r>
          </a:p>
          <a:p>
            <a:r>
              <a:rPr lang="tr-TR" sz="3200" dirty="0" smtClean="0">
                <a:solidFill>
                  <a:schemeClr val="tx1"/>
                </a:solidFill>
              </a:rPr>
              <a:t>Yazılım Mühendisliği</a:t>
            </a:r>
          </a:p>
          <a:p>
            <a:r>
              <a:rPr lang="tr-TR" sz="3200" dirty="0" smtClean="0">
                <a:solidFill>
                  <a:schemeClr val="tx1"/>
                </a:solidFill>
              </a:rPr>
              <a:t>3.Sınıf</a:t>
            </a:r>
            <a:endParaRPr lang="tr-T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Değişen </a:t>
            </a:r>
            <a:r>
              <a:rPr lang="tr-TR" dirty="0" err="1" smtClean="0">
                <a:solidFill>
                  <a:schemeClr val="tx1"/>
                </a:solidFill>
              </a:rPr>
              <a:t>arayüzlere</a:t>
            </a:r>
            <a:r>
              <a:rPr lang="tr-TR" dirty="0" smtClean="0">
                <a:solidFill>
                  <a:schemeClr val="tx1"/>
                </a:solidFill>
              </a:rPr>
              <a:t> sahip nesnelerden oluşan bir yapıda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Nesneler üzerinde farklı işlemlerin yapılması gerektiği anlarda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Ve Bu nesne yapısındaki türlerin değişmediği/ender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    değiştiği koşullarda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Nerelerde kullanılabilir?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kayn\OneDrive\Masaüstü\Ekran görüntüsü 2022-12-15 2108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13339" cy="51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8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kayn\OneDrive\Masaüstü\Ekran görüntüsü 2022-12-15 21113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90805" cy="507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3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skayn\OneDrive\Masaüstü\Ekran görüntüsü 2022-12-15 21145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776864" cy="5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6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kayn\OneDrive\Masaüstü\Ekran görüntüsü 2022-12-15 21163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516801" cy="55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4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kayn\OneDrive\Masaüstü\Ekran görüntüsü 2022-12-15 21173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908720"/>
            <a:ext cx="773645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6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632848" cy="521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1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kayn\OneDrive\Masaüstü\Ekran görüntüsü 2022-12-15 21192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776864" cy="5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998511" cy="536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1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7920880" cy="528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4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Yazılım Mühendisliğinde tasarım kalıpları ,yazılım tasarımında sıklıkla karşılaşılan problemler için genel ve tekrarlanabilir çözümlerdir.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Bir tasarım kalıbı doğrudan koda çevrilebilecek tamamlanmış bir tasarım değildir.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Tasarım kalıbı bir tasarım probleminin nasıl çözüleceğine dair açıklama veya şablon niteliğindedir</a:t>
            </a:r>
            <a:r>
              <a:rPr lang="tr-TR" dirty="0" smtClean="0"/>
              <a:t>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Tasarım Kalıpları Nedir?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124745"/>
            <a:ext cx="756084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67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632848" cy="528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202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skayn\OneDrive\Masaüstü\Ekran görüntüsü 2022-12-15 21252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933385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68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632847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478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5400" b="1" dirty="0" smtClean="0">
              <a:solidFill>
                <a:schemeClr val="tx1"/>
              </a:solidFill>
            </a:endParaRPr>
          </a:p>
          <a:p>
            <a:r>
              <a:rPr lang="tr-TR" sz="5400" b="1" dirty="0" smtClean="0">
                <a:solidFill>
                  <a:schemeClr val="tx1"/>
                </a:solidFill>
              </a:rPr>
              <a:t>Teşekkürler…</a:t>
            </a:r>
            <a:endParaRPr lang="tr-TR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5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Tasarımda yeniden kullanımı (</a:t>
            </a:r>
            <a:r>
              <a:rPr lang="tr-TR" dirty="0" err="1" smtClean="0">
                <a:solidFill>
                  <a:schemeClr val="tx1"/>
                </a:solidFill>
              </a:rPr>
              <a:t>reuse</a:t>
            </a:r>
            <a:r>
              <a:rPr lang="tr-TR" dirty="0" smtClean="0">
                <a:solidFill>
                  <a:schemeClr val="tx1"/>
                </a:solidFill>
              </a:rPr>
              <a:t>) destekler.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Etkinliği kanıtlanmış kalıplara dayalı tasarlanan yazılım sistemlerine olan güvenilirliği artırır.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Tasarımcıların yazılım tasarımına ilişkin konularda iyi bilinen ve üzerinde uzlaşılmış isimler kullanarak iletişim kurabilmeleri için ortak bir dil ve kelime dağarcığı sağlar.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Tasarım Kalıplarının Avantajları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Tasarım kalıpları kendi içerisinde 3’e ayrılır.</a:t>
            </a:r>
          </a:p>
          <a:p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1)</a:t>
            </a:r>
            <a:r>
              <a:rPr lang="tr-TR" dirty="0" err="1" smtClean="0">
                <a:solidFill>
                  <a:schemeClr val="tx1"/>
                </a:solidFill>
              </a:rPr>
              <a:t>Yaratımsal</a:t>
            </a:r>
            <a:r>
              <a:rPr lang="tr-TR" dirty="0" smtClean="0">
                <a:solidFill>
                  <a:schemeClr val="tx1"/>
                </a:solidFill>
              </a:rPr>
              <a:t> (</a:t>
            </a:r>
            <a:r>
              <a:rPr lang="tr-TR" dirty="0" err="1" smtClean="0">
                <a:solidFill>
                  <a:schemeClr val="tx1"/>
                </a:solidFill>
              </a:rPr>
              <a:t>Creational</a:t>
            </a:r>
            <a:r>
              <a:rPr lang="tr-TR" dirty="0" smtClean="0">
                <a:solidFill>
                  <a:schemeClr val="tx1"/>
                </a:solidFill>
              </a:rPr>
              <a:t>)Kalıplar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2)Yapısal(</a:t>
            </a:r>
            <a:r>
              <a:rPr lang="tr-TR" dirty="0" err="1" smtClean="0">
                <a:solidFill>
                  <a:schemeClr val="tx1"/>
                </a:solidFill>
              </a:rPr>
              <a:t>Structural</a:t>
            </a:r>
            <a:r>
              <a:rPr lang="tr-TR" dirty="0" smtClean="0">
                <a:solidFill>
                  <a:schemeClr val="tx1"/>
                </a:solidFill>
              </a:rPr>
              <a:t>)Kalıplar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3)Davranışsal (</a:t>
            </a:r>
            <a:r>
              <a:rPr lang="tr-TR" dirty="0" err="1" smtClean="0">
                <a:solidFill>
                  <a:schemeClr val="tx1"/>
                </a:solidFill>
              </a:rPr>
              <a:t>Behavioral</a:t>
            </a:r>
            <a:r>
              <a:rPr lang="tr-TR" dirty="0" smtClean="0">
                <a:solidFill>
                  <a:schemeClr val="tx1"/>
                </a:solidFill>
              </a:rPr>
              <a:t>)Kalıplar </a:t>
            </a:r>
          </a:p>
          <a:p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Tasarım Kalıpları Kaça Ayrılır?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5" y="692696"/>
            <a:ext cx="7452816" cy="54334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</a:rPr>
              <a:t> </a:t>
            </a:r>
            <a:r>
              <a:rPr lang="tr-TR" b="1" dirty="0" smtClean="0">
                <a:solidFill>
                  <a:schemeClr val="tx1"/>
                </a:solidFill>
              </a:rPr>
              <a:t>                                                        </a:t>
            </a:r>
            <a:r>
              <a:rPr lang="tr-TR" b="1" dirty="0" err="1" smtClean="0">
                <a:solidFill>
                  <a:schemeClr val="tx1"/>
                </a:solidFill>
              </a:rPr>
              <a:t>Vis</a:t>
            </a:r>
            <a:r>
              <a:rPr lang="tr-TR" b="1" dirty="0" err="1" smtClean="0">
                <a:solidFill>
                  <a:schemeClr val="tx1"/>
                </a:solidFill>
              </a:rPr>
              <a:t>itor</a:t>
            </a:r>
            <a:endParaRPr lang="tr-TR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u="sng" dirty="0" smtClean="0">
                <a:solidFill>
                  <a:schemeClr val="tx1"/>
                </a:solidFill>
              </a:rPr>
              <a:t>Amaç</a:t>
            </a:r>
            <a:r>
              <a:rPr lang="tr-TR" b="1" u="sng" dirty="0">
                <a:solidFill>
                  <a:schemeClr val="tx1"/>
                </a:solidFill>
              </a:rPr>
              <a:t>: </a:t>
            </a:r>
            <a:r>
              <a:rPr lang="tr-TR" b="1" u="sng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Herhangi bir nesne yapısını oluşturan elemanlar üzerinde yapılacak bazı işlemler tanımlamak. 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u="sng" dirty="0">
                <a:solidFill>
                  <a:schemeClr val="tx1"/>
                </a:solidFill>
              </a:rPr>
              <a:t>Sorun: </a:t>
            </a:r>
            <a:r>
              <a:rPr lang="tr-TR" b="1" u="sng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Nesne yapısı her türden bağıntılar içeren sınıfların örnekleri arasında kurulmuş olabilir. 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Üzerinde işlem yapılan elemanların sınıf yapılarını değiştirmek istemiyoruz. 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u="sng" dirty="0">
                <a:solidFill>
                  <a:schemeClr val="tx1"/>
                </a:solidFill>
              </a:rPr>
              <a:t>Eleştiri: </a:t>
            </a:r>
            <a:r>
              <a:rPr lang="tr-TR" b="1" u="sng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Madem daha yapılacak işlemler var, eylemler ve sorumluluklar tam olarak belirlenmemiş demektir. Dolayısıyla mevcut sınıf yapılarını değiştirerek farklı bir tasarım yapmak daha doğru olabilir. 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u="sng" dirty="0" smtClean="0">
                <a:solidFill>
                  <a:schemeClr val="tx1"/>
                </a:solidFill>
              </a:rPr>
              <a:t>Örnek: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Yazılan </a:t>
            </a:r>
            <a:r>
              <a:rPr lang="tr-TR" dirty="0">
                <a:solidFill>
                  <a:schemeClr val="tx1"/>
                </a:solidFill>
              </a:rPr>
              <a:t>bir derleyici, kaynak kodu farklı türlerden </a:t>
            </a:r>
            <a:r>
              <a:rPr lang="tr-TR" dirty="0" err="1">
                <a:solidFill>
                  <a:schemeClr val="tx1"/>
                </a:solidFill>
              </a:rPr>
              <a:t>token'lara</a:t>
            </a:r>
            <a:r>
              <a:rPr lang="tr-TR" dirty="0">
                <a:solidFill>
                  <a:schemeClr val="tx1"/>
                </a:solidFill>
              </a:rPr>
              <a:t> ayırıyor. </a:t>
            </a: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Bu </a:t>
            </a:r>
            <a:r>
              <a:rPr lang="tr-TR" dirty="0">
                <a:solidFill>
                  <a:schemeClr val="tx1"/>
                </a:solidFill>
              </a:rPr>
              <a:t>parçalar (</a:t>
            </a:r>
            <a:r>
              <a:rPr lang="tr-TR" dirty="0" err="1">
                <a:solidFill>
                  <a:schemeClr val="tx1"/>
                </a:solidFill>
              </a:rPr>
              <a:t>Node</a:t>
            </a:r>
            <a:r>
              <a:rPr lang="tr-TR" dirty="0">
                <a:solidFill>
                  <a:schemeClr val="tx1"/>
                </a:solidFill>
              </a:rPr>
              <a:t>) farklı tiplerden oluşmaktadır. </a:t>
            </a: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Derleyici </a:t>
            </a:r>
            <a:r>
              <a:rPr lang="tr-TR" dirty="0">
                <a:solidFill>
                  <a:schemeClr val="tx1"/>
                </a:solidFill>
              </a:rPr>
              <a:t>bütün parçalar üzerinde çeşitli işlemler yapacaktır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Farklı </a:t>
            </a:r>
            <a:r>
              <a:rPr lang="tr-TR" dirty="0">
                <a:solidFill>
                  <a:schemeClr val="tx1"/>
                </a:solidFill>
              </a:rPr>
              <a:t>tip parçalarda işlemler farklı yürütülecektir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half" idx="2"/>
          </p:nvPr>
        </p:nvSpPr>
        <p:spPr>
          <a:xfrm>
            <a:off x="914400" y="2276872"/>
            <a:ext cx="3352800" cy="320952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Bu işlemlerin çeşitli parça yapılarına dağıtılması bir bakım kabusu oluşturur.</a:t>
            </a:r>
          </a:p>
          <a:p>
            <a:endParaRPr lang="tr-T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Her tür düğümde her tür işlemin yapılmasının da anlamı yoktur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1026" name="Picture 2" descr="C:\Users\skayn\OneDrive\Masaüstü\Ekran görüntüsü 2022-12-15 20352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28800"/>
            <a:ext cx="3977139" cy="46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half" idx="2"/>
          </p:nvPr>
        </p:nvSpPr>
        <p:spPr>
          <a:xfrm>
            <a:off x="611560" y="4509120"/>
            <a:ext cx="7920880" cy="151216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Derleyici parçaları tek tek ziyaret ederek her parça üzerinde sadece gerekli işlemleri yapar.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Düğüm gerçeklemeleri kendi üzerlerindeki gerekli işlemleri çağıracak ziyaretçi gerçeklemelerini kabul eder.(</a:t>
            </a:r>
            <a:r>
              <a:rPr lang="tr-TR" dirty="0" err="1" smtClean="0">
                <a:solidFill>
                  <a:schemeClr val="tx1"/>
                </a:solidFill>
              </a:rPr>
              <a:t>Accept</a:t>
            </a:r>
            <a:r>
              <a:rPr lang="tr-TR" dirty="0" smtClean="0">
                <a:solidFill>
                  <a:schemeClr val="tx1"/>
                </a:solidFill>
              </a:rPr>
              <a:t> metodu ile)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Bu şekilde parçalarda sadece gerekli işlemler yürütülmüş olur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2050" name="Picture 2" descr="C:\Users\skayn\OneDrive\Masaüstü\Ekran görüntüsü 2022-12-15 20405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9" y="1772816"/>
            <a:ext cx="8241106" cy="256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Kalıp Yapısı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skayn\OneDrive\Masaüstü\Ekran görüntüsü 2022-12-15 2056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78385"/>
            <a:ext cx="7632848" cy="485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7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11561" y="548680"/>
            <a:ext cx="7668840" cy="55774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Kalıp Bileşenleri</a:t>
            </a:r>
            <a:r>
              <a:rPr lang="tr-TR" b="1" dirty="0">
                <a:solidFill>
                  <a:schemeClr val="tx1"/>
                </a:solidFill>
              </a:rPr>
              <a:t>: </a:t>
            </a:r>
            <a:endParaRPr lang="tr-TR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 Object </a:t>
            </a:r>
            <a:r>
              <a:rPr lang="tr-TR" dirty="0" err="1" smtClean="0">
                <a:solidFill>
                  <a:schemeClr val="tx1"/>
                </a:solidFill>
              </a:rPr>
              <a:t>Structure</a:t>
            </a:r>
            <a:r>
              <a:rPr lang="tr-TR" dirty="0">
                <a:solidFill>
                  <a:schemeClr val="tx1"/>
                </a:solidFill>
              </a:rPr>
              <a:t>: Elemanları dolaşılacak yapı </a:t>
            </a: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Element: </a:t>
            </a:r>
            <a:r>
              <a:rPr lang="tr-TR" dirty="0" smtClean="0">
                <a:solidFill>
                  <a:schemeClr val="tx1"/>
                </a:solidFill>
              </a:rPr>
              <a:t>Dolaşılacak </a:t>
            </a:r>
            <a:r>
              <a:rPr lang="tr-TR" dirty="0">
                <a:solidFill>
                  <a:schemeClr val="tx1"/>
                </a:solidFill>
              </a:rPr>
              <a:t>elemanların ortak </a:t>
            </a:r>
            <a:r>
              <a:rPr lang="tr-TR" dirty="0" err="1" smtClean="0">
                <a:solidFill>
                  <a:schemeClr val="tx1"/>
                </a:solidFill>
              </a:rPr>
              <a:t>arayüzü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       </a:t>
            </a:r>
            <a:r>
              <a:rPr lang="tr-TR" dirty="0" err="1" smtClean="0">
                <a:solidFill>
                  <a:schemeClr val="tx1"/>
                </a:solidFill>
              </a:rPr>
              <a:t>Accept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metodu Element </a:t>
            </a:r>
            <a:r>
              <a:rPr lang="tr-TR" dirty="0" err="1">
                <a:solidFill>
                  <a:schemeClr val="tx1"/>
                </a:solidFill>
              </a:rPr>
              <a:t>arayüzünde</a:t>
            </a:r>
            <a:r>
              <a:rPr lang="tr-TR" dirty="0">
                <a:solidFill>
                  <a:schemeClr val="tx1"/>
                </a:solidFill>
              </a:rPr>
              <a:t> tanımlanır ve ziyaretçiler bu </a:t>
            </a:r>
            <a:r>
              <a:rPr lang="tr-TR" dirty="0" smtClean="0">
                <a:solidFill>
                  <a:schemeClr val="tx1"/>
                </a:solidFill>
              </a:rPr>
              <a:t>   metotla </a:t>
            </a:r>
            <a:r>
              <a:rPr lang="tr-TR" dirty="0">
                <a:solidFill>
                  <a:schemeClr val="tx1"/>
                </a:solidFill>
              </a:rPr>
              <a:t>kabul edilir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  </a:t>
            </a:r>
            <a:r>
              <a:rPr lang="tr-TR" dirty="0" err="1" smtClean="0">
                <a:solidFill>
                  <a:schemeClr val="tx1"/>
                </a:solidFill>
              </a:rPr>
              <a:t>ConcreteElementX</a:t>
            </a:r>
            <a:r>
              <a:rPr lang="tr-TR" dirty="0">
                <a:solidFill>
                  <a:schemeClr val="tx1"/>
                </a:solidFill>
              </a:rPr>
              <a:t>: 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Dolaşılacak elemanların </a:t>
            </a:r>
            <a:r>
              <a:rPr lang="tr-TR" dirty="0" smtClean="0">
                <a:solidFill>
                  <a:schemeClr val="tx1"/>
                </a:solidFill>
              </a:rPr>
              <a:t>gerçeklemeleri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 Ziyaretçilerin </a:t>
            </a:r>
            <a:r>
              <a:rPr lang="tr-TR" dirty="0">
                <a:solidFill>
                  <a:schemeClr val="tx1"/>
                </a:solidFill>
              </a:rPr>
              <a:t>hangi metodunun bu tür eleman için olduğu bilgisine sahip olmalıdır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Visitor</a:t>
            </a:r>
            <a:r>
              <a:rPr lang="tr-TR" dirty="0">
                <a:solidFill>
                  <a:schemeClr val="tx1"/>
                </a:solidFill>
              </a:rPr>
              <a:t>: Ziyaretçilerin ortak </a:t>
            </a:r>
            <a:r>
              <a:rPr lang="tr-TR" dirty="0" err="1">
                <a:solidFill>
                  <a:schemeClr val="tx1"/>
                </a:solidFill>
              </a:rPr>
              <a:t>arayüzü</a:t>
            </a:r>
            <a:r>
              <a:rPr lang="tr-TR" dirty="0">
                <a:solidFill>
                  <a:schemeClr val="tx1"/>
                </a:solidFill>
              </a:rPr>
              <a:t>. 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      </a:t>
            </a:r>
            <a:r>
              <a:rPr lang="tr-TR" dirty="0">
                <a:solidFill>
                  <a:schemeClr val="tx1"/>
                </a:solidFill>
              </a:rPr>
              <a:t>Her tür eleman için olan ziyaret işlemlerinin tamamı burada tanımlanmak </a:t>
            </a:r>
            <a:r>
              <a:rPr lang="tr-TR" dirty="0" smtClean="0">
                <a:solidFill>
                  <a:schemeClr val="tx1"/>
                </a:solidFill>
              </a:rPr>
              <a:t>   zorundadır</a:t>
            </a:r>
            <a:r>
              <a:rPr lang="tr-TR" dirty="0">
                <a:solidFill>
                  <a:schemeClr val="tx1"/>
                </a:solidFill>
              </a:rPr>
              <a:t>. </a:t>
            </a: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ConcreteVisitorX</a:t>
            </a:r>
            <a:r>
              <a:rPr lang="tr-TR" dirty="0">
                <a:solidFill>
                  <a:schemeClr val="tx1"/>
                </a:solidFill>
              </a:rPr>
              <a:t>: Ziyaretçi gerçeklemeleri. İş yapılırken elemanlar ayrı ayrı ziyaret edileceğinden, ziyaretler arasında durum bilgisinin saklanması için gerekli kodlama yapılmalıdır. </a:t>
            </a: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Çözümün </a:t>
            </a:r>
            <a:r>
              <a:rPr lang="tr-TR" dirty="0">
                <a:solidFill>
                  <a:schemeClr val="tx1"/>
                </a:solidFill>
              </a:rPr>
              <a:t>zayıf yönleri: 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Yeni </a:t>
            </a:r>
            <a:r>
              <a:rPr lang="tr-TR" dirty="0" err="1" smtClean="0">
                <a:solidFill>
                  <a:schemeClr val="tx1"/>
                </a:solidFill>
              </a:rPr>
              <a:t>ConcreteElement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türleri oluşturmak zordur: Her yeni tip için </a:t>
            </a:r>
            <a:r>
              <a:rPr lang="tr-TR" dirty="0" err="1">
                <a:solidFill>
                  <a:schemeClr val="tx1"/>
                </a:solidFill>
              </a:rPr>
              <a:t>Visitor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arayüzüne</a:t>
            </a:r>
            <a:r>
              <a:rPr lang="tr-TR" dirty="0">
                <a:solidFill>
                  <a:schemeClr val="tx1"/>
                </a:solidFill>
              </a:rPr>
              <a:t> ve gerçeklemelerine yeni bir metot eklemek gerekecektir.</a:t>
            </a:r>
          </a:p>
        </p:txBody>
      </p:sp>
    </p:spTree>
    <p:extLst>
      <p:ext uri="{BB962C8B-B14F-4D97-AF65-F5344CB8AC3E}">
        <p14:creationId xmlns:p14="http://schemas.microsoft.com/office/powerpoint/2010/main" val="13846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77</TotalTime>
  <Words>438</Words>
  <Application>Microsoft Office PowerPoint</Application>
  <PresentationFormat>Ekran Gösterisi (4:3)</PresentationFormat>
  <Paragraphs>59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Dalga Biçimi</vt:lpstr>
      <vt:lpstr>Visitor Tasarım Kalıbı</vt:lpstr>
      <vt:lpstr>Tasarım Kalıpları Nedir?</vt:lpstr>
      <vt:lpstr>Tasarım Kalıplarının Avantajları</vt:lpstr>
      <vt:lpstr>Tasarım Kalıpları Kaça Ayrılır?</vt:lpstr>
      <vt:lpstr>PowerPoint Sunusu</vt:lpstr>
      <vt:lpstr>PowerPoint Sunusu</vt:lpstr>
      <vt:lpstr>PowerPoint Sunusu</vt:lpstr>
      <vt:lpstr>Kalıp Yapısı</vt:lpstr>
      <vt:lpstr>PowerPoint Sunusu</vt:lpstr>
      <vt:lpstr>Nerelerde kullanılabilir?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Orman Genel Müdürlüğü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Tasarım Kalıbı</dc:title>
  <dc:creator>sengül kaynarca</dc:creator>
  <cp:lastModifiedBy>sengül kaynarca</cp:lastModifiedBy>
  <cp:revision>9</cp:revision>
  <dcterms:created xsi:type="dcterms:W3CDTF">2022-12-15T17:14:14Z</dcterms:created>
  <dcterms:modified xsi:type="dcterms:W3CDTF">2022-12-15T18:32:56Z</dcterms:modified>
</cp:coreProperties>
</file>