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2.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 name="Shape 2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8" name="Shape 88"/>
        <p:cNvGrpSpPr/>
        <p:nvPr/>
      </p:nvGrpSpPr>
      <p:grpSpPr>
        <a:xfrm>
          <a:off y="0" x="0"/>
          <a:ext cy="0" cx="0"/>
          <a:chOff y="0" x="0"/>
          <a:chExt cy="0" cx="0"/>
        </a:xfrm>
      </p:grpSpPr>
      <p:sp>
        <p:nvSpPr>
          <p:cNvPr id="89" name="Shape 8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0" name="Shape 9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3" name="Shape 93"/>
        <p:cNvGrpSpPr/>
        <p:nvPr/>
      </p:nvGrpSpPr>
      <p:grpSpPr>
        <a:xfrm>
          <a:off y="0" x="0"/>
          <a:ext cy="0" cx="0"/>
          <a:chOff y="0" x="0"/>
          <a:chExt cy="0" cx="0"/>
        </a:xfrm>
      </p:grpSpPr>
      <p:sp>
        <p:nvSpPr>
          <p:cNvPr id="94" name="Shape 9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5" name="Shape 9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0" name="Shape 100"/>
        <p:cNvGrpSpPr/>
        <p:nvPr/>
      </p:nvGrpSpPr>
      <p:grpSpPr>
        <a:xfrm>
          <a:off y="0" x="0"/>
          <a:ext cy="0" cx="0"/>
          <a:chOff y="0" x="0"/>
          <a:chExt cy="0" cx="0"/>
        </a:xfrm>
      </p:grpSpPr>
      <p:sp>
        <p:nvSpPr>
          <p:cNvPr id="101" name="Shape 10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2" name="Shape 10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0" name="Shape 11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6" name="Shape 116"/>
        <p:cNvGrpSpPr/>
        <p:nvPr/>
      </p:nvGrpSpPr>
      <p:grpSpPr>
        <a:xfrm>
          <a:off y="0" x="0"/>
          <a:ext cy="0" cx="0"/>
          <a:chOff y="0" x="0"/>
          <a:chExt cy="0" cx="0"/>
        </a:xfrm>
      </p:grpSpPr>
      <p:sp>
        <p:nvSpPr>
          <p:cNvPr id="117" name="Shape 11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8" name="Shape 11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2" name="Shape 122"/>
        <p:cNvGrpSpPr/>
        <p:nvPr/>
      </p:nvGrpSpPr>
      <p:grpSpPr>
        <a:xfrm>
          <a:off y="0" x="0"/>
          <a:ext cy="0" cx="0"/>
          <a:chOff y="0" x="0"/>
          <a:chExt cy="0" cx="0"/>
        </a:xfrm>
      </p:grpSpPr>
      <p:sp>
        <p:nvSpPr>
          <p:cNvPr id="123" name="Shape 12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4" name="Shape 12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 name="Shape 32"/>
        <p:cNvGrpSpPr/>
        <p:nvPr/>
      </p:nvGrpSpPr>
      <p:grpSpPr>
        <a:xfrm>
          <a:off y="0" x="0"/>
          <a:ext cy="0" cx="0"/>
          <a:chOff y="0" x="0"/>
          <a:chExt cy="0" cx="0"/>
        </a:xfrm>
      </p:grpSpPr>
      <p:sp>
        <p:nvSpPr>
          <p:cNvPr id="33" name="Shape 3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4" name="Shape 3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 name="Shape 4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 name="Shape 50"/>
        <p:cNvGrpSpPr/>
        <p:nvPr/>
      </p:nvGrpSpPr>
      <p:grpSpPr>
        <a:xfrm>
          <a:off y="0" x="0"/>
          <a:ext cy="0" cx="0"/>
          <a:chOff y="0" x="0"/>
          <a:chExt cy="0" cx="0"/>
        </a:xfrm>
      </p:grpSpPr>
      <p:sp>
        <p:nvSpPr>
          <p:cNvPr id="51" name="Shape 5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2" name="Shape 5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 name="Shape 57"/>
        <p:cNvGrpSpPr/>
        <p:nvPr/>
      </p:nvGrpSpPr>
      <p:grpSpPr>
        <a:xfrm>
          <a:off y="0" x="0"/>
          <a:ext cy="0" cx="0"/>
          <a:chOff y="0" x="0"/>
          <a:chExt cy="0" cx="0"/>
        </a:xfrm>
      </p:grpSpPr>
      <p:sp>
        <p:nvSpPr>
          <p:cNvPr id="58" name="Shape 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9" name="Shape 5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4" name="Shape 64"/>
        <p:cNvGrpSpPr/>
        <p:nvPr/>
      </p:nvGrpSpPr>
      <p:grpSpPr>
        <a:xfrm>
          <a:off y="0" x="0"/>
          <a:ext cy="0" cx="0"/>
          <a:chOff y="0" x="0"/>
          <a:chExt cy="0" cx="0"/>
        </a:xfrm>
      </p:grpSpPr>
      <p:sp>
        <p:nvSpPr>
          <p:cNvPr id="65" name="Shape 6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6" name="Shape 6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5" name="Shape 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3" name="Shape 83"/>
        <p:cNvGrpSpPr/>
        <p:nvPr/>
      </p:nvGrpSpPr>
      <p:grpSpPr>
        <a:xfrm>
          <a:off y="0" x="0"/>
          <a:ext cy="0" cx="0"/>
          <a:chOff y="0" x="0"/>
          <a:chExt cy="0" cx="0"/>
        </a:xfrm>
      </p:grpSpPr>
      <p:sp>
        <p:nvSpPr>
          <p:cNvPr id="84" name="Shape 8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5" name="Shape 8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8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1583342" x="685800"/>
            <a:ext cy="1159856" cx="7772400"/>
          </a:xfrm>
          <a:prstGeom prst="rect">
            <a:avLst/>
          </a:prstGeom>
        </p:spPr>
        <p:txBody>
          <a:bodyPr bIns="91425" rIns="91425" lIns="91425" tIns="91425" anchor="b" anchorCtr="0">
            <a:noAutofit/>
          </a:bodyPr>
          <a:lstStyle/>
          <a:p>
            <a:pPr>
              <a:spcBef>
                <a:spcPts val="0"/>
              </a:spcBef>
              <a:buNone/>
            </a:pPr>
            <a:r>
              <a:rPr b="0" lang="en">
                <a:solidFill>
                  <a:srgbClr val="E06666"/>
                </a:solidFill>
                <a:latin typeface="Raleway"/>
                <a:ea typeface="Raleway"/>
                <a:cs typeface="Raleway"/>
                <a:sym typeface="Raleway"/>
              </a:rPr>
              <a:t>INVESTORSCOPE</a:t>
            </a:r>
          </a:p>
        </p:txBody>
      </p:sp>
      <p:sp>
        <p:nvSpPr>
          <p:cNvPr id="24" name="Shape 24"/>
          <p:cNvSpPr txBox="1"/>
          <p:nvPr>
            <p:ph idx="1" type="subTitle"/>
          </p:nvPr>
        </p:nvSpPr>
        <p:spPr>
          <a:xfrm>
            <a:off y="2840053" x="685800"/>
            <a:ext cy="784737" cx="7772400"/>
          </a:xfrm>
          <a:prstGeom prst="rect">
            <a:avLst/>
          </a:prstGeom>
        </p:spPr>
        <p:txBody>
          <a:bodyPr bIns="91425" rIns="91425" lIns="91425" tIns="91425" anchor="t" anchorCtr="0">
            <a:noAutofit/>
          </a:bodyPr>
          <a:lstStyle/>
          <a:p>
            <a:pPr>
              <a:spcBef>
                <a:spcPts val="0"/>
              </a:spcBef>
              <a:buNone/>
            </a:pPr>
            <a:r>
              <a:rPr lang="en">
                <a:latin typeface="Raleway"/>
                <a:ea typeface="Raleway"/>
                <a:cs typeface="Raleway"/>
                <a:sym typeface="Raleway"/>
              </a:rPr>
              <a:t>Hi-Fi Prototype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86" name="Shape 86"/>
        <p:cNvGrpSpPr/>
        <p:nvPr/>
      </p:nvGrpSpPr>
      <p:grpSpPr>
        <a:xfrm>
          <a:off y="0" x="0"/>
          <a:ext cy="0" cx="0"/>
          <a:chOff y="0" x="0"/>
          <a:chExt cy="0" cx="0"/>
        </a:xfrm>
      </p:grpSpPr>
      <p:pic>
        <p:nvPicPr>
          <p:cNvPr id="87" name="Shape 87"/>
          <p:cNvPicPr preferRelativeResize="0"/>
          <p:nvPr/>
        </p:nvPicPr>
        <p:blipFill>
          <a:blip r:embed="rId3">
            <a:alphaModFix/>
          </a:blip>
          <a:stretch>
            <a:fillRect/>
          </a:stretch>
        </p:blipFill>
        <p:spPr>
          <a:xfrm>
            <a:off y="0" x="3126113"/>
            <a:ext cy="5143500" cx="2891773"/>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91" name="Shape 91"/>
        <p:cNvGrpSpPr/>
        <p:nvPr/>
      </p:nvGrpSpPr>
      <p:grpSpPr>
        <a:xfrm>
          <a:off y="0" x="0"/>
          <a:ext cy="0" cx="0"/>
          <a:chOff y="0" x="0"/>
          <a:chExt cy="0" cx="0"/>
        </a:xfrm>
      </p:grpSpPr>
      <p:pic>
        <p:nvPicPr>
          <p:cNvPr id="92" name="Shape 92"/>
          <p:cNvPicPr preferRelativeResize="0"/>
          <p:nvPr/>
        </p:nvPicPr>
        <p:blipFill>
          <a:blip r:embed="rId3">
            <a:alphaModFix/>
          </a:blip>
          <a:stretch>
            <a:fillRect/>
          </a:stretch>
        </p:blipFill>
        <p:spPr>
          <a:xfrm>
            <a:off y="0" x="3126113"/>
            <a:ext cy="5143500" cx="2891773"/>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y="0" x="0"/>
          <a:ext cy="0" cx="0"/>
          <a:chOff y="0" x="0"/>
          <a:chExt cy="0" cx="0"/>
        </a:xfrm>
      </p:grpSpPr>
      <p:sp>
        <p:nvSpPr>
          <p:cNvPr id="97" name="Shape 97"/>
          <p:cNvSpPr txBox="1"/>
          <p:nvPr>
            <p:ph type="title"/>
          </p:nvPr>
        </p:nvSpPr>
        <p:spPr>
          <a:xfrm>
            <a:off y="223353" x="266050"/>
            <a:ext cy="857400" cx="8229600"/>
          </a:xfrm>
          <a:prstGeom prst="rect">
            <a:avLst/>
          </a:prstGeom>
        </p:spPr>
        <p:txBody>
          <a:bodyPr bIns="91425" rIns="91425" lIns="91425" tIns="91425" anchor="b" anchorCtr="0">
            <a:noAutofit/>
          </a:bodyPr>
          <a:lstStyle/>
          <a:p>
            <a:pPr rtl="0" lvl="0">
              <a:spcBef>
                <a:spcPts val="0"/>
              </a:spcBef>
              <a:buNone/>
            </a:pPr>
            <a:r>
              <a:rPr b="0" lang="en">
                <a:solidFill>
                  <a:srgbClr val="E06666"/>
                </a:solidFill>
                <a:latin typeface="Raleway"/>
                <a:ea typeface="Raleway"/>
                <a:cs typeface="Raleway"/>
                <a:sym typeface="Raleway"/>
              </a:rPr>
              <a:t>Tools</a:t>
            </a:r>
          </a:p>
        </p:txBody>
      </p:sp>
      <p:pic>
        <p:nvPicPr>
          <p:cNvPr id="98" name="Shape 98"/>
          <p:cNvPicPr preferRelativeResize="0"/>
          <p:nvPr/>
        </p:nvPicPr>
        <p:blipFill>
          <a:blip r:embed="rId3">
            <a:alphaModFix/>
          </a:blip>
          <a:stretch>
            <a:fillRect/>
          </a:stretch>
        </p:blipFill>
        <p:spPr>
          <a:xfrm>
            <a:off y="0" x="2391055"/>
            <a:ext cy="5143498" cx="6752937"/>
          </a:xfrm>
          <a:prstGeom prst="rect">
            <a:avLst/>
          </a:prstGeom>
          <a:noFill/>
          <a:ln>
            <a:noFill/>
          </a:ln>
        </p:spPr>
      </p:pic>
      <p:sp>
        <p:nvSpPr>
          <p:cNvPr id="99" name="Shape 99"/>
          <p:cNvSpPr txBox="1"/>
          <p:nvPr/>
        </p:nvSpPr>
        <p:spPr>
          <a:xfrm>
            <a:off y="808000" x="266050"/>
            <a:ext cy="932099" cx="3000000"/>
          </a:xfrm>
          <a:prstGeom prst="rect">
            <a:avLst/>
          </a:prstGeom>
          <a:noFill/>
          <a:ln>
            <a:noFill/>
          </a:ln>
        </p:spPr>
        <p:txBody>
          <a:bodyPr bIns="91425" rIns="91425" lIns="91425" tIns="91425" anchor="ctr" anchorCtr="0">
            <a:noAutofit/>
          </a:bodyPr>
          <a:lstStyle/>
          <a:p>
            <a:pPr rtl="0" lvl="0">
              <a:spcBef>
                <a:spcPts val="600"/>
              </a:spcBef>
              <a:buNone/>
            </a:pPr>
            <a:r>
              <a:rPr sz="1800" lang="en">
                <a:solidFill>
                  <a:schemeClr val="dk1"/>
                </a:solidFill>
                <a:latin typeface="Raleway"/>
                <a:ea typeface="Raleway"/>
                <a:cs typeface="Raleway"/>
                <a:sym typeface="Raleway"/>
              </a:rPr>
              <a:t>Github repo</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y="0" x="0"/>
          <a:ext cy="0" cx="0"/>
          <a:chOff y="0" x="0"/>
          <a:chExt cy="0" cx="0"/>
        </a:xfrm>
      </p:grpSpPr>
      <p:sp>
        <p:nvSpPr>
          <p:cNvPr id="104" name="Shape 104"/>
          <p:cNvSpPr txBox="1"/>
          <p:nvPr>
            <p:ph type="title"/>
          </p:nvPr>
        </p:nvSpPr>
        <p:spPr>
          <a:xfrm>
            <a:off y="223353" x="266050"/>
            <a:ext cy="857400" cx="8229600"/>
          </a:xfrm>
          <a:prstGeom prst="rect">
            <a:avLst/>
          </a:prstGeom>
        </p:spPr>
        <p:txBody>
          <a:bodyPr bIns="91425" rIns="91425" lIns="91425" tIns="91425" anchor="b" anchorCtr="0">
            <a:noAutofit/>
          </a:bodyPr>
          <a:lstStyle/>
          <a:p>
            <a:pPr rtl="0" lvl="0">
              <a:spcBef>
                <a:spcPts val="0"/>
              </a:spcBef>
              <a:buNone/>
            </a:pPr>
            <a:r>
              <a:rPr b="0" lang="en">
                <a:solidFill>
                  <a:srgbClr val="E06666"/>
                </a:solidFill>
                <a:latin typeface="Raleway"/>
                <a:ea typeface="Raleway"/>
                <a:cs typeface="Raleway"/>
                <a:sym typeface="Raleway"/>
              </a:rPr>
              <a:t>Tools</a:t>
            </a:r>
          </a:p>
        </p:txBody>
      </p:sp>
      <p:sp>
        <p:nvSpPr>
          <p:cNvPr id="105" name="Shape 105"/>
          <p:cNvSpPr txBox="1"/>
          <p:nvPr/>
        </p:nvSpPr>
        <p:spPr>
          <a:xfrm>
            <a:off y="808000" x="266050"/>
            <a:ext cy="932099" cx="3000000"/>
          </a:xfrm>
          <a:prstGeom prst="rect">
            <a:avLst/>
          </a:prstGeom>
          <a:noFill/>
          <a:ln>
            <a:noFill/>
          </a:ln>
        </p:spPr>
        <p:txBody>
          <a:bodyPr bIns="91425" rIns="91425" lIns="91425" tIns="91425" anchor="ctr" anchorCtr="0">
            <a:noAutofit/>
          </a:bodyPr>
          <a:lstStyle/>
          <a:p>
            <a:pPr rtl="0" lvl="0">
              <a:spcBef>
                <a:spcPts val="600"/>
              </a:spcBef>
              <a:buNone/>
            </a:pPr>
            <a:r>
              <a:rPr sz="1800" lang="en">
                <a:solidFill>
                  <a:schemeClr val="dk1"/>
                </a:solidFill>
                <a:latin typeface="Raleway"/>
                <a:ea typeface="Raleway"/>
                <a:cs typeface="Raleway"/>
                <a:sym typeface="Raleway"/>
              </a:rPr>
              <a:t>Web-app running on heroku</a:t>
            </a:r>
          </a:p>
        </p:txBody>
      </p:sp>
      <p:pic>
        <p:nvPicPr>
          <p:cNvPr id="106" name="Shape 106"/>
          <p:cNvPicPr preferRelativeResize="0"/>
          <p:nvPr/>
        </p:nvPicPr>
        <p:blipFill>
          <a:blip r:embed="rId3">
            <a:alphaModFix/>
          </a:blip>
          <a:stretch>
            <a:fillRect/>
          </a:stretch>
        </p:blipFill>
        <p:spPr>
          <a:xfrm>
            <a:off y="0" x="2881545"/>
            <a:ext cy="5143498" cx="6262457"/>
          </a:xfrm>
          <a:prstGeom prst="rect">
            <a:avLst/>
          </a:prstGeom>
          <a:noFill/>
          <a:ln>
            <a:noFill/>
          </a:ln>
        </p:spPr>
      </p:pic>
      <p:sp>
        <p:nvSpPr>
          <p:cNvPr id="107" name="Shape 107"/>
          <p:cNvSpPr/>
          <p:nvPr/>
        </p:nvSpPr>
        <p:spPr>
          <a:xfrm>
            <a:off y="-8700" x="3423200"/>
            <a:ext cy="182400" cx="2337300"/>
          </a:xfrm>
          <a:prstGeom prst="rect">
            <a:avLst/>
          </a:prstGeom>
          <a:noFill/>
          <a:ln w="1905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0" lang="en">
                <a:solidFill>
                  <a:srgbClr val="E06666"/>
                </a:solidFill>
                <a:latin typeface="Raleway"/>
                <a:ea typeface="Raleway"/>
                <a:cs typeface="Raleway"/>
                <a:sym typeface="Raleway"/>
              </a:rPr>
              <a:t>Plan</a:t>
            </a:r>
          </a:p>
        </p:txBody>
      </p:sp>
      <p:sp>
        <p:nvSpPr>
          <p:cNvPr id="113" name="Shape 113"/>
          <p:cNvSpPr txBox="1"/>
          <p:nvPr>
            <p:ph idx="1" type="body"/>
          </p:nvPr>
        </p:nvSpPr>
        <p:spPr>
          <a:xfrm>
            <a:off y="1200150" x="457200"/>
            <a:ext cy="3725699" cx="4547399"/>
          </a:xfrm>
          <a:prstGeom prst="rect">
            <a:avLst/>
          </a:prstGeom>
        </p:spPr>
        <p:txBody>
          <a:bodyPr bIns="91425" rIns="91425" lIns="91425" tIns="91425" anchor="t" anchorCtr="0">
            <a:noAutofit/>
          </a:bodyPr>
          <a:lstStyle/>
          <a:p>
            <a:pPr rtl="0" lvl="0" indent="-342900" marL="457200">
              <a:spcBef>
                <a:spcPts val="0"/>
              </a:spcBef>
              <a:buClr>
                <a:schemeClr val="dk1"/>
              </a:buClr>
              <a:buSzPct val="100000"/>
              <a:buFont typeface="Raleway"/>
              <a:buAutoNum type="arabicPeriod"/>
            </a:pPr>
            <a:r>
              <a:rPr sz="1800" lang="en">
                <a:latin typeface="Raleway"/>
                <a:ea typeface="Raleway"/>
                <a:cs typeface="Raleway"/>
                <a:sym typeface="Raleway"/>
              </a:rPr>
              <a:t>Build Task 2 (Recommendations)</a:t>
            </a:r>
          </a:p>
          <a:p>
            <a:pPr rtl="0" lvl="0" indent="-342900" marL="457200">
              <a:spcBef>
                <a:spcPts val="0"/>
              </a:spcBef>
              <a:buClr>
                <a:schemeClr val="dk1"/>
              </a:buClr>
              <a:buSzPct val="100000"/>
              <a:buFont typeface="Raleway"/>
              <a:buChar char="-"/>
            </a:pPr>
            <a:r>
              <a:rPr sz="1800" lang="en">
                <a:latin typeface="Raleway"/>
                <a:ea typeface="Raleway"/>
                <a:cs typeface="Raleway"/>
                <a:sym typeface="Raleway"/>
              </a:rPr>
              <a:t>Hard Code OR Wizard of Oz the recommendations</a:t>
            </a:r>
          </a:p>
          <a:p>
            <a:pPr rtl="0" lvl="0" indent="-342900" marL="457200">
              <a:spcBef>
                <a:spcPts val="0"/>
              </a:spcBef>
              <a:buClr>
                <a:schemeClr val="dk1"/>
              </a:buClr>
              <a:buSzPct val="100000"/>
              <a:buFont typeface="Raleway"/>
              <a:buChar char="-"/>
            </a:pPr>
            <a:r>
              <a:rPr sz="1800" lang="en">
                <a:latin typeface="Raleway"/>
                <a:ea typeface="Raleway"/>
                <a:cs typeface="Raleway"/>
                <a:sym typeface="Raleway"/>
              </a:rPr>
              <a:t>Add more questions</a:t>
            </a:r>
          </a:p>
          <a:p>
            <a:pPr rtl="0" lvl="0">
              <a:spcBef>
                <a:spcPts val="0"/>
              </a:spcBef>
              <a:buNone/>
            </a:pPr>
            <a:r>
              <a:t/>
            </a:r>
            <a:endParaRPr sz="1800">
              <a:latin typeface="Raleway"/>
              <a:ea typeface="Raleway"/>
              <a:cs typeface="Raleway"/>
              <a:sym typeface="Raleway"/>
            </a:endParaRPr>
          </a:p>
          <a:p>
            <a:pPr rtl="0" lvl="0" indent="-342900" marL="457200">
              <a:spcBef>
                <a:spcPts val="0"/>
              </a:spcBef>
              <a:buClr>
                <a:schemeClr val="dk1"/>
              </a:buClr>
              <a:buSzPct val="100000"/>
              <a:buFont typeface="Raleway"/>
              <a:buAutoNum startAt="2" type="arabicPeriod"/>
            </a:pPr>
            <a:r>
              <a:rPr sz="1800" lang="en">
                <a:latin typeface="Raleway"/>
                <a:ea typeface="Raleway"/>
                <a:cs typeface="Raleway"/>
                <a:sym typeface="Raleway"/>
              </a:rPr>
              <a:t>Build Task 3 (Sorting)</a:t>
            </a:r>
          </a:p>
          <a:p>
            <a:pPr rtl="0" lvl="0" indent="-342900" marL="457200">
              <a:spcBef>
                <a:spcPts val="0"/>
              </a:spcBef>
              <a:buClr>
                <a:schemeClr val="dk1"/>
              </a:buClr>
              <a:buSzPct val="100000"/>
              <a:buFont typeface="Raleway"/>
              <a:buChar char="-"/>
            </a:pPr>
            <a:r>
              <a:rPr sz="1800" lang="en">
                <a:latin typeface="Raleway"/>
                <a:ea typeface="Raleway"/>
                <a:cs typeface="Raleway"/>
                <a:sym typeface="Raleway"/>
              </a:rPr>
              <a:t>clarify sorting options</a:t>
            </a:r>
          </a:p>
          <a:p>
            <a:pPr rtl="0" lvl="0" indent="-342900" marL="457200">
              <a:spcBef>
                <a:spcPts val="0"/>
              </a:spcBef>
              <a:buClr>
                <a:schemeClr val="dk1"/>
              </a:buClr>
              <a:buSzPct val="100000"/>
              <a:buFont typeface="Raleway"/>
              <a:buChar char="-"/>
            </a:pPr>
            <a:r>
              <a:rPr sz="1800" lang="en">
                <a:latin typeface="Raleway"/>
                <a:ea typeface="Raleway"/>
                <a:cs typeface="Raleway"/>
                <a:sym typeface="Raleway"/>
              </a:rPr>
              <a:t>make sorting metrics for stocks</a:t>
            </a:r>
          </a:p>
          <a:p>
            <a:pPr rtl="0" lvl="0">
              <a:spcBef>
                <a:spcPts val="0"/>
              </a:spcBef>
              <a:buNone/>
            </a:pPr>
            <a:r>
              <a:t/>
            </a:r>
            <a:endParaRPr sz="1800">
              <a:latin typeface="Raleway"/>
              <a:ea typeface="Raleway"/>
              <a:cs typeface="Raleway"/>
              <a:sym typeface="Raleway"/>
            </a:endParaRPr>
          </a:p>
          <a:p>
            <a:pPr rtl="0" lvl="0" indent="-342900" marL="457200">
              <a:spcBef>
                <a:spcPts val="0"/>
              </a:spcBef>
              <a:buClr>
                <a:schemeClr val="dk1"/>
              </a:buClr>
              <a:buSzPct val="100000"/>
              <a:buFont typeface="Raleway"/>
              <a:buAutoNum startAt="3" type="arabicPeriod"/>
            </a:pPr>
            <a:r>
              <a:rPr sz="1800" lang="en">
                <a:latin typeface="Raleway"/>
                <a:ea typeface="Raleway"/>
                <a:cs typeface="Raleway"/>
                <a:sym typeface="Raleway"/>
              </a:rPr>
              <a:t>Build more “filled in” Stock Page</a:t>
            </a:r>
          </a:p>
        </p:txBody>
      </p:sp>
      <p:sp>
        <p:nvSpPr>
          <p:cNvPr id="114" name="Shape 114"/>
          <p:cNvSpPr txBox="1"/>
          <p:nvPr>
            <p:ph idx="2" type="ctrTitle"/>
          </p:nvPr>
        </p:nvSpPr>
        <p:spPr>
          <a:xfrm>
            <a:off y="955700" x="4890950"/>
            <a:ext cy="510300" cx="4014599"/>
          </a:xfrm>
          <a:prstGeom prst="rect">
            <a:avLst/>
          </a:prstGeom>
        </p:spPr>
        <p:txBody>
          <a:bodyPr bIns="91425" rIns="91425" lIns="91425" tIns="91425" anchor="b" anchorCtr="0">
            <a:noAutofit/>
          </a:bodyPr>
          <a:lstStyle/>
          <a:p>
            <a:pPr algn="ctr" rtl="0" lvl="0">
              <a:spcBef>
                <a:spcPts val="0"/>
              </a:spcBef>
              <a:buNone/>
            </a:pPr>
            <a:r>
              <a:rPr b="0" sz="2400" lang="en">
                <a:solidFill>
                  <a:srgbClr val="E06666"/>
                </a:solidFill>
                <a:latin typeface="Raleway"/>
                <a:ea typeface="Raleway"/>
                <a:cs typeface="Raleway"/>
                <a:sym typeface="Raleway"/>
              </a:rPr>
              <a:t>THANKSGIVING BREAK!!</a:t>
            </a:r>
          </a:p>
        </p:txBody>
      </p:sp>
      <p:pic>
        <p:nvPicPr>
          <p:cNvPr id="115" name="Shape 115"/>
          <p:cNvPicPr preferRelativeResize="0"/>
          <p:nvPr/>
        </p:nvPicPr>
        <p:blipFill>
          <a:blip r:embed="rId3">
            <a:alphaModFix/>
          </a:blip>
          <a:stretch>
            <a:fillRect/>
          </a:stretch>
        </p:blipFill>
        <p:spPr>
          <a:xfrm>
            <a:off y="1466000" x="5089687"/>
            <a:ext cy="2712849" cx="3617125"/>
          </a:xfrm>
          <a:prstGeom prst="rect">
            <a:avLst/>
          </a:prstGeom>
          <a:noFill/>
          <a:ln>
            <a:noFill/>
          </a:ln>
        </p:spPr>
      </p:pic>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4"/>
                                        </p:tgtEl>
                                        <p:attrNameLst>
                                          <p:attrName>style.visibility</p:attrName>
                                        </p:attrNameLst>
                                      </p:cBhvr>
                                      <p:to>
                                        <p:strVal val="visible"/>
                                      </p:to>
                                    </p:set>
                                    <p:animEffect transition="in" filter="fade">
                                      <p:cBhvr>
                                        <p:cTn dur="200"/>
                                        <p:tgtEl>
                                          <p:spTgt spid="114"/>
                                        </p:tgtEl>
                                      </p:cBhvr>
                                    </p:animEffect>
                                  </p:childTnLst>
                                </p:cTn>
                              </p:par>
                              <p:par>
                                <p:cTn presetID="10" fill="hold" presetSubtype="0" presetClass="entr" nodeType="with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fade">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y="0" x="0"/>
          <a:ext cy="0" cx="0"/>
          <a:chOff y="0" x="0"/>
          <a:chExt cy="0" cx="0"/>
        </a:xfrm>
      </p:grpSpPr>
      <p:sp>
        <p:nvSpPr>
          <p:cNvPr id="120" name="Shape 120"/>
          <p:cNvSpPr txBox="1"/>
          <p:nvPr>
            <p:ph type="ctrTitle"/>
          </p:nvPr>
        </p:nvSpPr>
        <p:spPr>
          <a:xfrm>
            <a:off y="1583342" x="685800"/>
            <a:ext cy="1159799" cx="7772400"/>
          </a:xfrm>
          <a:prstGeom prst="rect">
            <a:avLst/>
          </a:prstGeom>
        </p:spPr>
        <p:txBody>
          <a:bodyPr bIns="91425" rIns="91425" lIns="91425" tIns="91425" anchor="b" anchorCtr="0">
            <a:noAutofit/>
          </a:bodyPr>
          <a:lstStyle/>
          <a:p>
            <a:pPr rtl="0" lvl="0">
              <a:spcBef>
                <a:spcPts val="0"/>
              </a:spcBef>
              <a:buNone/>
            </a:pPr>
            <a:r>
              <a:rPr b="0" lang="en">
                <a:solidFill>
                  <a:srgbClr val="E06666"/>
                </a:solidFill>
                <a:latin typeface="Raleway"/>
                <a:ea typeface="Raleway"/>
                <a:cs typeface="Raleway"/>
                <a:sym typeface="Raleway"/>
              </a:rPr>
              <a:t>Demo</a:t>
            </a:r>
          </a:p>
        </p:txBody>
      </p:sp>
      <p:sp>
        <p:nvSpPr>
          <p:cNvPr id="121" name="Shape 121"/>
          <p:cNvSpPr txBox="1"/>
          <p:nvPr>
            <p:ph idx="1" type="subTitle"/>
          </p:nvPr>
        </p:nvSpPr>
        <p:spPr>
          <a:xfrm>
            <a:off y="1701875" x="2939400"/>
            <a:ext cy="374699" cx="3265200"/>
          </a:xfrm>
          <a:prstGeom prst="rect">
            <a:avLst/>
          </a:prstGeom>
        </p:spPr>
        <p:txBody>
          <a:bodyPr bIns="91425" rIns="91425" lIns="91425" tIns="91425" anchor="t" anchorCtr="0">
            <a:noAutofit/>
          </a:bodyPr>
          <a:lstStyle/>
          <a:p>
            <a:pPr rtl="0" lvl="0">
              <a:spcBef>
                <a:spcPts val="0"/>
              </a:spcBef>
              <a:buNone/>
            </a:pPr>
            <a:r>
              <a:rPr sz="1200" lang="en">
                <a:solidFill>
                  <a:srgbClr val="D9D9D9"/>
                </a:solidFill>
                <a:latin typeface="Raleway"/>
                <a:ea typeface="Raleway"/>
                <a:cs typeface="Raleway"/>
                <a:sym typeface="Raleway"/>
              </a:rPr>
              <a:t>and now for an underwhelming</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sp>
        <p:nvSpPr>
          <p:cNvPr id="29" name="Shape 2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b="0" lang="en">
                <a:solidFill>
                  <a:srgbClr val="E06666"/>
                </a:solidFill>
                <a:latin typeface="Raleway"/>
                <a:ea typeface="Raleway"/>
                <a:cs typeface="Raleway"/>
                <a:sym typeface="Raleway"/>
              </a:rPr>
              <a:t>Overview</a:t>
            </a:r>
          </a:p>
        </p:txBody>
      </p:sp>
      <p:sp>
        <p:nvSpPr>
          <p:cNvPr id="30" name="Shape 30"/>
          <p:cNvSpPr txBox="1"/>
          <p:nvPr>
            <p:ph idx="1" type="body"/>
          </p:nvPr>
        </p:nvSpPr>
        <p:spPr>
          <a:xfrm>
            <a:off y="1200150" x="457200"/>
            <a:ext cy="3725699" cx="4208399"/>
          </a:xfrm>
          <a:prstGeom prst="rect">
            <a:avLst/>
          </a:prstGeom>
        </p:spPr>
        <p:txBody>
          <a:bodyPr bIns="91425" rIns="91425" lIns="91425" tIns="91425" anchor="t" anchorCtr="0">
            <a:noAutofit/>
          </a:bodyPr>
          <a:lstStyle/>
          <a:p>
            <a:pPr lvl="0">
              <a:spcBef>
                <a:spcPts val="0"/>
              </a:spcBef>
              <a:buNone/>
            </a:pPr>
            <a:r>
              <a:rPr sz="1800" lang="en">
                <a:latin typeface="Raleway"/>
                <a:ea typeface="Raleway"/>
                <a:cs typeface="Raleway"/>
                <a:sym typeface="Raleway"/>
              </a:rPr>
              <a:t>INVESTORSCOPE</a:t>
            </a:r>
            <a:r>
              <a:rPr sz="1800" lang="en" i="1">
                <a:latin typeface="Raleway"/>
                <a:ea typeface="Raleway"/>
                <a:cs typeface="Raleway"/>
                <a:sym typeface="Raleway"/>
              </a:rPr>
              <a:t> is an intuitive way for beginning investors to discover new investment opportunities.</a:t>
            </a:r>
          </a:p>
        </p:txBody>
      </p:sp>
      <p:sp>
        <p:nvSpPr>
          <p:cNvPr id="31" name="Shape 31"/>
          <p:cNvSpPr txBox="1"/>
          <p:nvPr>
            <p:ph idx="2" type="body"/>
          </p:nvPr>
        </p:nvSpPr>
        <p:spPr>
          <a:xfrm>
            <a:off y="1200150" x="4858200"/>
            <a:ext cy="3725699" cx="4208399"/>
          </a:xfrm>
          <a:prstGeom prst="rect">
            <a:avLst/>
          </a:prstGeom>
        </p:spPr>
        <p:txBody>
          <a:bodyPr bIns="91425" rIns="91425" lIns="91425" tIns="91425" anchor="t" anchorCtr="0">
            <a:noAutofit/>
          </a:bodyPr>
          <a:lstStyle/>
          <a:p>
            <a:pPr rtl="0" lvl="0">
              <a:spcBef>
                <a:spcPts val="0"/>
              </a:spcBef>
              <a:buNone/>
            </a:pPr>
            <a:r>
              <a:rPr sz="1800" lang="en">
                <a:latin typeface="Raleway"/>
                <a:ea typeface="Raleway"/>
                <a:cs typeface="Raleway"/>
                <a:sym typeface="Raleway"/>
              </a:rPr>
              <a:t>Heuristic Eval Results</a:t>
            </a:r>
          </a:p>
          <a:p>
            <a:pPr rtl="0" lvl="0">
              <a:spcBef>
                <a:spcPts val="0"/>
              </a:spcBef>
              <a:buNone/>
            </a:pPr>
            <a:r>
              <a:rPr sz="1800" lang="en">
                <a:latin typeface="Raleway"/>
                <a:ea typeface="Raleway"/>
                <a:cs typeface="Raleway"/>
                <a:sym typeface="Raleway"/>
              </a:rPr>
              <a:t>Progress on Task Implementation</a:t>
            </a:r>
          </a:p>
          <a:p>
            <a:pPr rtl="0" lvl="0">
              <a:spcBef>
                <a:spcPts val="0"/>
              </a:spcBef>
              <a:buNone/>
            </a:pPr>
            <a:r>
              <a:rPr sz="1800" lang="en">
                <a:latin typeface="Raleway"/>
                <a:ea typeface="Raleway"/>
                <a:cs typeface="Raleway"/>
                <a:sym typeface="Raleway"/>
              </a:rPr>
              <a:t>Tools Used</a:t>
            </a:r>
          </a:p>
          <a:p>
            <a:pPr rtl="0" lvl="0">
              <a:spcBef>
                <a:spcPts val="0"/>
              </a:spcBef>
              <a:buNone/>
            </a:pPr>
            <a:r>
              <a:rPr sz="1800" lang="en">
                <a:latin typeface="Raleway"/>
                <a:ea typeface="Raleway"/>
                <a:cs typeface="Raleway"/>
                <a:sym typeface="Raleway"/>
              </a:rPr>
              <a:t>Plan for Completion</a:t>
            </a:r>
          </a:p>
          <a:p>
            <a:pPr rtl="0" lvl="0">
              <a:spcBef>
                <a:spcPts val="0"/>
              </a:spcBef>
              <a:buNone/>
            </a:pPr>
            <a:r>
              <a:rPr sz="1800" lang="en">
                <a:latin typeface="Raleway"/>
                <a:ea typeface="Raleway"/>
                <a:cs typeface="Raleway"/>
                <a:sym typeface="Raleway"/>
              </a:rPr>
              <a:t>Demo</a:t>
            </a:r>
          </a:p>
          <a:p>
            <a:pPr rtl="0" lvl="0">
              <a:spcBef>
                <a:spcPts val="0"/>
              </a:spcBef>
              <a:buNone/>
            </a:pPr>
            <a:r>
              <a:t/>
            </a:r>
            <a:endParaRPr sz="1800">
              <a:latin typeface="Raleway"/>
              <a:ea typeface="Raleway"/>
              <a:cs typeface="Raleway"/>
              <a:sym typeface="Raleway"/>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y="0" x="0"/>
          <a:ext cy="0" cx="0"/>
          <a:chOff y="0" x="0"/>
          <a:chExt cy="0" cx="0"/>
        </a:xfrm>
      </p:grpSpPr>
      <p:sp>
        <p:nvSpPr>
          <p:cNvPr id="36" name="Shape 3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b="0" lang="en">
                <a:solidFill>
                  <a:srgbClr val="E06666"/>
                </a:solidFill>
                <a:latin typeface="Raleway"/>
                <a:ea typeface="Raleway"/>
                <a:cs typeface="Raleway"/>
                <a:sym typeface="Raleway"/>
              </a:rPr>
              <a:t>Heuristic Eval Results</a:t>
            </a:r>
          </a:p>
        </p:txBody>
      </p:sp>
      <p:sp>
        <p:nvSpPr>
          <p:cNvPr id="37" name="Shape 37"/>
          <p:cNvSpPr txBox="1"/>
          <p:nvPr>
            <p:ph idx="1" type="body"/>
          </p:nvPr>
        </p:nvSpPr>
        <p:spPr>
          <a:xfrm>
            <a:off y="1200150" x="457200"/>
            <a:ext cy="3725699" cx="5199000"/>
          </a:xfrm>
          <a:prstGeom prst="rect">
            <a:avLst/>
          </a:prstGeom>
        </p:spPr>
        <p:txBody>
          <a:bodyPr bIns="91425" rIns="91425" lIns="91425" tIns="91425" anchor="t" anchorCtr="0">
            <a:noAutofit/>
          </a:bodyPr>
          <a:lstStyle/>
          <a:p>
            <a:pPr rtl="0">
              <a:spcBef>
                <a:spcPts val="0"/>
              </a:spcBef>
              <a:buNone/>
            </a:pPr>
            <a:r>
              <a:rPr sz="1100" lang="en">
                <a:latin typeface="Raleway"/>
                <a:ea typeface="Raleway"/>
                <a:cs typeface="Raleway"/>
                <a:sym typeface="Raleway"/>
              </a:rPr>
              <a:t>[H2-4: Consistency and standards] The two sorting mechanisms are redundant/confusing. Maybe use the categories like filters.</a:t>
            </a:r>
          </a:p>
          <a:p>
            <a:pPr rtl="0">
              <a:spcBef>
                <a:spcPts val="0"/>
              </a:spcBef>
              <a:buNone/>
            </a:pPr>
            <a:r>
              <a:t/>
            </a:r>
            <a:endParaRPr sz="1100">
              <a:latin typeface="Raleway"/>
              <a:ea typeface="Raleway"/>
              <a:cs typeface="Raleway"/>
              <a:sym typeface="Raleway"/>
            </a:endParaRPr>
          </a:p>
          <a:p>
            <a:pPr rtl="0">
              <a:spcBef>
                <a:spcPts val="0"/>
              </a:spcBef>
              <a:buNone/>
            </a:pPr>
            <a:r>
              <a:rPr sz="1100" lang="en">
                <a:latin typeface="Raleway"/>
                <a:ea typeface="Raleway"/>
                <a:cs typeface="Raleway"/>
                <a:sym typeface="Raleway"/>
              </a:rPr>
              <a:t>[H2-4 Consistency and Standards] The difference between “Recommended” and “Best” is not clear.</a:t>
            </a:r>
          </a:p>
          <a:p>
            <a:pPr rtl="0">
              <a:spcBef>
                <a:spcPts val="0"/>
              </a:spcBef>
              <a:buNone/>
            </a:pPr>
            <a:r>
              <a:t/>
            </a:r>
            <a:endParaRPr sz="1100">
              <a:latin typeface="Raleway"/>
              <a:ea typeface="Raleway"/>
              <a:cs typeface="Raleway"/>
              <a:sym typeface="Raleway"/>
            </a:endParaRPr>
          </a:p>
          <a:p>
            <a:pPr rtl="0">
              <a:spcBef>
                <a:spcPts val="0"/>
              </a:spcBef>
              <a:buNone/>
            </a:pPr>
            <a:r>
              <a:rPr sz="1100" lang="en">
                <a:latin typeface="Raleway"/>
                <a:ea typeface="Raleway"/>
                <a:cs typeface="Raleway"/>
                <a:sym typeface="Raleway"/>
              </a:rPr>
              <a:t>[H2-1 Visibility of system status] There is no connection between the “explore” button and the “Recommended” tabs. The “Explore” tab is used so that the “Recommended” tab works but there is no indication.</a:t>
            </a:r>
          </a:p>
          <a:p>
            <a:pPr rtl="0">
              <a:spcBef>
                <a:spcPts val="0"/>
              </a:spcBef>
              <a:buNone/>
            </a:pPr>
            <a:r>
              <a:t/>
            </a:r>
            <a:endParaRPr sz="1100">
              <a:latin typeface="Raleway"/>
              <a:ea typeface="Raleway"/>
              <a:cs typeface="Raleway"/>
              <a:sym typeface="Raleway"/>
            </a:endParaRPr>
          </a:p>
          <a:p>
            <a:pPr rtl="0">
              <a:spcBef>
                <a:spcPts val="0"/>
              </a:spcBef>
              <a:buNone/>
            </a:pPr>
            <a:r>
              <a:rPr sz="1100" lang="en">
                <a:solidFill>
                  <a:srgbClr val="E06666"/>
                </a:solidFill>
                <a:latin typeface="Raleway"/>
                <a:ea typeface="Raleway"/>
                <a:cs typeface="Raleway"/>
                <a:sym typeface="Raleway"/>
              </a:rPr>
              <a:t>Solutions (Implemented):</a:t>
            </a:r>
          </a:p>
          <a:p>
            <a:pPr rtl="0" lvl="0" indent="-298450" marL="457200">
              <a:spcBef>
                <a:spcPts val="0"/>
              </a:spcBef>
              <a:buClr>
                <a:srgbClr val="000000"/>
              </a:buClr>
              <a:buSzPct val="100000"/>
              <a:buFont typeface="Raleway"/>
              <a:buAutoNum type="arabicPeriod"/>
            </a:pPr>
            <a:r>
              <a:rPr sz="1100" lang="en">
                <a:solidFill>
                  <a:srgbClr val="000000"/>
                </a:solidFill>
                <a:latin typeface="Raleway"/>
                <a:ea typeface="Raleway"/>
                <a:cs typeface="Raleway"/>
                <a:sym typeface="Raleway"/>
              </a:rPr>
              <a:t>Removed “Best” sorting</a:t>
            </a:r>
          </a:p>
          <a:p>
            <a:pPr rtl="0" lvl="0">
              <a:spcBef>
                <a:spcPts val="0"/>
              </a:spcBef>
              <a:buClr>
                <a:schemeClr val="dk1"/>
              </a:buClr>
              <a:buSzPct val="100000"/>
              <a:buFont typeface="Arial"/>
              <a:buNone/>
            </a:pPr>
            <a:r>
              <a:rPr sz="1100" lang="en">
                <a:solidFill>
                  <a:srgbClr val="E06666"/>
                </a:solidFill>
                <a:latin typeface="Raleway"/>
                <a:ea typeface="Raleway"/>
                <a:cs typeface="Raleway"/>
                <a:sym typeface="Raleway"/>
              </a:rPr>
              <a:t>Solutions (Planned):</a:t>
            </a:r>
          </a:p>
          <a:p>
            <a:pPr rtl="0" lvl="0" indent="-298450" marL="457200">
              <a:spcBef>
                <a:spcPts val="0"/>
              </a:spcBef>
              <a:buClr>
                <a:schemeClr val="dk1"/>
              </a:buClr>
              <a:buSzPct val="100000"/>
              <a:buFont typeface="Raleway"/>
              <a:buAutoNum type="arabicPeriod"/>
            </a:pPr>
            <a:r>
              <a:rPr sz="1100" lang="en">
                <a:solidFill>
                  <a:srgbClr val="000000"/>
                </a:solidFill>
                <a:latin typeface="Raleway"/>
                <a:ea typeface="Raleway"/>
                <a:cs typeface="Raleway"/>
                <a:sym typeface="Raleway"/>
              </a:rPr>
              <a:t>Potentially change name from “Explore” to “Find Recommendations”</a:t>
            </a:r>
          </a:p>
          <a:p>
            <a:pPr rtl="0" lvl="0" indent="-298450" marL="457200">
              <a:spcBef>
                <a:spcPts val="0"/>
              </a:spcBef>
              <a:buClr>
                <a:srgbClr val="000000"/>
              </a:buClr>
              <a:buSzPct val="100000"/>
              <a:buFont typeface="Raleway"/>
              <a:buAutoNum type="arabicPeriod"/>
            </a:pPr>
            <a:r>
              <a:rPr sz="1100" lang="en">
                <a:solidFill>
                  <a:srgbClr val="000000"/>
                </a:solidFill>
                <a:latin typeface="Raleway"/>
                <a:ea typeface="Raleway"/>
                <a:cs typeface="Raleway"/>
                <a:sym typeface="Raleway"/>
              </a:rPr>
              <a:t>Clarify sorting</a:t>
            </a:r>
          </a:p>
        </p:txBody>
      </p:sp>
      <p:pic>
        <p:nvPicPr>
          <p:cNvPr id="38" name="Shape 38"/>
          <p:cNvPicPr preferRelativeResize="0"/>
          <p:nvPr/>
        </p:nvPicPr>
        <p:blipFill>
          <a:blip r:embed="rId3">
            <a:alphaModFix/>
          </a:blip>
          <a:stretch>
            <a:fillRect/>
          </a:stretch>
        </p:blipFill>
        <p:spPr>
          <a:xfrm>
            <a:off y="94950" x="6245400"/>
            <a:ext cy="4953599" cx="2784974"/>
          </a:xfrm>
          <a:prstGeom prst="rect">
            <a:avLst/>
          </a:prstGeom>
          <a:noFill/>
          <a:ln>
            <a:noFill/>
          </a:ln>
        </p:spPr>
      </p:pic>
      <p:sp>
        <p:nvSpPr>
          <p:cNvPr id="39" name="Shape 39"/>
          <p:cNvSpPr/>
          <p:nvPr/>
        </p:nvSpPr>
        <p:spPr>
          <a:xfrm>
            <a:off y="1251125" x="8088850"/>
            <a:ext cy="321599" cx="597900"/>
          </a:xfrm>
          <a:prstGeom prst="rect">
            <a:avLst/>
          </a:prstGeom>
          <a:noFill/>
          <a:ln w="1905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40" name="Shape 40"/>
          <p:cNvSpPr/>
          <p:nvPr/>
        </p:nvSpPr>
        <p:spPr>
          <a:xfrm>
            <a:off y="4670350" x="8041425"/>
            <a:ext cy="429599" cx="597900"/>
          </a:xfrm>
          <a:prstGeom prst="rect">
            <a:avLst/>
          </a:prstGeom>
          <a:noFill/>
          <a:ln w="1905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41" name="Shape 41"/>
          <p:cNvSpPr/>
          <p:nvPr/>
        </p:nvSpPr>
        <p:spPr>
          <a:xfrm>
            <a:off y="595500" x="6190800"/>
            <a:ext cy="1150799" cx="2905799"/>
          </a:xfrm>
          <a:prstGeom prst="rect">
            <a:avLst/>
          </a:prstGeom>
          <a:noFill/>
          <a:ln w="1905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0" lang="en">
                <a:solidFill>
                  <a:srgbClr val="E06666"/>
                </a:solidFill>
                <a:latin typeface="Raleway"/>
                <a:ea typeface="Raleway"/>
                <a:cs typeface="Raleway"/>
                <a:sym typeface="Raleway"/>
              </a:rPr>
              <a:t>Heuristic Eval Results</a:t>
            </a:r>
          </a:p>
        </p:txBody>
      </p:sp>
      <p:sp>
        <p:nvSpPr>
          <p:cNvPr id="47" name="Shape 47"/>
          <p:cNvSpPr txBox="1"/>
          <p:nvPr>
            <p:ph idx="1" type="body"/>
          </p:nvPr>
        </p:nvSpPr>
        <p:spPr>
          <a:xfrm>
            <a:off y="1200150" x="457200"/>
            <a:ext cy="3725699" cx="5199000"/>
          </a:xfrm>
          <a:prstGeom prst="rect">
            <a:avLst/>
          </a:prstGeom>
        </p:spPr>
        <p:txBody>
          <a:bodyPr bIns="91425" rIns="91425" lIns="91425" tIns="91425" anchor="t" anchorCtr="0">
            <a:noAutofit/>
          </a:bodyPr>
          <a:lstStyle/>
          <a:p>
            <a:pPr rtl="0" lvl="0">
              <a:spcBef>
                <a:spcPts val="0"/>
              </a:spcBef>
              <a:buClr>
                <a:schemeClr val="dk1"/>
              </a:buClr>
              <a:buSzPct val="100000"/>
              <a:buFont typeface="Arial"/>
              <a:buNone/>
            </a:pPr>
            <a:r>
              <a:rPr sz="1100" lang="en">
                <a:latin typeface="Raleway"/>
                <a:ea typeface="Raleway"/>
                <a:cs typeface="Raleway"/>
                <a:sym typeface="Raleway"/>
              </a:rPr>
              <a:t>[H2-2 Match between system and real world] The number of foreign stock abbreviations disorients users in a way that may discourage discovery and the actionable task of clicking on the company.</a:t>
            </a:r>
          </a:p>
          <a:p>
            <a:pPr rtl="0">
              <a:spcBef>
                <a:spcPts val="0"/>
              </a:spcBef>
              <a:buNone/>
            </a:pPr>
            <a:r>
              <a:t/>
            </a:r>
            <a:endParaRPr sz="1100">
              <a:latin typeface="Raleway"/>
              <a:ea typeface="Raleway"/>
              <a:cs typeface="Raleway"/>
              <a:sym typeface="Raleway"/>
            </a:endParaRPr>
          </a:p>
          <a:p>
            <a:pPr rtl="0" lvl="0">
              <a:spcBef>
                <a:spcPts val="0"/>
              </a:spcBef>
              <a:buClr>
                <a:schemeClr val="dk1"/>
              </a:buClr>
              <a:buSzPct val="100000"/>
              <a:buFont typeface="Arial"/>
              <a:buNone/>
            </a:pPr>
            <a:r>
              <a:rPr sz="1100" lang="en">
                <a:solidFill>
                  <a:srgbClr val="E06666"/>
                </a:solidFill>
                <a:latin typeface="Raleway"/>
                <a:ea typeface="Raleway"/>
                <a:cs typeface="Raleway"/>
                <a:sym typeface="Raleway"/>
              </a:rPr>
              <a:t>Solutions (Not Implemented):</a:t>
            </a:r>
          </a:p>
          <a:p>
            <a:pPr rtl="0" lvl="0" indent="-298450" marL="457200">
              <a:spcBef>
                <a:spcPts val="0"/>
              </a:spcBef>
              <a:buClr>
                <a:schemeClr val="dk1"/>
              </a:buClr>
              <a:buSzPct val="100000"/>
              <a:buFont typeface="Raleway"/>
              <a:buAutoNum type="arabicPeriod"/>
            </a:pPr>
            <a:r>
              <a:rPr sz="1100" lang="en">
                <a:latin typeface="Raleway"/>
                <a:ea typeface="Raleway"/>
                <a:cs typeface="Raleway"/>
                <a:sym typeface="Raleway"/>
              </a:rPr>
              <a:t>Display names and icons</a:t>
            </a:r>
          </a:p>
        </p:txBody>
      </p:sp>
      <p:pic>
        <p:nvPicPr>
          <p:cNvPr id="48" name="Shape 48"/>
          <p:cNvPicPr preferRelativeResize="0"/>
          <p:nvPr/>
        </p:nvPicPr>
        <p:blipFill>
          <a:blip r:embed="rId3">
            <a:alphaModFix/>
          </a:blip>
          <a:stretch>
            <a:fillRect/>
          </a:stretch>
        </p:blipFill>
        <p:spPr>
          <a:xfrm>
            <a:off y="94950" x="6245400"/>
            <a:ext cy="4953599" cx="2784974"/>
          </a:xfrm>
          <a:prstGeom prst="rect">
            <a:avLst/>
          </a:prstGeom>
          <a:noFill/>
          <a:ln>
            <a:noFill/>
          </a:ln>
        </p:spPr>
      </p:pic>
      <p:sp>
        <p:nvSpPr>
          <p:cNvPr id="49" name="Shape 49"/>
          <p:cNvSpPr/>
          <p:nvPr/>
        </p:nvSpPr>
        <p:spPr>
          <a:xfrm>
            <a:off y="1664175" x="6321600"/>
            <a:ext cy="429599" cx="1271999"/>
          </a:xfrm>
          <a:prstGeom prst="rect">
            <a:avLst/>
          </a:prstGeom>
          <a:noFill/>
          <a:ln w="1905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y="0" x="0"/>
          <a:ext cy="0" cx="0"/>
          <a:chOff y="0" x="0"/>
          <a:chExt cy="0" cx="0"/>
        </a:xfrm>
      </p:grpSpPr>
      <p:sp>
        <p:nvSpPr>
          <p:cNvPr id="54" name="Shape 5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0" lang="en">
                <a:solidFill>
                  <a:srgbClr val="E06666"/>
                </a:solidFill>
                <a:latin typeface="Raleway"/>
                <a:ea typeface="Raleway"/>
                <a:cs typeface="Raleway"/>
                <a:sym typeface="Raleway"/>
              </a:rPr>
              <a:t>Heuristic Eval Results</a:t>
            </a:r>
          </a:p>
        </p:txBody>
      </p:sp>
      <p:sp>
        <p:nvSpPr>
          <p:cNvPr id="55" name="Shape 55"/>
          <p:cNvSpPr txBox="1"/>
          <p:nvPr>
            <p:ph idx="1" type="body"/>
          </p:nvPr>
        </p:nvSpPr>
        <p:spPr>
          <a:xfrm>
            <a:off y="1200150" x="457200"/>
            <a:ext cy="3725699" cx="5199000"/>
          </a:xfrm>
          <a:prstGeom prst="rect">
            <a:avLst/>
          </a:prstGeom>
        </p:spPr>
        <p:txBody>
          <a:bodyPr bIns="91425" rIns="91425" lIns="91425" tIns="91425" anchor="t" anchorCtr="0">
            <a:noAutofit/>
          </a:bodyPr>
          <a:lstStyle/>
          <a:p>
            <a:pPr rtl="0">
              <a:spcBef>
                <a:spcPts val="0"/>
              </a:spcBef>
              <a:buNone/>
            </a:pPr>
            <a:r>
              <a:rPr sz="1100" lang="en">
                <a:latin typeface="Raleway"/>
                <a:ea typeface="Raleway"/>
                <a:cs typeface="Raleway"/>
                <a:sym typeface="Raleway"/>
              </a:rPr>
              <a:t>[H2-4: Consistency and standards] The UI experience while in the Explore stage seems to be different and unexpected when entering explore. The inconsistent UI flow makes it hard to see how exactly the explore module is tied to the rest of the application.</a:t>
            </a:r>
          </a:p>
          <a:p>
            <a:pPr rtl="0">
              <a:spcBef>
                <a:spcPts val="0"/>
              </a:spcBef>
              <a:buNone/>
            </a:pPr>
            <a:r>
              <a:t/>
            </a:r>
            <a:endParaRPr sz="1100">
              <a:latin typeface="Raleway"/>
              <a:ea typeface="Raleway"/>
              <a:cs typeface="Raleway"/>
              <a:sym typeface="Raleway"/>
            </a:endParaRPr>
          </a:p>
          <a:p>
            <a:pPr rtl="0" lvl="0">
              <a:spcBef>
                <a:spcPts val="0"/>
              </a:spcBef>
              <a:buClr>
                <a:schemeClr val="dk1"/>
              </a:buClr>
              <a:buSzPct val="100000"/>
              <a:buFont typeface="Arial"/>
              <a:buNone/>
            </a:pPr>
            <a:r>
              <a:rPr sz="1100" lang="en">
                <a:latin typeface="Raleway"/>
                <a:ea typeface="Raleway"/>
                <a:cs typeface="Raleway"/>
                <a:sym typeface="Raleway"/>
              </a:rPr>
              <a:t>[H2-3 User control and freedom] Some answer responses in the explore module may not necessarily be the user’s answers to that particular question. This is a slight violation of the freedom heuristic where the user should be given the option to freely answer in the manner that they wish.</a:t>
            </a:r>
          </a:p>
          <a:p>
            <a:pPr rtl="0">
              <a:spcBef>
                <a:spcPts val="0"/>
              </a:spcBef>
              <a:buNone/>
            </a:pPr>
            <a:r>
              <a:t/>
            </a:r>
            <a:endParaRPr sz="1100">
              <a:latin typeface="Raleway"/>
              <a:ea typeface="Raleway"/>
              <a:cs typeface="Raleway"/>
              <a:sym typeface="Raleway"/>
            </a:endParaRPr>
          </a:p>
          <a:p>
            <a:pPr rtl="0" lvl="0">
              <a:spcBef>
                <a:spcPts val="0"/>
              </a:spcBef>
              <a:buClr>
                <a:schemeClr val="dk1"/>
              </a:buClr>
              <a:buSzPct val="100000"/>
              <a:buFont typeface="Arial"/>
              <a:buNone/>
            </a:pPr>
            <a:r>
              <a:rPr sz="1100" lang="en">
                <a:solidFill>
                  <a:srgbClr val="E06666"/>
                </a:solidFill>
                <a:latin typeface="Raleway"/>
                <a:ea typeface="Raleway"/>
                <a:cs typeface="Raleway"/>
                <a:sym typeface="Raleway"/>
              </a:rPr>
              <a:t>Solutions (Implemented):</a:t>
            </a:r>
          </a:p>
          <a:p>
            <a:pPr rtl="0" lvl="0" indent="-298450" marL="457200">
              <a:spcBef>
                <a:spcPts val="0"/>
              </a:spcBef>
              <a:buClr>
                <a:schemeClr val="dk1"/>
              </a:buClr>
              <a:buSzPct val="100000"/>
              <a:buFont typeface="Raleway"/>
              <a:buAutoNum type="arabicPeriod"/>
            </a:pPr>
            <a:r>
              <a:rPr sz="1100" lang="en">
                <a:latin typeface="Raleway"/>
                <a:ea typeface="Raleway"/>
                <a:cs typeface="Raleway"/>
                <a:sym typeface="Raleway"/>
              </a:rPr>
              <a:t>New question page currently in development</a:t>
            </a:r>
          </a:p>
          <a:p>
            <a:pPr rtl="0" lvl="0">
              <a:spcBef>
                <a:spcPts val="0"/>
              </a:spcBef>
              <a:buClr>
                <a:schemeClr val="dk1"/>
              </a:buClr>
              <a:buSzPct val="100000"/>
              <a:buFont typeface="Arial"/>
              <a:buNone/>
            </a:pPr>
            <a:r>
              <a:rPr sz="1100" lang="en">
                <a:solidFill>
                  <a:srgbClr val="E06666"/>
                </a:solidFill>
                <a:latin typeface="Raleway"/>
                <a:ea typeface="Raleway"/>
                <a:cs typeface="Raleway"/>
                <a:sym typeface="Raleway"/>
              </a:rPr>
              <a:t>Solutions (Planned):</a:t>
            </a:r>
          </a:p>
          <a:p>
            <a:pPr rtl="0" lvl="0" indent="-298450" marL="457200">
              <a:spcBef>
                <a:spcPts val="0"/>
              </a:spcBef>
              <a:buClr>
                <a:schemeClr val="dk1"/>
              </a:buClr>
              <a:buSzPct val="100000"/>
              <a:buFont typeface="Raleway"/>
              <a:buAutoNum type="arabicPeriod"/>
            </a:pPr>
            <a:r>
              <a:rPr sz="1100" lang="en">
                <a:latin typeface="Raleway"/>
                <a:ea typeface="Raleway"/>
                <a:cs typeface="Raleway"/>
                <a:sym typeface="Raleway"/>
              </a:rPr>
              <a:t>Change UI to work better with overall UI</a:t>
            </a:r>
          </a:p>
          <a:p>
            <a:pPr rtl="0" lvl="0" indent="-298450" marL="457200">
              <a:spcBef>
                <a:spcPts val="0"/>
              </a:spcBef>
              <a:buClr>
                <a:schemeClr val="dk1"/>
              </a:buClr>
              <a:buSzPct val="100000"/>
              <a:buFont typeface="Raleway"/>
              <a:buAutoNum type="arabicPeriod"/>
            </a:pPr>
            <a:r>
              <a:rPr sz="1100" lang="en">
                <a:latin typeface="Raleway"/>
                <a:ea typeface="Raleway"/>
                <a:cs typeface="Raleway"/>
                <a:sym typeface="Raleway"/>
              </a:rPr>
              <a:t>OR, allow user to freely answer</a:t>
            </a:r>
          </a:p>
        </p:txBody>
      </p:sp>
      <p:pic>
        <p:nvPicPr>
          <p:cNvPr id="56" name="Shape 56"/>
          <p:cNvPicPr preferRelativeResize="0"/>
          <p:nvPr/>
        </p:nvPicPr>
        <p:blipFill>
          <a:blip r:embed="rId3">
            <a:alphaModFix/>
          </a:blip>
          <a:stretch>
            <a:fillRect/>
          </a:stretch>
        </p:blipFill>
        <p:spPr>
          <a:xfrm>
            <a:off y="70018" x="6279322"/>
            <a:ext cy="4995276" cx="280839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y="0" x="0"/>
          <a:ext cy="0" cx="0"/>
          <a:chOff y="0" x="0"/>
          <a:chExt cy="0" cx="0"/>
        </a:xfrm>
      </p:grpSpPr>
      <p:sp>
        <p:nvSpPr>
          <p:cNvPr id="61" name="Shape 61"/>
          <p:cNvSpPr txBox="1"/>
          <p:nvPr>
            <p:ph type="title"/>
          </p:nvPr>
        </p:nvSpPr>
        <p:spPr>
          <a:xfrm>
            <a:off y="1444953" x="372725"/>
            <a:ext cy="857400" cx="8229600"/>
          </a:xfrm>
          <a:prstGeom prst="rect">
            <a:avLst/>
          </a:prstGeom>
        </p:spPr>
        <p:txBody>
          <a:bodyPr bIns="91425" rIns="91425" lIns="91425" tIns="91425" anchor="b" anchorCtr="0">
            <a:noAutofit/>
          </a:bodyPr>
          <a:lstStyle/>
          <a:p>
            <a:pPr rtl="0" lvl="0">
              <a:spcBef>
                <a:spcPts val="0"/>
              </a:spcBef>
              <a:buNone/>
            </a:pPr>
            <a:r>
              <a:rPr b="0" lang="en">
                <a:solidFill>
                  <a:srgbClr val="E06666"/>
                </a:solidFill>
                <a:latin typeface="Raleway"/>
                <a:ea typeface="Raleway"/>
                <a:cs typeface="Raleway"/>
                <a:sym typeface="Raleway"/>
              </a:rPr>
              <a:t>Task #1: Search</a:t>
            </a:r>
          </a:p>
        </p:txBody>
      </p:sp>
      <p:sp>
        <p:nvSpPr>
          <p:cNvPr id="62" name="Shape 62"/>
          <p:cNvSpPr txBox="1"/>
          <p:nvPr>
            <p:ph idx="1" type="body"/>
          </p:nvPr>
        </p:nvSpPr>
        <p:spPr>
          <a:xfrm>
            <a:off y="2134325" x="372725"/>
            <a:ext cy="857400" cx="8229600"/>
          </a:xfrm>
          <a:prstGeom prst="rect">
            <a:avLst/>
          </a:prstGeom>
        </p:spPr>
        <p:txBody>
          <a:bodyPr bIns="91425" rIns="91425" lIns="91425" tIns="91425" anchor="t" anchorCtr="0">
            <a:noAutofit/>
          </a:bodyPr>
          <a:lstStyle/>
          <a:p>
            <a:pPr rtl="0" lvl="0">
              <a:spcBef>
                <a:spcPts val="0"/>
              </a:spcBef>
              <a:buNone/>
            </a:pPr>
            <a:r>
              <a:rPr sz="1800" lang="en">
                <a:latin typeface="Raleway"/>
                <a:ea typeface="Raleway"/>
                <a:cs typeface="Raleway"/>
                <a:sym typeface="Raleway"/>
              </a:rPr>
              <a:t> A user wants to view relevant information for a specific company.</a:t>
            </a:r>
          </a:p>
          <a:p>
            <a:pPr rtl="0" lvl="0">
              <a:spcBef>
                <a:spcPts val="0"/>
              </a:spcBef>
              <a:buNone/>
            </a:pPr>
            <a:r>
              <a:t/>
            </a:r>
            <a:endParaRPr sz="1800">
              <a:latin typeface="Raleway"/>
              <a:ea typeface="Raleway"/>
              <a:cs typeface="Raleway"/>
              <a:sym typeface="Raleway"/>
            </a:endParaRPr>
          </a:p>
          <a:p>
            <a:pPr rtl="0" lvl="0">
              <a:spcBef>
                <a:spcPts val="0"/>
              </a:spcBef>
              <a:buNone/>
            </a:pPr>
            <a:r>
              <a:t/>
            </a:r>
            <a:endParaRPr sz="1800">
              <a:latin typeface="Raleway"/>
              <a:ea typeface="Raleway"/>
              <a:cs typeface="Raleway"/>
              <a:sym typeface="Raleway"/>
            </a:endParaRPr>
          </a:p>
        </p:txBody>
      </p:sp>
      <p:sp>
        <p:nvSpPr>
          <p:cNvPr id="63" name="Shape 63"/>
          <p:cNvSpPr txBox="1"/>
          <p:nvPr>
            <p:ph idx="2" type="ctrTitle"/>
          </p:nvPr>
        </p:nvSpPr>
        <p:spPr>
          <a:xfrm>
            <a:off y="163222" x="372725"/>
            <a:ext cy="803099" cx="7772400"/>
          </a:xfrm>
          <a:prstGeom prst="rect">
            <a:avLst/>
          </a:prstGeom>
        </p:spPr>
        <p:txBody>
          <a:bodyPr bIns="91425" rIns="91425" lIns="91425" tIns="91425" anchor="b" anchorCtr="0">
            <a:noAutofit/>
          </a:bodyPr>
          <a:lstStyle/>
          <a:p>
            <a:pPr rtl="0" lvl="0">
              <a:spcBef>
                <a:spcPts val="0"/>
              </a:spcBef>
              <a:buNone/>
            </a:pPr>
            <a:r>
              <a:rPr b="0" lang="en">
                <a:solidFill>
                  <a:srgbClr val="666666"/>
                </a:solidFill>
                <a:latin typeface="Raleway"/>
                <a:ea typeface="Raleway"/>
                <a:cs typeface="Raleway"/>
                <a:sym typeface="Raleway"/>
              </a:rPr>
              <a:t>IMPLEMENTED</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y="0" x="0"/>
          <a:ext cy="0" cx="0"/>
          <a:chOff y="0" x="0"/>
          <a:chExt cy="0" cx="0"/>
        </a:xfrm>
      </p:grpSpPr>
      <p:sp>
        <p:nvSpPr>
          <p:cNvPr id="68" name="Shape 68"/>
          <p:cNvSpPr txBox="1"/>
          <p:nvPr>
            <p:ph type="title"/>
          </p:nvPr>
        </p:nvSpPr>
        <p:spPr>
          <a:xfrm>
            <a:off y="1444953" x="372725"/>
            <a:ext cy="857400" cx="8229600"/>
          </a:xfrm>
          <a:prstGeom prst="rect">
            <a:avLst/>
          </a:prstGeom>
        </p:spPr>
        <p:txBody>
          <a:bodyPr bIns="91425" rIns="91425" lIns="91425" tIns="91425" anchor="b" anchorCtr="0">
            <a:noAutofit/>
          </a:bodyPr>
          <a:lstStyle/>
          <a:p>
            <a:pPr rtl="0" lvl="0">
              <a:spcBef>
                <a:spcPts val="0"/>
              </a:spcBef>
              <a:buNone/>
            </a:pPr>
            <a:r>
              <a:rPr b="0" lang="en">
                <a:solidFill>
                  <a:srgbClr val="E06666"/>
                </a:solidFill>
                <a:latin typeface="Raleway"/>
                <a:ea typeface="Raleway"/>
                <a:cs typeface="Raleway"/>
                <a:sym typeface="Raleway"/>
              </a:rPr>
              <a:t>Task #2: Stock Recommendation</a:t>
            </a:r>
          </a:p>
        </p:txBody>
      </p:sp>
      <p:sp>
        <p:nvSpPr>
          <p:cNvPr id="69" name="Shape 69"/>
          <p:cNvSpPr txBox="1"/>
          <p:nvPr>
            <p:ph idx="1" type="body"/>
          </p:nvPr>
        </p:nvSpPr>
        <p:spPr>
          <a:xfrm>
            <a:off y="2134325" x="372725"/>
            <a:ext cy="857400" cx="8229600"/>
          </a:xfrm>
          <a:prstGeom prst="rect">
            <a:avLst/>
          </a:prstGeom>
        </p:spPr>
        <p:txBody>
          <a:bodyPr bIns="91425" rIns="91425" lIns="91425" tIns="91425" anchor="t" anchorCtr="0">
            <a:noAutofit/>
          </a:bodyPr>
          <a:lstStyle/>
          <a:p>
            <a:pPr rtl="0" lvl="0">
              <a:spcBef>
                <a:spcPts val="0"/>
              </a:spcBef>
              <a:buNone/>
            </a:pPr>
            <a:r>
              <a:rPr sz="1800" lang="en">
                <a:latin typeface="Raleway"/>
                <a:ea typeface="Raleway"/>
                <a:cs typeface="Raleway"/>
                <a:sym typeface="Raleway"/>
              </a:rPr>
              <a:t>A user answers a series of questions and receives automatically generated stock recommendations.</a:t>
            </a:r>
          </a:p>
        </p:txBody>
      </p:sp>
      <p:sp>
        <p:nvSpPr>
          <p:cNvPr id="70" name="Shape 70"/>
          <p:cNvSpPr txBox="1"/>
          <p:nvPr>
            <p:ph idx="2" type="body"/>
          </p:nvPr>
        </p:nvSpPr>
        <p:spPr>
          <a:xfrm>
            <a:off y="3760300" x="372725"/>
            <a:ext cy="857400" cx="8229600"/>
          </a:xfrm>
          <a:prstGeom prst="rect">
            <a:avLst/>
          </a:prstGeom>
        </p:spPr>
        <p:txBody>
          <a:bodyPr bIns="91425" rIns="91425" lIns="91425" tIns="91425" anchor="t" anchorCtr="0">
            <a:noAutofit/>
          </a:bodyPr>
          <a:lstStyle/>
          <a:p>
            <a:pPr rtl="0" lvl="0">
              <a:spcBef>
                <a:spcPts val="0"/>
              </a:spcBef>
              <a:buNone/>
            </a:pPr>
            <a:r>
              <a:rPr sz="1800" lang="en">
                <a:latin typeface="Raleway"/>
                <a:ea typeface="Raleway"/>
                <a:cs typeface="Raleway"/>
                <a:sym typeface="Raleway"/>
              </a:rPr>
              <a:t>A user filters down a large list of potential investments to a small number of candidates, sorting by qualitative and financial metrics.</a:t>
            </a:r>
          </a:p>
          <a:p>
            <a:pPr rtl="0" lvl="0">
              <a:spcBef>
                <a:spcPts val="0"/>
              </a:spcBef>
              <a:buNone/>
            </a:pPr>
            <a:r>
              <a:t/>
            </a:r>
            <a:endParaRPr sz="1800">
              <a:latin typeface="Raleway"/>
              <a:ea typeface="Raleway"/>
              <a:cs typeface="Raleway"/>
              <a:sym typeface="Raleway"/>
            </a:endParaRPr>
          </a:p>
          <a:p>
            <a:pPr rtl="0" lvl="0">
              <a:spcBef>
                <a:spcPts val="0"/>
              </a:spcBef>
              <a:buNone/>
            </a:pPr>
            <a:r>
              <a:t/>
            </a:r>
            <a:endParaRPr sz="1800">
              <a:latin typeface="Raleway"/>
              <a:ea typeface="Raleway"/>
              <a:cs typeface="Raleway"/>
              <a:sym typeface="Raleway"/>
            </a:endParaRPr>
          </a:p>
        </p:txBody>
      </p:sp>
      <p:sp>
        <p:nvSpPr>
          <p:cNvPr id="71" name="Shape 71"/>
          <p:cNvSpPr txBox="1"/>
          <p:nvPr>
            <p:ph idx="3" type="title"/>
          </p:nvPr>
        </p:nvSpPr>
        <p:spPr>
          <a:xfrm>
            <a:off y="3070928" x="372725"/>
            <a:ext cy="857400" cx="8229600"/>
          </a:xfrm>
          <a:prstGeom prst="rect">
            <a:avLst/>
          </a:prstGeom>
        </p:spPr>
        <p:txBody>
          <a:bodyPr bIns="91425" rIns="91425" lIns="91425" tIns="91425" anchor="b" anchorCtr="0">
            <a:noAutofit/>
          </a:bodyPr>
          <a:lstStyle/>
          <a:p>
            <a:pPr rtl="0" lvl="0">
              <a:spcBef>
                <a:spcPts val="0"/>
              </a:spcBef>
              <a:buNone/>
            </a:pPr>
            <a:r>
              <a:rPr b="0" lang="en">
                <a:solidFill>
                  <a:srgbClr val="E06666"/>
                </a:solidFill>
                <a:latin typeface="Raleway"/>
                <a:ea typeface="Raleway"/>
                <a:cs typeface="Raleway"/>
                <a:sym typeface="Raleway"/>
              </a:rPr>
              <a:t>Task #3: Sorting</a:t>
            </a:r>
          </a:p>
        </p:txBody>
      </p:sp>
      <p:sp>
        <p:nvSpPr>
          <p:cNvPr id="72" name="Shape 72"/>
          <p:cNvSpPr txBox="1"/>
          <p:nvPr>
            <p:ph idx="4" type="ctrTitle"/>
          </p:nvPr>
        </p:nvSpPr>
        <p:spPr>
          <a:xfrm>
            <a:off y="163222" x="372725"/>
            <a:ext cy="803099" cx="7772400"/>
          </a:xfrm>
          <a:prstGeom prst="rect">
            <a:avLst/>
          </a:prstGeom>
        </p:spPr>
        <p:txBody>
          <a:bodyPr bIns="91425" rIns="91425" lIns="91425" tIns="91425" anchor="b" anchorCtr="0">
            <a:noAutofit/>
          </a:bodyPr>
          <a:lstStyle/>
          <a:p>
            <a:pPr rtl="0" lvl="0">
              <a:spcBef>
                <a:spcPts val="0"/>
              </a:spcBef>
              <a:buNone/>
            </a:pPr>
            <a:r>
              <a:rPr b="0" lang="en">
                <a:solidFill>
                  <a:srgbClr val="666666"/>
                </a:solidFill>
                <a:latin typeface="Raleway"/>
                <a:ea typeface="Raleway"/>
                <a:cs typeface="Raleway"/>
                <a:sym typeface="Raleway"/>
              </a:rPr>
              <a:t>NOT IMPLEMENTED YET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76" name="Shape 76"/>
        <p:cNvGrpSpPr/>
        <p:nvPr/>
      </p:nvGrpSpPr>
      <p:grpSpPr>
        <a:xfrm>
          <a:off y="0" x="0"/>
          <a:ext cy="0" cx="0"/>
          <a:chOff y="0" x="0"/>
          <a:chExt cy="0" cx="0"/>
        </a:xfrm>
      </p:grpSpPr>
      <p:pic>
        <p:nvPicPr>
          <p:cNvPr id="77" name="Shape 77"/>
          <p:cNvPicPr preferRelativeResize="0"/>
          <p:nvPr/>
        </p:nvPicPr>
        <p:blipFill>
          <a:blip r:embed="rId3">
            <a:alphaModFix/>
          </a:blip>
          <a:stretch>
            <a:fillRect/>
          </a:stretch>
        </p:blipFill>
        <p:spPr>
          <a:xfrm>
            <a:off y="0" x="3126113"/>
            <a:ext cy="5143500" cx="2891773"/>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81" name="Shape 81"/>
        <p:cNvGrpSpPr/>
        <p:nvPr/>
      </p:nvGrpSpPr>
      <p:grpSpPr>
        <a:xfrm>
          <a:off y="0" x="0"/>
          <a:ext cy="0" cx="0"/>
          <a:chOff y="0" x="0"/>
          <a:chExt cy="0" cx="0"/>
        </a:xfrm>
      </p:grpSpPr>
      <p:pic>
        <p:nvPicPr>
          <p:cNvPr id="82" name="Shape 82"/>
          <p:cNvPicPr preferRelativeResize="0"/>
          <p:nvPr/>
        </p:nvPicPr>
        <p:blipFill>
          <a:blip r:embed="rId3">
            <a:alphaModFix/>
          </a:blip>
          <a:stretch>
            <a:fillRect/>
          </a:stretch>
        </p:blipFill>
        <p:spPr>
          <a:xfrm>
            <a:off y="0" x="3126113"/>
            <a:ext cy="5143500" cx="2891773"/>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