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http://www.mainlesson.com/books/ober/magellan/zpage116.gif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are investorscope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 from: http://thenounproject.com/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 credit: http://chalkdot.files.wordpress.com/2009/07/compass1.jpg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 credit: </a:t>
            </a:r>
            <a:r>
              <a:rPr u="sng" lang="en">
                <a:solidFill>
                  <a:schemeClr val="hlink"/>
                </a:solidFill>
                <a:hlinkClick r:id="rId2"/>
              </a:rPr>
              <a:t>http://www.mainlesson.com/books/ober/magellan/zpage116.gif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2286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200" lang="en">
                <a:latin typeface="Raleway"/>
                <a:ea typeface="Raleway"/>
                <a:cs typeface="Raleway"/>
                <a:sym typeface="Raleway"/>
              </a:rPr>
              <a:t>Mag glass: one good reason this is counter-intuitive is that different platforms seem to have different expectations of where a magnifying glass button will be placed (left vs. right), if there is one at all. In our paper UI it’s also not clearly marked as a button.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Note a key change: qualitative metrics were added based on user feedback, and should be emphasized. Users thought this was more understandable or useful.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a specific task, but a sore spot with users.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rgbClr val="E67837"/>
              </a:buClr>
              <a:buSzPct val="100000"/>
              <a:buFont typeface="Raleway"/>
              <a:defRPr b="0" sz="3000">
                <a:solidFill>
                  <a:srgbClr val="E6783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E67837"/>
              </a:buClr>
              <a:buSzPct val="100000"/>
              <a:buFont typeface="Raleway"/>
              <a:defRPr b="0" sz="3000">
                <a:solidFill>
                  <a:srgbClr val="E6783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buFont typeface="Raleway"/>
              <a:defRPr sz="2400"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SzPct val="100000"/>
              <a:buFont typeface="Raleway"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0"/>
              </a:spcBef>
              <a:buSzPct val="100000"/>
              <a:buFont typeface="Raleway"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E67837"/>
              </a:buClr>
              <a:buSzPct val="100000"/>
              <a:buFont typeface="Raleway"/>
              <a:buNone/>
              <a:defRPr b="1" sz="3000">
                <a:solidFill>
                  <a:srgbClr val="E6783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Raleway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Raleway"/>
              <a:def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Raleway"/>
              <a:defRPr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Raleway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10"/><Relationship Target="../media/image09.png" Type="http://schemas.openxmlformats.org/officeDocument/2006/relationships/image" Id="rId4"/><Relationship Target="../media/image18.png" Type="http://schemas.openxmlformats.org/officeDocument/2006/relationships/image" Id="rId11"/><Relationship Target="../media/image12.png" Type="http://schemas.openxmlformats.org/officeDocument/2006/relationships/image" Id="rId3"/><Relationship Target="../media/image13.png" Type="http://schemas.openxmlformats.org/officeDocument/2006/relationships/image" Id="rId9"/><Relationship Target="../media/image10.png" Type="http://schemas.openxmlformats.org/officeDocument/2006/relationships/image" Id="rId6"/><Relationship Target="../media/image08.png" Type="http://schemas.openxmlformats.org/officeDocument/2006/relationships/image" Id="rId5"/><Relationship Target="../media/image17.png" Type="http://schemas.openxmlformats.org/officeDocument/2006/relationships/image" Id="rId8"/><Relationship Target="../media/image16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projects.invisionapp.com/share/7H1M2O2W5#/screens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751300" x="685800"/>
            <a:ext cy="9206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sz="3000" lang="en">
                <a:solidFill>
                  <a:srgbClr val="E67837"/>
                </a:solidFill>
                <a:latin typeface="Raleway"/>
                <a:ea typeface="Raleway"/>
                <a:cs typeface="Raleway"/>
                <a:sym typeface="Raleway"/>
              </a:rPr>
              <a:t>InvestorScope</a:t>
            </a:r>
          </a:p>
          <a:p>
            <a:pPr>
              <a:spcBef>
                <a:spcPts val="0"/>
              </a:spcBef>
              <a:buNone/>
            </a:pPr>
            <a:r>
              <a:rPr b="0" sz="2400" lang="en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Interactive Medium-Fi Prototype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672000" x="2615550"/>
            <a:ext cy="1603500" cx="3912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000" lang="en">
                <a:latin typeface="Raleway"/>
                <a:ea typeface="Raleway"/>
                <a:cs typeface="Raleway"/>
                <a:sym typeface="Raleway"/>
              </a:rPr>
              <a:t>David Khavari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latin typeface="Raleway"/>
                <a:ea typeface="Raleway"/>
                <a:cs typeface="Raleway"/>
                <a:sym typeface="Raleway"/>
              </a:rPr>
              <a:t>Aaron Sekhri</a:t>
            </a:r>
          </a:p>
          <a:p>
            <a:pPr rtl="0">
              <a:spcBef>
                <a:spcPts val="0"/>
              </a:spcBef>
              <a:buNone/>
            </a:pPr>
            <a:r>
              <a:rPr sz="2000" lang="en">
                <a:latin typeface="Raleway"/>
                <a:ea typeface="Raleway"/>
                <a:cs typeface="Raleway"/>
                <a:sym typeface="Raleway"/>
              </a:rPr>
              <a:t>Matt Appleby</a:t>
            </a:r>
          </a:p>
          <a:p>
            <a:pPr>
              <a:spcBef>
                <a:spcPts val="0"/>
              </a:spcBef>
              <a:buNone/>
            </a:pPr>
            <a:r>
              <a:rPr sz="2000" lang="en">
                <a:latin typeface="Raleway"/>
                <a:ea typeface="Raleway"/>
                <a:cs typeface="Raleway"/>
                <a:sym typeface="Raleway"/>
              </a:rPr>
              <a:t>David McLaren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063375" x="457200"/>
            <a:ext cy="1457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/>
              <a:t>InVision: to build the prototype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/>
              <a:t>Adobe Illustrator: screen mockups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/>
              <a:t>The Noun Project: icons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/>
              <a:t>iOS 8 Illustrator Vector UI Kit: buttons, search, tab bar, font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20475" x="3024187"/>
            <a:ext cy="2505075" cx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2000" lang="en"/>
              <a:t>What worked: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/>
              <a:t>Team member had lots of experience using Adobe Illustrator and InVision to build prototypes.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/>
              <a:t>InVision syncs with Dropbox. When a file is committed there, it automatically gets synced with the prototype.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 indent="0" marL="0">
              <a:spcBef>
                <a:spcPts val="0"/>
              </a:spcBef>
              <a:buNone/>
            </a:pPr>
            <a:r>
              <a:rPr sz="2000" lang="en"/>
              <a:t>What could be better: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/>
              <a:t>Could have been more interactive, with more real data, if we used Proto.io, but this would have taken longer to learn and implement.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y="1063375" x="0"/>
            <a:ext cy="4080125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lang="en"/>
              <a:t>Medium-fi prototype addresses flaws found in lo-fi prototype evaluation while preserving its best features.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lang="en"/>
              <a:t>Redesigned around a new list view using native UI elements.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lang="en"/>
              <a:t>Shows the way towards production of the hi-fi prototype.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Ahead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y="1063375" x="0"/>
            <a:ext cy="4080124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y="3711250" x="404925"/>
            <a:ext cy="1181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/>
              <a:t>A task-by-task review of flaws found during evaluation of the lo-fi prototype, and the corresponding revisions in the medium-fi prototype.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1063375" x="4839950"/>
            <a:ext cy="1542300" cx="3846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 i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A seamless, intuitive way for amateur investors to discover new investment opportunities.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#1: Stock Lookup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000875" x="457200"/>
            <a:ext cy="54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chemeClr val="accent4"/>
                </a:solidFill>
              </a:rPr>
              <a:t> A user wants to view relevant information for a specific company.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82300" x="4038600"/>
            <a:ext cy="3114675" cx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/>
        </p:nvSpPr>
        <p:spPr>
          <a:xfrm>
            <a:off y="1769575" x="457200"/>
            <a:ext cy="2927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Some users didn’t know how to do a search after typing query.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Some found magnifying glass button distracting or counter-intuitive.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31800" x="6353175"/>
            <a:ext cy="3024801" cx="17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#2: Stock Recommendation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0008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>
                <a:solidFill>
                  <a:schemeClr val="accent4"/>
                </a:solidFill>
              </a:rPr>
              <a:t>A user answers a series of questions and receives automatically generated stock recommendations.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1769575" x="457200"/>
            <a:ext cy="2927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Users loved Q&amp;A.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“Bread crumbs” at bottom of result page unintuitive; we made it a list instead.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9575" x="4038600"/>
            <a:ext cy="3133725" cx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54075" x="6257920"/>
            <a:ext cy="3164724" cx="17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Task #2: Stock Recommendation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000850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en">
                <a:solidFill>
                  <a:schemeClr val="accent4"/>
                </a:solidFill>
              </a:rPr>
              <a:t>A user answers a series of questions and receives automatically generated stock recommendations.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1769575" x="457200"/>
            <a:ext cy="2927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Some users wanted more content on stock page, or more context for why stock picked.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9575" x="4038600"/>
            <a:ext cy="3133725" cx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96725" x="6304576"/>
            <a:ext cy="3279425" cx="18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#3: Stock Sorting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000875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000" lang="en">
                <a:solidFill>
                  <a:schemeClr val="accent4"/>
                </a:solidFill>
              </a:rPr>
              <a:t>A user filters down a large list of potential investments to a small number of candidates, sorting by qualitative and financial metrics.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46650" x="4038600"/>
            <a:ext cy="3095625" cx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y="1769575" x="457200"/>
            <a:ext cy="2927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Users wished to sort by qualitative metrics (like sustainability).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27475" x="6262775"/>
            <a:ext cy="4953599" cx="27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y="2392700" x="6346062"/>
            <a:ext cy="682500" cx="26183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Page Redesign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46650" x="4038600"/>
            <a:ext cy="2924175" cx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y="1769575" x="457200"/>
            <a:ext cy="2927399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Users expressed that it didn’t </a:t>
            </a:r>
            <a:r>
              <a:rPr sz="2000" lang="en" i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feel</a:t>
            </a: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like a home page. Confused if they had returned to the right place.</a:t>
            </a:r>
          </a:p>
          <a:p>
            <a:pPr rtl="0" lvl="0" indent="-355600" marL="457200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Char char="-"/>
            </a:pPr>
            <a:r>
              <a:rPr sz="2000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Same tasks are accessible, but the homepage now contains information.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52519" x="6375971"/>
            <a:ext cy="3557804" cx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Storyboard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1125" x="256026"/>
            <a:ext cy="2222474" cx="124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01125" x="1628719"/>
            <a:ext cy="2222474" cx="124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54730" x="3424550"/>
            <a:ext cy="2222470" cx="12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754730" x="4871230"/>
            <a:ext cy="2222470" cx="12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754730" x="6301439"/>
            <a:ext cy="2222470" cx="12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754730" x="7731648"/>
            <a:ext cy="2222470" cx="12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205975" x="4871230"/>
            <a:ext cy="2222470" cx="12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205975" x="6301439"/>
            <a:ext cy="2222470" cx="124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205975" x="7731648"/>
            <a:ext cy="2222470" cx="1249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 rot="10800000" flipH="1">
            <a:off y="366350" x="2571750"/>
            <a:ext cy="1172699" cx="24045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93" name="Shape 93"/>
          <p:cNvCxnSpPr/>
          <p:nvPr/>
        </p:nvCxnSpPr>
        <p:spPr>
          <a:xfrm rot="10800000" flipH="1">
            <a:off y="3024749" x="2571750"/>
            <a:ext cy="473100" cx="8661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94" name="Shape 94"/>
          <p:cNvSpPr/>
          <p:nvPr/>
        </p:nvSpPr>
        <p:spPr>
          <a:xfrm>
            <a:off y="1505750" x="2458650"/>
            <a:ext cy="113100" cx="113100"/>
          </a:xfrm>
          <a:prstGeom prst="ellipse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y="3470350" x="2458650"/>
            <a:ext cy="113100" cx="113100"/>
          </a:xfrm>
          <a:prstGeom prst="ellipse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y="3697725" x="213200"/>
            <a:ext cy="279899" cx="270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EFEFEF"/>
                </a:solidFill>
              </a:rPr>
              <a:t>Task 3: Sort lists by different subjective and objective measures. (here: Sustainability -&gt; Chillness)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2451637" x="3377100"/>
            <a:ext cy="279899" cx="270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EFEFEF"/>
                </a:solidFill>
              </a:rPr>
              <a:t>Task 2: Stock Recommendations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-39987" x="4871225"/>
            <a:ext cy="279899" cx="2705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solidFill>
                  <a:srgbClr val="EFEFEF"/>
                </a:solidFill>
              </a:rPr>
              <a:t>Task 1: Stock Search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92200" x="457200"/>
            <a:ext cy="959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https://projects.invisionapp.com/share/7H1M2O2W5#/screens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