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48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96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144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192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240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288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336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384" algn="l" defTabSz="384048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58"/>
    <p:restoredTop sz="95806" autoAdjust="0"/>
  </p:normalViewPr>
  <p:slideViewPr>
    <p:cSldViewPr snapToGrid="0" snapToObjects="1">
      <p:cViewPr>
        <p:scale>
          <a:sx n="75" d="100"/>
          <a:sy n="75" d="100"/>
        </p:scale>
        <p:origin x="53" y="-5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1pPr>
    <a:lvl2pPr marL="386871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2pPr>
    <a:lvl3pPr marL="773736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3pPr>
    <a:lvl4pPr marL="1160608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4pPr>
    <a:lvl5pPr marL="1547472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5pPr>
    <a:lvl6pPr marL="1934336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6pPr>
    <a:lvl7pPr marL="2321207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7pPr>
    <a:lvl8pPr marL="2708071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8pPr>
    <a:lvl9pPr marL="3094943" algn="l" defTabSz="773736" rtl="0" eaLnBrk="1" latinLnBrk="0" hangingPunct="1">
      <a:defRPr sz="10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x-none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3"/>
            <a:ext cx="37307520" cy="11460480"/>
          </a:xfrm>
        </p:spPr>
        <p:txBody>
          <a:bodyPr anchor="b"/>
          <a:lstStyle>
            <a:lvl1pPr algn="ctr">
              <a:defRPr sz="27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0997"/>
            </a:lvl1pPr>
            <a:lvl2pPr marL="2094854" indent="0" algn="ctr">
              <a:buNone/>
              <a:defRPr sz="9164"/>
            </a:lvl2pPr>
            <a:lvl3pPr marL="4189708" indent="0" algn="ctr">
              <a:buNone/>
              <a:defRPr sz="8247"/>
            </a:lvl3pPr>
            <a:lvl4pPr marL="6284561" indent="0" algn="ctr">
              <a:buNone/>
              <a:defRPr sz="7331"/>
            </a:lvl4pPr>
            <a:lvl5pPr marL="8379415" indent="0" algn="ctr">
              <a:buNone/>
              <a:defRPr sz="7331"/>
            </a:lvl5pPr>
            <a:lvl6pPr marL="10474269" indent="0" algn="ctr">
              <a:buNone/>
              <a:defRPr sz="7331"/>
            </a:lvl6pPr>
            <a:lvl7pPr marL="12569123" indent="0" algn="ctr">
              <a:buNone/>
              <a:defRPr sz="7331"/>
            </a:lvl7pPr>
            <a:lvl8pPr marL="14663977" indent="0" algn="ctr">
              <a:buNone/>
              <a:defRPr sz="7331"/>
            </a:lvl8pPr>
            <a:lvl9pPr marL="16758831" indent="0" algn="ctr">
              <a:buNone/>
              <a:defRPr sz="7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50"/>
            <a:ext cx="37856160" cy="13693138"/>
          </a:xfrm>
        </p:spPr>
        <p:txBody>
          <a:bodyPr anchor="b"/>
          <a:lstStyle>
            <a:lvl1pPr>
              <a:defRPr sz="27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29"/>
            <a:ext cx="37856160" cy="7200898"/>
          </a:xfrm>
        </p:spPr>
        <p:txBody>
          <a:bodyPr/>
          <a:lstStyle>
            <a:lvl1pPr marL="0" indent="0">
              <a:buNone/>
              <a:defRPr sz="10997">
                <a:solidFill>
                  <a:schemeClr val="tx1"/>
                </a:solidFill>
              </a:defRPr>
            </a:lvl1pPr>
            <a:lvl2pPr marL="2094854" indent="0">
              <a:buNone/>
              <a:defRPr sz="9164">
                <a:solidFill>
                  <a:schemeClr val="tx1">
                    <a:tint val="75000"/>
                  </a:schemeClr>
                </a:solidFill>
              </a:defRPr>
            </a:lvl2pPr>
            <a:lvl3pPr marL="4189708" indent="0">
              <a:buNone/>
              <a:defRPr sz="8247">
                <a:solidFill>
                  <a:schemeClr val="tx1">
                    <a:tint val="75000"/>
                  </a:schemeClr>
                </a:solidFill>
              </a:defRPr>
            </a:lvl3pPr>
            <a:lvl4pPr marL="6284561" indent="0">
              <a:buNone/>
              <a:defRPr sz="7331">
                <a:solidFill>
                  <a:schemeClr val="tx1">
                    <a:tint val="75000"/>
                  </a:schemeClr>
                </a:solidFill>
              </a:defRPr>
            </a:lvl4pPr>
            <a:lvl5pPr marL="8379415" indent="0">
              <a:buNone/>
              <a:defRPr sz="7331">
                <a:solidFill>
                  <a:schemeClr val="tx1">
                    <a:tint val="75000"/>
                  </a:schemeClr>
                </a:solidFill>
              </a:defRPr>
            </a:lvl5pPr>
            <a:lvl6pPr marL="10474269" indent="0">
              <a:buNone/>
              <a:defRPr sz="7331">
                <a:solidFill>
                  <a:schemeClr val="tx1">
                    <a:tint val="75000"/>
                  </a:schemeClr>
                </a:solidFill>
              </a:defRPr>
            </a:lvl6pPr>
            <a:lvl7pPr marL="12569123" indent="0">
              <a:buNone/>
              <a:defRPr sz="7331">
                <a:solidFill>
                  <a:schemeClr val="tx1">
                    <a:tint val="75000"/>
                  </a:schemeClr>
                </a:solidFill>
              </a:defRPr>
            </a:lvl7pPr>
            <a:lvl8pPr marL="14663977" indent="0">
              <a:buNone/>
              <a:defRPr sz="7331">
                <a:solidFill>
                  <a:schemeClr val="tx1">
                    <a:tint val="75000"/>
                  </a:schemeClr>
                </a:solidFill>
              </a:defRPr>
            </a:lvl8pPr>
            <a:lvl9pPr marL="16758831" indent="0">
              <a:buNone/>
              <a:defRPr sz="7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8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1" y="8069583"/>
            <a:ext cx="18568032" cy="3954778"/>
          </a:xfrm>
        </p:spPr>
        <p:txBody>
          <a:bodyPr anchor="b"/>
          <a:lstStyle>
            <a:lvl1pPr marL="0" indent="0">
              <a:buNone/>
              <a:defRPr sz="10997" b="1"/>
            </a:lvl1pPr>
            <a:lvl2pPr marL="2094854" indent="0">
              <a:buNone/>
              <a:defRPr sz="9164" b="1"/>
            </a:lvl2pPr>
            <a:lvl3pPr marL="4189708" indent="0">
              <a:buNone/>
              <a:defRPr sz="8247" b="1"/>
            </a:lvl3pPr>
            <a:lvl4pPr marL="6284561" indent="0">
              <a:buNone/>
              <a:defRPr sz="7331" b="1"/>
            </a:lvl4pPr>
            <a:lvl5pPr marL="8379415" indent="0">
              <a:buNone/>
              <a:defRPr sz="7331" b="1"/>
            </a:lvl5pPr>
            <a:lvl6pPr marL="10474269" indent="0">
              <a:buNone/>
              <a:defRPr sz="7331" b="1"/>
            </a:lvl6pPr>
            <a:lvl7pPr marL="12569123" indent="0">
              <a:buNone/>
              <a:defRPr sz="7331" b="1"/>
            </a:lvl7pPr>
            <a:lvl8pPr marL="14663977" indent="0">
              <a:buNone/>
              <a:defRPr sz="7331" b="1"/>
            </a:lvl8pPr>
            <a:lvl9pPr marL="16758831" indent="0">
              <a:buNone/>
              <a:defRPr sz="7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1" y="12024360"/>
            <a:ext cx="18568032" cy="17686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3"/>
            <a:ext cx="18659477" cy="3954778"/>
          </a:xfrm>
        </p:spPr>
        <p:txBody>
          <a:bodyPr anchor="b"/>
          <a:lstStyle>
            <a:lvl1pPr marL="0" indent="0">
              <a:buNone/>
              <a:defRPr sz="10997" b="1"/>
            </a:lvl1pPr>
            <a:lvl2pPr marL="2094854" indent="0">
              <a:buNone/>
              <a:defRPr sz="9164" b="1"/>
            </a:lvl2pPr>
            <a:lvl3pPr marL="4189708" indent="0">
              <a:buNone/>
              <a:defRPr sz="8247" b="1"/>
            </a:lvl3pPr>
            <a:lvl4pPr marL="6284561" indent="0">
              <a:buNone/>
              <a:defRPr sz="7331" b="1"/>
            </a:lvl4pPr>
            <a:lvl5pPr marL="8379415" indent="0">
              <a:buNone/>
              <a:defRPr sz="7331" b="1"/>
            </a:lvl5pPr>
            <a:lvl6pPr marL="10474269" indent="0">
              <a:buNone/>
              <a:defRPr sz="7331" b="1"/>
            </a:lvl6pPr>
            <a:lvl7pPr marL="12569123" indent="0">
              <a:buNone/>
              <a:defRPr sz="7331" b="1"/>
            </a:lvl7pPr>
            <a:lvl8pPr marL="14663977" indent="0">
              <a:buNone/>
              <a:defRPr sz="7331" b="1"/>
            </a:lvl8pPr>
            <a:lvl9pPr marL="16758831" indent="0">
              <a:buNone/>
              <a:defRPr sz="7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0"/>
            <a:ext cx="18659477" cy="17686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5" cy="7680960"/>
          </a:xfrm>
        </p:spPr>
        <p:txBody>
          <a:bodyPr anchor="b"/>
          <a:lstStyle>
            <a:lvl1pPr>
              <a:defRPr sz="1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4662"/>
            </a:lvl1pPr>
            <a:lvl2pPr>
              <a:defRPr sz="12829"/>
            </a:lvl2pPr>
            <a:lvl3pPr>
              <a:defRPr sz="10997"/>
            </a:lvl3pPr>
            <a:lvl4pPr>
              <a:defRPr sz="9164"/>
            </a:lvl4pPr>
            <a:lvl5pPr>
              <a:defRPr sz="9164"/>
            </a:lvl5pPr>
            <a:lvl6pPr>
              <a:defRPr sz="9164"/>
            </a:lvl6pPr>
            <a:lvl7pPr>
              <a:defRPr sz="9164"/>
            </a:lvl7pPr>
            <a:lvl8pPr>
              <a:defRPr sz="9164"/>
            </a:lvl8pPr>
            <a:lvl9pPr>
              <a:defRPr sz="91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5" cy="18295622"/>
          </a:xfrm>
        </p:spPr>
        <p:txBody>
          <a:bodyPr/>
          <a:lstStyle>
            <a:lvl1pPr marL="0" indent="0">
              <a:buNone/>
              <a:defRPr sz="7331"/>
            </a:lvl1pPr>
            <a:lvl2pPr marL="2094854" indent="0">
              <a:buNone/>
              <a:defRPr sz="6415"/>
            </a:lvl2pPr>
            <a:lvl3pPr marL="4189708" indent="0">
              <a:buNone/>
              <a:defRPr sz="5498"/>
            </a:lvl3pPr>
            <a:lvl4pPr marL="6284561" indent="0">
              <a:buNone/>
              <a:defRPr sz="4582"/>
            </a:lvl4pPr>
            <a:lvl5pPr marL="8379415" indent="0">
              <a:buNone/>
              <a:defRPr sz="4582"/>
            </a:lvl5pPr>
            <a:lvl6pPr marL="10474269" indent="0">
              <a:buNone/>
              <a:defRPr sz="4582"/>
            </a:lvl6pPr>
            <a:lvl7pPr marL="12569123" indent="0">
              <a:buNone/>
              <a:defRPr sz="4582"/>
            </a:lvl7pPr>
            <a:lvl8pPr marL="14663977" indent="0">
              <a:buNone/>
              <a:defRPr sz="4582"/>
            </a:lvl8pPr>
            <a:lvl9pPr marL="16758831" indent="0">
              <a:buNone/>
              <a:defRPr sz="45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5" cy="7680960"/>
          </a:xfrm>
        </p:spPr>
        <p:txBody>
          <a:bodyPr anchor="b"/>
          <a:lstStyle>
            <a:lvl1pPr>
              <a:defRPr sz="1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4662"/>
            </a:lvl1pPr>
            <a:lvl2pPr marL="2094854" indent="0">
              <a:buNone/>
              <a:defRPr sz="12829"/>
            </a:lvl2pPr>
            <a:lvl3pPr marL="4189708" indent="0">
              <a:buNone/>
              <a:defRPr sz="10997"/>
            </a:lvl3pPr>
            <a:lvl4pPr marL="6284561" indent="0">
              <a:buNone/>
              <a:defRPr sz="9164"/>
            </a:lvl4pPr>
            <a:lvl5pPr marL="8379415" indent="0">
              <a:buNone/>
              <a:defRPr sz="9164"/>
            </a:lvl5pPr>
            <a:lvl6pPr marL="10474269" indent="0">
              <a:buNone/>
              <a:defRPr sz="9164"/>
            </a:lvl6pPr>
            <a:lvl7pPr marL="12569123" indent="0">
              <a:buNone/>
              <a:defRPr sz="9164"/>
            </a:lvl7pPr>
            <a:lvl8pPr marL="14663977" indent="0">
              <a:buNone/>
              <a:defRPr sz="9164"/>
            </a:lvl8pPr>
            <a:lvl9pPr marL="16758831" indent="0">
              <a:buNone/>
              <a:defRPr sz="91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5" cy="18295622"/>
          </a:xfrm>
        </p:spPr>
        <p:txBody>
          <a:bodyPr/>
          <a:lstStyle>
            <a:lvl1pPr marL="0" indent="0">
              <a:buNone/>
              <a:defRPr sz="7331"/>
            </a:lvl1pPr>
            <a:lvl2pPr marL="2094854" indent="0">
              <a:buNone/>
              <a:defRPr sz="6415"/>
            </a:lvl2pPr>
            <a:lvl3pPr marL="4189708" indent="0">
              <a:buNone/>
              <a:defRPr sz="5498"/>
            </a:lvl3pPr>
            <a:lvl4pPr marL="6284561" indent="0">
              <a:buNone/>
              <a:defRPr sz="4582"/>
            </a:lvl4pPr>
            <a:lvl5pPr marL="8379415" indent="0">
              <a:buNone/>
              <a:defRPr sz="4582"/>
            </a:lvl5pPr>
            <a:lvl6pPr marL="10474269" indent="0">
              <a:buNone/>
              <a:defRPr sz="4582"/>
            </a:lvl6pPr>
            <a:lvl7pPr marL="12569123" indent="0">
              <a:buNone/>
              <a:defRPr sz="4582"/>
            </a:lvl7pPr>
            <a:lvl8pPr marL="14663977" indent="0">
              <a:buNone/>
              <a:defRPr sz="4582"/>
            </a:lvl8pPr>
            <a:lvl9pPr marL="16758831" indent="0">
              <a:buNone/>
              <a:defRPr sz="45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8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732D-00D2-4B4F-9018-D98A6BC6ABB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19E06-7A72-2249-93EF-94C08C48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189708" rtl="0" eaLnBrk="1" latinLnBrk="0" hangingPunct="1">
        <a:lnSpc>
          <a:spcPct val="90000"/>
        </a:lnSpc>
        <a:spcBef>
          <a:spcPct val="0"/>
        </a:spcBef>
        <a:buNone/>
        <a:defRPr sz="20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7427" indent="-1047427" algn="l" defTabSz="4189708" rtl="0" eaLnBrk="1" latinLnBrk="0" hangingPunct="1">
        <a:lnSpc>
          <a:spcPct val="90000"/>
        </a:lnSpc>
        <a:spcBef>
          <a:spcPts val="4582"/>
        </a:spcBef>
        <a:buFont typeface="Arial" panose="020B0604020202020204" pitchFamily="34" charset="0"/>
        <a:buChar char="•"/>
        <a:defRPr sz="12829" kern="1200">
          <a:solidFill>
            <a:schemeClr val="tx1"/>
          </a:solidFill>
          <a:latin typeface="+mn-lt"/>
          <a:ea typeface="+mn-ea"/>
          <a:cs typeface="+mn-cs"/>
        </a:defRPr>
      </a:lvl1pPr>
      <a:lvl2pPr marL="3142281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10997" kern="1200">
          <a:solidFill>
            <a:schemeClr val="tx1"/>
          </a:solidFill>
          <a:latin typeface="+mn-lt"/>
          <a:ea typeface="+mn-ea"/>
          <a:cs typeface="+mn-cs"/>
        </a:defRPr>
      </a:lvl2pPr>
      <a:lvl3pPr marL="5237135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9164" kern="1200">
          <a:solidFill>
            <a:schemeClr val="tx1"/>
          </a:solidFill>
          <a:latin typeface="+mn-lt"/>
          <a:ea typeface="+mn-ea"/>
          <a:cs typeface="+mn-cs"/>
        </a:defRPr>
      </a:lvl3pPr>
      <a:lvl4pPr marL="7331988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8247" kern="1200">
          <a:solidFill>
            <a:schemeClr val="tx1"/>
          </a:solidFill>
          <a:latin typeface="+mn-lt"/>
          <a:ea typeface="+mn-ea"/>
          <a:cs typeface="+mn-cs"/>
        </a:defRPr>
      </a:lvl4pPr>
      <a:lvl5pPr marL="9426842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8247" kern="1200">
          <a:solidFill>
            <a:schemeClr val="tx1"/>
          </a:solidFill>
          <a:latin typeface="+mn-lt"/>
          <a:ea typeface="+mn-ea"/>
          <a:cs typeface="+mn-cs"/>
        </a:defRPr>
      </a:lvl5pPr>
      <a:lvl6pPr marL="11521696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8247" kern="1200">
          <a:solidFill>
            <a:schemeClr val="tx1"/>
          </a:solidFill>
          <a:latin typeface="+mn-lt"/>
          <a:ea typeface="+mn-ea"/>
          <a:cs typeface="+mn-cs"/>
        </a:defRPr>
      </a:lvl6pPr>
      <a:lvl7pPr marL="13616550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8247" kern="1200">
          <a:solidFill>
            <a:schemeClr val="tx1"/>
          </a:solidFill>
          <a:latin typeface="+mn-lt"/>
          <a:ea typeface="+mn-ea"/>
          <a:cs typeface="+mn-cs"/>
        </a:defRPr>
      </a:lvl7pPr>
      <a:lvl8pPr marL="15711404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8247" kern="1200">
          <a:solidFill>
            <a:schemeClr val="tx1"/>
          </a:solidFill>
          <a:latin typeface="+mn-lt"/>
          <a:ea typeface="+mn-ea"/>
          <a:cs typeface="+mn-cs"/>
        </a:defRPr>
      </a:lvl8pPr>
      <a:lvl9pPr marL="17806258" indent="-1047427" algn="l" defTabSz="4189708" rtl="0" eaLnBrk="1" latinLnBrk="0" hangingPunct="1">
        <a:lnSpc>
          <a:spcPct val="90000"/>
        </a:lnSpc>
        <a:spcBef>
          <a:spcPts val="2291"/>
        </a:spcBef>
        <a:buFont typeface="Arial" panose="020B0604020202020204" pitchFamily="34" charset="0"/>
        <a:buChar char="•"/>
        <a:defRPr sz="82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1pPr>
      <a:lvl2pPr marL="2094854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2pPr>
      <a:lvl3pPr marL="4189708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3pPr>
      <a:lvl4pPr marL="6284561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4pPr>
      <a:lvl5pPr marL="8379415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5pPr>
      <a:lvl6pPr marL="10474269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6pPr>
      <a:lvl7pPr marL="12569123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7pPr>
      <a:lvl8pPr marL="14663977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8pPr>
      <a:lvl9pPr marL="16758831" algn="l" defTabSz="4189708" rtl="0" eaLnBrk="1" latinLnBrk="0" hangingPunct="1">
        <a:defRPr sz="8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4.tiff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amlasenolcali@gmail.com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tiff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6.tiff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A3D21E1E-2D44-42A2-A6CF-4C16ECFC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805" y="29111324"/>
            <a:ext cx="3291840" cy="3291840"/>
          </a:xfrm>
          <a:prstGeom prst="rect">
            <a:avLst/>
          </a:prstGeom>
        </p:spPr>
      </p:pic>
      <p:pic>
        <p:nvPicPr>
          <p:cNvPr id="192" name="Picture 191" descr="Qr code&#10;&#10;Description automatically generated">
            <a:extLst>
              <a:ext uri="{FF2B5EF4-FFF2-40B4-BE49-F238E27FC236}">
                <a16:creationId xmlns:a16="http://schemas.microsoft.com/office/drawing/2014/main" id="{906E44B7-9E25-1ED5-C1F9-DDD4F7E93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043" y="29077937"/>
            <a:ext cx="3291840" cy="3291840"/>
          </a:xfrm>
          <a:prstGeom prst="rect">
            <a:avLst/>
          </a:prstGeom>
        </p:spPr>
      </p:pic>
      <p:pic>
        <p:nvPicPr>
          <p:cNvPr id="186" name="Picture 185" descr="Qr code&#10;&#10;Description automatically generated">
            <a:extLst>
              <a:ext uri="{FF2B5EF4-FFF2-40B4-BE49-F238E27FC236}">
                <a16:creationId xmlns:a16="http://schemas.microsoft.com/office/drawing/2014/main" id="{40A11FB3-9380-DFA5-D1FE-506854C40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238" y="29080852"/>
            <a:ext cx="3288925" cy="3288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6851"/>
            <a:ext cx="43891200" cy="428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34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3434"/>
            <a:ext cx="43891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00" b="1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GenASM: A High-Performance, Low-Power Approximate String Matching Acceleration Framework for Genome Sequence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3849" y="1325061"/>
            <a:ext cx="39343502" cy="147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7" u="sng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Damla Senol Cali (</a:t>
            </a:r>
            <a:r>
              <a:rPr lang="en-US" sz="4507" u="sng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  <a:hlinkClick r:id="rId6"/>
              </a:rPr>
              <a:t>damlasenolcali@gmail.com</a:t>
            </a:r>
            <a:r>
              <a:rPr lang="en-US" sz="4507" u="sng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)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, Gurpreet S. Kalsi, Zulal </a:t>
            </a:r>
            <a:r>
              <a:rPr lang="en-US" sz="4507" dirty="0" err="1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Bingol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, Can Firtina, Lavanya Subramanian, Jeremie S. Kim,</a:t>
            </a:r>
            <a:r>
              <a:rPr lang="en-US" sz="4507" baseline="30000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 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Rachata Ausavarungnirun, </a:t>
            </a:r>
          </a:p>
          <a:p>
            <a:pPr algn="ctr"/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Mohammed Alser, Juan Gomez-Luna, </a:t>
            </a:r>
            <a:r>
              <a:rPr lang="en-US" sz="4507" dirty="0" err="1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Amirali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 </a:t>
            </a:r>
            <a:r>
              <a:rPr lang="en-US" sz="4507" dirty="0" err="1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Boroumand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, Anant Nori, Allison </a:t>
            </a:r>
            <a:r>
              <a:rPr lang="en-US" sz="4507" dirty="0" err="1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Scibisz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, Sreenivas Subramoney, Can </a:t>
            </a:r>
            <a:r>
              <a:rPr lang="en-US" sz="4507" dirty="0" err="1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Alkan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, Saugata Ghose,</a:t>
            </a:r>
            <a:r>
              <a:rPr lang="en-US" sz="4507" baseline="30000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 </a:t>
            </a:r>
            <a:r>
              <a:rPr lang="en-US" sz="4507" dirty="0"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and Onur Mutlu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6875" y="3013110"/>
            <a:ext cx="6184796" cy="1148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76" y="2841625"/>
            <a:ext cx="5612673" cy="12906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010AB0-D571-4F4D-8EC1-2488D7BBC465}"/>
              </a:ext>
            </a:extLst>
          </p:cNvPr>
          <p:cNvSpPr txBox="1"/>
          <p:nvPr/>
        </p:nvSpPr>
        <p:spPr>
          <a:xfrm>
            <a:off x="54864" y="4263291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Genome Sequencing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1CAA25C-B49D-6644-AA8F-0532EEE82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09685" y="2913039"/>
            <a:ext cx="4893275" cy="12172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073736F-DCFB-E87B-722A-8FC2368DF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64256" y="2926901"/>
            <a:ext cx="4013417" cy="1185783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657F8A4-6414-F155-6195-CFBC23C11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090" y="2951378"/>
            <a:ext cx="4096625" cy="10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51A3C07-0B2F-411B-2E17-0287465A51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49578" y="3040721"/>
            <a:ext cx="2435747" cy="985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837FC8-449A-8FD3-E3FC-9EDE8B9876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532" y="5235460"/>
            <a:ext cx="8542709" cy="4917008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6324FC-77C6-5045-BE9A-118F9B58ABDE}"/>
              </a:ext>
            </a:extLst>
          </p:cNvPr>
          <p:cNvCxnSpPr>
            <a:cxnSpLocks/>
          </p:cNvCxnSpPr>
          <p:nvPr/>
        </p:nvCxnSpPr>
        <p:spPr>
          <a:xfrm flipH="1">
            <a:off x="8689241" y="4265014"/>
            <a:ext cx="0" cy="1391689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7AFAB9-9CE6-691F-4D94-817B1A91A828}"/>
              </a:ext>
            </a:extLst>
          </p:cNvPr>
          <p:cNvSpPr txBox="1"/>
          <p:nvPr/>
        </p:nvSpPr>
        <p:spPr>
          <a:xfrm>
            <a:off x="8833461" y="4261104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Genome Sequence Analysis (GSA)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29D756-E5B9-4767-A014-F59C713A68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6361" y="5232032"/>
            <a:ext cx="8540496" cy="5047187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AE39E36-A68D-A4AD-2DF5-4CF6DFC1B57A}"/>
              </a:ext>
            </a:extLst>
          </p:cNvPr>
          <p:cNvSpPr txBox="1"/>
          <p:nvPr/>
        </p:nvSpPr>
        <p:spPr>
          <a:xfrm>
            <a:off x="17624402" y="4261104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Approximate String Matching (ASM)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D1826D-A8D3-5532-D23B-1B9F011591BA}"/>
              </a:ext>
            </a:extLst>
          </p:cNvPr>
          <p:cNvSpPr txBox="1"/>
          <p:nvPr/>
        </p:nvSpPr>
        <p:spPr>
          <a:xfrm>
            <a:off x="26462322" y="4261104"/>
            <a:ext cx="854049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Bitap Algorithm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9A72C7-24AE-B4E2-29DA-5A6298AF69EF}"/>
              </a:ext>
            </a:extLst>
          </p:cNvPr>
          <p:cNvSpPr txBox="1"/>
          <p:nvPr/>
        </p:nvSpPr>
        <p:spPr>
          <a:xfrm>
            <a:off x="35266054" y="4261104"/>
            <a:ext cx="854049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Limitations of Bitap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ECF138-4CBF-A931-A7CC-81BA6866E0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323204" y="5065776"/>
            <a:ext cx="8540496" cy="5393997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F94BC96-6EE4-2C35-18E1-3F850BC0C9C9}"/>
              </a:ext>
            </a:extLst>
          </p:cNvPr>
          <p:cNvSpPr txBox="1"/>
          <p:nvPr/>
        </p:nvSpPr>
        <p:spPr>
          <a:xfrm>
            <a:off x="54864" y="10538662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GenASM: ASM Framework for GSA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B462A07-9047-682C-C18D-4A806DA5986C}"/>
              </a:ext>
            </a:extLst>
          </p:cNvPr>
          <p:cNvCxnSpPr>
            <a:cxnSpLocks/>
          </p:cNvCxnSpPr>
          <p:nvPr/>
        </p:nvCxnSpPr>
        <p:spPr>
          <a:xfrm>
            <a:off x="17482107" y="4265014"/>
            <a:ext cx="0" cy="2865338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CC6CF3-EF04-3813-CF65-D556F6B3D5F2}"/>
              </a:ext>
            </a:extLst>
          </p:cNvPr>
          <p:cNvCxnSpPr>
            <a:cxnSpLocks/>
          </p:cNvCxnSpPr>
          <p:nvPr/>
        </p:nvCxnSpPr>
        <p:spPr>
          <a:xfrm>
            <a:off x="26309147" y="4265014"/>
            <a:ext cx="0" cy="1327388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72452E-3281-DC6A-5092-D089E9237D14}"/>
              </a:ext>
            </a:extLst>
          </p:cNvPr>
          <p:cNvCxnSpPr>
            <a:cxnSpLocks/>
          </p:cNvCxnSpPr>
          <p:nvPr/>
        </p:nvCxnSpPr>
        <p:spPr>
          <a:xfrm>
            <a:off x="35137842" y="4261104"/>
            <a:ext cx="0" cy="1367281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AB2BE50-002E-5325-E206-4804EFF7EF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788" y="11378644"/>
            <a:ext cx="8540496" cy="517570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9F9C6BE-721A-AC2D-067E-2F3C09B954DF}"/>
              </a:ext>
            </a:extLst>
          </p:cNvPr>
          <p:cNvSpPr txBox="1"/>
          <p:nvPr/>
        </p:nvSpPr>
        <p:spPr>
          <a:xfrm>
            <a:off x="8800338" y="10538662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GenASM Hardware Design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0B06E8-B802-DF9B-DE57-4F431D30ED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4252" y="15913883"/>
            <a:ext cx="10400677" cy="209720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21D92E36-F58D-0228-732F-74B60FAE9710}"/>
              </a:ext>
            </a:extLst>
          </p:cNvPr>
          <p:cNvSpPr txBox="1"/>
          <p:nvPr/>
        </p:nvSpPr>
        <p:spPr>
          <a:xfrm>
            <a:off x="17639712" y="10538662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GenASM-DC: Hardware Design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08424F-0A21-5000-96E3-A8DF9A5B97F9}"/>
              </a:ext>
            </a:extLst>
          </p:cNvPr>
          <p:cNvSpPr txBox="1"/>
          <p:nvPr/>
        </p:nvSpPr>
        <p:spPr>
          <a:xfrm>
            <a:off x="26448258" y="10543032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GenASM-TB: Hardware Design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600F93-8D9F-73EF-1F0B-939239595A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654456" y="11486834"/>
            <a:ext cx="8540496" cy="53423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D88566-D4BD-1156-9FF3-7FF40FDE9B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452717" y="11416330"/>
            <a:ext cx="8540496" cy="536180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8EDAE83-DD9D-48C9-CAE2-CB4B263CD13F}"/>
              </a:ext>
            </a:extLst>
          </p:cNvPr>
          <p:cNvSpPr txBox="1"/>
          <p:nvPr/>
        </p:nvSpPr>
        <p:spPr>
          <a:xfrm>
            <a:off x="35262711" y="10543032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Use Cases of GenASM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175F9A16-93CE-BF14-3497-290FFB4C9A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312604" y="11439616"/>
            <a:ext cx="8540496" cy="523882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DA02863-6BCD-EF1D-4245-0A7141691D53}"/>
              </a:ext>
            </a:extLst>
          </p:cNvPr>
          <p:cNvSpPr txBox="1"/>
          <p:nvPr/>
        </p:nvSpPr>
        <p:spPr>
          <a:xfrm>
            <a:off x="103883" y="18124169"/>
            <a:ext cx="17291583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Evaluation Methodology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DDBC1E-3D14-399C-F481-DE5FDA35D196}"/>
              </a:ext>
            </a:extLst>
          </p:cNvPr>
          <p:cNvSpPr txBox="1"/>
          <p:nvPr/>
        </p:nvSpPr>
        <p:spPr>
          <a:xfrm>
            <a:off x="17624402" y="17218696"/>
            <a:ext cx="26162913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Results – Use Case </a:t>
            </a:r>
            <a:r>
              <a:rPr lang="en-US" sz="4000" b="1" dirty="0">
                <a:solidFill>
                  <a:schemeClr val="bg1"/>
                </a:solidFill>
                <a:ea typeface="Century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4B6AFD-E399-A066-7479-33E8F73F990C}"/>
              </a:ext>
            </a:extLst>
          </p:cNvPr>
          <p:cNvSpPr txBox="1"/>
          <p:nvPr/>
        </p:nvSpPr>
        <p:spPr>
          <a:xfrm>
            <a:off x="103883" y="28308048"/>
            <a:ext cx="7379157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Additional Details in the Paper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2ACF73-D79D-C3E9-D006-E6FB5697AA87}"/>
              </a:ext>
            </a:extLst>
          </p:cNvPr>
          <p:cNvSpPr txBox="1"/>
          <p:nvPr/>
        </p:nvSpPr>
        <p:spPr>
          <a:xfrm>
            <a:off x="7608907" y="28309824"/>
            <a:ext cx="9766642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Related Links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4971E71-BB3B-E043-AC35-42E8263EF73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6846" y="29233324"/>
            <a:ext cx="5836948" cy="3571465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F7A30D9-2538-82C4-37C0-F2EB4B7B1FC7}"/>
              </a:ext>
            </a:extLst>
          </p:cNvPr>
          <p:cNvCxnSpPr>
            <a:cxnSpLocks/>
          </p:cNvCxnSpPr>
          <p:nvPr/>
        </p:nvCxnSpPr>
        <p:spPr>
          <a:xfrm>
            <a:off x="7532026" y="28342480"/>
            <a:ext cx="0" cy="457592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EED25E0-25C9-E1D2-1CEE-D0C9BCFFECA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66909"/>
          <a:stretch/>
        </p:blipFill>
        <p:spPr>
          <a:xfrm>
            <a:off x="254831" y="19128888"/>
            <a:ext cx="8540496" cy="174991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45FE8886-2AD3-34EC-36A4-3DB51C2D80A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b="90551"/>
          <a:stretch/>
        </p:blipFill>
        <p:spPr>
          <a:xfrm>
            <a:off x="8868450" y="19039278"/>
            <a:ext cx="8540496" cy="49869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999A1C23-C3BE-B87B-CDFF-B816A12469DC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57272"/>
          <a:stretch/>
        </p:blipFill>
        <p:spPr>
          <a:xfrm>
            <a:off x="8886721" y="23594427"/>
            <a:ext cx="8540496" cy="211525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CAD68BB-5398-704B-A4B5-A40189D0629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1818" b="40602"/>
          <a:stretch/>
        </p:blipFill>
        <p:spPr>
          <a:xfrm>
            <a:off x="8868450" y="19434443"/>
            <a:ext cx="8540496" cy="251115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23C8E6F2-EB6A-A918-DFD6-D358F80593F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67395"/>
          <a:stretch/>
        </p:blipFill>
        <p:spPr>
          <a:xfrm>
            <a:off x="8868450" y="21910471"/>
            <a:ext cx="8540496" cy="172084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F2B8D8FA-AEF2-5DA9-94E5-73B9B94C27F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48634"/>
          <a:stretch/>
        </p:blipFill>
        <p:spPr>
          <a:xfrm>
            <a:off x="8886721" y="25646454"/>
            <a:ext cx="8540496" cy="254288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12FE5DB5-89D1-DE3F-6215-B20324A1FA8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350704" y="25559287"/>
            <a:ext cx="8540496" cy="5352404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8696B17C-91EA-1DDE-01C3-9A16ECD29D77}"/>
              </a:ext>
            </a:extLst>
          </p:cNvPr>
          <p:cNvSpPr txBox="1"/>
          <p:nvPr/>
        </p:nvSpPr>
        <p:spPr>
          <a:xfrm>
            <a:off x="17624402" y="24629016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Results – Use Case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Century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8609E3-503C-35A0-E9F8-9EBA844686E0}"/>
              </a:ext>
            </a:extLst>
          </p:cNvPr>
          <p:cNvSpPr txBox="1"/>
          <p:nvPr/>
        </p:nvSpPr>
        <p:spPr>
          <a:xfrm>
            <a:off x="26432948" y="24633386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Results – Use Case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F18C555-FB4A-E2E6-B0BC-2EA5F097A4FD}"/>
              </a:ext>
            </a:extLst>
          </p:cNvPr>
          <p:cNvSpPr txBox="1"/>
          <p:nvPr/>
        </p:nvSpPr>
        <p:spPr>
          <a:xfrm>
            <a:off x="35247401" y="24633386"/>
            <a:ext cx="854295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Results – Area &amp; Power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AB2767C6-7637-4DBA-645C-E72F430F438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647567" y="5190194"/>
            <a:ext cx="8540496" cy="5199973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CD0FE361-C2A4-24D8-7275-0CBADB2083D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469135" y="5179061"/>
            <a:ext cx="8540496" cy="526320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0D8441F-A251-C06F-870D-FA1E62A0540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229476" y="31282462"/>
            <a:ext cx="8540496" cy="1303425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D55A4B1F-BBD7-E72D-37DB-B66BED9CCAE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750805" y="19200433"/>
            <a:ext cx="8540496" cy="509470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0DBEAAF-80F7-D33A-B1C0-B1F778D535A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388775" y="19592166"/>
            <a:ext cx="8540496" cy="4781438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3E5FB8B-07C6-B03C-70D9-8B8C55D79A5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8279" y="23676112"/>
            <a:ext cx="8540496" cy="4631936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BCD4DAF5-8D35-E1C3-6F85-97B5C5AB4B4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5197968" y="19111793"/>
            <a:ext cx="8540496" cy="522931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F2A6179-BCA1-6A5A-FC09-C0861E95C289}"/>
              </a:ext>
            </a:extLst>
          </p:cNvPr>
          <p:cNvSpPr txBox="1"/>
          <p:nvPr/>
        </p:nvSpPr>
        <p:spPr>
          <a:xfrm>
            <a:off x="17639711" y="18123408"/>
            <a:ext cx="17498129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Long Reads</a:t>
            </a:r>
            <a:endParaRPr lang="en-US" sz="4000" b="1" dirty="0">
              <a:solidFill>
                <a:schemeClr val="bg1"/>
              </a:solidFill>
              <a:ea typeface="Century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43F99C-08B6-6C55-9935-12FAA64A75DA}"/>
              </a:ext>
            </a:extLst>
          </p:cNvPr>
          <p:cNvSpPr txBox="1"/>
          <p:nvPr/>
        </p:nvSpPr>
        <p:spPr>
          <a:xfrm>
            <a:off x="35246819" y="18123408"/>
            <a:ext cx="8540496" cy="790039"/>
          </a:xfrm>
          <a:prstGeom prst="roundRect">
            <a:avLst>
              <a:gd name="adj" fmla="val 19023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Short Reads</a:t>
            </a:r>
            <a:endParaRPr lang="en-US" sz="4000" b="1" dirty="0">
              <a:solidFill>
                <a:schemeClr val="bg1"/>
              </a:solidFill>
              <a:ea typeface="Century" charset="0"/>
              <a:cs typeface="Calibri" panose="020F0502020204030204" pitchFamily="34" charset="0"/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2264178A-4584-3B67-7F29-ED6C5AED204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7624402" y="25671519"/>
            <a:ext cx="8540496" cy="4974018"/>
          </a:xfrm>
          <a:prstGeom prst="rect">
            <a:avLst/>
          </a:prstGeom>
        </p:spPr>
      </p:pic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3FEAF73-D1E6-CF58-EBCD-537164DB1434}"/>
              </a:ext>
            </a:extLst>
          </p:cNvPr>
          <p:cNvCxnSpPr>
            <a:cxnSpLocks/>
          </p:cNvCxnSpPr>
          <p:nvPr/>
        </p:nvCxnSpPr>
        <p:spPr>
          <a:xfrm>
            <a:off x="26295457" y="24759466"/>
            <a:ext cx="0" cy="625684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508688E-FA1F-E338-7A12-B3BBDBD5703A}"/>
              </a:ext>
            </a:extLst>
          </p:cNvPr>
          <p:cNvCxnSpPr>
            <a:cxnSpLocks/>
          </p:cNvCxnSpPr>
          <p:nvPr/>
        </p:nvCxnSpPr>
        <p:spPr>
          <a:xfrm>
            <a:off x="35113817" y="24755096"/>
            <a:ext cx="0" cy="626121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8931A32A-9271-524C-BE4D-6947DA46D7D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6432948" y="25659568"/>
            <a:ext cx="8540496" cy="5268069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1CA90BCD-D018-E239-4D14-B74A7037E41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750805" y="31402553"/>
            <a:ext cx="17126126" cy="1235980"/>
          </a:xfrm>
          <a:prstGeom prst="rect">
            <a:avLst/>
          </a:prstGeom>
        </p:spPr>
      </p:pic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EF21064-294F-3E43-FDB7-87F7CB9F6950}"/>
              </a:ext>
            </a:extLst>
          </p:cNvPr>
          <p:cNvCxnSpPr>
            <a:cxnSpLocks/>
          </p:cNvCxnSpPr>
          <p:nvPr/>
        </p:nvCxnSpPr>
        <p:spPr>
          <a:xfrm>
            <a:off x="17481239" y="31016309"/>
            <a:ext cx="2638246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FBF3133-124D-D22A-70F9-D15C01BA7C16}"/>
              </a:ext>
            </a:extLst>
          </p:cNvPr>
          <p:cNvSpPr txBox="1"/>
          <p:nvPr/>
        </p:nvSpPr>
        <p:spPr>
          <a:xfrm>
            <a:off x="7708051" y="32035717"/>
            <a:ext cx="3098244" cy="704165"/>
          </a:xfrm>
          <a:prstGeom prst="roundRect">
            <a:avLst>
              <a:gd name="adj" fmla="val 1902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70C0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Paper (PDF)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69080BE-AC53-73F9-56C4-0B3067485D9F}"/>
              </a:ext>
            </a:extLst>
          </p:cNvPr>
          <p:cNvSpPr txBox="1"/>
          <p:nvPr/>
        </p:nvSpPr>
        <p:spPr>
          <a:xfrm>
            <a:off x="10424907" y="32035716"/>
            <a:ext cx="4173317" cy="704165"/>
          </a:xfrm>
          <a:prstGeom prst="roundRect">
            <a:avLst>
              <a:gd name="adj" fmla="val 1902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70C0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MICRO’</a:t>
            </a:r>
            <a:r>
              <a:rPr lang="en-US" sz="3500" b="1" dirty="0">
                <a:solidFill>
                  <a:srgbClr val="0070C0"/>
                </a:solidFill>
                <a:ea typeface="Century" charset="0"/>
                <a:cs typeface="Calibri" panose="020F0502020204030204" pitchFamily="34" charset="0"/>
              </a:rPr>
              <a:t>20 </a:t>
            </a:r>
            <a:r>
              <a:rPr lang="en-US" sz="3500" b="1" dirty="0">
                <a:solidFill>
                  <a:srgbClr val="0070C0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Talk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22EF54-3102-9547-B5AB-947EF1C9F9A9}"/>
              </a:ext>
            </a:extLst>
          </p:cNvPr>
          <p:cNvSpPr txBox="1"/>
          <p:nvPr/>
        </p:nvSpPr>
        <p:spPr>
          <a:xfrm>
            <a:off x="14290219" y="32040576"/>
            <a:ext cx="2761492" cy="704165"/>
          </a:xfrm>
          <a:prstGeom prst="roundRect">
            <a:avLst>
              <a:gd name="adj" fmla="val 1902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70C0"/>
                </a:solidFill>
                <a:latin typeface="Corbel" panose="020B0503020204020204" pitchFamily="34" charset="0"/>
                <a:ea typeface="Century" charset="0"/>
                <a:cs typeface="Calibri" panose="020F0502020204030204" pitchFamily="34" charset="0"/>
              </a:rPr>
              <a:t>Source Code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1BF9295A-C379-680E-6D48-F97B047B893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39261"/>
          <a:stretch/>
        </p:blipFill>
        <p:spPr>
          <a:xfrm>
            <a:off x="254831" y="20798664"/>
            <a:ext cx="8540496" cy="321198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71C1470-0958-1240-5624-329BC7769B35}"/>
              </a:ext>
            </a:extLst>
          </p:cNvPr>
          <p:cNvGrpSpPr/>
          <p:nvPr/>
        </p:nvGrpSpPr>
        <p:grpSpPr>
          <a:xfrm>
            <a:off x="8795327" y="11361194"/>
            <a:ext cx="8540496" cy="4454410"/>
            <a:chOff x="8795327" y="11361194"/>
            <a:chExt cx="8540496" cy="445441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9B654F2-4CAE-A888-150A-0D9E2B0A9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795327" y="11361194"/>
              <a:ext cx="8540496" cy="4454410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41F000E-7E9A-C381-786F-9724EF851B1B}"/>
                </a:ext>
              </a:extLst>
            </p:cNvPr>
            <p:cNvSpPr/>
            <p:nvPr/>
          </p:nvSpPr>
          <p:spPr>
            <a:xfrm>
              <a:off x="16193999" y="15094843"/>
              <a:ext cx="1005840" cy="120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4974F7-F775-3E65-4B7C-5273B2F41509}"/>
              </a:ext>
            </a:extLst>
          </p:cNvPr>
          <p:cNvGrpSpPr/>
          <p:nvPr/>
        </p:nvGrpSpPr>
        <p:grpSpPr>
          <a:xfrm>
            <a:off x="81788" y="14401800"/>
            <a:ext cx="8540496" cy="3780108"/>
            <a:chOff x="81788" y="14401800"/>
            <a:chExt cx="8540496" cy="378010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C18D0E2-1175-D64B-D7FC-875EE02B1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/>
            <a:srcRect t="27148"/>
            <a:stretch/>
          </p:blipFill>
          <p:spPr>
            <a:xfrm>
              <a:off x="81788" y="14401800"/>
              <a:ext cx="8540496" cy="378010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BB9A06-992F-6F6E-3858-AA86C496D3D6}"/>
                </a:ext>
              </a:extLst>
            </p:cNvPr>
            <p:cNvSpPr/>
            <p:nvPr/>
          </p:nvSpPr>
          <p:spPr>
            <a:xfrm>
              <a:off x="5709920" y="14819631"/>
              <a:ext cx="873760" cy="120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A1058F-4C7F-2BF4-4E1C-1E7F7243834C}"/>
                </a:ext>
              </a:extLst>
            </p:cNvPr>
            <p:cNvCxnSpPr/>
            <p:nvPr/>
          </p:nvCxnSpPr>
          <p:spPr>
            <a:xfrm>
              <a:off x="6258560" y="14736572"/>
              <a:ext cx="0" cy="155071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2346</TotalTime>
  <Words>156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Damla Senol Cali</cp:lastModifiedBy>
  <cp:revision>449</cp:revision>
  <cp:lastPrinted>2019-09-08T12:37:18Z</cp:lastPrinted>
  <dcterms:created xsi:type="dcterms:W3CDTF">2018-04-19T07:01:22Z</dcterms:created>
  <dcterms:modified xsi:type="dcterms:W3CDTF">2022-05-30T18:39:13Z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