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303" r:id="rId3"/>
    <p:sldId id="304" r:id="rId4"/>
    <p:sldId id="325" r:id="rId5"/>
    <p:sldId id="305" r:id="rId6"/>
    <p:sldId id="306" r:id="rId7"/>
    <p:sldId id="307" r:id="rId8"/>
    <p:sldId id="309" r:id="rId9"/>
    <p:sldId id="310" r:id="rId10"/>
    <p:sldId id="311" r:id="rId11"/>
    <p:sldId id="313" r:id="rId12"/>
    <p:sldId id="314" r:id="rId13"/>
    <p:sldId id="315" r:id="rId14"/>
    <p:sldId id="316" r:id="rId15"/>
    <p:sldId id="317" r:id="rId16"/>
    <p:sldId id="319" r:id="rId17"/>
    <p:sldId id="318" r:id="rId18"/>
    <p:sldId id="320" r:id="rId19"/>
    <p:sldId id="321" r:id="rId20"/>
    <p:sldId id="322" r:id="rId21"/>
    <p:sldId id="323" r:id="rId22"/>
    <p:sldId id="3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0" autoAdjust="0"/>
    <p:restoredTop sz="88475" autoAdjust="0"/>
  </p:normalViewPr>
  <p:slideViewPr>
    <p:cSldViewPr snapToGrid="0">
      <p:cViewPr varScale="1">
        <p:scale>
          <a:sx n="63" d="100"/>
          <a:sy n="6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vector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방향과 크기만 있는데 어떻게 좌표로 나오냐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좌표계를 지정하면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7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가우스</a:t>
            </a:r>
            <a:r>
              <a:rPr lang="en-US" altLang="ko-KR" dirty="0"/>
              <a:t>-</a:t>
            </a:r>
            <a:r>
              <a:rPr lang="ko-KR" altLang="en-US" dirty="0"/>
              <a:t>뉴턴법은 일종의 뉴턴법의 변형된 형태로서 비선형 최소자승 문제에 대한 대표적인 최적화 방법 중 하나</a:t>
            </a:r>
            <a:endParaRPr lang="en-US" altLang="ko-KR" dirty="0"/>
          </a:p>
          <a:p>
            <a:r>
              <a:rPr lang="en-US" altLang="ko-KR" dirty="0"/>
              <a:t>gradient descent </a:t>
            </a:r>
            <a:r>
              <a:rPr lang="ko-KR" altLang="en-US" dirty="0"/>
              <a:t>방법은 함수의 극대</a:t>
            </a:r>
            <a:r>
              <a:rPr lang="en-US" altLang="ko-KR" dirty="0"/>
              <a:t>, </a:t>
            </a:r>
            <a:r>
              <a:rPr lang="ko-KR" altLang="en-US" dirty="0"/>
              <a:t>극소를 찾는 방법이고 </a:t>
            </a:r>
            <a:r>
              <a:rPr lang="en-US" altLang="ko-KR" dirty="0"/>
              <a:t>Newton </a:t>
            </a:r>
            <a:r>
              <a:rPr lang="ko-KR" altLang="en-US" dirty="0"/>
              <a:t>방법은 </a:t>
            </a:r>
            <a:r>
              <a:rPr lang="ko-KR" altLang="en-US" dirty="0" err="1"/>
              <a:t>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해를 찾는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JrTJr</a:t>
            </a:r>
            <a:r>
              <a:rPr lang="ko-KR" altLang="en-US" dirty="0"/>
              <a:t>은 원래 </a:t>
            </a:r>
            <a:r>
              <a:rPr lang="ko-KR" altLang="en-US" dirty="0" err="1"/>
              <a:t>헤시안</a:t>
            </a:r>
            <a:r>
              <a:rPr lang="en-US" altLang="ko-KR" dirty="0"/>
              <a:t>(Hessian)</a:t>
            </a:r>
            <a:r>
              <a:rPr lang="ko-KR" altLang="en-US" dirty="0"/>
              <a:t>에 대한 근사행렬의 의미를 갖기 때문에 </a:t>
            </a:r>
            <a:r>
              <a:rPr lang="en-US" altLang="ko-KR" dirty="0" err="1"/>
              <a:t>JrTJr</a:t>
            </a:r>
            <a:r>
              <a:rPr lang="ko-KR" altLang="en-US" dirty="0"/>
              <a:t>의 대각 원소들은 각 파라미터 성분</a:t>
            </a:r>
            <a:r>
              <a:rPr lang="en-US" altLang="ko-KR" dirty="0"/>
              <a:t>(pi)</a:t>
            </a:r>
            <a:r>
              <a:rPr lang="ko-KR" altLang="en-US" dirty="0"/>
              <a:t>에 대한 곡률</a:t>
            </a:r>
            <a:r>
              <a:rPr lang="en-US" altLang="ko-KR" dirty="0"/>
              <a:t>(curvature)</a:t>
            </a:r>
            <a:r>
              <a:rPr lang="ko-KR" altLang="en-US" dirty="0"/>
              <a:t>를 나타냄 즉</a:t>
            </a:r>
            <a:r>
              <a:rPr lang="en-US" altLang="ko-KR" dirty="0"/>
              <a:t>, Levenberg-Marquardt </a:t>
            </a:r>
            <a:r>
              <a:rPr lang="ko-KR" altLang="en-US" dirty="0"/>
              <a:t>방법은 가우스</a:t>
            </a:r>
            <a:r>
              <a:rPr lang="en-US" altLang="ko-KR" dirty="0"/>
              <a:t>-</a:t>
            </a:r>
            <a:r>
              <a:rPr lang="ko-KR" altLang="en-US" dirty="0"/>
              <a:t>뉴턴법의 </a:t>
            </a:r>
            <a:r>
              <a:rPr lang="en-US" altLang="ko-KR" dirty="0"/>
              <a:t>singular </a:t>
            </a:r>
            <a:r>
              <a:rPr lang="ko-KR" altLang="en-US" dirty="0"/>
              <a:t>문제를 피하면서도 </a:t>
            </a:r>
            <a:r>
              <a:rPr lang="en-US" altLang="ko-KR" dirty="0"/>
              <a:t>μ</a:t>
            </a:r>
            <a:r>
              <a:rPr lang="ko-KR" altLang="en-US" dirty="0"/>
              <a:t>가 큰 경우에도 곡률</a:t>
            </a:r>
            <a:r>
              <a:rPr lang="en-US" altLang="ko-KR" dirty="0"/>
              <a:t>(curvature)</a:t>
            </a:r>
            <a:r>
              <a:rPr lang="ko-KR" altLang="en-US" dirty="0"/>
              <a:t>을 반영하여 효과적으로 해를 찾을 수 있도록 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9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</a:t>
            </a:r>
            <a:r>
              <a:rPr lang="en-US" altLang="ko-KR" dirty="0"/>
              <a:t>Rigid body</a:t>
            </a:r>
            <a:r>
              <a:rPr lang="ko-KR" altLang="en-US" dirty="0" err="1"/>
              <a:t>일때의</a:t>
            </a:r>
            <a:r>
              <a:rPr lang="ko-KR" altLang="en-US" dirty="0"/>
              <a:t> </a:t>
            </a:r>
            <a:r>
              <a:rPr lang="en-US" altLang="ko-KR" dirty="0"/>
              <a:t>Registration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non rigid body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Skeleton Deformation</a:t>
            </a:r>
            <a:r>
              <a:rPr lang="ko-KR" altLang="en-US" dirty="0"/>
              <a:t>을 활용해서 </a:t>
            </a:r>
            <a:r>
              <a:rPr lang="en-US" altLang="ko-KR" dirty="0"/>
              <a:t>Data </a:t>
            </a:r>
            <a:r>
              <a:rPr lang="en-US" altLang="ko-KR" dirty="0" err="1"/>
              <a:t>associatio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  <a:r>
              <a:rPr lang="ko-KR" altLang="en-US" dirty="0" err="1"/>
              <a:t>시간축을</a:t>
            </a:r>
            <a:r>
              <a:rPr lang="ko-KR" altLang="en-US" dirty="0"/>
              <a:t> 기준으로 </a:t>
            </a:r>
            <a:r>
              <a:rPr lang="en-US" altLang="ko-KR" dirty="0"/>
              <a:t>Interpolation</a:t>
            </a:r>
            <a:r>
              <a:rPr lang="ko-KR" altLang="en-US" dirty="0"/>
              <a:t>을 진행한다</a:t>
            </a:r>
            <a:r>
              <a:rPr lang="en-US" altLang="ko-KR" dirty="0"/>
              <a:t>. </a:t>
            </a:r>
            <a:r>
              <a:rPr lang="ko-KR" altLang="en-US" dirty="0"/>
              <a:t>좀더 정교한 </a:t>
            </a:r>
            <a:r>
              <a:rPr lang="en-US" altLang="ko-KR" dirty="0"/>
              <a:t>Data </a:t>
            </a:r>
            <a:r>
              <a:rPr lang="en-US" altLang="ko-KR" dirty="0" err="1"/>
              <a:t>associaton</a:t>
            </a:r>
            <a:r>
              <a:rPr lang="en-US" altLang="ko-KR" dirty="0"/>
              <a:t> </a:t>
            </a:r>
            <a:r>
              <a:rPr lang="ko-KR" altLang="en-US" dirty="0"/>
              <a:t>방법을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24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8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28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결과값이 </a:t>
            </a:r>
            <a:r>
              <a:rPr lang="en-US" altLang="ko-KR" sz="1200" dirty="0">
                <a:solidFill>
                  <a:schemeClr val="tx1"/>
                </a:solidFill>
              </a:rPr>
              <a:t>symmetric</a:t>
            </a:r>
            <a:r>
              <a:rPr lang="ko-KR" altLang="en-US" sz="1200" dirty="0">
                <a:solidFill>
                  <a:schemeClr val="tx1"/>
                </a:solidFill>
              </a:rPr>
              <a:t>하지 않다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en-US" altLang="ko-KR" dirty="0"/>
              <a:t>Point cloud </a:t>
            </a:r>
            <a:r>
              <a:rPr lang="en-US" altLang="ko-KR" dirty="0">
                <a:effectLst/>
              </a:rPr>
              <a:t>x</a:t>
            </a:r>
            <a:r>
              <a:rPr lang="ko-KR" altLang="en-US" dirty="0"/>
              <a:t>를 </a:t>
            </a:r>
            <a:r>
              <a:rPr lang="en-US" altLang="ko-KR" dirty="0">
                <a:effectLst/>
              </a:rPr>
              <a:t>y</a:t>
            </a:r>
            <a:r>
              <a:rPr lang="ko-KR" altLang="en-US" dirty="0"/>
              <a:t>에 대해서 </a:t>
            </a:r>
            <a:r>
              <a:rPr lang="en-US" altLang="ko-KR" dirty="0"/>
              <a:t>registration</a:t>
            </a:r>
            <a:r>
              <a:rPr lang="ko-KR" altLang="en-US" dirty="0"/>
              <a:t>을 계산한 결과와 </a:t>
            </a:r>
            <a:r>
              <a:rPr lang="en-US" altLang="ko-KR" dirty="0"/>
              <a:t>Point cloud </a:t>
            </a:r>
            <a:r>
              <a:rPr lang="en-US" altLang="ko-KR" dirty="0">
                <a:effectLst/>
              </a:rPr>
              <a:t>y</a:t>
            </a:r>
            <a:r>
              <a:rPr lang="ko-KR" altLang="en-US" dirty="0"/>
              <a:t>를 </a:t>
            </a:r>
            <a:r>
              <a:rPr lang="en-US" altLang="ko-KR" dirty="0">
                <a:effectLst/>
              </a:rPr>
              <a:t>x</a:t>
            </a:r>
            <a:r>
              <a:rPr lang="ko-KR" altLang="en-US" dirty="0"/>
              <a:t>에 대해서 진행한 결과 값이 달라짐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22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s</a:t>
            </a:r>
            <a:r>
              <a:rPr lang="ko-KR" altLang="en-US" dirty="0"/>
              <a:t>는 레이저는 </a:t>
            </a:r>
            <a:r>
              <a:rPr lang="en-US" altLang="ko-KR" dirty="0" err="1"/>
              <a:t>cw</a:t>
            </a:r>
            <a:r>
              <a:rPr lang="ko-KR" altLang="en-US" dirty="0"/>
              <a:t>나 </a:t>
            </a:r>
            <a:r>
              <a:rPr lang="en-US" altLang="ko-KR" dirty="0" err="1"/>
              <a:t>ccw</a:t>
            </a:r>
            <a:r>
              <a:rPr lang="ko-KR" altLang="en-US" dirty="0"/>
              <a:t>방향으로 도니까 </a:t>
            </a:r>
            <a:r>
              <a:rPr lang="en-US" altLang="ko-KR" dirty="0"/>
              <a:t>s</a:t>
            </a:r>
            <a:r>
              <a:rPr lang="ko-KR" altLang="en-US" dirty="0"/>
              <a:t>는 동일하게 반으로 쪼개면 </a:t>
            </a:r>
            <a:r>
              <a:rPr lang="en-US" altLang="ko-KR" dirty="0" err="1"/>
              <a:t>i</a:t>
            </a:r>
            <a:r>
              <a:rPr lang="en-US" altLang="ko-KR" dirty="0"/>
              <a:t>/2</a:t>
            </a:r>
            <a:r>
              <a:rPr lang="ko-KR" altLang="en-US" dirty="0"/>
              <a:t>개의 </a:t>
            </a:r>
            <a:r>
              <a:rPr lang="en-US" altLang="ko-KR" dirty="0"/>
              <a:t>point</a:t>
            </a:r>
            <a:r>
              <a:rPr lang="ko-KR" altLang="en-US" dirty="0"/>
              <a:t>를 갖고있고 두 </a:t>
            </a:r>
            <a:r>
              <a:rPr lang="en-US" altLang="ko-KR" dirty="0"/>
              <a:t>point</a:t>
            </a:r>
            <a:r>
              <a:rPr lang="ko-KR" altLang="en-US" dirty="0"/>
              <a:t>사이의 간격은 </a:t>
            </a:r>
            <a:r>
              <a:rPr lang="en-US" altLang="ko-KR" dirty="0"/>
              <a:t>0.25°</a:t>
            </a:r>
          </a:p>
          <a:p>
            <a:r>
              <a:rPr lang="ko-KR" altLang="en-US" dirty="0"/>
              <a:t>이러한 기준을 세워 </a:t>
            </a:r>
            <a:r>
              <a:rPr lang="en-US" altLang="ko-KR" dirty="0"/>
              <a:t>point </a:t>
            </a:r>
            <a:r>
              <a:rPr lang="en-US" altLang="ko-KR" dirty="0" err="1"/>
              <a:t>i</a:t>
            </a:r>
            <a:r>
              <a:rPr lang="ko-KR" altLang="en-US" dirty="0"/>
              <a:t>의 집합 연속적인 점 </a:t>
            </a:r>
            <a:r>
              <a:rPr lang="en-US" altLang="ko-KR" dirty="0"/>
              <a:t>set </a:t>
            </a:r>
            <a:r>
              <a:rPr lang="ko-KR" altLang="en-US" dirty="0"/>
              <a:t>찾음 </a:t>
            </a:r>
            <a:r>
              <a:rPr lang="en-US" altLang="ko-KR" dirty="0"/>
              <a:t>= 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1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nearest point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j,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로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j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consecutive(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연속적인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 point l ∈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를 구함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dirty="0" err="1">
                    <a:solidFill>
                      <a:schemeClr val="tx1"/>
                    </a:solidFill>
                  </a:rPr>
                  <a:t>j,l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smoothness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계산해 둘 다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edge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라면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j,l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)edge line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I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사이의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correspondenc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만들고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옆의 식과 같이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distatnce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구함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𝑃_𝑘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nearest point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j,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로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j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consecutive point l ∈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𝑃_𝑘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구함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dirty="0" err="1">
                    <a:solidFill>
                      <a:schemeClr val="tx1"/>
                    </a:solidFill>
                  </a:rPr>
                  <a:t>j,l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smoothness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계산해 둘 다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edge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라면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j,l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)edge line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I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사이의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correspondenc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만들고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옆의 식과 같이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distatnce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를 구함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63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Bayes network : prior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주어지면 미래는 과거와 무관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 network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현재가 주어지면 미래는 과거와 무관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Edge=factor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생각하면 편함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1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30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Incremental computing : </a:t>
            </a:r>
            <a:r>
              <a:rPr lang="ko-KR" altLang="en-US" dirty="0" err="1"/>
              <a:t>증분</a:t>
            </a:r>
            <a:r>
              <a:rPr lang="ko-KR" altLang="en-US" dirty="0"/>
              <a:t> 계산은 데이터 조각이 변경될 때마다 변경된 데이터에 의존하는 출력만 다시 계산하여 시간을 절약하려고 시도하는 소프트웨어 기능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4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단위 </a:t>
            </a:r>
            <a:r>
              <a:rPr lang="ko-KR" altLang="en-US" dirty="0" err="1">
                <a:effectLst/>
              </a:rPr>
              <a:t>쿼터니언은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(x, y, z) </a:t>
            </a:r>
            <a:r>
              <a:rPr lang="ko-KR" altLang="en-US" dirty="0">
                <a:effectLst/>
              </a:rPr>
              <a:t>요소를 임의의 축</a:t>
            </a:r>
            <a:r>
              <a:rPr lang="en-US" altLang="ko-KR" dirty="0">
                <a:effectLst/>
              </a:rPr>
              <a:t>, w</a:t>
            </a:r>
            <a:r>
              <a:rPr lang="ko-KR" altLang="en-US" dirty="0">
                <a:effectLst/>
              </a:rPr>
              <a:t>요소를 회전 각도로 하는 </a:t>
            </a:r>
            <a:r>
              <a:rPr lang="en-US" altLang="ko-KR" dirty="0">
                <a:effectLst/>
              </a:rPr>
              <a:t>4</a:t>
            </a:r>
            <a:r>
              <a:rPr lang="ko-KR" altLang="en-US" dirty="0">
                <a:effectLst/>
              </a:rPr>
              <a:t>차원 공간상의 회전으로서 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3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5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나오는 모든 방법들은 </a:t>
            </a:r>
            <a:r>
              <a:rPr lang="en-US" altLang="ko-KR" dirty="0"/>
              <a:t>minimum</a:t>
            </a:r>
            <a:r>
              <a:rPr lang="ko-KR" altLang="en-US" dirty="0"/>
              <a:t>을 찾는다는 기준으로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4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6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가우스</a:t>
            </a:r>
            <a:r>
              <a:rPr lang="en-US" altLang="ko-KR" dirty="0"/>
              <a:t>-</a:t>
            </a:r>
            <a:r>
              <a:rPr lang="ko-KR" altLang="en-US" dirty="0"/>
              <a:t>뉴턴법은 일종의 뉴턴법의 변형된 형태로서 비선형 최소자승 문제에 대한 대표적인 최적화 방법 중 하나</a:t>
            </a:r>
            <a:endParaRPr lang="en-US" altLang="ko-KR" dirty="0"/>
          </a:p>
          <a:p>
            <a:r>
              <a:rPr lang="en-US" altLang="ko-KR" dirty="0"/>
              <a:t>gradient descent </a:t>
            </a:r>
            <a:r>
              <a:rPr lang="ko-KR" altLang="en-US" dirty="0"/>
              <a:t>방법은 함수의 극대</a:t>
            </a:r>
            <a:r>
              <a:rPr lang="en-US" altLang="ko-KR" dirty="0"/>
              <a:t>, </a:t>
            </a:r>
            <a:r>
              <a:rPr lang="ko-KR" altLang="en-US" dirty="0"/>
              <a:t>극소를 찾는 방법이고 </a:t>
            </a:r>
            <a:r>
              <a:rPr lang="en-US" altLang="ko-KR" dirty="0"/>
              <a:t>Newton </a:t>
            </a:r>
            <a:r>
              <a:rPr lang="ko-KR" altLang="en-US" dirty="0"/>
              <a:t>방법은 </a:t>
            </a:r>
            <a:r>
              <a:rPr lang="ko-KR" altLang="en-US" dirty="0" err="1"/>
              <a:t>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해를 찾는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8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gif"/><Relationship Id="rId4" Type="http://schemas.openxmlformats.org/officeDocument/2006/relationships/image" Target="../media/image4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748331" y="1214934"/>
            <a:ext cx="669533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highlight>
                  <a:srgbClr val="FFFF00"/>
                </a:highlight>
              </a:rPr>
              <a:t>SLAM keywords</a:t>
            </a:r>
          </a:p>
          <a:p>
            <a:endParaRPr lang="en-US" altLang="ko-KR" sz="3600" b="1" dirty="0"/>
          </a:p>
          <a:p>
            <a:endParaRPr lang="en-US" altLang="ko-KR" sz="3600" b="1" dirty="0"/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3D space rigid body Transformation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Non-linear optimization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Point cloud registration with LOAM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Optimization</a:t>
            </a:r>
          </a:p>
          <a:p>
            <a:pPr marL="571500" indent="-571500">
              <a:buFontTx/>
              <a:buChar char="-"/>
            </a:pPr>
            <a:r>
              <a:rPr lang="en-US" altLang="ko-KR" sz="2400" b="1" dirty="0"/>
              <a:t>Back-end method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113910"/>
            <a:ext cx="11572332" cy="391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Newton :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이차미분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최적화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f(x) = 0</a:t>
            </a:r>
            <a:r>
              <a:rPr lang="ko-KR" altLang="en-US" sz="1400" dirty="0">
                <a:solidFill>
                  <a:schemeClr val="tx1"/>
                </a:solidFill>
              </a:rPr>
              <a:t>의 해를 근사적으로 찾을 때 유용하게 사용되며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값에서 접선을 그리고 접선이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축과 만나는 지점으로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를 이동시켜 가면서 점진적으로 해를 찾는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임의의 점에서 같은 기울기를 가지는 이차함수로 근사시키는 것과 동일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Hessian </a:t>
            </a:r>
            <a:r>
              <a:rPr lang="ko-KR" altLang="en-US" sz="1400" dirty="0">
                <a:solidFill>
                  <a:schemeClr val="tx1"/>
                </a:solidFill>
              </a:rPr>
              <a:t>계산을 필요로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장점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Gradient Descent</a:t>
            </a:r>
            <a:r>
              <a:rPr lang="ko-KR" altLang="en-US" sz="1400" dirty="0">
                <a:solidFill>
                  <a:schemeClr val="tx1"/>
                </a:solidFill>
              </a:rPr>
              <a:t>와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하이퍼</a:t>
            </a:r>
            <a:r>
              <a:rPr lang="ko-KR" altLang="en-US" sz="1400" dirty="0">
                <a:solidFill>
                  <a:schemeClr val="tx1"/>
                </a:solidFill>
              </a:rPr>
              <a:t> 파라미터가 없으며 </a:t>
            </a:r>
            <a:r>
              <a:rPr lang="en-US" altLang="ko-KR" sz="1400" dirty="0">
                <a:solidFill>
                  <a:schemeClr val="tx1"/>
                </a:solidFill>
              </a:rPr>
              <a:t>local minimum </a:t>
            </a:r>
            <a:r>
              <a:rPr lang="ko-KR" altLang="en-US" sz="1400" dirty="0">
                <a:solidFill>
                  <a:schemeClr val="tx1"/>
                </a:solidFill>
              </a:rPr>
              <a:t>근처에서도 빠르게 수렴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단점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두번</a:t>
            </a:r>
            <a:r>
              <a:rPr lang="ko-KR" altLang="en-US" sz="1400" dirty="0">
                <a:solidFill>
                  <a:schemeClr val="tx1"/>
                </a:solidFill>
              </a:rPr>
              <a:t> 미분 </a:t>
            </a:r>
            <a:r>
              <a:rPr lang="ko-KR" altLang="en-US" sz="1400" dirty="0" err="1">
                <a:solidFill>
                  <a:schemeClr val="tx1"/>
                </a:solidFill>
              </a:rPr>
              <a:t>가능해야하며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변곡점 또는 이와 유사한 값이 존재해서는 안됨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극대와 극소의 구분이 어려움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121" name="_x99553520" descr="DRW00001cd4091c">
            <a:extLst>
              <a:ext uri="{FF2B5EF4-FFF2-40B4-BE49-F238E27FC236}">
                <a16:creationId xmlns:a16="http://schemas.microsoft.com/office/drawing/2014/main" id="{AD0975C9-97AB-4E6E-87F0-97B21DA1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20" y="1359305"/>
            <a:ext cx="1975555" cy="64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_caption">
            <a:extLst>
              <a:ext uri="{FF2B5EF4-FFF2-40B4-BE49-F238E27FC236}">
                <a16:creationId xmlns:a16="http://schemas.microsoft.com/office/drawing/2014/main" id="{EDBE602F-5907-444A-AE1F-D53D8F8D7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"/>
          <a:stretch/>
        </p:blipFill>
        <p:spPr bwMode="auto">
          <a:xfrm>
            <a:off x="3231921" y="4141939"/>
            <a:ext cx="5728158" cy="27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0"/>
            <a:ext cx="11572332" cy="698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Gauss-Newton :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이차미분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최적화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입력 데이터가 </a:t>
            </a:r>
            <a:r>
              <a:rPr lang="en-US" altLang="ko-KR" sz="1400" b="1" dirty="0">
                <a:solidFill>
                  <a:srgbClr val="92D050"/>
                </a:solidFill>
              </a:rPr>
              <a:t>Gaussian </a:t>
            </a:r>
            <a:r>
              <a:rPr lang="ko-KR" altLang="en-US" sz="1400" b="1" dirty="0">
                <a:solidFill>
                  <a:srgbClr val="92D050"/>
                </a:solidFill>
              </a:rPr>
              <a:t>분포</a:t>
            </a:r>
            <a:r>
              <a:rPr lang="ko-KR" altLang="en-US" sz="1400" dirty="0">
                <a:solidFill>
                  <a:schemeClr val="tx1"/>
                </a:solidFill>
              </a:rPr>
              <a:t>를 따르고 있다는 전제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Non-linear</a:t>
            </a:r>
            <a:r>
              <a:rPr lang="ko-KR" altLang="en-US" sz="1400" dirty="0">
                <a:solidFill>
                  <a:schemeClr val="tx1"/>
                </a:solidFill>
              </a:rPr>
              <a:t>한 </a:t>
            </a:r>
            <a:r>
              <a:rPr lang="en-US" altLang="ko-KR" sz="1400" dirty="0">
                <a:solidFill>
                  <a:schemeClr val="tx1"/>
                </a:solidFill>
              </a:rPr>
              <a:t>manifold </a:t>
            </a:r>
            <a:r>
              <a:rPr lang="ko-KR" altLang="en-US" sz="1400" dirty="0">
                <a:solidFill>
                  <a:schemeClr val="tx1"/>
                </a:solidFill>
              </a:rPr>
              <a:t>위에서 최적화 방향을 잡기 위해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 미분을 수행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 미분을 통해 </a:t>
            </a:r>
            <a:r>
              <a:rPr lang="en-US" altLang="ko-KR" sz="1400" dirty="0">
                <a:solidFill>
                  <a:schemeClr val="tx1"/>
                </a:solidFill>
              </a:rPr>
              <a:t>Hessian</a:t>
            </a:r>
            <a:r>
              <a:rPr lang="ko-KR" altLang="en-US" sz="1400" dirty="0">
                <a:solidFill>
                  <a:schemeClr val="tx1"/>
                </a:solidFill>
              </a:rPr>
              <a:t>으로 나타나는 </a:t>
            </a:r>
            <a:r>
              <a:rPr lang="en-US" altLang="ko-KR" sz="1400" dirty="0">
                <a:solidFill>
                  <a:schemeClr val="tx1"/>
                </a:solidFill>
              </a:rPr>
              <a:t>Newton</a:t>
            </a:r>
            <a:r>
              <a:rPr lang="ko-KR" altLang="en-US" sz="1400" dirty="0">
                <a:solidFill>
                  <a:schemeClr val="tx1"/>
                </a:solidFill>
              </a:rPr>
              <a:t>법과 달리 </a:t>
            </a:r>
            <a:r>
              <a:rPr lang="en-US" altLang="ko-KR" sz="1400" dirty="0">
                <a:solidFill>
                  <a:schemeClr val="tx1"/>
                </a:solidFill>
              </a:rPr>
              <a:t>residual</a:t>
            </a:r>
            <a:r>
              <a:rPr lang="ko-KR" altLang="en-US" sz="1400" dirty="0">
                <a:solidFill>
                  <a:schemeClr val="tx1"/>
                </a:solidFill>
              </a:rPr>
              <a:t>에 대해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 미분을 하여 </a:t>
            </a:r>
            <a:r>
              <a:rPr lang="en-US" altLang="ko-KR" sz="1400" dirty="0">
                <a:solidFill>
                  <a:schemeClr val="tx1"/>
                </a:solidFill>
              </a:rPr>
              <a:t>Jacobian</a:t>
            </a:r>
            <a:r>
              <a:rPr lang="ko-KR" altLang="en-US" sz="1400" dirty="0">
                <a:solidFill>
                  <a:schemeClr val="tx1"/>
                </a:solidFill>
              </a:rPr>
              <a:t>으로 나타낼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 미분은 </a:t>
            </a:r>
            <a:r>
              <a:rPr lang="ko-KR" altLang="en-US" sz="1400" dirty="0" err="1">
                <a:solidFill>
                  <a:schemeClr val="tx1"/>
                </a:solidFill>
              </a:rPr>
              <a:t>테일러</a:t>
            </a:r>
            <a:r>
              <a:rPr lang="ko-KR" altLang="en-US" sz="1400" dirty="0">
                <a:solidFill>
                  <a:schemeClr val="tx1"/>
                </a:solidFill>
              </a:rPr>
              <a:t> 근사법을 통해 선형화를 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목적함수에 대한 도함수로 표현할 수 있음 </a:t>
            </a:r>
            <a:r>
              <a:rPr lang="en-US" altLang="ko-KR" sz="1400" dirty="0">
                <a:solidFill>
                  <a:schemeClr val="tx1"/>
                </a:solidFill>
              </a:rPr>
              <a:t>&gt; Jacobian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 미분 후 정리하면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 방정식 형태로 정리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 방정식은 미분한 결과가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일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최소값 또는 최대값을 얻을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global error function</a:t>
            </a:r>
            <a:r>
              <a:rPr lang="ko-KR" altLang="en-US" sz="1400" dirty="0">
                <a:solidFill>
                  <a:schemeClr val="tx1"/>
                </a:solidFill>
              </a:rPr>
              <a:t>을 최소로 만드는 </a:t>
            </a:r>
            <a:r>
              <a:rPr lang="en-US" altLang="ko-KR" sz="1400" dirty="0">
                <a:solidFill>
                  <a:schemeClr val="tx1"/>
                </a:solidFill>
              </a:rPr>
              <a:t>state</a:t>
            </a:r>
            <a:r>
              <a:rPr lang="ko-KR" altLang="en-US" sz="1400" dirty="0">
                <a:solidFill>
                  <a:schemeClr val="tx1"/>
                </a:solidFill>
              </a:rPr>
              <a:t>인 △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를 계산하여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결과를 이용하여 </a:t>
            </a:r>
            <a:r>
              <a:rPr lang="en-US" altLang="ko-KR" sz="1400" dirty="0">
                <a:solidFill>
                  <a:schemeClr val="tx1"/>
                </a:solidFill>
              </a:rPr>
              <a:t>state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update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Levenberg-Marquardt : </a:t>
            </a: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이차미분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최적화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가우스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</a:rPr>
              <a:t>뉴턴법</a:t>
            </a:r>
            <a:r>
              <a:rPr lang="en-US" altLang="ko-KR" sz="1400" dirty="0">
                <a:solidFill>
                  <a:schemeClr val="tx1"/>
                </a:solidFill>
              </a:rPr>
              <a:t>(Gauss–Newton method)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gradient descent </a:t>
            </a:r>
            <a:r>
              <a:rPr lang="ko-KR" altLang="en-US" sz="1400" dirty="0">
                <a:solidFill>
                  <a:schemeClr val="tx1"/>
                </a:solidFill>
              </a:rPr>
              <a:t>방법이 결합된 형태로서 해로부터 멀리 떨어져 있을 때는 </a:t>
            </a:r>
            <a:r>
              <a:rPr lang="en-US" altLang="ko-KR" sz="1400" dirty="0">
                <a:solidFill>
                  <a:schemeClr val="tx1"/>
                </a:solidFill>
              </a:rPr>
              <a:t>gradient descent </a:t>
            </a:r>
            <a:r>
              <a:rPr lang="ko-KR" altLang="en-US" sz="1400" dirty="0">
                <a:solidFill>
                  <a:schemeClr val="tx1"/>
                </a:solidFill>
              </a:rPr>
              <a:t>방식으로 동작하고 해 근처에서는 </a:t>
            </a:r>
            <a:r>
              <a:rPr lang="en-US" altLang="ko-KR" sz="1400" dirty="0">
                <a:solidFill>
                  <a:schemeClr val="tx1"/>
                </a:solidFill>
              </a:rPr>
              <a:t>Gauss-Newton </a:t>
            </a:r>
            <a:r>
              <a:rPr lang="ko-KR" altLang="en-US" sz="1400" dirty="0">
                <a:solidFill>
                  <a:schemeClr val="tx1"/>
                </a:solidFill>
              </a:rPr>
              <a:t>방식으로 해를 찾음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뉴턴법보다 안정적으로 해를 찾을 수 있으며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초기값이 해로부터 멀리 떨어진 경우에도 해를 찾을 확률이 높음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비교적 빠르게 해에 수렴하기 때문에 비선형 </a:t>
            </a:r>
            <a:r>
              <a:rPr lang="ko-KR" altLang="en-US" sz="1400" dirty="0" err="1">
                <a:solidFill>
                  <a:schemeClr val="tx1"/>
                </a:solidFill>
              </a:rPr>
              <a:t>최소자승문제에</a:t>
            </a:r>
            <a:r>
              <a:rPr lang="ko-KR" altLang="en-US" sz="1400" dirty="0">
                <a:solidFill>
                  <a:schemeClr val="tx1"/>
                </a:solidFill>
              </a:rPr>
              <a:t> 있어서는 대부분 </a:t>
            </a:r>
            <a:r>
              <a:rPr lang="en-US" altLang="ko-KR" sz="1400" dirty="0">
                <a:solidFill>
                  <a:schemeClr val="tx1"/>
                </a:solidFill>
              </a:rPr>
              <a:t>Levenberg–Marquardt </a:t>
            </a:r>
            <a:r>
              <a:rPr lang="ko-KR" altLang="en-US" sz="1400" dirty="0">
                <a:solidFill>
                  <a:schemeClr val="tx1"/>
                </a:solidFill>
              </a:rPr>
              <a:t>방법이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6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5980" y="1263207"/>
            <a:ext cx="11572332" cy="553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Gradient Descent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92D050"/>
                </a:solidFill>
              </a:rPr>
              <a:t>step size </a:t>
            </a:r>
            <a:r>
              <a:rPr lang="ko-KR" altLang="en-US" sz="1400" dirty="0">
                <a:solidFill>
                  <a:schemeClr val="tx1"/>
                </a:solidFill>
              </a:rPr>
              <a:t>만큼씩 이동하면서 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에러함수를 </a:t>
            </a:r>
            <a:r>
              <a:rPr lang="ko-KR" altLang="en-US" sz="1400" dirty="0" err="1">
                <a:solidFill>
                  <a:schemeClr val="tx1"/>
                </a:solidFill>
              </a:rPr>
              <a:t>최소화시키는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극소점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찾아가는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Gauss-Newton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/>
                </a:solidFill>
              </a:rPr>
              <a:t>역행렬</a:t>
            </a:r>
            <a:r>
              <a:rPr lang="ko-KR" altLang="en-US" sz="1400" dirty="0">
                <a:solidFill>
                  <a:schemeClr val="tx1"/>
                </a:solidFill>
              </a:rPr>
              <a:t>       이 존재하기 때문에</a:t>
            </a:r>
            <a:r>
              <a:rPr lang="en-US" altLang="ko-KR" sz="1400" dirty="0">
                <a:solidFill>
                  <a:schemeClr val="tx1"/>
                </a:solidFill>
              </a:rPr>
              <a:t>, singular matrix(</a:t>
            </a:r>
            <a:r>
              <a:rPr lang="ko-KR" altLang="en-US" sz="1400" dirty="0">
                <a:solidFill>
                  <a:schemeClr val="tx1"/>
                </a:solidFill>
              </a:rPr>
              <a:t>역행렬이 없는 </a:t>
            </a:r>
            <a:r>
              <a:rPr lang="en-US" altLang="ko-KR" sz="1400" dirty="0">
                <a:solidFill>
                  <a:schemeClr val="tx1"/>
                </a:solidFill>
              </a:rPr>
              <a:t>matrix) </a:t>
            </a:r>
            <a:r>
              <a:rPr lang="ko-KR" altLang="en-US" sz="1400" dirty="0" err="1">
                <a:solidFill>
                  <a:schemeClr val="tx1"/>
                </a:solidFill>
              </a:rPr>
              <a:t>접근시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Levenberg</a:t>
            </a:r>
            <a:r>
              <a:rPr lang="en-US" altLang="ko-KR" sz="1400" b="1" dirty="0">
                <a:solidFill>
                  <a:schemeClr val="tx1"/>
                </a:solidFill>
              </a:rPr>
              <a:t> &gt; Gradient Descent + Gauss-Newton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92D050"/>
                </a:solidFill>
              </a:rPr>
              <a:t>항등행렬의</a:t>
            </a:r>
            <a:r>
              <a:rPr lang="ko-KR" altLang="en-US" sz="1400" dirty="0">
                <a:solidFill>
                  <a:srgbClr val="92D050"/>
                </a:solidFill>
              </a:rPr>
              <a:t> </a:t>
            </a:r>
            <a:r>
              <a:rPr lang="ko-KR" altLang="en-US" sz="1400" dirty="0" err="1">
                <a:solidFill>
                  <a:srgbClr val="92D050"/>
                </a:solidFill>
              </a:rPr>
              <a:t>상수배</a:t>
            </a:r>
            <a:r>
              <a:rPr lang="ko-KR" altLang="en-US" sz="1400" dirty="0">
                <a:solidFill>
                  <a:srgbClr val="92D050"/>
                </a:solidFill>
              </a:rPr>
              <a:t> </a:t>
            </a:r>
            <a:r>
              <a:rPr lang="en-US" altLang="ko-KR" sz="1400" dirty="0" err="1">
                <a:solidFill>
                  <a:srgbClr val="92D050"/>
                </a:solidFill>
              </a:rPr>
              <a:t>μI</a:t>
            </a:r>
            <a:r>
              <a:rPr lang="ko-KR" altLang="en-US" sz="1400" dirty="0">
                <a:solidFill>
                  <a:srgbClr val="92D050"/>
                </a:solidFill>
              </a:rPr>
              <a:t>를 더함</a:t>
            </a:r>
            <a:r>
              <a:rPr lang="ko-KR" altLang="en-US" sz="1400" dirty="0">
                <a:solidFill>
                  <a:schemeClr val="tx1"/>
                </a:solidFill>
              </a:rPr>
              <a:t>으로써 발산의 위험성을 낮추고 보다 안정적으로 해를 찾을 수 있도록 한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함수의 </a:t>
            </a:r>
            <a:r>
              <a:rPr lang="en-US" altLang="ko-KR" sz="1400" dirty="0">
                <a:solidFill>
                  <a:schemeClr val="tx1"/>
                </a:solidFill>
              </a:rPr>
              <a:t>Gradient</a:t>
            </a:r>
            <a:r>
              <a:rPr lang="ko-KR" altLang="en-US" sz="1400" dirty="0">
                <a:solidFill>
                  <a:schemeClr val="tx1"/>
                </a:solidFill>
              </a:rPr>
              <a:t>와 곡률을 같이 고려 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이동할 </a:t>
            </a:r>
            <a:r>
              <a:rPr lang="en-US" altLang="ko-KR" sz="1400" dirty="0">
                <a:solidFill>
                  <a:schemeClr val="tx1"/>
                </a:solidFill>
              </a:rPr>
              <a:t>step size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(Gradient</a:t>
            </a:r>
            <a:r>
              <a:rPr lang="ko-KR" altLang="en-US" sz="1400" dirty="0">
                <a:solidFill>
                  <a:schemeClr val="tx1"/>
                </a:solidFill>
              </a:rPr>
              <a:t> 크기</a:t>
            </a:r>
            <a:r>
              <a:rPr lang="en-US" altLang="ko-KR" sz="1400" dirty="0">
                <a:solidFill>
                  <a:schemeClr val="tx1"/>
                </a:solidFill>
              </a:rPr>
              <a:t>)/(</a:t>
            </a:r>
            <a:r>
              <a:rPr lang="ko-KR" altLang="en-US" sz="1400" dirty="0">
                <a:solidFill>
                  <a:schemeClr val="tx1"/>
                </a:solidFill>
              </a:rPr>
              <a:t>곡률의 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로 결정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l-GR" altLang="ko-KR" sz="1400" dirty="0">
                <a:solidFill>
                  <a:schemeClr val="tx1"/>
                </a:solidFill>
              </a:rPr>
              <a:t>μ→∞</a:t>
            </a:r>
            <a:r>
              <a:rPr lang="ko-KR" altLang="en-US" sz="1400" dirty="0" err="1">
                <a:solidFill>
                  <a:schemeClr val="tx1"/>
                </a:solidFill>
              </a:rPr>
              <a:t>처럼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l-GR" altLang="ko-KR" sz="1400" dirty="0">
                <a:solidFill>
                  <a:schemeClr val="tx1"/>
                </a:solidFill>
              </a:rPr>
              <a:t>μ </a:t>
            </a:r>
            <a:r>
              <a:rPr lang="ko-KR" altLang="en-US" sz="1400" dirty="0">
                <a:solidFill>
                  <a:schemeClr val="tx1"/>
                </a:solidFill>
              </a:rPr>
              <a:t>가 큰 경우에 </a:t>
            </a:r>
            <a:r>
              <a:rPr lang="en-US" altLang="ko-KR" sz="1400" dirty="0">
                <a:solidFill>
                  <a:schemeClr val="tx1"/>
                </a:solidFill>
              </a:rPr>
              <a:t>step size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accent1"/>
                </a:solidFill>
              </a:rPr>
              <a:t>1/μ</a:t>
            </a:r>
            <a:r>
              <a:rPr lang="ko-KR" altLang="en-US" sz="1400" dirty="0">
                <a:solidFill>
                  <a:schemeClr val="tx1"/>
                </a:solidFill>
              </a:rPr>
              <a:t>가 되므로 수렴 속도 너무 낮아지는 단점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Levenberg-Marquardt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Marquardt</a:t>
            </a:r>
            <a:r>
              <a:rPr lang="ko-KR" altLang="en-US" sz="1400" dirty="0">
                <a:solidFill>
                  <a:schemeClr val="tx1"/>
                </a:solidFill>
              </a:rPr>
              <a:t>는 이러한 문제를 보완하기 위해 </a:t>
            </a:r>
            <a:r>
              <a:rPr lang="ko-KR" altLang="en-US" sz="1400" dirty="0" err="1">
                <a:solidFill>
                  <a:schemeClr val="tx1"/>
                </a:solidFill>
              </a:rPr>
              <a:t>항등행렬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 </a:t>
            </a:r>
            <a:r>
              <a:rPr lang="ko-KR" altLang="en-US" sz="1400" dirty="0">
                <a:solidFill>
                  <a:schemeClr val="tx1"/>
                </a:solidFill>
              </a:rPr>
              <a:t>대신에 </a:t>
            </a:r>
            <a:r>
              <a:rPr lang="en-US" altLang="ko-KR" sz="1400" dirty="0" err="1">
                <a:solidFill>
                  <a:srgbClr val="92D050"/>
                </a:solidFill>
              </a:rPr>
              <a:t>diag</a:t>
            </a:r>
            <a:r>
              <a:rPr lang="en-US" altLang="ko-KR" sz="1400" dirty="0">
                <a:solidFill>
                  <a:srgbClr val="92D050"/>
                </a:solidFill>
              </a:rPr>
              <a:t>(</a:t>
            </a:r>
            <a:r>
              <a:rPr lang="en-US" altLang="ko-KR" sz="1400" dirty="0" err="1">
                <a:solidFill>
                  <a:srgbClr val="92D050"/>
                </a:solidFill>
              </a:rPr>
              <a:t>JrTJr</a:t>
            </a:r>
            <a:r>
              <a:rPr lang="en-US" altLang="ko-KR" sz="1400" dirty="0">
                <a:solidFill>
                  <a:srgbClr val="92D050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더해주는 방식을 제안 </a:t>
            </a:r>
            <a:r>
              <a:rPr lang="en-US" altLang="ko-KR" sz="1400" dirty="0">
                <a:solidFill>
                  <a:schemeClr val="tx1"/>
                </a:solidFill>
              </a:rPr>
              <a:t>(Gauss Newton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Levenberg</a:t>
            </a:r>
            <a:r>
              <a:rPr lang="ko-KR" altLang="en-US" sz="1400" dirty="0">
                <a:solidFill>
                  <a:schemeClr val="tx1"/>
                </a:solidFill>
              </a:rPr>
              <a:t>의 문제 피함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diag</a:t>
            </a:r>
            <a:r>
              <a:rPr lang="en-US" altLang="ko-KR" sz="1400" dirty="0">
                <a:solidFill>
                  <a:schemeClr val="tx1"/>
                </a:solidFill>
              </a:rPr>
              <a:t>(A)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ko-KR" altLang="en-US" sz="1400" dirty="0">
                <a:solidFill>
                  <a:schemeClr val="tx1"/>
                </a:solidFill>
              </a:rPr>
              <a:t>의 대각원소는 유지하고 나머지 원소들의 값을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으로 만든 대각행렬을 나타냄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604EC1-2B08-4F0F-91FF-3D77C909F442}"/>
              </a:ext>
            </a:extLst>
          </p:cNvPr>
          <p:cNvGrpSpPr/>
          <p:nvPr/>
        </p:nvGrpSpPr>
        <p:grpSpPr>
          <a:xfrm>
            <a:off x="1582081" y="60414"/>
            <a:ext cx="9060129" cy="1412875"/>
            <a:chOff x="1675605" y="122591"/>
            <a:chExt cx="9060129" cy="1412875"/>
          </a:xfrm>
        </p:grpSpPr>
        <p:pic>
          <p:nvPicPr>
            <p:cNvPr id="8194" name="Picture 2" descr="image">
              <a:extLst>
                <a:ext uri="{FF2B5EF4-FFF2-40B4-BE49-F238E27FC236}">
                  <a16:creationId xmlns:a16="http://schemas.microsoft.com/office/drawing/2014/main" id="{7CDF89C4-7752-4D72-AD74-47ACA9460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612" y="287691"/>
              <a:ext cx="4676775" cy="124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A9A12376-1FEF-4B30-A7CE-B2EF01340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7720" y="287691"/>
              <a:ext cx="1386947" cy="196145"/>
            </a:xfrm>
            <a:prstGeom prst="bentConnector3">
              <a:avLst>
                <a:gd name="adj1" fmla="val -46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E528FB-55BC-4FEC-859D-50A8FCFBA360}"/>
                </a:ext>
              </a:extLst>
            </p:cNvPr>
            <p:cNvSpPr/>
            <p:nvPr/>
          </p:nvSpPr>
          <p:spPr>
            <a:xfrm>
              <a:off x="8974667" y="122591"/>
              <a:ext cx="1761067" cy="325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Least Square Method</a:t>
              </a:r>
              <a:r>
                <a:rPr lang="ko-KR" altLang="en-US" sz="1200" dirty="0">
                  <a:solidFill>
                    <a:srgbClr val="FF0000"/>
                  </a:solidFill>
                </a:rPr>
                <a:t> 연립방정식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75F984-1C93-471D-95C7-879566D58980}"/>
                </a:ext>
              </a:extLst>
            </p:cNvPr>
            <p:cNvSpPr/>
            <p:nvPr/>
          </p:nvSpPr>
          <p:spPr>
            <a:xfrm>
              <a:off x="1675605" y="748682"/>
              <a:ext cx="1761067" cy="3257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0000"/>
                  </a:solidFill>
                </a:rPr>
                <a:t>Jacobian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AE3E344-F65E-440C-8860-E6D48E9D4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8977" y="911578"/>
              <a:ext cx="70961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51A31F74-FABF-40D9-9382-92589678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8" y="1710971"/>
            <a:ext cx="2200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">
            <a:extLst>
              <a:ext uri="{FF2B5EF4-FFF2-40B4-BE49-F238E27FC236}">
                <a16:creationId xmlns:a16="http://schemas.microsoft.com/office/drawing/2014/main" id="{682C77AC-9985-4DE9-84EC-B257F72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8" y="2948336"/>
            <a:ext cx="21431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">
            <a:extLst>
              <a:ext uri="{FF2B5EF4-FFF2-40B4-BE49-F238E27FC236}">
                <a16:creationId xmlns:a16="http://schemas.microsoft.com/office/drawing/2014/main" id="{D9FC612C-7FF7-424E-B047-92153F3C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8" y="4243204"/>
            <a:ext cx="24574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">
            <a:extLst>
              <a:ext uri="{FF2B5EF4-FFF2-40B4-BE49-F238E27FC236}">
                <a16:creationId xmlns:a16="http://schemas.microsoft.com/office/drawing/2014/main" id="{52963870-8834-49A1-A286-0E7672AF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8" y="5880011"/>
            <a:ext cx="30861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2849B9B-80CE-4A70-B59A-52A00EB89281}"/>
              </a:ext>
            </a:extLst>
          </p:cNvPr>
          <p:cNvSpPr/>
          <p:nvPr/>
        </p:nvSpPr>
        <p:spPr>
          <a:xfrm>
            <a:off x="1258785" y="1699096"/>
            <a:ext cx="311421" cy="2571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CE61DB-3A55-4E6D-A1DA-4B319F0B124F}"/>
              </a:ext>
            </a:extLst>
          </p:cNvPr>
          <p:cNvSpPr/>
          <p:nvPr/>
        </p:nvSpPr>
        <p:spPr>
          <a:xfrm>
            <a:off x="1354472" y="2941368"/>
            <a:ext cx="331824" cy="2571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6200BB-5020-42C4-96E1-5B6BFC3C172D}"/>
              </a:ext>
            </a:extLst>
          </p:cNvPr>
          <p:cNvSpPr/>
          <p:nvPr/>
        </p:nvSpPr>
        <p:spPr>
          <a:xfrm>
            <a:off x="1354472" y="4197576"/>
            <a:ext cx="652458" cy="31467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F8C94D-DCDE-4485-91D3-FBB0F288CC8F}"/>
              </a:ext>
            </a:extLst>
          </p:cNvPr>
          <p:cNvSpPr/>
          <p:nvPr/>
        </p:nvSpPr>
        <p:spPr>
          <a:xfrm>
            <a:off x="1995056" y="4209451"/>
            <a:ext cx="166254" cy="1525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7B3E20-FBD2-4284-95F0-C381C4C0B4DE}"/>
              </a:ext>
            </a:extLst>
          </p:cNvPr>
          <p:cNvSpPr/>
          <p:nvPr/>
        </p:nvSpPr>
        <p:spPr>
          <a:xfrm>
            <a:off x="1692576" y="5816378"/>
            <a:ext cx="908120" cy="36913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3" name="_x285683416" descr="DRW000008701172">
            <a:extLst>
              <a:ext uri="{FF2B5EF4-FFF2-40B4-BE49-F238E27FC236}">
                <a16:creationId xmlns:a16="http://schemas.microsoft.com/office/drawing/2014/main" id="{67F50AFE-9BEC-472C-A215-C24EAF23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62" y="3297622"/>
            <a:ext cx="298210" cy="2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9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113910"/>
            <a:ext cx="11572332" cy="2595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정합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(Registration)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Point Cloud Registration</a:t>
            </a:r>
            <a:r>
              <a:rPr lang="ko-KR" altLang="en-US" sz="1400" dirty="0">
                <a:solidFill>
                  <a:schemeClr val="tx1"/>
                </a:solidFill>
              </a:rPr>
              <a:t>이란 하나 혹은 여러 물체를 중심으로 다중의 장소에서 획득한 </a:t>
            </a:r>
            <a:r>
              <a:rPr lang="en-US" altLang="ko-KR" sz="1400" dirty="0">
                <a:solidFill>
                  <a:schemeClr val="tx1"/>
                </a:solidFill>
              </a:rPr>
              <a:t>point cloud</a:t>
            </a:r>
            <a:r>
              <a:rPr lang="ko-KR" altLang="en-US" sz="1400" dirty="0">
                <a:solidFill>
                  <a:schemeClr val="tx1"/>
                </a:solidFill>
              </a:rPr>
              <a:t> 데이터를 하나의 공통 좌표계로 배치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</a:rPr>
              <a:t>을 할 때 매우 중요한 과정</a:t>
            </a:r>
            <a:r>
              <a:rPr lang="en-US" altLang="ko-KR" sz="1400" dirty="0">
                <a:solidFill>
                  <a:schemeClr val="tx1"/>
                </a:solidFill>
              </a:rPr>
              <a:t>, Scan matching</a:t>
            </a:r>
            <a:r>
              <a:rPr lang="ko-KR" altLang="en-US" sz="1400" dirty="0">
                <a:solidFill>
                  <a:schemeClr val="tx1"/>
                </a:solidFill>
              </a:rPr>
              <a:t>을 하거나 </a:t>
            </a:r>
            <a:r>
              <a:rPr lang="en-US" altLang="ko-KR" sz="1400" dirty="0">
                <a:solidFill>
                  <a:schemeClr val="tx1"/>
                </a:solidFill>
              </a:rPr>
              <a:t>Scan registration</a:t>
            </a:r>
            <a:r>
              <a:rPr lang="ko-KR" altLang="en-US" sz="1400" dirty="0">
                <a:solidFill>
                  <a:schemeClr val="tx1"/>
                </a:solidFill>
              </a:rPr>
              <a:t>을 진행할 때 동일한 </a:t>
            </a:r>
            <a:r>
              <a:rPr lang="en-US" altLang="ko-KR" sz="1400" dirty="0">
                <a:solidFill>
                  <a:schemeClr val="tx1"/>
                </a:solidFill>
              </a:rPr>
              <a:t>reference frame</a:t>
            </a:r>
            <a:r>
              <a:rPr lang="ko-KR" altLang="en-US" sz="1400" dirty="0">
                <a:solidFill>
                  <a:schemeClr val="tx1"/>
                </a:solidFill>
              </a:rPr>
              <a:t>에서 보았을 때 각각의 </a:t>
            </a:r>
            <a:r>
              <a:rPr lang="en-US" altLang="ko-KR" sz="1400" dirty="0">
                <a:solidFill>
                  <a:schemeClr val="tx1"/>
                </a:solidFill>
              </a:rPr>
              <a:t>Map point</a:t>
            </a:r>
            <a:r>
              <a:rPr lang="ko-KR" altLang="en-US" sz="1400" dirty="0">
                <a:solidFill>
                  <a:schemeClr val="tx1"/>
                </a:solidFill>
              </a:rPr>
              <a:t>들이 일치해야 정확한 주위 환경을 </a:t>
            </a:r>
            <a:r>
              <a:rPr lang="en-US" altLang="ko-KR" sz="1400" dirty="0">
                <a:solidFill>
                  <a:schemeClr val="tx1"/>
                </a:solidFill>
              </a:rPr>
              <a:t>Mapping </a:t>
            </a:r>
            <a:r>
              <a:rPr lang="ko-KR" altLang="en-US" sz="1400" dirty="0">
                <a:solidFill>
                  <a:schemeClr val="tx1"/>
                </a:solidFill>
              </a:rPr>
              <a:t>할 수 있기 때문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 </a:t>
            </a:r>
            <a:r>
              <a:rPr lang="en-US" altLang="ko-KR" sz="1400" dirty="0">
                <a:solidFill>
                  <a:schemeClr val="tx1"/>
                </a:solidFill>
              </a:rPr>
              <a:t>Point Cloud Registration</a:t>
            </a:r>
            <a:r>
              <a:rPr lang="ko-KR" altLang="en-US" sz="1400" dirty="0">
                <a:solidFill>
                  <a:schemeClr val="tx1"/>
                </a:solidFill>
              </a:rPr>
              <a:t>을 통해 </a:t>
            </a:r>
            <a:r>
              <a:rPr lang="ko-KR" altLang="en-US" sz="1400" dirty="0">
                <a:solidFill>
                  <a:srgbClr val="FF0000"/>
                </a:solidFill>
              </a:rPr>
              <a:t>가장 정렬을 잘하는 </a:t>
            </a:r>
            <a:r>
              <a:rPr lang="en-US" altLang="ko-KR" sz="1400" dirty="0">
                <a:solidFill>
                  <a:srgbClr val="FF0000"/>
                </a:solidFill>
              </a:rPr>
              <a:t>Rotation Matrix R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</a:rPr>
              <a:t>Translation Vector t</a:t>
            </a:r>
            <a:r>
              <a:rPr lang="ko-KR" altLang="en-US" sz="1400" dirty="0">
                <a:solidFill>
                  <a:schemeClr val="tx1"/>
                </a:solidFill>
              </a:rPr>
              <a:t>를 찾는 것이 핵심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</p:txBody>
      </p:sp>
      <p:pic>
        <p:nvPicPr>
          <p:cNvPr id="1026" name="Picture 2" descr="Sensors | Free Full-Text | TIF-Reg: Point Cloud Registration with  Transform-Invariant Features in SE(3) | HTML">
            <a:extLst>
              <a:ext uri="{FF2B5EF4-FFF2-40B4-BE49-F238E27FC236}">
                <a16:creationId xmlns:a16="http://schemas.microsoft.com/office/drawing/2014/main" id="{FDE9408C-D0EB-489E-AA28-1DDF89D3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83" y="2709333"/>
            <a:ext cx="4901415" cy="36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8008D9-5FA9-44FF-A814-964FAE8B3F96}"/>
              </a:ext>
            </a:extLst>
          </p:cNvPr>
          <p:cNvSpPr/>
          <p:nvPr/>
        </p:nvSpPr>
        <p:spPr>
          <a:xfrm>
            <a:off x="293511" y="2472267"/>
            <a:ext cx="6005689" cy="2506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두 </a:t>
            </a:r>
            <a:r>
              <a:rPr lang="en-US" altLang="ko-KR" sz="1400" b="1" dirty="0">
                <a:solidFill>
                  <a:srgbClr val="92D050"/>
                </a:solidFill>
              </a:rPr>
              <a:t>Point Cloud</a:t>
            </a:r>
            <a:r>
              <a:rPr lang="ko-KR" altLang="en-US" sz="1400" b="1" dirty="0">
                <a:solidFill>
                  <a:srgbClr val="92D050"/>
                </a:solidFill>
              </a:rPr>
              <a:t>의 대응관계를 알 때 </a:t>
            </a:r>
            <a:r>
              <a:rPr lang="en-US" altLang="ko-KR" sz="1400" b="1" dirty="0">
                <a:solidFill>
                  <a:srgbClr val="92D050"/>
                </a:solidFill>
              </a:rPr>
              <a:t>(Known Data Association)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SVD algorithm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두 </a:t>
            </a:r>
            <a:r>
              <a:rPr lang="en-US" altLang="ko-KR" sz="1400" b="1" dirty="0">
                <a:solidFill>
                  <a:srgbClr val="92D050"/>
                </a:solidFill>
              </a:rPr>
              <a:t>Point Cloud</a:t>
            </a:r>
            <a:r>
              <a:rPr lang="ko-KR" altLang="en-US" sz="1400" b="1" dirty="0">
                <a:solidFill>
                  <a:srgbClr val="92D050"/>
                </a:solidFill>
              </a:rPr>
              <a:t>의 대응관계를 모를 때 </a:t>
            </a:r>
            <a:r>
              <a:rPr lang="en-US" altLang="ko-KR" sz="1400" b="1" dirty="0">
                <a:solidFill>
                  <a:srgbClr val="92D050"/>
                </a:solidFill>
              </a:rPr>
              <a:t>(Unknown Data Association)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ICP algorithm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Robust</a:t>
            </a:r>
            <a:r>
              <a:rPr lang="ko-KR" altLang="en-US" sz="1400" b="1" dirty="0">
                <a:solidFill>
                  <a:srgbClr val="92D050"/>
                </a:solidFill>
              </a:rPr>
              <a:t>한 </a:t>
            </a:r>
            <a:r>
              <a:rPr lang="en-US" altLang="ko-KR" sz="1400" b="1" dirty="0">
                <a:solidFill>
                  <a:srgbClr val="92D050"/>
                </a:solidFill>
              </a:rPr>
              <a:t>Least Squares Approaches</a:t>
            </a:r>
            <a:r>
              <a:rPr lang="ko-KR" altLang="en-US" sz="1400" b="1" dirty="0">
                <a:solidFill>
                  <a:srgbClr val="92D050"/>
                </a:solidFill>
              </a:rPr>
              <a:t>를 이용하는 방법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Gauss-Newton</a:t>
            </a:r>
            <a:r>
              <a:rPr lang="ko-KR" altLang="en-US" sz="1400" dirty="0">
                <a:solidFill>
                  <a:schemeClr val="tx1"/>
                </a:solidFill>
              </a:rPr>
              <a:t>을 기반으로 하는 </a:t>
            </a:r>
            <a:r>
              <a:rPr lang="en-US" altLang="ko-KR" sz="1400" dirty="0">
                <a:solidFill>
                  <a:schemeClr val="tx1"/>
                </a:solidFill>
              </a:rPr>
              <a:t>non-linear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4790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E88071-88D8-4465-822D-DC6A8DA04E71}"/>
              </a:ext>
            </a:extLst>
          </p:cNvPr>
          <p:cNvGrpSpPr/>
          <p:nvPr/>
        </p:nvGrpSpPr>
        <p:grpSpPr>
          <a:xfrm>
            <a:off x="56445" y="3449498"/>
            <a:ext cx="11511950" cy="3362326"/>
            <a:chOff x="47625" y="3215390"/>
            <a:chExt cx="11511950" cy="33623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7DC2C3-D830-4FDF-9C61-8DD0AE49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" y="3215391"/>
              <a:ext cx="6048375" cy="3362325"/>
            </a:xfrm>
            <a:prstGeom prst="rect">
              <a:avLst/>
            </a:prstGeom>
          </p:spPr>
        </p:pic>
        <p:pic>
          <p:nvPicPr>
            <p:cNvPr id="2052" name="Picture 4" descr="https://user-images.githubusercontent.com/41863759/135047617-f9fa9c6d-0fd5-42f9-8945-46971eb25763.png">
              <a:extLst>
                <a:ext uri="{FF2B5EF4-FFF2-40B4-BE49-F238E27FC236}">
                  <a16:creationId xmlns:a16="http://schemas.microsoft.com/office/drawing/2014/main" id="{322B36EE-B91A-4E89-85D1-E158E04839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67"/>
            <a:stretch/>
          </p:blipFill>
          <p:spPr bwMode="auto">
            <a:xfrm>
              <a:off x="6096000" y="3215390"/>
              <a:ext cx="5463575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F9BD534-E820-40A4-8772-5CC29BDE6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63" y="238829"/>
            <a:ext cx="4161491" cy="1227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/>
              <p:nvPr/>
            </p:nvSpPr>
            <p:spPr>
              <a:xfrm>
                <a:off x="309834" y="220874"/>
                <a:ext cx="11572332" cy="30028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Point Cloud</a:t>
                </a:r>
                <a:r>
                  <a:rPr lang="ko-KR" altLang="en-US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의 대응관계</a:t>
                </a: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(Correspondences)</a:t>
                </a:r>
                <a:r>
                  <a:rPr lang="ko-KR" altLang="en-US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를 알 때 </a:t>
                </a: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(Known Data Association)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Rotation Matrix 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Translation Vector 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의해 옮겨진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 Cloud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이후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유클라디안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거리가 최소화 되도록 하는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찾아야 함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①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Translation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값을 구하기 위해서 두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 Cloud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Center of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massess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질량 중심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일치시키고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이동량을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계산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②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Rotation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값을 구하기 위해서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SVD(Singular Value Decomposition)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수행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└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특이값분해이며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정리하면                                    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&gt;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여기서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H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SVD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적용하면                           와 같음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여기서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V,D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활용하여 만든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Matrix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Roation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Matrix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고 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Rotation Matrix 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 목적함수를 최소화하는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Matrix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됨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" y="220874"/>
                <a:ext cx="11572332" cy="3002843"/>
              </a:xfrm>
              <a:prstGeom prst="rect">
                <a:avLst/>
              </a:prstGeom>
              <a:blipFill>
                <a:blip r:embed="rId6"/>
                <a:stretch>
                  <a:fillRect l="-158" b="-2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501FC85-BA5C-4515-87F5-34EEE0086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239" y="2500002"/>
            <a:ext cx="2238375" cy="3116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C91D60-D683-4FAD-9ED2-85FBC14A2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482" y="2531553"/>
            <a:ext cx="1571625" cy="2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6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C0FD67-EBD8-48C0-840F-88E39B8A5656}"/>
              </a:ext>
            </a:extLst>
          </p:cNvPr>
          <p:cNvGrpSpPr/>
          <p:nvPr/>
        </p:nvGrpSpPr>
        <p:grpSpPr>
          <a:xfrm>
            <a:off x="248356" y="0"/>
            <a:ext cx="11695288" cy="4380089"/>
            <a:chOff x="248356" y="0"/>
            <a:chExt cx="11695288" cy="438008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D47D9D-26F1-414F-BF04-BE58A76B138D}"/>
                </a:ext>
              </a:extLst>
            </p:cNvPr>
            <p:cNvSpPr/>
            <p:nvPr/>
          </p:nvSpPr>
          <p:spPr>
            <a:xfrm>
              <a:off x="248356" y="0"/>
              <a:ext cx="11695288" cy="4380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Point Cloud</a:t>
              </a:r>
              <a:r>
                <a:rPr lang="ko-KR" altLang="en-US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의 대응관계</a:t>
              </a: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(Correspondences)</a:t>
              </a:r>
              <a:r>
                <a:rPr lang="ko-KR" altLang="en-US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를 모를 때 </a:t>
              </a: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(Unknown Data Association)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기존의 데이터셋에 현재 데이터를 </a:t>
              </a:r>
              <a:r>
                <a:rPr lang="en-US" altLang="ko-KR" sz="1400" dirty="0">
                  <a:solidFill>
                    <a:schemeClr val="tx1"/>
                  </a:solidFill>
                </a:rPr>
                <a:t>'</a:t>
              </a:r>
              <a:r>
                <a:rPr lang="ko-KR" altLang="en-US" sz="1400" dirty="0">
                  <a:solidFill>
                    <a:schemeClr val="tx1"/>
                  </a:solidFill>
                </a:rPr>
                <a:t>정합 </a:t>
              </a:r>
              <a:r>
                <a:rPr lang="en-US" altLang="ko-KR" sz="1400" dirty="0">
                  <a:solidFill>
                    <a:schemeClr val="tx1"/>
                  </a:solidFill>
                </a:rPr>
                <a:t>'</a:t>
              </a:r>
              <a:r>
                <a:rPr lang="ko-KR" altLang="en-US" sz="1400" dirty="0">
                  <a:solidFill>
                    <a:schemeClr val="tx1"/>
                  </a:solidFill>
                </a:rPr>
                <a:t>시키는 방법중의 하나로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각 데이터들의 가장 가까운 점을 이용하여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연관성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찾고 그에 맞게 현재데이터를 </a:t>
              </a:r>
              <a:r>
                <a:rPr lang="en-US" altLang="ko-KR" sz="1400" dirty="0">
                  <a:solidFill>
                    <a:schemeClr val="tx1"/>
                  </a:solidFill>
                </a:rPr>
                <a:t>Translation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 및 </a:t>
              </a:r>
              <a:r>
                <a:rPr lang="en-US" altLang="ko-KR" sz="1400" dirty="0">
                  <a:solidFill>
                    <a:schemeClr val="tx1"/>
                  </a:solidFill>
                </a:rPr>
                <a:t>Rotation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시켜 기존데이터셋에 추가하는 방법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즉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두 시점의 센서 데이터가 잘 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얼라인</a:t>
              </a:r>
              <a:r>
                <a:rPr lang="en-US" altLang="ko-KR" sz="1400" dirty="0">
                  <a:solidFill>
                    <a:srgbClr val="FF0000"/>
                  </a:solidFill>
                </a:rPr>
                <a:t>(Align) </a:t>
              </a:r>
              <a:r>
                <a:rPr lang="ko-KR" altLang="en-US" sz="1400" dirty="0">
                  <a:solidFill>
                    <a:schemeClr val="tx1"/>
                  </a:solidFill>
                </a:rPr>
                <a:t>되도록 </a:t>
              </a:r>
              <a:r>
                <a:rPr lang="en-US" altLang="ko-KR" sz="1400" dirty="0">
                  <a:solidFill>
                    <a:schemeClr val="tx1"/>
                  </a:solidFill>
                </a:rPr>
                <a:t>transform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구하는 것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ICP </a:t>
              </a:r>
              <a:r>
                <a:rPr lang="ko-KR" altLang="en-US" sz="1400" dirty="0">
                  <a:solidFill>
                    <a:schemeClr val="tx1"/>
                  </a:solidFill>
                </a:rPr>
                <a:t>알고리즘에서는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direct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해를 찾을 수 없어 초기값</a:t>
              </a:r>
              <a:r>
                <a:rPr lang="en-US" altLang="ko-KR" sz="1400" dirty="0">
                  <a:solidFill>
                    <a:schemeClr val="tx1"/>
                  </a:solidFill>
                </a:rPr>
                <a:t>(Initial guess)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가정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Point Cloud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대략적인 대응관계를 초기값으로 설정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① 보통 대응관계를 구할 때는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에서 각각의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point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대해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가장 가까운 거리에 있는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하나의 점과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매칭을</a:t>
              </a:r>
              <a:r>
                <a:rPr lang="ko-KR" altLang="en-US" sz="1400" dirty="0">
                  <a:solidFill>
                    <a:schemeClr val="tx1"/>
                  </a:solidFill>
                </a:rPr>
                <a:t> 통해 대응관계를 만듦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② 대응관계를 활용하여 </a:t>
              </a:r>
              <a:r>
                <a:rPr lang="en-US" altLang="ko-KR" sz="1400" dirty="0">
                  <a:solidFill>
                    <a:schemeClr val="tx1"/>
                  </a:solidFill>
                </a:rPr>
                <a:t>Rotation Matrix R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Translation vector 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구함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③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R,t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활용하여 다시 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         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으로 만들어     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align </a:t>
              </a: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④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차이를 </a:t>
              </a:r>
              <a:r>
                <a:rPr lang="en-US" altLang="ko-KR" sz="1400" dirty="0">
                  <a:solidFill>
                    <a:schemeClr val="tx1"/>
                  </a:solidFill>
                </a:rPr>
                <a:t>Error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정의하고 </a:t>
              </a:r>
              <a:r>
                <a:rPr lang="en-US" altLang="ko-KR" sz="1400" dirty="0">
                  <a:solidFill>
                    <a:schemeClr val="tx1"/>
                  </a:solidFill>
                </a:rPr>
                <a:t>Error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값이 원하는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Threshold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값보다 적어질 때까지 </a:t>
              </a:r>
              <a:r>
                <a:rPr lang="en-US" altLang="ko-KR" sz="1400" dirty="0">
                  <a:solidFill>
                    <a:schemeClr val="tx1"/>
                  </a:solidFill>
                </a:rPr>
                <a:t>1~3</a:t>
              </a:r>
              <a:r>
                <a:rPr lang="ko-KR" altLang="en-US" sz="1400" dirty="0">
                  <a:solidFill>
                    <a:schemeClr val="tx1"/>
                  </a:solidFill>
                </a:rPr>
                <a:t>번 과정을 진행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3073" name="_x18880616" descr="DRW00002610398e">
              <a:extLst>
                <a:ext uri="{FF2B5EF4-FFF2-40B4-BE49-F238E27FC236}">
                  <a16:creationId xmlns:a16="http://schemas.microsoft.com/office/drawing/2014/main" id="{A0B77ACE-C621-496E-8378-679ECB9E6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81" y="3625319"/>
              <a:ext cx="1227138" cy="28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18882488" descr="DRW00002610399a">
              <a:extLst>
                <a:ext uri="{FF2B5EF4-FFF2-40B4-BE49-F238E27FC236}">
                  <a16:creationId xmlns:a16="http://schemas.microsoft.com/office/drawing/2014/main" id="{18A2257D-5C3B-4FD1-96CE-3D6F27345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684" y="2790119"/>
              <a:ext cx="190500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_x18882128" descr="DRW0000261039a6">
              <a:extLst>
                <a:ext uri="{FF2B5EF4-FFF2-40B4-BE49-F238E27FC236}">
                  <a16:creationId xmlns:a16="http://schemas.microsoft.com/office/drawing/2014/main" id="{29B6770B-C6FC-406F-B19A-2FB462E82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426" y="2778830"/>
              <a:ext cx="1809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_x18882128" descr="DRW0000261039a6">
              <a:extLst>
                <a:ext uri="{FF2B5EF4-FFF2-40B4-BE49-F238E27FC236}">
                  <a16:creationId xmlns:a16="http://schemas.microsoft.com/office/drawing/2014/main" id="{0FE0F375-2A6D-447B-A4E8-839B56DD5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203" y="3645162"/>
              <a:ext cx="1809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_x18882488" descr="DRW00002610399a">
              <a:extLst>
                <a:ext uri="{FF2B5EF4-FFF2-40B4-BE49-F238E27FC236}">
                  <a16:creationId xmlns:a16="http://schemas.microsoft.com/office/drawing/2014/main" id="{EAD49731-CD4E-49C3-AF1E-8C8B03D51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151" y="4082697"/>
              <a:ext cx="190500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_x18882128" descr="DRW0000261039a6">
              <a:extLst>
                <a:ext uri="{FF2B5EF4-FFF2-40B4-BE49-F238E27FC236}">
                  <a16:creationId xmlns:a16="http://schemas.microsoft.com/office/drawing/2014/main" id="{76AF51C2-70D8-4891-9272-2A196F73D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448" y="4082696"/>
              <a:ext cx="1809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44226D-A8DA-45CB-A6AD-3D28A7909689}"/>
              </a:ext>
            </a:extLst>
          </p:cNvPr>
          <p:cNvSpPr/>
          <p:nvPr/>
        </p:nvSpPr>
        <p:spPr>
          <a:xfrm>
            <a:off x="248356" y="4380089"/>
            <a:ext cx="11695288" cy="234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ICP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성능에 영향을 주는 요인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① </a:t>
            </a:r>
            <a:r>
              <a:rPr lang="en-US" altLang="ko-KR" sz="1400" dirty="0" err="1">
                <a:solidFill>
                  <a:schemeClr val="tx1"/>
                </a:solidFill>
              </a:rPr>
              <a:t>Samping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전체데이터</a:t>
            </a:r>
            <a:r>
              <a:rPr lang="en-US" altLang="ko-KR" sz="1400" dirty="0">
                <a:solidFill>
                  <a:schemeClr val="tx1"/>
                </a:solidFill>
              </a:rPr>
              <a:t>(All) , </a:t>
            </a:r>
            <a:r>
              <a:rPr lang="ko-KR" altLang="en-US" sz="1400" dirty="0">
                <a:solidFill>
                  <a:schemeClr val="tx1"/>
                </a:solidFill>
              </a:rPr>
              <a:t>일정간격</a:t>
            </a:r>
            <a:r>
              <a:rPr lang="en-US" altLang="ko-KR" sz="1400" dirty="0">
                <a:solidFill>
                  <a:schemeClr val="tx1"/>
                </a:solidFill>
              </a:rPr>
              <a:t>(Uniform)</a:t>
            </a:r>
            <a:r>
              <a:rPr lang="ko-KR" altLang="en-US" sz="1400" dirty="0">
                <a:solidFill>
                  <a:schemeClr val="tx1"/>
                </a:solidFill>
              </a:rPr>
              <a:t>을 둔 데이터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랜덤</a:t>
            </a:r>
            <a:r>
              <a:rPr lang="en-US" altLang="ko-KR" sz="1400" dirty="0">
                <a:solidFill>
                  <a:schemeClr val="tx1"/>
                </a:solidFill>
              </a:rPr>
              <a:t>(Random) </a:t>
            </a:r>
            <a:r>
              <a:rPr lang="ko-KR" altLang="en-US" sz="1400" dirty="0">
                <a:solidFill>
                  <a:schemeClr val="tx1"/>
                </a:solidFill>
              </a:rPr>
              <a:t>데이터 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Matching : point to point / point to plane, closet point, closet compatible point, normal shooting, Projection-based approaches, KD-TREE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③ </a:t>
            </a:r>
            <a:r>
              <a:rPr lang="en-US" altLang="ko-KR" sz="1400" dirty="0">
                <a:solidFill>
                  <a:schemeClr val="tx1"/>
                </a:solidFill>
              </a:rPr>
              <a:t>Weighting : </a:t>
            </a:r>
            <a:r>
              <a:rPr lang="ko-KR" altLang="en-US" sz="1400" dirty="0">
                <a:solidFill>
                  <a:schemeClr val="tx1"/>
                </a:solidFill>
              </a:rPr>
              <a:t>모두 같은 가중치를 </a:t>
            </a:r>
            <a:r>
              <a:rPr lang="ko-KR" altLang="en-US" sz="1400" dirty="0" err="1">
                <a:solidFill>
                  <a:schemeClr val="tx1"/>
                </a:solidFill>
              </a:rPr>
              <a:t>줄것인가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거리에따라</a:t>
            </a:r>
            <a:r>
              <a:rPr lang="ko-KR" altLang="en-US" sz="1400" dirty="0">
                <a:solidFill>
                  <a:schemeClr val="tx1"/>
                </a:solidFill>
              </a:rPr>
              <a:t> 가중치를 </a:t>
            </a:r>
            <a:r>
              <a:rPr lang="ko-KR" altLang="en-US" sz="1400" dirty="0" err="1">
                <a:solidFill>
                  <a:schemeClr val="tx1"/>
                </a:solidFill>
              </a:rPr>
              <a:t>줄것인가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법선벡터에따라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줄건인가</a:t>
            </a:r>
            <a:r>
              <a:rPr lang="ko-KR" altLang="en-US" sz="1400" dirty="0">
                <a:solidFill>
                  <a:schemeClr val="tx1"/>
                </a:solidFill>
              </a:rPr>
              <a:t> 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④ </a:t>
            </a:r>
            <a:r>
              <a:rPr lang="en-US" altLang="ko-KR" sz="1400" dirty="0">
                <a:solidFill>
                  <a:schemeClr val="tx1"/>
                </a:solidFill>
              </a:rPr>
              <a:t>Rejecting : Outlier</a:t>
            </a:r>
            <a:r>
              <a:rPr lang="ko-KR" altLang="en-US" sz="1400" dirty="0">
                <a:solidFill>
                  <a:schemeClr val="tx1"/>
                </a:solidFill>
              </a:rPr>
              <a:t>제거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일정거리 이상이면 버리던가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정렬을 통해 몇 </a:t>
            </a:r>
            <a:r>
              <a:rPr lang="en-US" altLang="ko-KR" sz="1400" dirty="0">
                <a:solidFill>
                  <a:schemeClr val="tx1"/>
                </a:solidFill>
              </a:rPr>
              <a:t>%</a:t>
            </a:r>
            <a:r>
              <a:rPr lang="ko-KR" altLang="en-US" sz="1400" dirty="0">
                <a:solidFill>
                  <a:schemeClr val="tx1"/>
                </a:solidFill>
              </a:rPr>
              <a:t>를 버리던가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1" name="_x18882488" descr="DRW00002610399a">
            <a:extLst>
              <a:ext uri="{FF2B5EF4-FFF2-40B4-BE49-F238E27FC236}">
                <a16:creationId xmlns:a16="http://schemas.microsoft.com/office/drawing/2014/main" id="{B2CDC8FC-225E-4D54-8BF5-393F91A7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7" y="2355673"/>
            <a:ext cx="1905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2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118752"/>
            <a:ext cx="11572332" cy="5877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ICP(Iterative Closest Point)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Point-to-point </a:t>
            </a:r>
            <a:r>
              <a:rPr lang="ko-KR" altLang="en-US" sz="1400" dirty="0">
                <a:solidFill>
                  <a:schemeClr val="tx1"/>
                </a:solidFill>
              </a:rPr>
              <a:t>간에 </a:t>
            </a:r>
            <a:r>
              <a:rPr lang="en-US" altLang="ko-KR" sz="1400" dirty="0">
                <a:solidFill>
                  <a:schemeClr val="tx1"/>
                </a:solidFill>
              </a:rPr>
              <a:t>iterative</a:t>
            </a:r>
            <a:r>
              <a:rPr lang="ko-KR" altLang="en-US" sz="1400" dirty="0">
                <a:solidFill>
                  <a:schemeClr val="tx1"/>
                </a:solidFill>
              </a:rPr>
              <a:t>하게 </a:t>
            </a:r>
            <a:r>
              <a:rPr lang="en-US" altLang="ko-KR" sz="1400" dirty="0">
                <a:solidFill>
                  <a:schemeClr val="tx1"/>
                </a:solidFill>
              </a:rPr>
              <a:t>Rotation Matrix R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Translation Matrix T </a:t>
            </a:r>
            <a:r>
              <a:rPr lang="ko-KR" altLang="en-US" sz="1400" dirty="0">
                <a:solidFill>
                  <a:schemeClr val="tx1"/>
                </a:solidFill>
              </a:rPr>
              <a:t>를 구하는 방식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G-ICP(Generalized Iterative Closest Point)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ICP</a:t>
            </a:r>
            <a:r>
              <a:rPr lang="ko-KR" altLang="en-US" sz="1400" dirty="0">
                <a:solidFill>
                  <a:schemeClr val="tx1"/>
                </a:solidFill>
              </a:rPr>
              <a:t>의 변형된 알고리즘으로 </a:t>
            </a:r>
            <a:r>
              <a:rPr lang="en-US" altLang="ko-KR" sz="1400" dirty="0">
                <a:solidFill>
                  <a:schemeClr val="tx1"/>
                </a:solidFill>
              </a:rPr>
              <a:t>distribution-to-distribution matching</a:t>
            </a:r>
            <a:r>
              <a:rPr lang="ko-KR" altLang="en-US" sz="1400" dirty="0">
                <a:solidFill>
                  <a:schemeClr val="tx1"/>
                </a:solidFill>
              </a:rPr>
              <a:t>방식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Registration</a:t>
            </a:r>
            <a:r>
              <a:rPr lang="ko-KR" altLang="en-US" sz="1400" dirty="0">
                <a:solidFill>
                  <a:schemeClr val="tx1"/>
                </a:solidFill>
              </a:rPr>
              <a:t>에 사용된 두 </a:t>
            </a:r>
            <a:r>
              <a:rPr lang="en-US" altLang="ko-KR" sz="1400" dirty="0">
                <a:solidFill>
                  <a:schemeClr val="tx1"/>
                </a:solidFill>
              </a:rPr>
              <a:t>point cloud set</a:t>
            </a:r>
            <a:r>
              <a:rPr lang="ko-KR" altLang="en-US" sz="1400" dirty="0">
                <a:solidFill>
                  <a:schemeClr val="tx1"/>
                </a:solidFill>
              </a:rPr>
              <a:t>에 대한 </a:t>
            </a:r>
            <a:r>
              <a:rPr lang="en-US" altLang="ko-KR" sz="1400" dirty="0">
                <a:solidFill>
                  <a:schemeClr val="tx1"/>
                </a:solidFill>
              </a:rPr>
              <a:t>normal vector </a:t>
            </a:r>
            <a:r>
              <a:rPr lang="ko-KR" altLang="en-US" sz="1400" dirty="0">
                <a:solidFill>
                  <a:schemeClr val="tx1"/>
                </a:solidFill>
              </a:rPr>
              <a:t>추정을 통합하여 </a:t>
            </a:r>
            <a:r>
              <a:rPr lang="en-US" altLang="ko-KR" sz="1400" dirty="0">
                <a:solidFill>
                  <a:schemeClr val="tx1"/>
                </a:solidFill>
              </a:rPr>
              <a:t>local minimum</a:t>
            </a:r>
            <a:r>
              <a:rPr lang="ko-KR" altLang="en-US" sz="1400" dirty="0">
                <a:solidFill>
                  <a:schemeClr val="tx1"/>
                </a:solidFill>
              </a:rPr>
              <a:t>에 갇히는 문제에 대해 </a:t>
            </a:r>
            <a:r>
              <a:rPr lang="en-US" altLang="ko-KR" sz="1400" dirty="0">
                <a:solidFill>
                  <a:schemeClr val="tx1"/>
                </a:solidFill>
              </a:rPr>
              <a:t>robust</a:t>
            </a:r>
            <a:r>
              <a:rPr lang="ko-KR" altLang="en-US" sz="1400" dirty="0">
                <a:solidFill>
                  <a:schemeClr val="tx1"/>
                </a:solidFill>
              </a:rPr>
              <a:t>함이 입증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Normal vector</a:t>
            </a:r>
            <a:r>
              <a:rPr lang="ko-KR" altLang="en-US" sz="1400" dirty="0">
                <a:solidFill>
                  <a:schemeClr val="tx1"/>
                </a:solidFill>
              </a:rPr>
              <a:t>을 통합함으로써 </a:t>
            </a:r>
            <a:r>
              <a:rPr lang="en-US" altLang="ko-KR" sz="1400" dirty="0">
                <a:solidFill>
                  <a:schemeClr val="tx1"/>
                </a:solidFill>
              </a:rPr>
              <a:t>point-to-plane </a:t>
            </a:r>
            <a:r>
              <a:rPr lang="ko-KR" altLang="en-US" sz="1400" dirty="0" err="1">
                <a:solidFill>
                  <a:schemeClr val="tx1"/>
                </a:solidFill>
              </a:rPr>
              <a:t>매칭과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비슷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NDT(Normal Distributions Transform)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Voxel</a:t>
            </a:r>
            <a:r>
              <a:rPr lang="ko-KR" altLang="en-US" sz="1400" dirty="0">
                <a:solidFill>
                  <a:schemeClr val="tx1"/>
                </a:solidFill>
              </a:rPr>
              <a:t> 기반 연관 접근 방식을 취함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먼저 입력 포인트 클라우드를 </a:t>
            </a:r>
            <a:r>
              <a:rPr lang="ko-KR" altLang="en-US" sz="1400" dirty="0" err="1">
                <a:solidFill>
                  <a:schemeClr val="tx1"/>
                </a:solidFill>
              </a:rPr>
              <a:t>복셀</a:t>
            </a:r>
            <a:r>
              <a:rPr lang="ko-KR" altLang="en-US" sz="1400" dirty="0">
                <a:solidFill>
                  <a:schemeClr val="tx1"/>
                </a:solidFill>
              </a:rPr>
              <a:t> 세트로 분할하고 각 </a:t>
            </a:r>
            <a:r>
              <a:rPr lang="ko-KR" altLang="en-US" sz="1400" dirty="0" err="1">
                <a:solidFill>
                  <a:schemeClr val="tx1"/>
                </a:solidFill>
              </a:rPr>
              <a:t>복셀의</a:t>
            </a:r>
            <a:r>
              <a:rPr lang="ko-KR" altLang="en-US" sz="1400" dirty="0">
                <a:solidFill>
                  <a:schemeClr val="tx1"/>
                </a:solidFill>
              </a:rPr>
              <a:t> 포인트에 정규 분포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가우시안</a:t>
            </a:r>
            <a:r>
              <a:rPr lang="ko-KR" altLang="en-US" sz="1400" dirty="0">
                <a:solidFill>
                  <a:schemeClr val="tx1"/>
                </a:solidFill>
              </a:rPr>
              <a:t> 분포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맞춤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그런 다음 </a:t>
            </a:r>
            <a:r>
              <a:rPr lang="ko-KR" altLang="en-US" sz="1400" dirty="0" err="1">
                <a:solidFill>
                  <a:schemeClr val="tx1"/>
                </a:solidFill>
              </a:rPr>
              <a:t>복셀</a:t>
            </a:r>
            <a:r>
              <a:rPr lang="ko-KR" altLang="en-US" sz="1400" dirty="0">
                <a:solidFill>
                  <a:schemeClr val="tx1"/>
                </a:solidFill>
              </a:rPr>
              <a:t> 분포에서 입력 포인트의 가능성을 최대화하는 변환을 찾아 </a:t>
            </a:r>
            <a:r>
              <a:rPr lang="ko-KR" altLang="en-US" sz="1400" dirty="0" err="1">
                <a:solidFill>
                  <a:schemeClr val="tx1"/>
                </a:solidFill>
              </a:rPr>
              <a:t>복셀화된</a:t>
            </a:r>
            <a:r>
              <a:rPr lang="ko-KR" altLang="en-US" sz="1400" dirty="0">
                <a:solidFill>
                  <a:schemeClr val="tx1"/>
                </a:solidFill>
              </a:rPr>
              <a:t> 포인트 클라우드에 다른 포인트 클라우드를 정렬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NDT</a:t>
            </a:r>
            <a:r>
              <a:rPr lang="ko-KR" altLang="en-US" sz="1400" dirty="0">
                <a:solidFill>
                  <a:schemeClr val="tx1"/>
                </a:solidFill>
              </a:rPr>
              <a:t>로 최상의 성능을 얻으려면 센서와 환경 속성에 따라 적절한 </a:t>
            </a:r>
            <a:r>
              <a:rPr lang="ko-KR" altLang="en-US" sz="1400" dirty="0" err="1">
                <a:solidFill>
                  <a:schemeClr val="tx1"/>
                </a:solidFill>
              </a:rPr>
              <a:t>복셀</a:t>
            </a:r>
            <a:r>
              <a:rPr lang="ko-KR" altLang="en-US" sz="1400" dirty="0">
                <a:solidFill>
                  <a:schemeClr val="tx1"/>
                </a:solidFill>
              </a:rPr>
              <a:t> 크기를 신중하게 선택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7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164892"/>
            <a:ext cx="11572332" cy="646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Robust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한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Least Squares Approaches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를 이용하는 방법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SVD solution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point-to-point correspondences</a:t>
            </a:r>
            <a:r>
              <a:rPr lang="ko-KR" altLang="en-US" sz="1400" dirty="0">
                <a:solidFill>
                  <a:schemeClr val="tx1"/>
                </a:solidFill>
              </a:rPr>
              <a:t>를 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Error function</a:t>
            </a:r>
            <a:r>
              <a:rPr lang="ko-KR" altLang="en-US" sz="1400" dirty="0">
                <a:solidFill>
                  <a:schemeClr val="tx1"/>
                </a:solidFill>
              </a:rPr>
              <a:t>이 복잡해지면 복잡해질수록</a:t>
            </a:r>
            <a:r>
              <a:rPr lang="en-US" altLang="ko-KR" sz="1400" dirty="0">
                <a:solidFill>
                  <a:schemeClr val="tx1"/>
                </a:solidFill>
              </a:rPr>
              <a:t>, Least squares </a:t>
            </a:r>
            <a:r>
              <a:rPr lang="ko-KR" altLang="en-US" sz="1400" dirty="0">
                <a:solidFill>
                  <a:schemeClr val="tx1"/>
                </a:solidFill>
              </a:rPr>
              <a:t>접근 방법이 요구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불확실성</a:t>
            </a:r>
            <a:r>
              <a:rPr lang="en-US" altLang="ko-KR" sz="1400" dirty="0">
                <a:solidFill>
                  <a:schemeClr val="tx1"/>
                </a:solidFill>
              </a:rPr>
              <a:t>(Uncertainties)</a:t>
            </a:r>
            <a:r>
              <a:rPr lang="ko-KR" altLang="en-US" sz="1400" dirty="0">
                <a:solidFill>
                  <a:schemeClr val="tx1"/>
                </a:solidFill>
              </a:rPr>
              <a:t>에 대해서 더 좋은 결과를 보임</a:t>
            </a:r>
            <a:r>
              <a:rPr lang="en-US" altLang="ko-KR" sz="1400" dirty="0">
                <a:solidFill>
                  <a:schemeClr val="tx1"/>
                </a:solidFill>
              </a:rPr>
              <a:t> (Robust)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Alignment</a:t>
            </a:r>
            <a:r>
              <a:rPr lang="ko-KR" altLang="en-US" sz="1400" dirty="0">
                <a:solidFill>
                  <a:schemeClr val="tx1"/>
                </a:solidFill>
              </a:rPr>
              <a:t>를 진행할 때 서로 다른 </a:t>
            </a:r>
            <a:r>
              <a:rPr lang="en-US" altLang="ko-KR" sz="1400" dirty="0">
                <a:solidFill>
                  <a:schemeClr val="tx1"/>
                </a:solidFill>
              </a:rPr>
              <a:t>Weight</a:t>
            </a:r>
            <a:r>
              <a:rPr lang="ko-KR" altLang="en-US" sz="1400" dirty="0">
                <a:solidFill>
                  <a:schemeClr val="tx1"/>
                </a:solidFill>
              </a:rPr>
              <a:t>를 활용하여 </a:t>
            </a:r>
            <a:r>
              <a:rPr lang="en-US" altLang="ko-KR" sz="1400" dirty="0">
                <a:solidFill>
                  <a:schemeClr val="tx1"/>
                </a:solidFill>
              </a:rPr>
              <a:t>Alignment</a:t>
            </a:r>
            <a:r>
              <a:rPr lang="ko-KR" altLang="en-US" sz="1400" dirty="0">
                <a:solidFill>
                  <a:schemeClr val="tx1"/>
                </a:solidFill>
              </a:rPr>
              <a:t>를 더 잘 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Point-to-Point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non-linear error function</a:t>
            </a:r>
            <a:r>
              <a:rPr lang="ko-KR" altLang="en-US" sz="1400" dirty="0">
                <a:solidFill>
                  <a:schemeClr val="tx1"/>
                </a:solidFill>
              </a:rPr>
              <a:t>을 선형화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SVD based method</a:t>
            </a:r>
            <a:r>
              <a:rPr lang="ko-KR" altLang="en-US" sz="1400" dirty="0">
                <a:solidFill>
                  <a:schemeClr val="tx1"/>
                </a:solidFill>
              </a:rPr>
              <a:t>와는 다르게 매 </a:t>
            </a:r>
            <a:r>
              <a:rPr lang="en-US" altLang="ko-KR" sz="1400" dirty="0">
                <a:solidFill>
                  <a:schemeClr val="tx1"/>
                </a:solidFill>
              </a:rPr>
              <a:t>step(</a:t>
            </a:r>
            <a:r>
              <a:rPr lang="ko-KR" altLang="en-US" sz="1400" dirty="0">
                <a:solidFill>
                  <a:schemeClr val="tx1"/>
                </a:solidFill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</a:rPr>
              <a:t>iteration)</a:t>
            </a:r>
            <a:r>
              <a:rPr lang="ko-KR" altLang="en-US" sz="1400" dirty="0">
                <a:solidFill>
                  <a:schemeClr val="tx1"/>
                </a:solidFill>
              </a:rPr>
              <a:t>마다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가 달라질 수도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Point–to-Plane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Point-to-Point</a:t>
            </a:r>
            <a:r>
              <a:rPr lang="ko-KR" altLang="en-US" sz="1400" dirty="0">
                <a:solidFill>
                  <a:schemeClr val="tx1"/>
                </a:solidFill>
              </a:rPr>
              <a:t>보다 더 나은 </a:t>
            </a:r>
            <a:r>
              <a:rPr lang="en-US" altLang="ko-KR" sz="1400" dirty="0">
                <a:solidFill>
                  <a:schemeClr val="tx1"/>
                </a:solidFill>
              </a:rPr>
              <a:t>registration </a:t>
            </a:r>
            <a:r>
              <a:rPr lang="ko-KR" altLang="en-US" sz="1400" dirty="0">
                <a:solidFill>
                  <a:schemeClr val="tx1"/>
                </a:solidFill>
              </a:rPr>
              <a:t>성능을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Error </a:t>
            </a:r>
            <a:r>
              <a:rPr lang="en-US" altLang="ko-KR" sz="1400" dirty="0" err="1">
                <a:solidFill>
                  <a:schemeClr val="tx1"/>
                </a:solidFill>
              </a:rPr>
              <a:t>fucntion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normal vector</a:t>
            </a:r>
            <a:r>
              <a:rPr lang="ko-KR" altLang="en-US" sz="1400" dirty="0">
                <a:solidFill>
                  <a:schemeClr val="tx1"/>
                </a:solidFill>
              </a:rPr>
              <a:t>을 이용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해당 직선이나 평면에 수직인 벡터를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But, </a:t>
            </a:r>
            <a:r>
              <a:rPr lang="ko-KR" altLang="en-US" sz="1400" dirty="0">
                <a:solidFill>
                  <a:schemeClr val="tx1"/>
                </a:solidFill>
              </a:rPr>
              <a:t>결과값이 </a:t>
            </a:r>
            <a:r>
              <a:rPr lang="en-US" altLang="ko-KR" sz="1400" dirty="0">
                <a:solidFill>
                  <a:schemeClr val="tx1"/>
                </a:solidFill>
              </a:rPr>
              <a:t>symmetric</a:t>
            </a:r>
            <a:r>
              <a:rPr lang="ko-KR" altLang="en-US" sz="1400" dirty="0">
                <a:solidFill>
                  <a:schemeClr val="tx1"/>
                </a:solidFill>
              </a:rPr>
              <a:t>하지 않으므로 </a:t>
            </a:r>
            <a:r>
              <a:rPr lang="en-US" altLang="ko-KR" sz="1400" dirty="0">
                <a:solidFill>
                  <a:schemeClr val="tx1"/>
                </a:solidFill>
              </a:rPr>
              <a:t>Normal vector</a:t>
            </a:r>
            <a:r>
              <a:rPr lang="ko-KR" altLang="en-US" sz="1400" dirty="0">
                <a:solidFill>
                  <a:schemeClr val="tx1"/>
                </a:solidFill>
              </a:rPr>
              <a:t>를 구할 때 </a:t>
            </a:r>
            <a:r>
              <a:rPr lang="en-US" altLang="ko-KR" sz="1400" dirty="0" err="1">
                <a:solidFill>
                  <a:schemeClr val="tx1"/>
                </a:solidFill>
              </a:rPr>
              <a:t>x,y</a:t>
            </a:r>
            <a:r>
              <a:rPr lang="en-US" altLang="ko-KR" sz="1400" dirty="0">
                <a:solidFill>
                  <a:schemeClr val="tx1"/>
                </a:solidFill>
              </a:rPr>
              <a:t> normal </a:t>
            </a:r>
            <a:r>
              <a:rPr lang="en-US" altLang="ko-KR" sz="1400" dirty="0" err="1">
                <a:solidFill>
                  <a:schemeClr val="tx1"/>
                </a:solidFill>
              </a:rPr>
              <a:t>ector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성분을 더하는 과정을 거쳐 </a:t>
            </a:r>
            <a:r>
              <a:rPr lang="en-US" altLang="ko-KR" sz="1400" dirty="0">
                <a:solidFill>
                  <a:schemeClr val="tx1"/>
                </a:solidFill>
              </a:rPr>
              <a:t>symmetric</a:t>
            </a:r>
            <a:r>
              <a:rPr lang="ko-KR" altLang="en-US" sz="1400" dirty="0">
                <a:solidFill>
                  <a:schemeClr val="tx1"/>
                </a:solidFill>
              </a:rPr>
              <a:t>하게 </a:t>
            </a:r>
            <a:r>
              <a:rPr lang="ko-KR" altLang="en-US" sz="1400" dirty="0" err="1">
                <a:solidFill>
                  <a:schemeClr val="tx1"/>
                </a:solidFill>
              </a:rPr>
              <a:t>만들어줌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좋은 성능을 보임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3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/>
              <p:nvPr/>
            </p:nvSpPr>
            <p:spPr>
              <a:xfrm>
                <a:off x="309834" y="164892"/>
                <a:ext cx="11572332" cy="56350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LOAM Feature Extraction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LIDAR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cloud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feature 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extraction &gt;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수평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resolution 0.25° /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수직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resolution 4.5°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pk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에서의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feature point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extration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co-planar(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같은 평면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안의 개별적인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scan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정보만 사용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sharp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edge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planar surface patch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에서 찾음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안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i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라고 하면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s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는 동일 스캔에서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laser scanner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의해 반환된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i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의 연속적인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 set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scan point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값을 기준으로 정의되며 아래와 같은 방법으로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feature 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가 정의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Max C : edge point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Min C : planar point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또한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환경에서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feature point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고르게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분포시킬려고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scan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하위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개로 또 쪼갬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&gt;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하위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scan 1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개당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Max 2 edge, Max 4 planar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제공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I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값이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threshold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보다 크거나 작으면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버려짐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" y="164892"/>
                <a:ext cx="11572332" cy="5635038"/>
              </a:xfrm>
              <a:prstGeom prst="rect">
                <a:avLst/>
              </a:prstGeom>
              <a:blipFill>
                <a:blip r:embed="rId3"/>
                <a:stretch>
                  <a:fillRect l="-158" t="-8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E4210ED-E14E-450E-AD51-00F84F83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296202"/>
            <a:ext cx="4905375" cy="2038350"/>
          </a:xfrm>
          <a:prstGeom prst="rect">
            <a:avLst/>
          </a:prstGeom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4E7D9C7D-B6CB-4A45-AF7C-E4F66B0B4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3" b="8918"/>
          <a:stretch/>
        </p:blipFill>
        <p:spPr bwMode="auto">
          <a:xfrm>
            <a:off x="4116331" y="1695450"/>
            <a:ext cx="3959338" cy="6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3F74FD-A032-4801-92C7-9B42E23C664E}"/>
              </a:ext>
            </a:extLst>
          </p:cNvPr>
          <p:cNvGrpSpPr/>
          <p:nvPr/>
        </p:nvGrpSpPr>
        <p:grpSpPr>
          <a:xfrm>
            <a:off x="6825739" y="3947186"/>
            <a:ext cx="5056427" cy="2745922"/>
            <a:chOff x="7049306" y="3947186"/>
            <a:chExt cx="5056427" cy="27459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7C9253-11F7-4209-96CB-C6855C53B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9306" y="3947186"/>
              <a:ext cx="3712080" cy="274592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06D772B-2D13-4549-8614-E9EBBF907D0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00" y="4210050"/>
              <a:ext cx="99614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0223935-5E3D-48B3-87E2-2088A216F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05346" y="5558971"/>
              <a:ext cx="2263502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8CB8CE-6F23-40FA-804B-DA3E28E8C082}"/>
                </a:ext>
              </a:extLst>
            </p:cNvPr>
            <p:cNvSpPr/>
            <p:nvPr/>
          </p:nvSpPr>
          <p:spPr>
            <a:xfrm>
              <a:off x="11168848" y="3947186"/>
              <a:ext cx="923925" cy="481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planar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EEC7DC-2D8D-4649-8573-2797C573E7E4}"/>
                </a:ext>
              </a:extLst>
            </p:cNvPr>
            <p:cNvSpPr/>
            <p:nvPr/>
          </p:nvSpPr>
          <p:spPr>
            <a:xfrm>
              <a:off x="11181808" y="5318012"/>
              <a:ext cx="923925" cy="481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C000"/>
                  </a:solidFill>
                </a:rPr>
                <a:t>edge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0CFEF5-1591-4C7C-965B-9FB765B81665}"/>
              </a:ext>
            </a:extLst>
          </p:cNvPr>
          <p:cNvSpPr/>
          <p:nvPr/>
        </p:nvSpPr>
        <p:spPr>
          <a:xfrm>
            <a:off x="1236811" y="6283960"/>
            <a:ext cx="2080281" cy="481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92D050"/>
                </a:solidFill>
              </a:rPr>
              <a:t>평행한 </a:t>
            </a:r>
            <a:r>
              <a:rPr lang="en-US" altLang="ko-KR" sz="1200" b="1" dirty="0">
                <a:solidFill>
                  <a:srgbClr val="92D050"/>
                </a:solidFill>
              </a:rPr>
              <a:t>local planar surface point</a:t>
            </a:r>
            <a:r>
              <a:rPr lang="ko-KR" altLang="en-US" sz="1200" b="1" dirty="0">
                <a:solidFill>
                  <a:srgbClr val="92D050"/>
                </a:solidFill>
              </a:rPr>
              <a:t>는 신뢰 </a:t>
            </a:r>
            <a:r>
              <a:rPr lang="en-US" altLang="ko-KR" sz="1200" b="1" dirty="0">
                <a:solidFill>
                  <a:srgbClr val="92D050"/>
                </a:solidFill>
              </a:rPr>
              <a:t>X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E66A94-4B14-4108-9C5D-A81184960327}"/>
              </a:ext>
            </a:extLst>
          </p:cNvPr>
          <p:cNvSpPr/>
          <p:nvPr/>
        </p:nvSpPr>
        <p:spPr>
          <a:xfrm>
            <a:off x="3520441" y="6283960"/>
            <a:ext cx="2282830" cy="481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92D050"/>
                </a:solidFill>
              </a:rPr>
              <a:t>가려진 영역의 </a:t>
            </a:r>
            <a:r>
              <a:rPr lang="en-US" altLang="ko-KR" sz="1200" b="1" dirty="0">
                <a:solidFill>
                  <a:srgbClr val="92D050"/>
                </a:solidFill>
              </a:rPr>
              <a:t>point</a:t>
            </a:r>
            <a:r>
              <a:rPr lang="ko-KR" altLang="en-US" sz="1200" b="1" dirty="0">
                <a:solidFill>
                  <a:srgbClr val="92D050"/>
                </a:solidFill>
              </a:rPr>
              <a:t> 신뢰 </a:t>
            </a:r>
            <a:r>
              <a:rPr lang="en-US" altLang="ko-KR" sz="1200" b="1" dirty="0">
                <a:solidFill>
                  <a:srgbClr val="92D050"/>
                </a:solidFill>
              </a:rPr>
              <a:t>X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0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/>
              <p:nvPr/>
            </p:nvSpPr>
            <p:spPr>
              <a:xfrm>
                <a:off x="309834" y="164892"/>
                <a:ext cx="11572332" cy="56350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LOAM Feature Point Correspondence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​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에서 찾은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edge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와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planar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​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이라 하면 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들에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있는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중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nearest 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찾아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correspondence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b="1" dirty="0">
                    <a:solidFill>
                      <a:srgbClr val="92D050"/>
                    </a:solidFill>
                  </a:rPr>
                  <a:t>Edge Point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						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						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의 점에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에서 가장 가까운 이웃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찾아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						  edge line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생성하고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edge line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I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사이의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correspondence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					         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b="1" dirty="0">
                    <a:solidFill>
                      <a:srgbClr val="92D050"/>
                    </a:solidFill>
                  </a:rPr>
                  <a:t>Planar Point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4" y="164892"/>
                <a:ext cx="11572332" cy="5635038"/>
              </a:xfrm>
              <a:prstGeom prst="rect">
                <a:avLst/>
              </a:prstGeom>
              <a:blipFill>
                <a:blip r:embed="rId3"/>
                <a:stretch>
                  <a:fillRect l="-158" t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76F7FD7-585A-4A42-8C91-C9951F237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28" y="581099"/>
            <a:ext cx="6186544" cy="19644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37E3A-DE07-45EF-8123-4EC284100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3" y="3759953"/>
            <a:ext cx="4781550" cy="110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524702-FF76-4C1C-B48F-00E5D831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78" y="5581650"/>
            <a:ext cx="4657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37193" y="128425"/>
            <a:ext cx="11572332" cy="5338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3D space rigid body Transformation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이동 변환은 선형 변환이므로 문제가 많지 않지만 회전 변환은 다루기 어려움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ko-KR" altLang="en-US" sz="1400" dirty="0">
                <a:solidFill>
                  <a:schemeClr val="tx1"/>
                </a:solidFill>
              </a:rPr>
              <a:t>그 회전 변환에 관한 것들을 다룰 예정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강체</a:t>
            </a:r>
            <a:r>
              <a:rPr lang="en-US" altLang="ko-KR" sz="1400" b="1" dirty="0">
                <a:solidFill>
                  <a:srgbClr val="92D050"/>
                </a:solidFill>
              </a:rPr>
              <a:t>(Rigid body) </a:t>
            </a:r>
            <a:r>
              <a:rPr lang="ko-KR" altLang="en-US" sz="1400" dirty="0">
                <a:solidFill>
                  <a:schemeClr val="tx1"/>
                </a:solidFill>
              </a:rPr>
              <a:t>딱딱한 물체 → 물체의 형태가 변하지 않음을 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벡터</a:t>
            </a:r>
            <a:r>
              <a:rPr lang="en-US" altLang="ko-KR" sz="1400" b="1" dirty="0">
                <a:solidFill>
                  <a:srgbClr val="92D050"/>
                </a:solidFill>
              </a:rPr>
              <a:t>(Vector) </a:t>
            </a:r>
            <a:r>
              <a:rPr lang="ko-KR" altLang="en-US" sz="1400" dirty="0">
                <a:solidFill>
                  <a:schemeClr val="tx1"/>
                </a:solidFill>
              </a:rPr>
              <a:t>크기와 방향을 갖는 </a:t>
            </a:r>
            <a:r>
              <a:rPr lang="ko-KR" altLang="en-US" sz="1400" dirty="0" err="1">
                <a:solidFill>
                  <a:schemeClr val="tx1"/>
                </a:solidFill>
              </a:rPr>
              <a:t>물리량을</a:t>
            </a:r>
            <a:r>
              <a:rPr lang="ko-KR" altLang="en-US" sz="1400" dirty="0">
                <a:solidFill>
                  <a:schemeClr val="tx1"/>
                </a:solidFill>
              </a:rPr>
              <a:t> 의미하며 화살표로 표시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차이점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위치는 벡터의 속성이 아니므로 </a:t>
            </a:r>
            <a:r>
              <a:rPr lang="en-US" altLang="ko-KR" sz="1400" dirty="0">
                <a:solidFill>
                  <a:schemeClr val="tx1"/>
                </a:solidFill>
              </a:rPr>
              <a:t>3D</a:t>
            </a:r>
            <a:r>
              <a:rPr lang="ko-KR" altLang="en-US" sz="1400" dirty="0">
                <a:solidFill>
                  <a:schemeClr val="tx1"/>
                </a:solidFill>
              </a:rPr>
              <a:t>위치와 </a:t>
            </a:r>
            <a:r>
              <a:rPr lang="en-US" altLang="ko-KR" sz="1400" dirty="0">
                <a:solidFill>
                  <a:schemeClr val="tx1"/>
                </a:solidFill>
              </a:rPr>
              <a:t>3D</a:t>
            </a:r>
            <a:r>
              <a:rPr lang="ko-KR" altLang="en-US" sz="1400" dirty="0">
                <a:solidFill>
                  <a:schemeClr val="tx1"/>
                </a:solidFill>
              </a:rPr>
              <a:t>벡터를 구별하는 것은 매우 중요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공통점 </a:t>
            </a:r>
            <a:r>
              <a:rPr lang="en-US" altLang="ko-KR" sz="1400" dirty="0">
                <a:solidFill>
                  <a:schemeClr val="tx1"/>
                </a:solidFill>
              </a:rPr>
              <a:t>: 3D </a:t>
            </a:r>
            <a:r>
              <a:rPr lang="ko-KR" altLang="en-US" sz="1400" dirty="0">
                <a:solidFill>
                  <a:schemeClr val="tx1"/>
                </a:solidFill>
              </a:rPr>
              <a:t>벡터와 </a:t>
            </a:r>
            <a:r>
              <a:rPr lang="en-US" altLang="ko-KR" sz="1400" dirty="0">
                <a:solidFill>
                  <a:schemeClr val="tx1"/>
                </a:solidFill>
              </a:rPr>
              <a:t>3D </a:t>
            </a:r>
            <a:r>
              <a:rPr lang="ko-KR" altLang="en-US" sz="1400" dirty="0">
                <a:solidFill>
                  <a:schemeClr val="tx1"/>
                </a:solidFill>
              </a:rPr>
              <a:t>위치는 둘 다 </a:t>
            </a:r>
            <a:r>
              <a:rPr lang="en-US" altLang="ko-KR" sz="1400" dirty="0">
                <a:solidFill>
                  <a:schemeClr val="tx1"/>
                </a:solidFill>
              </a:rPr>
              <a:t>x, y, z</a:t>
            </a:r>
            <a:r>
              <a:rPr lang="ko-KR" altLang="en-US" sz="1400" dirty="0">
                <a:solidFill>
                  <a:schemeClr val="tx1"/>
                </a:solidFill>
              </a:rPr>
              <a:t>값으로 표시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벡터 내적 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두 벡터의 사이각을 알아내는데 유용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벡터 외적 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외적은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3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차원적인 의미를 가지는데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외적은 결과값으로 두벡터와 수직인 벡터를 반환하기 때문</a:t>
            </a:r>
          </a:p>
          <a:p>
            <a:pPr lvl="1">
              <a:lnSpc>
                <a:spcPct val="200000"/>
              </a:lnSpc>
            </a:pP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외적은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3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차원 벡터만 정의하고 외적을 사용하여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벡터의 회전을 나타낼 수 있음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042. 내적 vs 외적 - 수학 용어를 알면 개념이 보인다">
            <a:extLst>
              <a:ext uri="{FF2B5EF4-FFF2-40B4-BE49-F238E27FC236}">
                <a16:creationId xmlns:a16="http://schemas.microsoft.com/office/drawing/2014/main" id="{900B05B1-5B96-6561-79EC-2D195B93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37" y="2300130"/>
            <a:ext cx="2537396" cy="20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C5651F2-C836-D740-DABD-12517B2C5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14330" r="6563" b="9956"/>
          <a:stretch/>
        </p:blipFill>
        <p:spPr bwMode="auto">
          <a:xfrm>
            <a:off x="7880453" y="4746616"/>
            <a:ext cx="3736880" cy="20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122F3E-17BA-4C22-A525-17B8A8E0CF57}"/>
              </a:ext>
            </a:extLst>
          </p:cNvPr>
          <p:cNvSpPr/>
          <p:nvPr/>
        </p:nvSpPr>
        <p:spPr>
          <a:xfrm>
            <a:off x="314793" y="0"/>
            <a:ext cx="5095407" cy="4512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Pose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Graph SLAM in Factor Graph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Factor graph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variable node</a:t>
            </a:r>
            <a:r>
              <a:rPr lang="ko-KR" altLang="en-US" sz="1400" dirty="0">
                <a:solidFill>
                  <a:schemeClr val="tx1"/>
                </a:solidFill>
              </a:rPr>
              <a:t>에 연결된 </a:t>
            </a:r>
            <a:r>
              <a:rPr lang="en-US" altLang="ko-KR" sz="1400" dirty="0">
                <a:solidFill>
                  <a:schemeClr val="tx1"/>
                </a:solidFill>
              </a:rPr>
              <a:t>factor</a:t>
            </a:r>
            <a:r>
              <a:rPr lang="ko-KR" altLang="en-US" sz="1400" dirty="0">
                <a:solidFill>
                  <a:schemeClr val="tx1"/>
                </a:solidFill>
              </a:rPr>
              <a:t>로 구성된 </a:t>
            </a:r>
            <a:r>
              <a:rPr lang="en-US" altLang="ko-KR" sz="1400" dirty="0">
                <a:solidFill>
                  <a:schemeClr val="tx1"/>
                </a:solidFill>
              </a:rPr>
              <a:t>bipartite graph(</a:t>
            </a:r>
            <a:r>
              <a:rPr lang="ko-KR" altLang="en-US" sz="1400" dirty="0">
                <a:solidFill>
                  <a:schemeClr val="tx1"/>
                </a:solidFill>
              </a:rPr>
              <a:t>이분법 그래프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Bayes network</a:t>
            </a:r>
            <a:r>
              <a:rPr lang="ko-KR" altLang="en-US" sz="1400" dirty="0">
                <a:solidFill>
                  <a:schemeClr val="tx1"/>
                </a:solidFill>
              </a:rPr>
              <a:t>나 </a:t>
            </a:r>
            <a:r>
              <a:rPr lang="en-US" altLang="ko-KR" sz="1400" dirty="0">
                <a:solidFill>
                  <a:schemeClr val="tx1"/>
                </a:solidFill>
              </a:rPr>
              <a:t>Markov network</a:t>
            </a:r>
            <a:r>
              <a:rPr lang="ko-KR" altLang="en-US" sz="1400" dirty="0">
                <a:solidFill>
                  <a:schemeClr val="tx1"/>
                </a:solidFill>
              </a:rPr>
              <a:t>로 표현가능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Pose graph optimization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SLAM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landmark </a:t>
            </a:r>
            <a:r>
              <a:rPr lang="ko-KR" altLang="en-US" sz="1400" dirty="0">
                <a:solidFill>
                  <a:schemeClr val="tx1"/>
                </a:solidFill>
              </a:rPr>
              <a:t>정보를 제거한 후 </a:t>
            </a:r>
            <a:r>
              <a:rPr lang="en-US" altLang="ko-KR" sz="1400" dirty="0">
                <a:solidFill>
                  <a:schemeClr val="tx1"/>
                </a:solidFill>
              </a:rPr>
              <a:t>pose </a:t>
            </a:r>
            <a:r>
              <a:rPr lang="ko-KR" altLang="en-US" sz="1400" dirty="0">
                <a:solidFill>
                  <a:schemeClr val="tx1"/>
                </a:solidFill>
              </a:rPr>
              <a:t>값만 가지고 최적화를 하는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Loop closure </a:t>
            </a:r>
            <a:r>
              <a:rPr lang="ko-KR" altLang="en-US" sz="1400" dirty="0">
                <a:solidFill>
                  <a:schemeClr val="tx1"/>
                </a:solidFill>
              </a:rPr>
              <a:t>문제를 별도로 다룰 필요 없이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구성한 </a:t>
            </a:r>
            <a:r>
              <a:rPr lang="en-US" altLang="ko-KR" sz="1400" dirty="0">
                <a:solidFill>
                  <a:schemeClr val="tx1"/>
                </a:solidFill>
              </a:rPr>
              <a:t>factor graph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optimization</a:t>
            </a:r>
            <a:r>
              <a:rPr lang="ko-KR" altLang="en-US" sz="1400" dirty="0">
                <a:solidFill>
                  <a:schemeClr val="tx1"/>
                </a:solidFill>
              </a:rPr>
              <a:t>하는 것으로 해결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최적화할 때는 </a:t>
            </a:r>
            <a:r>
              <a:rPr lang="en-US" altLang="ko-KR" sz="1400" dirty="0">
                <a:solidFill>
                  <a:schemeClr val="tx1"/>
                </a:solidFill>
              </a:rPr>
              <a:t>least square </a:t>
            </a:r>
            <a:r>
              <a:rPr lang="ko-KR" altLang="en-US" sz="1400" dirty="0">
                <a:solidFill>
                  <a:schemeClr val="tx1"/>
                </a:solidFill>
              </a:rPr>
              <a:t>사용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170" name="Picture 2" descr="SLAM">
            <a:extLst>
              <a:ext uri="{FF2B5EF4-FFF2-40B4-BE49-F238E27FC236}">
                <a16:creationId xmlns:a16="http://schemas.microsoft.com/office/drawing/2014/main" id="{755FC86F-80E7-4AE9-B813-CD17E90F4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"/>
          <a:stretch/>
        </p:blipFill>
        <p:spPr bwMode="auto">
          <a:xfrm>
            <a:off x="5748171" y="2826749"/>
            <a:ext cx="6322383" cy="38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">
            <a:extLst>
              <a:ext uri="{FF2B5EF4-FFF2-40B4-BE49-F238E27FC236}">
                <a16:creationId xmlns:a16="http://schemas.microsoft.com/office/drawing/2014/main" id="{0F9073F7-CC36-4C44-88E2-BB6A9FBE6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86" b="8442"/>
          <a:stretch/>
        </p:blipFill>
        <p:spPr bwMode="auto">
          <a:xfrm>
            <a:off x="7915275" y="316429"/>
            <a:ext cx="4276725" cy="219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">
            <a:extLst>
              <a:ext uri="{FF2B5EF4-FFF2-40B4-BE49-F238E27FC236}">
                <a16:creationId xmlns:a16="http://schemas.microsoft.com/office/drawing/2014/main" id="{43ED5112-A3E1-49D7-A6D3-E87A5C530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" b="68189"/>
          <a:stretch/>
        </p:blipFill>
        <p:spPr bwMode="auto">
          <a:xfrm>
            <a:off x="5027614" y="716479"/>
            <a:ext cx="4030662" cy="13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7CE05B-5B9A-461A-BA80-2604E807A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3" y="4512039"/>
            <a:ext cx="3886826" cy="18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0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122F3E-17BA-4C22-A525-17B8A8E0CF57}"/>
              </a:ext>
            </a:extLst>
          </p:cNvPr>
          <p:cNvSpPr/>
          <p:nvPr/>
        </p:nvSpPr>
        <p:spPr>
          <a:xfrm>
            <a:off x="374754" y="1"/>
            <a:ext cx="11619324" cy="4678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Pose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Graph SLAM Optimization –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isam</a:t>
            </a:r>
            <a:endParaRPr lang="en-US" altLang="ko-KR" sz="1400" b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fast incremental matrix factorization</a:t>
            </a:r>
            <a:r>
              <a:rPr lang="ko-KR" altLang="en-US" sz="1400" dirty="0">
                <a:solidFill>
                  <a:schemeClr val="tx1"/>
                </a:solidFill>
              </a:rPr>
              <a:t>을 기반으로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Matrix </a:t>
            </a:r>
            <a:r>
              <a:rPr lang="en-US" altLang="ko-KR" sz="1400" dirty="0" err="1">
                <a:solidFill>
                  <a:schemeClr val="tx1"/>
                </a:solidFill>
              </a:rPr>
              <a:t>Factorizaion</a:t>
            </a:r>
            <a:r>
              <a:rPr lang="en-US" altLang="ko-KR" sz="1400" dirty="0">
                <a:solidFill>
                  <a:schemeClr val="tx1"/>
                </a:solidFill>
              </a:rPr>
              <a:t> : User-Item Matrix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User/Item Latent(</a:t>
            </a:r>
            <a:r>
              <a:rPr lang="ko-KR" altLang="en-US" sz="1400" dirty="0">
                <a:solidFill>
                  <a:schemeClr val="tx1"/>
                </a:solidFill>
              </a:rPr>
              <a:t>잠재적인</a:t>
            </a:r>
            <a:r>
              <a:rPr lang="en-US" altLang="ko-KR" sz="1400" dirty="0">
                <a:solidFill>
                  <a:schemeClr val="tx1"/>
                </a:solidFill>
              </a:rPr>
              <a:t>) Matrix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ko-KR" altLang="en-US" sz="1400" dirty="0" err="1">
                <a:solidFill>
                  <a:schemeClr val="tx1"/>
                </a:solidFill>
              </a:rPr>
              <a:t>행렬분해하는</a:t>
            </a:r>
            <a:r>
              <a:rPr lang="ko-KR" altLang="en-US" sz="1400" dirty="0">
                <a:solidFill>
                  <a:schemeClr val="tx1"/>
                </a:solidFill>
              </a:rPr>
              <a:t> 방법론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유저들의 아이템에 대한 점수를 등록해 놓은 것으로 각 객체에 관한 이러한 특징 측정한 것을 잠재 요인</a:t>
            </a:r>
            <a:r>
              <a:rPr lang="en-US" altLang="ko-KR" sz="1400" dirty="0">
                <a:solidFill>
                  <a:schemeClr val="tx1"/>
                </a:solidFill>
              </a:rPr>
              <a:t>(latent factor)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ISAM</a:t>
            </a:r>
            <a:r>
              <a:rPr lang="ko-KR" altLang="en-US" sz="1400" dirty="0">
                <a:solidFill>
                  <a:schemeClr val="tx1"/>
                </a:solidFill>
              </a:rPr>
              <a:t>은 주기적인 변수 재정렬을 통해 새로운 </a:t>
            </a:r>
            <a:r>
              <a:rPr lang="en-US" altLang="ko-KR" sz="1400" dirty="0">
                <a:solidFill>
                  <a:schemeClr val="tx1"/>
                </a:solidFill>
              </a:rPr>
              <a:t>measurement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dirty="0" err="1">
                <a:solidFill>
                  <a:schemeClr val="tx1"/>
                </a:solidFill>
              </a:rPr>
              <a:t>들어오게되면</a:t>
            </a:r>
            <a:r>
              <a:rPr lang="ko-KR" altLang="en-US" sz="1400" dirty="0">
                <a:solidFill>
                  <a:schemeClr val="tx1"/>
                </a:solidFill>
              </a:rPr>
              <a:t> 자연적으로 </a:t>
            </a:r>
            <a:r>
              <a:rPr lang="en-US" altLang="ko-KR" sz="1400" dirty="0">
                <a:solidFill>
                  <a:schemeClr val="tx1"/>
                </a:solidFill>
              </a:rPr>
              <a:t>sparse smoothing information matrix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QR factorization</a:t>
            </a:r>
            <a:r>
              <a:rPr lang="ko-KR" altLang="en-US" sz="1400" dirty="0">
                <a:solidFill>
                  <a:schemeClr val="tx1"/>
                </a:solidFill>
              </a:rPr>
              <a:t>를 업데이트하여 </a:t>
            </a:r>
            <a:r>
              <a:rPr lang="ko-KR" altLang="en-US" sz="1400" dirty="0">
                <a:solidFill>
                  <a:srgbClr val="FF0000"/>
                </a:solidFill>
              </a:rPr>
              <a:t>실제로 변경되는 </a:t>
            </a:r>
            <a:r>
              <a:rPr lang="en-US" altLang="ko-KR" sz="1400" dirty="0">
                <a:solidFill>
                  <a:srgbClr val="FF0000"/>
                </a:solidFill>
              </a:rPr>
              <a:t>matrix </a:t>
            </a:r>
            <a:r>
              <a:rPr lang="ko-KR" altLang="en-US" sz="1400" dirty="0">
                <a:solidFill>
                  <a:srgbClr val="FF0000"/>
                </a:solidFill>
              </a:rPr>
              <a:t>항목만 다시 계산</a:t>
            </a:r>
            <a:r>
              <a:rPr lang="ko-KR" altLang="en-US" sz="1400" dirty="0">
                <a:solidFill>
                  <a:schemeClr val="tx1"/>
                </a:solidFill>
              </a:rPr>
              <a:t>함으로써 </a:t>
            </a:r>
            <a:r>
              <a:rPr lang="en-US" altLang="ko-KR" sz="1400" dirty="0">
                <a:solidFill>
                  <a:schemeClr val="tx1"/>
                </a:solidFill>
              </a:rPr>
              <a:t>square root information matrix</a:t>
            </a:r>
            <a:r>
              <a:rPr lang="ko-KR" altLang="en-US" sz="1400" dirty="0">
                <a:solidFill>
                  <a:schemeClr val="tx1"/>
                </a:solidFill>
              </a:rPr>
              <a:t>를 업데이트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QR </a:t>
            </a:r>
            <a:r>
              <a:rPr lang="ko-KR" altLang="en-US" sz="1400" dirty="0">
                <a:solidFill>
                  <a:schemeClr val="tx1"/>
                </a:solidFill>
              </a:rPr>
              <a:t>분해 </a:t>
            </a:r>
            <a:r>
              <a:rPr lang="en-US" altLang="ko-KR" sz="1400" dirty="0">
                <a:solidFill>
                  <a:schemeClr val="tx1"/>
                </a:solidFill>
              </a:rPr>
              <a:t>: least square </a:t>
            </a:r>
            <a:r>
              <a:rPr lang="ko-KR" altLang="en-US" sz="1400" dirty="0">
                <a:solidFill>
                  <a:schemeClr val="tx1"/>
                </a:solidFill>
              </a:rPr>
              <a:t>풀 때 사용하는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아래 그림과 같은 </a:t>
            </a:r>
            <a:r>
              <a:rPr lang="en-US" altLang="ko-KR" sz="1400" dirty="0">
                <a:solidFill>
                  <a:schemeClr val="tx1"/>
                </a:solidFill>
              </a:rPr>
              <a:t>fill-in</a:t>
            </a:r>
            <a:r>
              <a:rPr lang="ko-KR" altLang="en-US" sz="1400" dirty="0">
                <a:solidFill>
                  <a:schemeClr val="tx1"/>
                </a:solidFill>
              </a:rPr>
              <a:t>을 피하기 위해 </a:t>
            </a:r>
            <a:r>
              <a:rPr lang="en-US" altLang="ko-KR" sz="1400" dirty="0">
                <a:solidFill>
                  <a:schemeClr val="tx1"/>
                </a:solidFill>
              </a:rPr>
              <a:t>variable reordering technique</a:t>
            </a:r>
            <a:r>
              <a:rPr lang="ko-KR" altLang="en-US" sz="1400" dirty="0">
                <a:solidFill>
                  <a:schemeClr val="tx1"/>
                </a:solidFill>
              </a:rPr>
              <a:t>을 이용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루프가 많은 로봇 궤적에서도 효율적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또한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실시간 </a:t>
            </a:r>
            <a:r>
              <a:rPr lang="en-US" altLang="ko-KR" sz="1400" dirty="0">
                <a:solidFill>
                  <a:schemeClr val="tx1"/>
                </a:solidFill>
              </a:rPr>
              <a:t>data association</a:t>
            </a:r>
            <a:r>
              <a:rPr lang="ko-KR" altLang="en-US" sz="1400" dirty="0">
                <a:solidFill>
                  <a:schemeClr val="tx1"/>
                </a:solidFill>
              </a:rPr>
              <a:t>이 가능하도록 </a:t>
            </a:r>
            <a:r>
              <a:rPr lang="en-US" altLang="ko-KR" sz="1400" dirty="0">
                <a:solidFill>
                  <a:schemeClr val="tx1"/>
                </a:solidFill>
              </a:rPr>
              <a:t>factored information matrix</a:t>
            </a:r>
            <a:r>
              <a:rPr lang="ko-KR" altLang="en-US" sz="1400" dirty="0">
                <a:solidFill>
                  <a:schemeClr val="tx1"/>
                </a:solidFill>
              </a:rPr>
              <a:t>를 기반으로 추정 </a:t>
            </a:r>
            <a:r>
              <a:rPr lang="en-US" altLang="ko-KR" sz="1400" dirty="0">
                <a:solidFill>
                  <a:schemeClr val="tx1"/>
                </a:solidFill>
              </a:rPr>
              <a:t>uncertainties</a:t>
            </a:r>
            <a:r>
              <a:rPr lang="ko-KR" altLang="en-US" sz="1400" dirty="0">
                <a:solidFill>
                  <a:schemeClr val="tx1"/>
                </a:solidFill>
              </a:rPr>
              <a:t>에 접근할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추정 </a:t>
            </a:r>
            <a:r>
              <a:rPr lang="en-US" altLang="ko-KR" sz="1400" dirty="0">
                <a:solidFill>
                  <a:schemeClr val="tx1"/>
                </a:solidFill>
              </a:rPr>
              <a:t>uncertainties</a:t>
            </a:r>
            <a:r>
              <a:rPr lang="ko-KR" altLang="en-US" sz="1400" dirty="0">
                <a:solidFill>
                  <a:schemeClr val="tx1"/>
                </a:solidFill>
              </a:rPr>
              <a:t>은 전체 공분산 행렬의 </a:t>
            </a:r>
            <a:r>
              <a:rPr lang="en-US" altLang="ko-KR" sz="1400" dirty="0">
                <a:solidFill>
                  <a:schemeClr val="tx1"/>
                </a:solidFill>
              </a:rPr>
              <a:t>sparsity</a:t>
            </a:r>
            <a:r>
              <a:rPr lang="ko-KR" altLang="en-US" sz="1400" dirty="0">
                <a:solidFill>
                  <a:schemeClr val="tx1"/>
                </a:solidFill>
              </a:rPr>
              <a:t>을 활용하여 업데이트된 </a:t>
            </a:r>
            <a:r>
              <a:rPr lang="en-US" altLang="ko-KR" sz="1400" dirty="0">
                <a:solidFill>
                  <a:schemeClr val="tx1"/>
                </a:solidFill>
              </a:rPr>
              <a:t>square root factor </a:t>
            </a:r>
            <a:r>
              <a:rPr lang="ko-KR" altLang="en-US" sz="1400" dirty="0">
                <a:solidFill>
                  <a:schemeClr val="tx1"/>
                </a:solidFill>
              </a:rPr>
              <a:t>에서 검색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0244" name="Picture 4" descr="image">
            <a:extLst>
              <a:ext uri="{FF2B5EF4-FFF2-40B4-BE49-F238E27FC236}">
                <a16:creationId xmlns:a16="http://schemas.microsoft.com/office/drawing/2014/main" id="{26FBED46-EBC4-4945-A690-FB67EE557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61" y="4678879"/>
            <a:ext cx="3924477" cy="208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96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122F3E-17BA-4C22-A525-17B8A8E0CF57}"/>
              </a:ext>
            </a:extLst>
          </p:cNvPr>
          <p:cNvSpPr/>
          <p:nvPr/>
        </p:nvSpPr>
        <p:spPr>
          <a:xfrm>
            <a:off x="164893" y="1"/>
            <a:ext cx="6031042" cy="3612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Pose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Graph SLAM Optimization – g2o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그래프 기반 </a:t>
            </a:r>
            <a:r>
              <a:rPr lang="en-US" altLang="ko-KR" sz="1400" dirty="0">
                <a:solidFill>
                  <a:schemeClr val="tx1"/>
                </a:solidFill>
              </a:rPr>
              <a:t>non-linear least square</a:t>
            </a:r>
            <a:r>
              <a:rPr lang="ko-KR" altLang="en-US" sz="1400" dirty="0">
                <a:solidFill>
                  <a:schemeClr val="tx1"/>
                </a:solidFill>
              </a:rPr>
              <a:t>을 최적화하기 위한 오픈 소스 </a:t>
            </a:r>
            <a:r>
              <a:rPr lang="en-US" altLang="ko-KR" sz="1400" dirty="0">
                <a:solidFill>
                  <a:schemeClr val="tx1"/>
                </a:solidFill>
              </a:rPr>
              <a:t>C++ </a:t>
            </a:r>
            <a:r>
              <a:rPr lang="ko-KR" altLang="en-US" sz="1400" dirty="0">
                <a:solidFill>
                  <a:schemeClr val="tx1"/>
                </a:solidFill>
              </a:rPr>
              <a:t>프레임워크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ORB SLAM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LSD SLAM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g2o</a:t>
            </a:r>
            <a:r>
              <a:rPr lang="ko-KR" altLang="en-US" sz="1400" dirty="0">
                <a:solidFill>
                  <a:schemeClr val="tx1"/>
                </a:solidFill>
              </a:rPr>
              <a:t>가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linear structure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Schur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H</a:t>
            </a:r>
            <a:r>
              <a:rPr lang="ko-KR" altLang="en-US" sz="1400" dirty="0">
                <a:solidFill>
                  <a:schemeClr val="tx1"/>
                </a:solidFill>
              </a:rPr>
              <a:t>행렬은 웬만하면 다 희소행렬로 미리 구조 알고있으면 </a:t>
            </a:r>
            <a:r>
              <a:rPr lang="en-US" altLang="ko-KR" sz="1400" dirty="0">
                <a:solidFill>
                  <a:schemeClr val="tx1"/>
                </a:solidFill>
              </a:rPr>
              <a:t>densify</a:t>
            </a:r>
            <a:r>
              <a:rPr lang="ko-KR" altLang="en-US" sz="1400" dirty="0">
                <a:solidFill>
                  <a:schemeClr val="tx1"/>
                </a:solidFill>
              </a:rPr>
              <a:t>하고 </a:t>
            </a:r>
            <a:r>
              <a:rPr lang="ko-KR" altLang="en-US" sz="1400" dirty="0" err="1">
                <a:solidFill>
                  <a:schemeClr val="tx1"/>
                </a:solidFill>
              </a:rPr>
              <a:t>역행렬풀면</a:t>
            </a:r>
            <a:r>
              <a:rPr lang="ko-KR" altLang="en-US" sz="1400" dirty="0">
                <a:solidFill>
                  <a:schemeClr val="tx1"/>
                </a:solidFill>
              </a:rPr>
              <a:t> 시간과 공간 절약가능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풀기위해 </a:t>
            </a:r>
            <a:r>
              <a:rPr lang="en-US" altLang="ko-KR" sz="1400" dirty="0">
                <a:solidFill>
                  <a:schemeClr val="tx1"/>
                </a:solidFill>
              </a:rPr>
              <a:t>block</a:t>
            </a:r>
            <a:r>
              <a:rPr lang="ko-KR" altLang="en-US" sz="1400" dirty="0">
                <a:solidFill>
                  <a:schemeClr val="tx1"/>
                </a:solidFill>
              </a:rPr>
              <a:t>화 시킴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linear solver type : </a:t>
            </a:r>
            <a:r>
              <a:rPr lang="ko-KR" altLang="en-US" sz="1400" dirty="0">
                <a:solidFill>
                  <a:schemeClr val="tx1"/>
                </a:solidFill>
              </a:rPr>
              <a:t>역행렬과 희소 행렬의 구조를 푸는 방법을 정의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A230EF-BFD5-4B37-90BE-4DCA7E5C2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1629"/>
          <a:stretch/>
        </p:blipFill>
        <p:spPr>
          <a:xfrm>
            <a:off x="6311328" y="399113"/>
            <a:ext cx="5200650" cy="6059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FBA9FE-54D3-4217-9FBF-0FC24A06A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1" t="5246" r="3956" b="2346"/>
          <a:stretch/>
        </p:blipFill>
        <p:spPr>
          <a:xfrm>
            <a:off x="680022" y="3612628"/>
            <a:ext cx="5232778" cy="3080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C45084-CF4B-4AD8-88BD-D805103B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63" y="3612628"/>
            <a:ext cx="3618329" cy="9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6"/>
            <a:ext cx="11775722" cy="672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Rotation+Translation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=Transform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Rigid </a:t>
            </a:r>
            <a:r>
              <a:rPr lang="ko-KR" altLang="en-US" sz="1400" dirty="0">
                <a:solidFill>
                  <a:schemeClr val="tx1"/>
                </a:solidFill>
              </a:rPr>
              <a:t>변환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ko-KR" altLang="en-US" sz="1400" dirty="0">
                <a:solidFill>
                  <a:schemeClr val="tx1"/>
                </a:solidFill>
              </a:rPr>
              <a:t>좌표계 간의 유클리드 변환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형태와 크기를 유지한체 </a:t>
            </a:r>
            <a:r>
              <a:rPr lang="ko-KR" altLang="en-US" sz="1400" dirty="0">
                <a:solidFill>
                  <a:srgbClr val="FF0000"/>
                </a:solidFill>
              </a:rPr>
              <a:t>위치와 방향만 </a:t>
            </a:r>
            <a:r>
              <a:rPr lang="ko-KR" altLang="en-US" sz="1400" dirty="0">
                <a:solidFill>
                  <a:schemeClr val="tx1"/>
                </a:solidFill>
              </a:rPr>
              <a:t>바뀔 수 있음 </a:t>
            </a:r>
            <a:r>
              <a:rPr lang="en-US" altLang="ko-KR" sz="1400" dirty="0">
                <a:solidFill>
                  <a:schemeClr val="tx1"/>
                </a:solidFill>
              </a:rPr>
              <a:t>(only translation &amp; rotation)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좌표 변환 동일한 벡터 </a:t>
            </a:r>
            <a:r>
              <a:rPr lang="en-US" altLang="ko-KR" sz="1400" dirty="0">
                <a:solidFill>
                  <a:schemeClr val="tx1"/>
                </a:solidFill>
              </a:rPr>
              <a:t>p</a:t>
            </a:r>
            <a:r>
              <a:rPr lang="ko-KR" altLang="en-US" sz="1400" dirty="0">
                <a:solidFill>
                  <a:schemeClr val="tx1"/>
                </a:solidFill>
              </a:rPr>
              <a:t>의 경우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월드 좌표계의 좌표가 </a:t>
            </a:r>
            <a:r>
              <a:rPr lang="en-US" altLang="ko-KR" sz="1400" dirty="0">
                <a:solidFill>
                  <a:schemeClr val="tx1"/>
                </a:solidFill>
              </a:rPr>
              <a:t>local</a:t>
            </a:r>
            <a:r>
              <a:rPr lang="ko-KR" altLang="en-US" sz="1400" dirty="0">
                <a:solidFill>
                  <a:schemeClr val="tx1"/>
                </a:solidFill>
              </a:rPr>
              <a:t> 좌표계의 좌표와 다르므로 이 변환 관계는 좌표계 간의 변환 행렬 </a:t>
            </a:r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ko-KR" altLang="en-US" sz="1400" dirty="0">
                <a:solidFill>
                  <a:schemeClr val="tx1"/>
                </a:solidFill>
              </a:rPr>
              <a:t>로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SO(3) </a:t>
            </a:r>
            <a:r>
              <a:rPr lang="en-US" altLang="ko-KR" sz="1400" dirty="0">
                <a:solidFill>
                  <a:schemeClr val="tx1"/>
                </a:solidFill>
              </a:rPr>
              <a:t>&gt; Special Orthogonal Group</a:t>
            </a:r>
          </a:p>
          <a:p>
            <a:pPr lvl="2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SO(3) Group</a:t>
            </a:r>
            <a:r>
              <a:rPr lang="ko-KR" altLang="en-US" sz="1400" dirty="0">
                <a:solidFill>
                  <a:schemeClr val="tx1"/>
                </a:solidFill>
              </a:rPr>
              <a:t>은 순수한 </a:t>
            </a:r>
            <a:r>
              <a:rPr lang="en-US" altLang="ko-KR" sz="1400" dirty="0">
                <a:solidFill>
                  <a:schemeClr val="tx1"/>
                </a:solidFill>
              </a:rPr>
              <a:t>rotation</a:t>
            </a:r>
            <a:r>
              <a:rPr lang="ko-KR" altLang="en-US" sz="1400" dirty="0">
                <a:solidFill>
                  <a:schemeClr val="tx1"/>
                </a:solidFill>
              </a:rPr>
              <a:t>만 표현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회전에 </a:t>
            </a:r>
            <a:r>
              <a:rPr lang="ko-KR" altLang="en-US" sz="1400" dirty="0" err="1">
                <a:solidFill>
                  <a:schemeClr val="tx1"/>
                </a:solidFill>
              </a:rPr>
              <a:t>이동까지하면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변환행렬인데</a:t>
            </a:r>
            <a:r>
              <a:rPr lang="ko-KR" altLang="en-US" sz="1400" dirty="0">
                <a:solidFill>
                  <a:schemeClr val="tx1"/>
                </a:solidFill>
              </a:rPr>
              <a:t> 변환행렬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개면 식이 너무 복잡함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Homogeneous coordinate </a:t>
            </a:r>
            <a:r>
              <a:rPr lang="ko-KR" altLang="en-US" sz="1400" dirty="0">
                <a:solidFill>
                  <a:schemeClr val="tx1"/>
                </a:solidFill>
              </a:rPr>
              <a:t>사용해서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차원 </a:t>
            </a:r>
            <a:r>
              <a:rPr lang="en-US" altLang="ko-KR" sz="1400" dirty="0">
                <a:solidFill>
                  <a:schemeClr val="tx1"/>
                </a:solidFill>
              </a:rPr>
              <a:t>&gt; 4</a:t>
            </a:r>
            <a:r>
              <a:rPr lang="ko-KR" altLang="en-US" sz="1400" dirty="0">
                <a:solidFill>
                  <a:schemeClr val="tx1"/>
                </a:solidFill>
              </a:rPr>
              <a:t>차원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x,y,z,w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n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차원의 좌표를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n+1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개의 좌표로 나타내는 것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SE(3)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Special Euclidean Group : </a:t>
            </a:r>
            <a:r>
              <a:rPr lang="ko-KR" altLang="en-US" sz="1400" dirty="0">
                <a:solidFill>
                  <a:schemeClr val="tx1"/>
                </a:solidFill>
              </a:rPr>
              <a:t>변환행렬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8DFD99-F862-403E-8266-C2BA05E1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06" y="3429000"/>
            <a:ext cx="6733617" cy="29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89E434E-2715-05E6-32AE-F0D3F8E2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4" y="2409564"/>
            <a:ext cx="1304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0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124177" y="128426"/>
            <a:ext cx="11775722" cy="6177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Rotation+Translation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=Transform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highlight>
                <a:srgbClr val="C0C0C0"/>
              </a:highlight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회전 행렬은 </a:t>
            </a:r>
            <a:r>
              <a:rPr lang="en-US" altLang="ko-KR" sz="1400" dirty="0">
                <a:solidFill>
                  <a:schemeClr val="tx1"/>
                </a:solidFill>
              </a:rPr>
              <a:t>3x3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자유도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변환행렬은 </a:t>
            </a:r>
            <a:r>
              <a:rPr lang="en-US" altLang="ko-KR" sz="1400" dirty="0">
                <a:solidFill>
                  <a:schemeClr val="tx1"/>
                </a:solidFill>
              </a:rPr>
              <a:t>4x4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자유도에  </a:t>
            </a:r>
            <a:r>
              <a:rPr lang="en-US" altLang="ko-KR" sz="1400" dirty="0">
                <a:solidFill>
                  <a:schemeClr val="tx1"/>
                </a:solidFill>
              </a:rPr>
              <a:t>  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라는 조건때문에 나중에 </a:t>
            </a:r>
            <a:r>
              <a:rPr lang="en-US" altLang="ko-KR" sz="1400" dirty="0">
                <a:solidFill>
                  <a:schemeClr val="tx1"/>
                </a:solidFill>
              </a:rPr>
              <a:t>optimization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힘듬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따라서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회전 및 이동을 간결하게 설명하는 방법이 </a:t>
            </a:r>
            <a:r>
              <a:rPr lang="ko-KR" altLang="en-US" sz="1400" dirty="0">
                <a:solidFill>
                  <a:srgbClr val="FF0000"/>
                </a:solidFill>
              </a:rPr>
              <a:t>회전 벡터와 변환 벡터</a:t>
            </a:r>
            <a:r>
              <a:rPr lang="ko-KR" altLang="en-US" sz="1400" dirty="0">
                <a:solidFill>
                  <a:schemeClr val="tx1"/>
                </a:solidFill>
              </a:rPr>
              <a:t>를 사용하는 것으로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각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차원</a:t>
            </a:r>
            <a:r>
              <a:rPr lang="en-US" altLang="ko-KR" sz="1400" dirty="0">
                <a:solidFill>
                  <a:schemeClr val="tx1"/>
                </a:solidFill>
              </a:rPr>
              <a:t>, 6</a:t>
            </a:r>
            <a:r>
              <a:rPr lang="ko-KR" altLang="en-US" sz="1400" dirty="0">
                <a:solidFill>
                  <a:schemeClr val="tx1"/>
                </a:solidFill>
              </a:rPr>
              <a:t>차원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회전벡터를 사용해서 회전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변환 행렬을 구하게 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Rodrigues formula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임의의 벡터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ko-KR" altLang="en-US" sz="1400" dirty="0">
                <a:solidFill>
                  <a:schemeClr val="tx1"/>
                </a:solidFill>
              </a:rPr>
              <a:t>를 기준으로 임의의 벡터 </a:t>
            </a:r>
            <a:r>
              <a:rPr lang="en-US" altLang="ko-KR" sz="1400" dirty="0">
                <a:solidFill>
                  <a:schemeClr val="tx1"/>
                </a:solidFill>
              </a:rPr>
              <a:t>v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ko-KR" altLang="en-US" sz="1400" dirty="0">
                <a:solidFill>
                  <a:schemeClr val="tx1"/>
                </a:solidFill>
              </a:rPr>
              <a:t>만큼 회전시킨다고 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C00000"/>
                </a:solidFill>
              </a:rPr>
              <a:t>v</a:t>
            </a:r>
            <a:r>
              <a:rPr lang="ko-KR" altLang="en-US" sz="1400" dirty="0">
                <a:solidFill>
                  <a:srgbClr val="C00000"/>
                </a:solidFill>
              </a:rPr>
              <a:t>에서 </a:t>
            </a:r>
            <a:r>
              <a:rPr lang="en-US" altLang="ko-KR" sz="1400" dirty="0">
                <a:solidFill>
                  <a:srgbClr val="C00000"/>
                </a:solidFill>
              </a:rPr>
              <a:t>projection </a:t>
            </a:r>
            <a:r>
              <a:rPr lang="ko-KR" altLang="en-US" sz="1400" dirty="0">
                <a:solidFill>
                  <a:srgbClr val="C00000"/>
                </a:solidFill>
              </a:rPr>
              <a:t>시킨 벡터와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그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projection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에서 원래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까지의 벡터</a:t>
            </a:r>
            <a:r>
              <a:rPr lang="ko-KR" altLang="en-US" sz="1400" dirty="0">
                <a:solidFill>
                  <a:schemeClr val="tx1"/>
                </a:solidFill>
              </a:rPr>
              <a:t>를 이용해서 회전 행렬로 </a:t>
            </a:r>
            <a:r>
              <a:rPr lang="ko-KR" altLang="en-US" sz="1400" dirty="0" err="1">
                <a:solidFill>
                  <a:schemeClr val="tx1"/>
                </a:solidFill>
              </a:rPr>
              <a:t>만듬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유도 식 </a:t>
            </a:r>
            <a:r>
              <a:rPr lang="en-US" altLang="ko-KR" sz="1400" dirty="0">
                <a:solidFill>
                  <a:schemeClr val="tx1"/>
                </a:solidFill>
              </a:rPr>
              <a:t>&gt;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^              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반대의 연산 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회전축 </a:t>
            </a:r>
            <a:r>
              <a:rPr lang="en-US" altLang="ko-KR" sz="1400" dirty="0">
                <a:solidFill>
                  <a:schemeClr val="tx1"/>
                </a:solidFill>
              </a:rPr>
              <a:t>n</a:t>
            </a:r>
            <a:r>
              <a:rPr lang="ko-KR" altLang="en-US" sz="1400" dirty="0">
                <a:solidFill>
                  <a:schemeClr val="tx1"/>
                </a:solidFill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</a:rPr>
              <a:t>, Rn=n</a:t>
            </a:r>
            <a:r>
              <a:rPr lang="ko-KR" altLang="en-US" sz="1400" dirty="0">
                <a:solidFill>
                  <a:schemeClr val="tx1"/>
                </a:solidFill>
              </a:rPr>
              <a:t>으로 행렬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eigen value</a:t>
            </a:r>
            <a:r>
              <a:rPr lang="ko-KR" altLang="en-US" sz="1400" dirty="0">
                <a:solidFill>
                  <a:schemeClr val="tx1"/>
                </a:solidFill>
              </a:rPr>
              <a:t>에 해당하는 </a:t>
            </a:r>
            <a:r>
              <a:rPr lang="en-US" altLang="ko-KR" sz="1400" dirty="0">
                <a:solidFill>
                  <a:srgbClr val="FF0000"/>
                </a:solidFill>
              </a:rPr>
              <a:t>eigen vector</a:t>
            </a: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71E8FA7F-4D3C-4322-B7D9-41FC0065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42" y="4048700"/>
            <a:ext cx="25527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88091224" descr="DRW000032b04d5b">
            <a:extLst>
              <a:ext uri="{FF2B5EF4-FFF2-40B4-BE49-F238E27FC236}">
                <a16:creationId xmlns:a16="http://schemas.microsoft.com/office/drawing/2014/main" id="{BDB3CADC-F1D1-4B19-9DBA-FE9777F5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87" y="4509654"/>
            <a:ext cx="1300163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84711776" descr="DRW000032b04d67">
            <a:extLst>
              <a:ext uri="{FF2B5EF4-FFF2-40B4-BE49-F238E27FC236}">
                <a16:creationId xmlns:a16="http://schemas.microsoft.com/office/drawing/2014/main" id="{E2D90AF5-11F3-4850-AFA4-8AF8BA98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87" y="4993355"/>
            <a:ext cx="1633538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89E434E-2715-05E6-32AE-F0D3F8E2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75" y="1475771"/>
            <a:ext cx="1304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23360A4-C344-4601-A75E-0E2A9064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03" y="3689126"/>
            <a:ext cx="3461595" cy="29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9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4"/>
            <a:ext cx="11572332" cy="672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오일러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회전 행렬 또는 회전 벡터를 볼 때 회전이 </a:t>
            </a:r>
            <a:r>
              <a:rPr lang="ko-KR" altLang="en-US" sz="1400" dirty="0" err="1">
                <a:solidFill>
                  <a:schemeClr val="tx1"/>
                </a:solidFill>
              </a:rPr>
              <a:t>뭔지</a:t>
            </a:r>
            <a:r>
              <a:rPr lang="ko-KR" altLang="en-US" sz="1400" dirty="0">
                <a:solidFill>
                  <a:schemeClr val="tx1"/>
                </a:solidFill>
              </a:rPr>
              <a:t> 잘 알지 못하는데 </a:t>
            </a:r>
            <a:r>
              <a:rPr lang="ko-KR" altLang="en-US" sz="1400" dirty="0" err="1">
                <a:solidFill>
                  <a:schemeClr val="tx1"/>
                </a:solidFill>
              </a:rPr>
              <a:t>오일러각은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회전을 설명하는데 매우 직관적인 방법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Roll, Pitch, Yaw</a:t>
            </a:r>
            <a:r>
              <a:rPr lang="ko-KR" altLang="en-US" sz="1400" dirty="0">
                <a:solidFill>
                  <a:schemeClr val="tx1"/>
                </a:solidFill>
              </a:rPr>
              <a:t>가 가장 일반적인 유형의 </a:t>
            </a:r>
            <a:r>
              <a:rPr lang="ko-KR" altLang="en-US" sz="1400" dirty="0" err="1">
                <a:solidFill>
                  <a:schemeClr val="tx1"/>
                </a:solidFill>
              </a:rPr>
              <a:t>오일러</a:t>
            </a:r>
            <a:r>
              <a:rPr lang="ko-KR" altLang="en-US" sz="1400" dirty="0">
                <a:solidFill>
                  <a:schemeClr val="tx1"/>
                </a:solidFill>
              </a:rPr>
              <a:t> 각 중 하나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어느 축 방향으로 먼저 </a:t>
            </a:r>
            <a:r>
              <a:rPr lang="ko-KR" altLang="en-US" sz="1400" dirty="0" err="1">
                <a:solidFill>
                  <a:schemeClr val="tx1"/>
                </a:solidFill>
              </a:rPr>
              <a:t>돌았느냐에</a:t>
            </a:r>
            <a:r>
              <a:rPr lang="ko-KR" altLang="en-US" sz="1400" dirty="0">
                <a:solidFill>
                  <a:schemeClr val="tx1"/>
                </a:solidFill>
              </a:rPr>
              <a:t> 따라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회전 순서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계산도 달라지는데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일반적으로 </a:t>
            </a:r>
            <a:r>
              <a:rPr lang="en-US" altLang="ko-KR" sz="1400" dirty="0" err="1">
                <a:solidFill>
                  <a:schemeClr val="tx1"/>
                </a:solidFill>
              </a:rPr>
              <a:t>rpy</a:t>
            </a:r>
            <a:r>
              <a:rPr lang="ko-KR" altLang="en-US" sz="1400" dirty="0">
                <a:solidFill>
                  <a:schemeClr val="tx1"/>
                </a:solidFill>
              </a:rPr>
              <a:t>각도의 회전 순서는 </a:t>
            </a:r>
            <a:r>
              <a:rPr lang="en-US" altLang="ko-KR" sz="1400" dirty="0">
                <a:solidFill>
                  <a:schemeClr val="tx1"/>
                </a:solidFill>
              </a:rPr>
              <a:t>ZYX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But, </a:t>
            </a:r>
            <a:r>
              <a:rPr lang="ko-KR" altLang="en-US" sz="1400" dirty="0" err="1">
                <a:solidFill>
                  <a:schemeClr val="tx1"/>
                </a:solidFill>
              </a:rPr>
              <a:t>오일러</a:t>
            </a:r>
            <a:r>
              <a:rPr lang="ko-KR" altLang="en-US" sz="1400" dirty="0">
                <a:solidFill>
                  <a:schemeClr val="tx1"/>
                </a:solidFill>
              </a:rPr>
              <a:t> 각의 주요 단점은 </a:t>
            </a:r>
            <a:r>
              <a:rPr lang="en-US" altLang="ko-KR" sz="1400" dirty="0">
                <a:solidFill>
                  <a:srgbClr val="FF0000"/>
                </a:solidFill>
              </a:rPr>
              <a:t>gimbal lock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축 겹치는 현상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쿼터니언</a:t>
            </a:r>
            <a:endParaRPr lang="ko-KR" altLang="en-US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개의 값으로 이루어진 확장된 복소수 체계를 이용해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차원 회전을 표현하며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차원 회전을 표현하기 위해 사원수</a:t>
            </a:r>
            <a:r>
              <a:rPr lang="en-US" altLang="ko-KR" sz="1400" dirty="0">
                <a:solidFill>
                  <a:schemeClr val="tx1"/>
                </a:solidFill>
              </a:rPr>
              <a:t>(quaternion)</a:t>
            </a:r>
            <a:r>
              <a:rPr lang="ko-KR" altLang="en-US" sz="1400" dirty="0">
                <a:solidFill>
                  <a:schemeClr val="tx1"/>
                </a:solidFill>
              </a:rPr>
              <a:t>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회전 변환에 </a:t>
            </a:r>
            <a:r>
              <a:rPr lang="ko-KR" altLang="en-US" sz="1400" dirty="0" err="1">
                <a:solidFill>
                  <a:schemeClr val="tx1"/>
                </a:solidFill>
              </a:rPr>
              <a:t>쿼터니언을</a:t>
            </a:r>
            <a:r>
              <a:rPr lang="ko-KR" altLang="en-US" sz="1400" dirty="0">
                <a:solidFill>
                  <a:schemeClr val="tx1"/>
                </a:solidFill>
              </a:rPr>
              <a:t> 적용하기 위해서는 반드시 </a:t>
            </a:r>
            <a:r>
              <a:rPr lang="ko-KR" altLang="en-US" sz="1400" dirty="0" err="1">
                <a:solidFill>
                  <a:schemeClr val="tx1"/>
                </a:solidFill>
              </a:rPr>
              <a:t>쿼터니안에</a:t>
            </a:r>
            <a:r>
              <a:rPr lang="ko-KR" altLang="en-US" sz="1400" dirty="0">
                <a:solidFill>
                  <a:schemeClr val="tx1"/>
                </a:solidFill>
              </a:rPr>
              <a:t> 대해서 정규화를 해야함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</a:rPr>
              <a:t>단위 </a:t>
            </a:r>
            <a:r>
              <a:rPr lang="ko-KR" altLang="en-US" sz="1400" dirty="0" err="1">
                <a:solidFill>
                  <a:srgbClr val="FF0000"/>
                </a:solidFill>
              </a:rPr>
              <a:t>쿼터니안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단위 </a:t>
            </a:r>
            <a:r>
              <a:rPr lang="ko-KR" altLang="en-US" sz="1400" dirty="0" err="1">
                <a:solidFill>
                  <a:schemeClr val="tx1"/>
                </a:solidFill>
              </a:rPr>
              <a:t>쿼터니언으로</a:t>
            </a:r>
            <a:r>
              <a:rPr lang="ko-KR" altLang="en-US" sz="1400" dirty="0">
                <a:solidFill>
                  <a:schemeClr val="tx1"/>
                </a:solidFill>
              </a:rPr>
              <a:t> 방향을 표현하려면 단위 </a:t>
            </a:r>
            <a:r>
              <a:rPr lang="ko-KR" altLang="en-US" sz="1400" dirty="0" err="1">
                <a:solidFill>
                  <a:schemeClr val="tx1"/>
                </a:solidFill>
              </a:rPr>
              <a:t>쿼터니언을</a:t>
            </a:r>
            <a:r>
              <a:rPr lang="ko-KR" altLang="en-US" sz="1400" dirty="0">
                <a:solidFill>
                  <a:schemeClr val="tx1"/>
                </a:solidFill>
              </a:rPr>
              <a:t> 다른 표현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행렬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으로 변환하거나 반대로 변환하는 방법이 필요함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위와 같은 식을 사용하여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전개하여 행렬로 나타내면 아래와 같음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err="1">
                <a:solidFill>
                  <a:srgbClr val="92D050"/>
                </a:solidFill>
              </a:rPr>
              <a:t>쿼터니언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b="1" dirty="0">
                <a:solidFill>
                  <a:srgbClr val="92D050"/>
                </a:solidFill>
              </a:rPr>
              <a:t>&gt; </a:t>
            </a:r>
            <a:r>
              <a:rPr lang="ko-KR" altLang="en-US" sz="1400" b="1" dirty="0">
                <a:solidFill>
                  <a:srgbClr val="92D050"/>
                </a:solidFill>
              </a:rPr>
              <a:t>회전행렬                                                            </a:t>
            </a:r>
            <a:r>
              <a:rPr lang="ko-KR" altLang="en-US" sz="1400" b="1" dirty="0" err="1">
                <a:solidFill>
                  <a:srgbClr val="92D050"/>
                </a:solidFill>
              </a:rPr>
              <a:t>회전행렬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b="1" dirty="0">
                <a:solidFill>
                  <a:srgbClr val="92D050"/>
                </a:solidFill>
              </a:rPr>
              <a:t>&gt; </a:t>
            </a:r>
            <a:r>
              <a:rPr lang="ko-KR" altLang="en-US" sz="1400" b="1" dirty="0" err="1">
                <a:solidFill>
                  <a:srgbClr val="92D050"/>
                </a:solidFill>
              </a:rPr>
              <a:t>쿼터니언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CF06C5-AA10-43E1-BCCB-EB064420B35A}"/>
              </a:ext>
            </a:extLst>
          </p:cNvPr>
          <p:cNvGrpSpPr/>
          <p:nvPr/>
        </p:nvGrpSpPr>
        <p:grpSpPr>
          <a:xfrm>
            <a:off x="521137" y="5838625"/>
            <a:ext cx="4743836" cy="762000"/>
            <a:chOff x="802204" y="4638238"/>
            <a:chExt cx="4743836" cy="762000"/>
          </a:xfrm>
        </p:grpSpPr>
        <p:pic>
          <p:nvPicPr>
            <p:cNvPr id="2050" name="Picture 2" descr="image">
              <a:extLst>
                <a:ext uri="{FF2B5EF4-FFF2-40B4-BE49-F238E27FC236}">
                  <a16:creationId xmlns:a16="http://schemas.microsoft.com/office/drawing/2014/main" id="{8D5ED762-6146-4DB2-B4B9-3CC4969F0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04" y="4909699"/>
              <a:ext cx="11334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85509D-E664-4B94-8970-8E88473CB55B}"/>
                </a:ext>
              </a:extLst>
            </p:cNvPr>
            <p:cNvGrpSpPr/>
            <p:nvPr/>
          </p:nvGrpSpPr>
          <p:grpSpPr>
            <a:xfrm>
              <a:off x="1935679" y="4638238"/>
              <a:ext cx="3610361" cy="762000"/>
              <a:chOff x="1935679" y="4638238"/>
              <a:chExt cx="3610361" cy="762000"/>
            </a:xfrm>
          </p:grpSpPr>
          <p:pic>
            <p:nvPicPr>
              <p:cNvPr id="1032" name="Picture 8" descr="image">
                <a:extLst>
                  <a:ext uri="{FF2B5EF4-FFF2-40B4-BE49-F238E27FC236}">
                    <a16:creationId xmlns:a16="http://schemas.microsoft.com/office/drawing/2014/main" id="{EB137429-8093-4F25-8807-B9EFF98DF0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9440" y="4638238"/>
                <a:ext cx="32766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768CD665-1364-4C35-9B2E-4748B2121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679" y="5019238"/>
                <a:ext cx="2862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8793E1-E6A7-404E-B974-8DF4FCF5F5FF}"/>
              </a:ext>
            </a:extLst>
          </p:cNvPr>
          <p:cNvGrpSpPr/>
          <p:nvPr/>
        </p:nvGrpSpPr>
        <p:grpSpPr>
          <a:xfrm>
            <a:off x="405558" y="4208352"/>
            <a:ext cx="2230640" cy="390525"/>
            <a:chOff x="6336616" y="2712062"/>
            <a:chExt cx="2230640" cy="390525"/>
          </a:xfrm>
        </p:grpSpPr>
        <p:pic>
          <p:nvPicPr>
            <p:cNvPr id="15" name="Picture 2" descr="https://user-images.githubusercontent.com/108650199/196158212-cdf5fe5a-8f5f-48ac-9db8-e3f5d82b02b2.png">
              <a:extLst>
                <a:ext uri="{FF2B5EF4-FFF2-40B4-BE49-F238E27FC236}">
                  <a16:creationId xmlns:a16="http://schemas.microsoft.com/office/drawing/2014/main" id="{AD3D90C3-4B66-4676-9815-AC85DFEEE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616" y="2797786"/>
              <a:ext cx="762000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s://user-images.githubusercontent.com/108650199/196157954-dc8f76de-3d4d-469a-9be9-af83cab85a73.png">
              <a:extLst>
                <a:ext uri="{FF2B5EF4-FFF2-40B4-BE49-F238E27FC236}">
                  <a16:creationId xmlns:a16="http://schemas.microsoft.com/office/drawing/2014/main" id="{94DF7E01-8B1E-496E-8C4E-57F8FDAE1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606" y="2712062"/>
              <a:ext cx="139065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CC05D8-E0FB-472E-8945-B8DFA220F176}"/>
              </a:ext>
            </a:extLst>
          </p:cNvPr>
          <p:cNvGrpSpPr/>
          <p:nvPr/>
        </p:nvGrpSpPr>
        <p:grpSpPr>
          <a:xfrm>
            <a:off x="5458541" y="5838625"/>
            <a:ext cx="6608239" cy="657225"/>
            <a:chOff x="5766297" y="4704067"/>
            <a:chExt cx="6608239" cy="65722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DC57C3B-8524-4663-A393-CE0D618C8C0B}"/>
                </a:ext>
              </a:extLst>
            </p:cNvPr>
            <p:cNvGrpSpPr/>
            <p:nvPr/>
          </p:nvGrpSpPr>
          <p:grpSpPr>
            <a:xfrm>
              <a:off x="5766297" y="4704067"/>
              <a:ext cx="6608239" cy="657225"/>
              <a:chOff x="2404969" y="5990182"/>
              <a:chExt cx="6608239" cy="657225"/>
            </a:xfrm>
          </p:grpSpPr>
          <p:pic>
            <p:nvPicPr>
              <p:cNvPr id="1034" name="Picture 10" descr="image">
                <a:extLst>
                  <a:ext uri="{FF2B5EF4-FFF2-40B4-BE49-F238E27FC236}">
                    <a16:creationId xmlns:a16="http://schemas.microsoft.com/office/drawing/2014/main" id="{1DBBA15E-F744-4001-9492-1A502C391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6408" y="6090195"/>
                <a:ext cx="48768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">
                <a:extLst>
                  <a:ext uri="{FF2B5EF4-FFF2-40B4-BE49-F238E27FC236}">
                    <a16:creationId xmlns:a16="http://schemas.microsoft.com/office/drawing/2014/main" id="{DC8402A1-114A-4EC3-8850-A903FDC669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4969" y="5990182"/>
                <a:ext cx="1371600" cy="657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0F35302-C6C2-4DA5-AA74-47D8C938A738}"/>
                </a:ext>
              </a:extLst>
            </p:cNvPr>
            <p:cNvCxnSpPr>
              <a:cxnSpLocks/>
            </p:cNvCxnSpPr>
            <p:nvPr/>
          </p:nvCxnSpPr>
          <p:spPr>
            <a:xfrm>
              <a:off x="7137897" y="5035005"/>
              <a:ext cx="2862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AEFF54-1891-491C-B741-E4A7BD190D46}"/>
              </a:ext>
            </a:extLst>
          </p:cNvPr>
          <p:cNvSpPr/>
          <p:nvPr/>
        </p:nvSpPr>
        <p:spPr>
          <a:xfrm>
            <a:off x="2783722" y="4208352"/>
            <a:ext cx="4962501" cy="402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P :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단위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쿼터니언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사원수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q :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축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에 대한 </a:t>
            </a:r>
            <a:r>
              <a:rPr lang="el-GR" altLang="ko-KR" sz="1100" dirty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만큼의 회전을 사원수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쿼터니안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으로 나타낸 것</a:t>
            </a:r>
          </a:p>
        </p:txBody>
      </p:sp>
    </p:spTree>
    <p:extLst>
      <p:ext uri="{BB962C8B-B14F-4D97-AF65-F5344CB8AC3E}">
        <p14:creationId xmlns:p14="http://schemas.microsoft.com/office/powerpoint/2010/main" val="15539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27568" y="128425"/>
            <a:ext cx="11572332" cy="5488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Similarity transform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Rigid</a:t>
            </a:r>
            <a:r>
              <a:rPr lang="ko-KR" altLang="en-US" sz="1400" dirty="0">
                <a:solidFill>
                  <a:schemeClr val="tx1"/>
                </a:solidFill>
              </a:rPr>
              <a:t> 변환</a:t>
            </a:r>
            <a:r>
              <a:rPr lang="en-US" altLang="ko-KR" sz="1400" dirty="0">
                <a:solidFill>
                  <a:schemeClr val="tx1"/>
                </a:solidFill>
              </a:rPr>
              <a:t>(translation &amp; rotation)</a:t>
            </a:r>
            <a:r>
              <a:rPr lang="ko-KR" altLang="en-US" sz="1400" dirty="0">
                <a:solidFill>
                  <a:schemeClr val="tx1"/>
                </a:solidFill>
              </a:rPr>
              <a:t>에 추가적으로 스케일 변환까지 허용한 변환으로 즉</a:t>
            </a:r>
            <a:r>
              <a:rPr lang="en-US" altLang="ko-KR" sz="1400" dirty="0">
                <a:solidFill>
                  <a:schemeClr val="tx1"/>
                </a:solidFill>
              </a:rPr>
              <a:t>, scaling</a:t>
            </a:r>
            <a:r>
              <a:rPr lang="ko-KR" altLang="en-US" sz="1400" dirty="0">
                <a:solidFill>
                  <a:schemeClr val="tx1"/>
                </a:solidFill>
              </a:rPr>
              <a:t>까지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Similarity </a:t>
            </a:r>
            <a:r>
              <a:rPr lang="ko-KR" altLang="en-US" sz="1400" dirty="0">
                <a:solidFill>
                  <a:schemeClr val="tx1"/>
                </a:solidFill>
              </a:rPr>
              <a:t>변환의 자유도는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Affine transform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직선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길이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거리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평행성</a:t>
            </a:r>
            <a:r>
              <a:rPr lang="en-US" altLang="ko-KR" sz="1400" dirty="0">
                <a:solidFill>
                  <a:schemeClr val="tx1"/>
                </a:solidFill>
              </a:rPr>
              <a:t>(parallelism)</a:t>
            </a:r>
            <a:r>
              <a:rPr lang="ko-KR" altLang="en-US" sz="1400" dirty="0">
                <a:solidFill>
                  <a:schemeClr val="tx1"/>
                </a:solidFill>
              </a:rPr>
              <a:t>을 보존하는 변환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translation,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rotation, scaling </a:t>
            </a:r>
            <a:r>
              <a:rPr lang="ko-KR" altLang="en-US" sz="1400" dirty="0">
                <a:solidFill>
                  <a:schemeClr val="tx1"/>
                </a:solidFill>
              </a:rPr>
              <a:t>뿐 아니라 </a:t>
            </a:r>
            <a:r>
              <a:rPr lang="en-US" altLang="ko-KR" sz="1400" dirty="0">
                <a:solidFill>
                  <a:schemeClr val="tx1"/>
                </a:solidFill>
              </a:rPr>
              <a:t>shearing, reflection</a:t>
            </a:r>
            <a:r>
              <a:rPr lang="ko-KR" altLang="en-US" sz="1400" dirty="0">
                <a:solidFill>
                  <a:schemeClr val="tx1"/>
                </a:solidFill>
              </a:rPr>
              <a:t>까지를 포함한 변환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Affine</a:t>
            </a:r>
            <a:r>
              <a:rPr lang="ko-KR" altLang="en-US" sz="1400" dirty="0">
                <a:solidFill>
                  <a:schemeClr val="tx1"/>
                </a:solidFill>
              </a:rPr>
              <a:t> 변환의 자유도는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Projective(=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Homograpy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) transform 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어떤 </a:t>
            </a:r>
            <a:r>
              <a:rPr lang="en-US" altLang="ko-KR" sz="1400" dirty="0">
                <a:solidFill>
                  <a:schemeClr val="tx1"/>
                </a:solidFill>
              </a:rPr>
              <a:t>planar surface</a:t>
            </a:r>
            <a:r>
              <a:rPr lang="ko-KR" altLang="en-US" sz="1400" dirty="0">
                <a:solidFill>
                  <a:schemeClr val="tx1"/>
                </a:solidFill>
              </a:rPr>
              <a:t>가 서로 다른 카메라 위치에 대해 이미지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ko-KR" altLang="en-US" sz="1400" dirty="0">
                <a:solidFill>
                  <a:schemeClr val="tx1"/>
                </a:solidFill>
              </a:rPr>
              <a:t>와 이미지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로 투영되었다면 이미지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ko-KR" altLang="en-US" sz="1400" dirty="0">
                <a:solidFill>
                  <a:schemeClr val="tx1"/>
                </a:solidFill>
              </a:rPr>
              <a:t>와 이미지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의 관계를 </a:t>
            </a:r>
            <a:r>
              <a:rPr lang="en-US" altLang="ko-KR" sz="1400" dirty="0" err="1">
                <a:solidFill>
                  <a:schemeClr val="tx1"/>
                </a:solidFill>
              </a:rPr>
              <a:t>homography</a:t>
            </a:r>
            <a:r>
              <a:rPr lang="ko-KR" altLang="en-US" sz="1400" dirty="0">
                <a:solidFill>
                  <a:schemeClr val="tx1"/>
                </a:solidFill>
              </a:rPr>
              <a:t>로 표현할 수 있다는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직선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각도 등 </a:t>
            </a:r>
            <a:r>
              <a:rPr lang="en-US" altLang="ko-KR" sz="1400" dirty="0">
                <a:solidFill>
                  <a:schemeClr val="tx1"/>
                </a:solidFill>
              </a:rPr>
              <a:t>Parallelism </a:t>
            </a:r>
            <a:r>
              <a:rPr lang="ko-KR" altLang="en-US" sz="1400" dirty="0">
                <a:solidFill>
                  <a:schemeClr val="tx1"/>
                </a:solidFill>
              </a:rPr>
              <a:t>유지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Projective</a:t>
            </a:r>
            <a:r>
              <a:rPr lang="ko-KR" altLang="en-US" sz="1400" dirty="0">
                <a:solidFill>
                  <a:schemeClr val="tx1"/>
                </a:solidFill>
              </a:rPr>
              <a:t>는 자유도가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050" name="Picture 2" descr="Similarity Transformation">
            <a:extLst>
              <a:ext uri="{FF2B5EF4-FFF2-40B4-BE49-F238E27FC236}">
                <a16:creationId xmlns:a16="http://schemas.microsoft.com/office/drawing/2014/main" id="{A9D93B4B-3BC8-4BBF-A72A-156CD6C8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44" y="4386919"/>
            <a:ext cx="7260166" cy="24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6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113911"/>
            <a:ext cx="11684244" cy="30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최적화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C0C0C0"/>
                </a:highlight>
              </a:rPr>
              <a:t>(optimization)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목적함수</a:t>
            </a:r>
            <a:r>
              <a:rPr lang="en-US" altLang="ko-KR" sz="1400" dirty="0">
                <a:solidFill>
                  <a:schemeClr val="tx1"/>
                </a:solidFill>
              </a:rPr>
              <a:t>(Objective Function)</a:t>
            </a:r>
            <a:r>
              <a:rPr lang="ko-KR" altLang="en-US" sz="1400" dirty="0">
                <a:solidFill>
                  <a:schemeClr val="tx1"/>
                </a:solidFill>
              </a:rPr>
              <a:t>를 최대한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혹은 최소화하는 파라미터 조합을 찾는 과정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최소값을 찾는 최적화라면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최소값을 찾을 때 까지 조금씩 파라미터를 변경하며 내려가다 </a:t>
            </a:r>
            <a:r>
              <a:rPr lang="en-US" altLang="ko-KR" sz="1400" b="1" dirty="0">
                <a:solidFill>
                  <a:srgbClr val="92D050"/>
                </a:solidFill>
              </a:rPr>
              <a:t>local minimum</a:t>
            </a:r>
            <a:r>
              <a:rPr lang="ko-KR" altLang="en-US" sz="1400" dirty="0">
                <a:solidFill>
                  <a:schemeClr val="tx1"/>
                </a:solidFill>
              </a:rPr>
              <a:t>을 찾을 때까지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선형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pseudo inverse,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SVD(singular value decomposition)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비선형 최적화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비선형최소자승</a:t>
            </a:r>
            <a:r>
              <a:rPr lang="ko-KR" altLang="en-US" sz="1400" dirty="0">
                <a:solidFill>
                  <a:schemeClr val="tx1"/>
                </a:solidFill>
              </a:rPr>
              <a:t> 문제의 경우에는 </a:t>
            </a:r>
            <a:r>
              <a:rPr lang="en-US" altLang="ko-KR" sz="1400" dirty="0">
                <a:solidFill>
                  <a:schemeClr val="tx1"/>
                </a:solidFill>
              </a:rPr>
              <a:t>closed-form solution</a:t>
            </a:r>
            <a:r>
              <a:rPr lang="ko-KR" altLang="en-US" sz="1400" dirty="0">
                <a:solidFill>
                  <a:schemeClr val="tx1"/>
                </a:solidFill>
              </a:rPr>
              <a:t>이 없기 때문에 점진적으로 해를 찾는 방법</a:t>
            </a:r>
            <a:r>
              <a:rPr lang="en-US" altLang="ko-KR" sz="1400" dirty="0">
                <a:solidFill>
                  <a:schemeClr val="tx1"/>
                </a:solidFill>
              </a:rPr>
              <a:t>(iterative minimization)</a:t>
            </a:r>
            <a:r>
              <a:rPr lang="ko-KR" altLang="en-US" sz="1400" dirty="0">
                <a:solidFill>
                  <a:schemeClr val="tx1"/>
                </a:solidFill>
              </a:rPr>
              <a:t>을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Gradient </a:t>
            </a:r>
            <a:r>
              <a:rPr lang="en-US" altLang="ko-KR" sz="1400" dirty="0" err="1">
                <a:solidFill>
                  <a:schemeClr val="tx1"/>
                </a:solidFill>
              </a:rPr>
              <a:t>DescentGauss</a:t>
            </a:r>
            <a:r>
              <a:rPr lang="en-US" altLang="ko-KR" sz="1400" dirty="0">
                <a:solidFill>
                  <a:schemeClr val="tx1"/>
                </a:solidFill>
              </a:rPr>
              <a:t>-Newton, Levenberg-Marquardt</a:t>
            </a:r>
          </a:p>
        </p:txBody>
      </p:sp>
      <p:pic>
        <p:nvPicPr>
          <p:cNvPr id="1026" name="Picture 2" descr="https://t1.daumcdn.net/cfile/tistory/2516E04C551B407402">
            <a:extLst>
              <a:ext uri="{FF2B5EF4-FFF2-40B4-BE49-F238E27FC236}">
                <a16:creationId xmlns:a16="http://schemas.microsoft.com/office/drawing/2014/main" id="{14222492-7348-4337-B77A-6A6DE90C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54" y="3170529"/>
            <a:ext cx="7091291" cy="368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309834" y="113911"/>
            <a:ext cx="11572332" cy="4137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Least Square Method :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최소 자승법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임의의 모델의 파라미터를 구하는 한 방법으로서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데이터와의 </a:t>
            </a:r>
            <a:r>
              <a:rPr lang="en-US" altLang="ko-KR" sz="1400" dirty="0">
                <a:solidFill>
                  <a:schemeClr val="tx1"/>
                </a:solidFill>
              </a:rPr>
              <a:t>residual2</a:t>
            </a:r>
            <a:r>
              <a:rPr lang="ko-KR" altLang="en-US" sz="1400" dirty="0">
                <a:solidFill>
                  <a:schemeClr val="tx1"/>
                </a:solidFill>
              </a:rPr>
              <a:t>의 합을 최소화하도록 모델의 파라미터를 구하는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상태를 알고 있을 때 예상되는 </a:t>
            </a:r>
            <a:r>
              <a:rPr lang="en-US" altLang="ko-KR" sz="1400" dirty="0">
                <a:solidFill>
                  <a:schemeClr val="tx1"/>
                </a:solidFill>
              </a:rPr>
              <a:t>measurement</a:t>
            </a:r>
            <a:r>
              <a:rPr lang="ko-KR" altLang="en-US" sz="1400" dirty="0">
                <a:solidFill>
                  <a:schemeClr val="tx1"/>
                </a:solidFill>
              </a:rPr>
              <a:t>를 예상할 수 있고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실제 </a:t>
            </a:r>
            <a:r>
              <a:rPr lang="en-US" altLang="ko-KR" sz="1400" dirty="0">
                <a:solidFill>
                  <a:schemeClr val="tx1"/>
                </a:solidFill>
              </a:rPr>
              <a:t>measurement</a:t>
            </a:r>
            <a:r>
              <a:rPr lang="ko-KR" altLang="en-US" sz="1400" dirty="0">
                <a:solidFill>
                  <a:schemeClr val="tx1"/>
                </a:solidFill>
              </a:rPr>
              <a:t>와 예상되는 </a:t>
            </a:r>
            <a:r>
              <a:rPr lang="en-US" altLang="ko-KR" sz="1400" dirty="0">
                <a:solidFill>
                  <a:schemeClr val="tx1"/>
                </a:solidFill>
              </a:rPr>
              <a:t>measurement</a:t>
            </a:r>
            <a:r>
              <a:rPr lang="ko-KR" altLang="en-US" sz="1400" dirty="0">
                <a:solidFill>
                  <a:schemeClr val="tx1"/>
                </a:solidFill>
              </a:rPr>
              <a:t>와의 차이를 최소화 함으로써 최적화된 로봇의 </a:t>
            </a:r>
            <a:r>
              <a:rPr lang="en-US" altLang="ko-KR" sz="1400" dirty="0">
                <a:solidFill>
                  <a:schemeClr val="tx1"/>
                </a:solidFill>
              </a:rPr>
              <a:t>state</a:t>
            </a:r>
            <a:r>
              <a:rPr lang="ko-KR" altLang="en-US" sz="1400" dirty="0">
                <a:solidFill>
                  <a:schemeClr val="tx1"/>
                </a:solidFill>
              </a:rPr>
              <a:t>를 계산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Vector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solidFill>
                  <a:srgbClr val="FF0000"/>
                </a:solidFill>
              </a:rPr>
              <a:t>Gaussian</a:t>
            </a:r>
          </a:p>
          <a:p>
            <a:pPr lvl="1">
              <a:lnSpc>
                <a:spcPct val="20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&gt; scalar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92D050"/>
                </a:solidFill>
              </a:rPr>
              <a:t>한계</a:t>
            </a:r>
            <a:r>
              <a:rPr lang="en-US" altLang="ko-KR" sz="1400" b="1" dirty="0">
                <a:solidFill>
                  <a:srgbClr val="92D050"/>
                </a:solidFill>
              </a:rPr>
              <a:t> outlier 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전체 데이터의 </a:t>
            </a:r>
            <a:r>
              <a:rPr lang="en-US" altLang="ko-KR" sz="1400" dirty="0">
                <a:solidFill>
                  <a:schemeClr val="tx1"/>
                </a:solidFill>
              </a:rPr>
              <a:t>residual2 </a:t>
            </a:r>
            <a:r>
              <a:rPr lang="ko-KR" altLang="en-US" sz="1400" dirty="0">
                <a:solidFill>
                  <a:schemeClr val="tx1"/>
                </a:solidFill>
              </a:rPr>
              <a:t>합을 최소화하기 때문에 </a:t>
            </a:r>
            <a:r>
              <a:rPr lang="en-US" altLang="ko-KR" sz="1400" dirty="0">
                <a:solidFill>
                  <a:schemeClr val="tx1"/>
                </a:solidFill>
              </a:rPr>
              <a:t>outlier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residual</a:t>
            </a:r>
            <a:r>
              <a:rPr lang="ko-KR" altLang="en-US" sz="1400" dirty="0">
                <a:solidFill>
                  <a:schemeClr val="tx1"/>
                </a:solidFill>
              </a:rPr>
              <a:t>도 줄이려고 </a:t>
            </a:r>
            <a:r>
              <a:rPr lang="ko-KR" altLang="en-US" sz="1400" dirty="0" err="1">
                <a:solidFill>
                  <a:schemeClr val="tx1"/>
                </a:solidFill>
              </a:rPr>
              <a:t>하다보면</a:t>
            </a:r>
            <a:r>
              <a:rPr lang="ko-KR" altLang="en-US" sz="1400" dirty="0">
                <a:solidFill>
                  <a:schemeClr val="tx1"/>
                </a:solidFill>
              </a:rPr>
              <a:t> 전혀 잘못된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근사 결과를 낼 수 있기 때문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en-US" altLang="ko-KR" sz="1400" dirty="0" err="1">
                <a:solidFill>
                  <a:schemeClr val="tx1"/>
                </a:solidFill>
              </a:rPr>
              <a:t>Ransac</a:t>
            </a:r>
            <a:r>
              <a:rPr lang="en-US" altLang="ko-KR" sz="1400" dirty="0">
                <a:solidFill>
                  <a:schemeClr val="tx1"/>
                </a:solidFill>
              </a:rPr>
              <a:t>, m-estimation, </a:t>
            </a:r>
            <a:r>
              <a:rPr lang="en-US" altLang="ko-KR" sz="1400" dirty="0" err="1">
                <a:solidFill>
                  <a:schemeClr val="tx1"/>
                </a:solidFill>
              </a:rPr>
              <a:t>LMedS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jermwatt.github.io/machine_learning_refined/mlrefined_images/superlearn_images/Fig_3_1_new.png">
            <a:extLst>
              <a:ext uri="{FF2B5EF4-FFF2-40B4-BE49-F238E27FC236}">
                <a16:creationId xmlns:a16="http://schemas.microsoft.com/office/drawing/2014/main" id="{AD09BE72-6F2E-43C2-9F8F-90910D4A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30" y="4386837"/>
            <a:ext cx="7936738" cy="23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E12D053-3AF7-43BD-95CD-7BE7A0E64C9F}"/>
              </a:ext>
            </a:extLst>
          </p:cNvPr>
          <p:cNvGrpSpPr/>
          <p:nvPr/>
        </p:nvGrpSpPr>
        <p:grpSpPr>
          <a:xfrm>
            <a:off x="1541794" y="1802603"/>
            <a:ext cx="4726005" cy="1337117"/>
            <a:chOff x="1126156" y="2233060"/>
            <a:chExt cx="4726005" cy="1337117"/>
          </a:xfrm>
        </p:grpSpPr>
        <p:pic>
          <p:nvPicPr>
            <p:cNvPr id="2" name="Picture 2" descr="image">
              <a:extLst>
                <a:ext uri="{FF2B5EF4-FFF2-40B4-BE49-F238E27FC236}">
                  <a16:creationId xmlns:a16="http://schemas.microsoft.com/office/drawing/2014/main" id="{F001E3FD-0272-0F61-D51F-A907F8C1DB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0" t="24737" r="40218" b="62836"/>
            <a:stretch/>
          </p:blipFill>
          <p:spPr bwMode="auto">
            <a:xfrm>
              <a:off x="1126156" y="2233060"/>
              <a:ext cx="1597793" cy="36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">
              <a:extLst>
                <a:ext uri="{FF2B5EF4-FFF2-40B4-BE49-F238E27FC236}">
                  <a16:creationId xmlns:a16="http://schemas.microsoft.com/office/drawing/2014/main" id="{93D28964-3504-93F1-70D5-1FEBC2A73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08" t="15210" r="36646" b="62632"/>
            <a:stretch/>
          </p:blipFill>
          <p:spPr bwMode="auto">
            <a:xfrm>
              <a:off x="3128211" y="2299641"/>
              <a:ext cx="2723950" cy="127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image">
              <a:extLst>
                <a:ext uri="{FF2B5EF4-FFF2-40B4-BE49-F238E27FC236}">
                  <a16:creationId xmlns:a16="http://schemas.microsoft.com/office/drawing/2014/main" id="{BA60C301-9F9D-7D04-F08E-4578102FD1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84" t="84836" r="37004"/>
            <a:stretch/>
          </p:blipFill>
          <p:spPr bwMode="auto">
            <a:xfrm>
              <a:off x="1126156" y="2681103"/>
              <a:ext cx="2002055" cy="44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2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B9A51EC7-C679-451B-919E-6A3AF324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7FBC0F-B2AB-4A5B-8010-660B1E564CCC}"/>
              </a:ext>
            </a:extLst>
          </p:cNvPr>
          <p:cNvGrpSpPr/>
          <p:nvPr/>
        </p:nvGrpSpPr>
        <p:grpSpPr>
          <a:xfrm>
            <a:off x="309834" y="113909"/>
            <a:ext cx="11572332" cy="7533799"/>
            <a:chOff x="309834" y="113909"/>
            <a:chExt cx="11572332" cy="7533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D47D9D-26F1-414F-BF04-BE58A76B138D}"/>
                </a:ext>
              </a:extLst>
            </p:cNvPr>
            <p:cNvSpPr/>
            <p:nvPr/>
          </p:nvSpPr>
          <p:spPr>
            <a:xfrm>
              <a:off x="309834" y="113909"/>
              <a:ext cx="11572332" cy="753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Gradient Descent : </a:t>
              </a:r>
              <a:r>
                <a:rPr lang="ko-KR" altLang="en-US" sz="1400" b="1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일차미분</a:t>
              </a:r>
              <a:r>
                <a:rPr lang="ko-KR" altLang="en-US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 최적화</a:t>
              </a:r>
              <a:endPara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f'(x)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 되는 점을 찾는 방법으로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다변수</a:t>
              </a:r>
              <a:r>
                <a:rPr lang="ko-KR" altLang="en-US" sz="1400" dirty="0">
                  <a:solidFill>
                    <a:schemeClr val="tx1"/>
                  </a:solidFill>
                </a:rPr>
                <a:t> 스칼라 함수</a:t>
              </a:r>
              <a:r>
                <a:rPr lang="en-US" altLang="ko-KR" sz="1400" dirty="0">
                  <a:solidFill>
                    <a:schemeClr val="tx1"/>
                  </a:solidFill>
                </a:rPr>
                <a:t>(scalar-valued function of multiple variables)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대한 일차 미분으로 정의</a:t>
              </a:r>
              <a:endParaRPr lang="en-US" altLang="ko-KR" sz="1400" b="1" dirty="0">
                <a:solidFill>
                  <a:srgbClr val="92D050"/>
                </a:solidFill>
              </a:endParaRPr>
            </a:p>
            <a:p>
              <a:pPr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즉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어떤 초기값 </a:t>
              </a:r>
              <a:r>
                <a:rPr lang="en-US" altLang="ko-KR" sz="1400" dirty="0">
                  <a:solidFill>
                    <a:schemeClr val="tx1"/>
                  </a:solidFill>
                </a:rPr>
                <a:t>x0</a:t>
              </a:r>
              <a:r>
                <a:rPr lang="ko-KR" altLang="en-US" sz="1400" dirty="0">
                  <a:solidFill>
                    <a:schemeClr val="tx1"/>
                  </a:solidFill>
                </a:rPr>
                <a:t>부터 시작하여 위 식에 따라 </a:t>
              </a:r>
              <a:r>
                <a:rPr lang="en-US" altLang="ko-KR" sz="1400" dirty="0">
                  <a:solidFill>
                    <a:schemeClr val="tx1"/>
                  </a:solidFill>
                </a:rPr>
                <a:t>gradient 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반대 방향으로 </a:t>
              </a:r>
              <a:r>
                <a:rPr lang="en-US" altLang="ko-KR" sz="1400" dirty="0">
                  <a:solidFill>
                    <a:schemeClr val="tx1"/>
                  </a:solidFill>
                </a:rPr>
                <a:t>x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조금씩 이동시키면 </a:t>
              </a:r>
              <a:r>
                <a:rPr lang="en-US" altLang="ko-KR" sz="1400" dirty="0">
                  <a:solidFill>
                    <a:schemeClr val="tx1"/>
                  </a:solidFill>
                </a:rPr>
                <a:t>f(x)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 극소가 되는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x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찾을 수 있음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여기서 </a:t>
              </a:r>
              <a:r>
                <a:rPr lang="en-US" altLang="ko-KR" sz="1400" dirty="0">
                  <a:solidFill>
                    <a:schemeClr val="tx1"/>
                  </a:solidFill>
                </a:rPr>
                <a:t>λ</a:t>
              </a:r>
              <a:r>
                <a:rPr lang="ko-KR" altLang="en-US" sz="1400" dirty="0">
                  <a:solidFill>
                    <a:schemeClr val="tx1"/>
                  </a:solidFill>
                </a:rPr>
                <a:t>는 알고리즘의 수렴속도를 조절하는 파라미터로서 </a:t>
              </a:r>
              <a:r>
                <a:rPr lang="en-US" altLang="ko-KR" sz="1400" dirty="0">
                  <a:solidFill>
                    <a:schemeClr val="tx1"/>
                  </a:solidFill>
                </a:rPr>
                <a:t>step size </a:t>
              </a:r>
              <a:r>
                <a:rPr lang="ko-KR" altLang="en-US" sz="1400" dirty="0">
                  <a:solidFill>
                    <a:schemeClr val="tx1"/>
                  </a:solidFill>
                </a:rPr>
                <a:t>또는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learning rate</a:t>
              </a:r>
              <a:r>
                <a:rPr lang="ko-KR" altLang="en-US" sz="1400" dirty="0">
                  <a:solidFill>
                    <a:schemeClr val="tx1"/>
                  </a:solidFill>
                </a:rPr>
                <a:t>라고 함</a:t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local minimum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값에서 급격히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무뎌지며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local minimum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빠질 수 있음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solidFill>
                    <a:srgbClr val="92D050"/>
                  </a:solidFill>
                </a:rPr>
                <a:t>Line Search</a:t>
              </a: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backtracking line search : </a:t>
              </a:r>
              <a:r>
                <a:rPr lang="ko-KR" altLang="en-US" sz="1400" dirty="0">
                  <a:solidFill>
                    <a:schemeClr val="tx1"/>
                  </a:solidFill>
                </a:rPr>
                <a:t>멀리 이동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점차적 거리 줄임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golden section search : </a:t>
              </a:r>
              <a:r>
                <a:rPr lang="ko-KR" altLang="en-US" sz="1400" dirty="0">
                  <a:solidFill>
                    <a:schemeClr val="tx1"/>
                  </a:solidFill>
                </a:rPr>
                <a:t>황금비율인 </a:t>
              </a:r>
              <a:r>
                <a:rPr lang="en-US" altLang="ko-KR" sz="1400" dirty="0">
                  <a:solidFill>
                    <a:schemeClr val="tx1"/>
                  </a:solidFill>
                </a:rPr>
                <a:t>1:1.618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분할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6149" name="_x99554240" descr="DRW00001cd40910">
              <a:extLst>
                <a:ext uri="{FF2B5EF4-FFF2-40B4-BE49-F238E27FC236}">
                  <a16:creationId xmlns:a16="http://schemas.microsoft.com/office/drawing/2014/main" id="{59E7E2AB-554C-4141-9006-D2C43402E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889" y="1024090"/>
              <a:ext cx="3193144" cy="308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61B892-D310-4F4E-B2C0-298C5A3AD04E}"/>
              </a:ext>
            </a:extLst>
          </p:cNvPr>
          <p:cNvGrpSpPr/>
          <p:nvPr/>
        </p:nvGrpSpPr>
        <p:grpSpPr>
          <a:xfrm>
            <a:off x="854039" y="3997458"/>
            <a:ext cx="5025647" cy="2746633"/>
            <a:chOff x="4195762" y="3044435"/>
            <a:chExt cx="6631752" cy="3571875"/>
          </a:xfrm>
        </p:grpSpPr>
        <p:pic>
          <p:nvPicPr>
            <p:cNvPr id="6152" name="Picture 8" descr="https://upload.wikimedia.org/wikipedia/commons/thumb/f/ff/Gradient_descent.svg/350px-Gradient_descent.svg.png">
              <a:extLst>
                <a:ext uri="{FF2B5EF4-FFF2-40B4-BE49-F238E27FC236}">
                  <a16:creationId xmlns:a16="http://schemas.microsoft.com/office/drawing/2014/main" id="{05405DA3-CD4E-417B-A131-D8A63AE19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762" y="3044435"/>
              <a:ext cx="3800475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F1658CB-59F9-4BC9-9E6F-4F5E49652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5092" y="3641275"/>
              <a:ext cx="1827480" cy="1078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DB9F20A-C050-410C-9137-F976B7DCCB44}"/>
                </a:ext>
              </a:extLst>
            </p:cNvPr>
            <p:cNvCxnSpPr/>
            <p:nvPr/>
          </p:nvCxnSpPr>
          <p:spPr>
            <a:xfrm>
              <a:off x="7692572" y="3641275"/>
              <a:ext cx="10265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EED2DCA-AE81-4821-9936-3E6384E7AAE5}"/>
                </a:ext>
              </a:extLst>
            </p:cNvPr>
            <p:cNvSpPr/>
            <p:nvPr/>
          </p:nvSpPr>
          <p:spPr>
            <a:xfrm>
              <a:off x="8777041" y="3330013"/>
              <a:ext cx="2050473" cy="5888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Local Minimum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154" name="Picture 10" descr="https://www.jeremyjordan.me/content/images/2018/02/Screen-Shot-2018-02-24-at-11.47.09-AM.png">
            <a:extLst>
              <a:ext uri="{FF2B5EF4-FFF2-40B4-BE49-F238E27FC236}">
                <a16:creationId xmlns:a16="http://schemas.microsoft.com/office/drawing/2014/main" id="{388DE8C9-641B-4A5F-90BC-E60F54E1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313" y="4519684"/>
            <a:ext cx="6028853" cy="23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2777A5E8-0D19-47C1-A77D-EBEB172A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91" y="2695670"/>
            <a:ext cx="52387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0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2877</Words>
  <Application>Microsoft Office PowerPoint</Application>
  <PresentationFormat>와이드스크린</PresentationFormat>
  <Paragraphs>294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838</cp:revision>
  <dcterms:created xsi:type="dcterms:W3CDTF">2022-09-20T07:37:58Z</dcterms:created>
  <dcterms:modified xsi:type="dcterms:W3CDTF">2022-10-21T05:19:22Z</dcterms:modified>
</cp:coreProperties>
</file>