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304" r:id="rId3"/>
    <p:sldId id="308" r:id="rId4"/>
    <p:sldId id="306" r:id="rId5"/>
    <p:sldId id="305" r:id="rId6"/>
    <p:sldId id="307" r:id="rId7"/>
    <p:sldId id="309" r:id="rId8"/>
    <p:sldId id="311" r:id="rId9"/>
    <p:sldId id="312" r:id="rId10"/>
    <p:sldId id="313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949"/>
    <a:srgbClr val="DEFD23"/>
    <a:srgbClr val="A7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0" autoAdjust="0"/>
    <p:restoredTop sz="85681" autoAdjust="0"/>
  </p:normalViewPr>
  <p:slideViewPr>
    <p:cSldViewPr snapToGrid="0">
      <p:cViewPr varScale="1">
        <p:scale>
          <a:sx n="72" d="100"/>
          <a:sy n="72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3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장면에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카메라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 (c1, c2)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랜드마크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(P1, P2, P3, P4, P5, P6)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원래 알고있는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희소성을 표현하기 위해 정사각형을 사용하고 색이 없는 영역은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</a:t>
            </a: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0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블록행렬임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9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대각선 블록 행렬일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대각선 블록의 크기는 카메라 매개 변수의 크기와 같고 대각선 블록의 수는 카메라 변수의 수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랜드마크수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카메라 포즈 수 이므로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&gt;&gt; 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대각 블록 행렬의 역행렬을 계산할 때는 각 블록별로 독립적인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연산이 가능하므로 일반 블록 행렬의 역행렬을 계산하는 것보다 상대적으로 쉬움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행에 대해서만 계산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2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함은 대부분의 행렬이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부분이 상당히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많아짐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행렬 연산에 수많은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연산하는 것은 비효율적일 뿐 아니라 계산에서도 비효율적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제거를 통해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함을 없애서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 때문에 블록 대각행렬에서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역행렬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구하기 쉬우므로 쉽게 할 수 있는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3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8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 : Translation, </a:t>
            </a:r>
            <a:r>
              <a:rPr lang="en-US" altLang="ko-KR" dirty="0" err="1"/>
              <a:t>theat</a:t>
            </a:r>
            <a:r>
              <a:rPr lang="en-US" altLang="ko-KR" dirty="0"/>
              <a:t> : rotation</a:t>
            </a:r>
          </a:p>
          <a:p>
            <a:r>
              <a:rPr lang="en-US" altLang="ko-KR" dirty="0"/>
              <a:t>X :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ko-KR" altLang="en-US" dirty="0" err="1"/>
              <a:t>플라나</a:t>
            </a:r>
            <a:r>
              <a:rPr lang="ko-KR" altLang="en-US" dirty="0"/>
              <a:t> 집합에 속한 임의의 한 점 </a:t>
            </a:r>
            <a:r>
              <a:rPr lang="en-US" altLang="ko-KR" dirty="0"/>
              <a:t>I </a:t>
            </a:r>
            <a:r>
              <a:rPr lang="ko-KR" altLang="en-US" dirty="0"/>
              <a:t>좌표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4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4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2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5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 </a:t>
            </a:r>
            <a:r>
              <a:rPr lang="ko-KR" altLang="en-US" dirty="0"/>
              <a:t>센서 </a:t>
            </a:r>
            <a:r>
              <a:rPr lang="ko-KR" altLang="en-US" dirty="0" err="1"/>
              <a:t>입력값</a:t>
            </a:r>
            <a:r>
              <a:rPr lang="en-US" altLang="ko-KR" dirty="0"/>
              <a:t>, u </a:t>
            </a:r>
            <a:r>
              <a:rPr lang="ko-KR" altLang="en-US" dirty="0" err="1"/>
              <a:t>제어입력값</a:t>
            </a:r>
            <a:endParaRPr lang="en-US" altLang="ko-KR" dirty="0"/>
          </a:p>
          <a:p>
            <a:r>
              <a:rPr lang="ko-KR" altLang="en-US" dirty="0"/>
              <a:t>알고리즘의 시작부터 현재 시점 </a:t>
            </a:r>
            <a:r>
              <a:rPr lang="en-US" altLang="ko-KR" dirty="0"/>
              <a:t>t</a:t>
            </a:r>
            <a:r>
              <a:rPr lang="ko-KR" altLang="en-US" dirty="0"/>
              <a:t>까지의 센서 </a:t>
            </a:r>
            <a:r>
              <a:rPr lang="ko-KR" altLang="en-US" dirty="0" err="1"/>
              <a:t>입력값과</a:t>
            </a:r>
            <a:r>
              <a:rPr lang="ko-KR" altLang="en-US" dirty="0"/>
              <a:t> 제어 </a:t>
            </a:r>
            <a:r>
              <a:rPr lang="ko-KR" altLang="en-US" dirty="0" err="1"/>
              <a:t>입력값을</a:t>
            </a:r>
            <a:r>
              <a:rPr lang="ko-KR" altLang="en-US" dirty="0"/>
              <a:t> 이용하여 현재 상태를 확률적으로 추정하는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 err="1"/>
              <a:t>marcov</a:t>
            </a:r>
            <a:r>
              <a:rPr lang="en-US" altLang="ko-KR" dirty="0"/>
              <a:t> </a:t>
            </a:r>
            <a:r>
              <a:rPr lang="ko-KR" altLang="en-US" dirty="0"/>
              <a:t>특성도 넣고 이러면 </a:t>
            </a:r>
            <a:r>
              <a:rPr lang="en-US" altLang="ko-KR" dirty="0" err="1"/>
              <a:t>kf</a:t>
            </a:r>
            <a:r>
              <a:rPr lang="ko-KR" altLang="en-US" dirty="0"/>
              <a:t>와 </a:t>
            </a:r>
            <a:r>
              <a:rPr lang="en-US" altLang="ko-KR" dirty="0" err="1"/>
              <a:t>ekf</a:t>
            </a:r>
            <a:r>
              <a:rPr lang="ko-KR" altLang="en-US" dirty="0"/>
              <a:t>에서 사용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4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 base</a:t>
            </a:r>
            <a:r>
              <a:rPr lang="ko-KR" altLang="en-US" dirty="0"/>
              <a:t>말고 다른 비선형 최적화 방법을 사용한다면 행렬의 </a:t>
            </a:r>
            <a:r>
              <a:rPr lang="en-US" altLang="ko-KR" dirty="0"/>
              <a:t>sparse</a:t>
            </a:r>
            <a:r>
              <a:rPr lang="ko-KR" altLang="en-US" dirty="0"/>
              <a:t>의 특성은 거의 필수적으로 있음 왜냐면 </a:t>
            </a:r>
            <a:r>
              <a:rPr lang="en-US" altLang="ko-KR" dirty="0"/>
              <a:t>pose</a:t>
            </a:r>
            <a:r>
              <a:rPr lang="ko-KR" altLang="en-US" dirty="0"/>
              <a:t>와 랜드마크 사이의 </a:t>
            </a:r>
            <a:r>
              <a:rPr lang="en-US" altLang="ko-KR" dirty="0"/>
              <a:t>… </a:t>
            </a:r>
            <a:r>
              <a:rPr lang="ko-KR" altLang="en-US" dirty="0"/>
              <a:t>개수 차이때문에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r>
              <a:rPr lang="ko-KR" altLang="en-US" dirty="0"/>
              <a:t>그거에 대해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4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gi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10" Type="http://schemas.openxmlformats.org/officeDocument/2006/relationships/image" Target="../media/image34.png"/><Relationship Id="rId4" Type="http://schemas.openxmlformats.org/officeDocument/2006/relationships/image" Target="../media/image28.gif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gif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748331" y="1214934"/>
            <a:ext cx="669533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highlight>
                  <a:srgbClr val="FFFF00"/>
                </a:highlight>
              </a:rPr>
              <a:t>SLAM keywords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Lie Group, Lie Algebras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Back-end</a:t>
            </a:r>
          </a:p>
          <a:p>
            <a:pPr marL="1028700" lvl="1" indent="-571500">
              <a:buFontTx/>
              <a:buChar char="-"/>
            </a:pPr>
            <a:r>
              <a:rPr lang="en-US" altLang="ko-KR" sz="2400" b="1" dirty="0"/>
              <a:t>Sparsity &amp; Marginalization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LOAM paper, Optimization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HDL Pose Graph SLAM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152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Sparsity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&amp;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Marginalization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행렬 </a:t>
            </a:r>
            <a:r>
              <a:rPr lang="en-US" altLang="ko-KR" sz="1400" dirty="0">
                <a:solidFill>
                  <a:schemeClr val="tx1"/>
                </a:solidFill>
              </a:rPr>
              <a:t>H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Sparsity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Jacobian J(x)</a:t>
            </a:r>
            <a:r>
              <a:rPr lang="ko-KR" altLang="en-US" sz="1400" dirty="0">
                <a:solidFill>
                  <a:schemeClr val="tx1"/>
                </a:solidFill>
              </a:rPr>
              <a:t>에서 야기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오차 항에 해당하는 </a:t>
            </a:r>
            <a:r>
              <a:rPr lang="en-US" altLang="ko-KR" sz="1400" dirty="0">
                <a:solidFill>
                  <a:schemeClr val="tx1"/>
                </a:solidFill>
              </a:rPr>
              <a:t>Jacobian </a:t>
            </a:r>
            <a:r>
              <a:rPr lang="ko-KR" altLang="en-US" sz="1400" dirty="0">
                <a:solidFill>
                  <a:schemeClr val="tx1"/>
                </a:solidFill>
              </a:rPr>
              <a:t>행렬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025" name="_x385039848" descr="DRW00002a7c0b4f">
            <a:extLst>
              <a:ext uri="{FF2B5EF4-FFF2-40B4-BE49-F238E27FC236}">
                <a16:creationId xmlns:a16="http://schemas.microsoft.com/office/drawing/2014/main" id="{EF028F83-A492-462B-BADB-807275A3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31" y="1127927"/>
            <a:ext cx="53340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EC61C94-5A98-4B58-AC19-DD4521A0CF67}"/>
              </a:ext>
            </a:extLst>
          </p:cNvPr>
          <p:cNvGrpSpPr/>
          <p:nvPr/>
        </p:nvGrpSpPr>
        <p:grpSpPr>
          <a:xfrm>
            <a:off x="2978690" y="1968517"/>
            <a:ext cx="7552150" cy="3086770"/>
            <a:chOff x="827302" y="401091"/>
            <a:chExt cx="8124402" cy="34742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32C56F-6517-4D62-AE48-2C56D6CE6AC2}"/>
                </a:ext>
              </a:extLst>
            </p:cNvPr>
            <p:cNvSpPr/>
            <p:nvPr/>
          </p:nvSpPr>
          <p:spPr>
            <a:xfrm>
              <a:off x="1473199" y="1777997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D1D6C3-5C00-4C5B-89FE-3A5059184FAC}"/>
                </a:ext>
              </a:extLst>
            </p:cNvPr>
            <p:cNvSpPr/>
            <p:nvPr/>
          </p:nvSpPr>
          <p:spPr>
            <a:xfrm>
              <a:off x="1839686" y="177074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DC55A0-70FD-4A42-A40B-880B0C247D53}"/>
                </a:ext>
              </a:extLst>
            </p:cNvPr>
            <p:cNvSpPr/>
            <p:nvPr/>
          </p:nvSpPr>
          <p:spPr>
            <a:xfrm>
              <a:off x="3715669" y="1777997"/>
              <a:ext cx="304801" cy="304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490CD0-385A-4FA9-A94A-C9869C2CFC45}"/>
                </a:ext>
              </a:extLst>
            </p:cNvPr>
            <p:cNvSpPr/>
            <p:nvPr/>
          </p:nvSpPr>
          <p:spPr>
            <a:xfrm>
              <a:off x="2206173" y="1777997"/>
              <a:ext cx="304801" cy="304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209F11-2AEC-437C-A08F-F714A09A9367}"/>
                </a:ext>
              </a:extLst>
            </p:cNvPr>
            <p:cNvSpPr/>
            <p:nvPr/>
          </p:nvSpPr>
          <p:spPr>
            <a:xfrm>
              <a:off x="2587176" y="1777997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5AA49A-AC32-4B25-B180-60BD97469184}"/>
                </a:ext>
              </a:extLst>
            </p:cNvPr>
            <p:cNvSpPr/>
            <p:nvPr/>
          </p:nvSpPr>
          <p:spPr>
            <a:xfrm>
              <a:off x="2968180" y="1777997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592E72-BF1C-40D1-B3F3-EB3F2FAE27F0}"/>
                </a:ext>
              </a:extLst>
            </p:cNvPr>
            <p:cNvSpPr/>
            <p:nvPr/>
          </p:nvSpPr>
          <p:spPr>
            <a:xfrm>
              <a:off x="3349184" y="177074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1AC6F1-B99E-4311-98A9-8183F2F7D6CB}"/>
                </a:ext>
              </a:extLst>
            </p:cNvPr>
            <p:cNvSpPr/>
            <p:nvPr/>
          </p:nvSpPr>
          <p:spPr>
            <a:xfrm>
              <a:off x="4082154" y="1770740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43D967-1349-4054-845A-03DF4CE1A594}"/>
                </a:ext>
              </a:extLst>
            </p:cNvPr>
            <p:cNvSpPr txBox="1"/>
            <p:nvPr/>
          </p:nvSpPr>
          <p:spPr>
            <a:xfrm>
              <a:off x="827302" y="1770740"/>
              <a:ext cx="56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J =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B2C1555-F23A-44EC-8A2A-48CC150F9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573" y="2140073"/>
              <a:ext cx="0" cy="269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590E5D-C763-4E0D-A993-EDA991FCE85B}"/>
                </a:ext>
              </a:extLst>
            </p:cNvPr>
            <p:cNvSpPr txBox="1"/>
            <p:nvPr/>
          </p:nvSpPr>
          <p:spPr>
            <a:xfrm>
              <a:off x="2260606" y="24521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1F35679-22EC-406E-88B8-FF0AEF949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5321" y="2140073"/>
              <a:ext cx="0" cy="269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5A062A-0B5A-4680-88C0-AFC651B32161}"/>
                </a:ext>
              </a:extLst>
            </p:cNvPr>
            <p:cNvSpPr txBox="1"/>
            <p:nvPr/>
          </p:nvSpPr>
          <p:spPr>
            <a:xfrm>
              <a:off x="3751949" y="24521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J</a:t>
              </a:r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425842-6128-40D9-88E6-F81CB2B3EA57}"/>
                </a:ext>
              </a:extLst>
            </p:cNvPr>
            <p:cNvCxnSpPr/>
            <p:nvPr/>
          </p:nvCxnSpPr>
          <p:spPr>
            <a:xfrm>
              <a:off x="5050971" y="711200"/>
              <a:ext cx="0" cy="31641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AE560F-7059-4941-B535-EF5DD531362B}"/>
                </a:ext>
              </a:extLst>
            </p:cNvPr>
            <p:cNvSpPr/>
            <p:nvPr/>
          </p:nvSpPr>
          <p:spPr>
            <a:xfrm>
              <a:off x="6019805" y="1618339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F5560E-0FED-44D7-B734-39439F1584A5}"/>
                </a:ext>
              </a:extLst>
            </p:cNvPr>
            <p:cNvSpPr/>
            <p:nvPr/>
          </p:nvSpPr>
          <p:spPr>
            <a:xfrm>
              <a:off x="6386292" y="1611083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A0B0DE-2B19-42AD-95EF-2C2FE6746FB7}"/>
                </a:ext>
              </a:extLst>
            </p:cNvPr>
            <p:cNvSpPr/>
            <p:nvPr/>
          </p:nvSpPr>
          <p:spPr>
            <a:xfrm>
              <a:off x="8262275" y="1618339"/>
              <a:ext cx="304801" cy="304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F4B7F0-A9F1-4A4E-AE30-084B57054548}"/>
                </a:ext>
              </a:extLst>
            </p:cNvPr>
            <p:cNvSpPr/>
            <p:nvPr/>
          </p:nvSpPr>
          <p:spPr>
            <a:xfrm>
              <a:off x="6752779" y="1618339"/>
              <a:ext cx="304801" cy="304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6E63DDF-3FF9-4BC2-BAAD-4D6819DB75D5}"/>
                </a:ext>
              </a:extLst>
            </p:cNvPr>
            <p:cNvSpPr/>
            <p:nvPr/>
          </p:nvSpPr>
          <p:spPr>
            <a:xfrm>
              <a:off x="7133782" y="1618339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F0E12B-BBED-4B35-9C8C-B18C21738AE6}"/>
                </a:ext>
              </a:extLst>
            </p:cNvPr>
            <p:cNvSpPr/>
            <p:nvPr/>
          </p:nvSpPr>
          <p:spPr>
            <a:xfrm>
              <a:off x="7514786" y="1618339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C7B7DD-9908-4AD2-AD25-6D1900497DAC}"/>
                </a:ext>
              </a:extLst>
            </p:cNvPr>
            <p:cNvSpPr/>
            <p:nvPr/>
          </p:nvSpPr>
          <p:spPr>
            <a:xfrm>
              <a:off x="7895790" y="1611083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A3AA04E-C2D3-4F26-8600-6A78ED617FB2}"/>
                </a:ext>
              </a:extLst>
            </p:cNvPr>
            <p:cNvSpPr/>
            <p:nvPr/>
          </p:nvSpPr>
          <p:spPr>
            <a:xfrm>
              <a:off x="8628760" y="1611082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00E10D-BCD3-48B6-AC34-0B127CB25F33}"/>
                </a:ext>
              </a:extLst>
            </p:cNvPr>
            <p:cNvSpPr/>
            <p:nvPr/>
          </p:nvSpPr>
          <p:spPr>
            <a:xfrm>
              <a:off x="6037948" y="2437618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09321C-1714-4A17-8A49-1E207B996399}"/>
                </a:ext>
              </a:extLst>
            </p:cNvPr>
            <p:cNvSpPr/>
            <p:nvPr/>
          </p:nvSpPr>
          <p:spPr>
            <a:xfrm>
              <a:off x="6404435" y="2444876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268900-8A4C-4FEC-8212-A7F5BAD0E5F3}"/>
                </a:ext>
              </a:extLst>
            </p:cNvPr>
            <p:cNvSpPr/>
            <p:nvPr/>
          </p:nvSpPr>
          <p:spPr>
            <a:xfrm>
              <a:off x="8280418" y="2437618"/>
              <a:ext cx="304801" cy="304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C77EB9B-01F8-431F-BF62-9267CC85C92A}"/>
                </a:ext>
              </a:extLst>
            </p:cNvPr>
            <p:cNvSpPr/>
            <p:nvPr/>
          </p:nvSpPr>
          <p:spPr>
            <a:xfrm>
              <a:off x="6770922" y="2437618"/>
              <a:ext cx="304801" cy="304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8933DA-8116-4EFB-AB5B-1083EC9730C9}"/>
                </a:ext>
              </a:extLst>
            </p:cNvPr>
            <p:cNvSpPr/>
            <p:nvPr/>
          </p:nvSpPr>
          <p:spPr>
            <a:xfrm>
              <a:off x="7151925" y="2437618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64EAE3-3181-40CC-9796-9574AEBC0399}"/>
                </a:ext>
              </a:extLst>
            </p:cNvPr>
            <p:cNvSpPr/>
            <p:nvPr/>
          </p:nvSpPr>
          <p:spPr>
            <a:xfrm>
              <a:off x="7532929" y="2437618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C1E4CC-29FF-48DC-9F15-AA176CAF1BF3}"/>
                </a:ext>
              </a:extLst>
            </p:cNvPr>
            <p:cNvSpPr/>
            <p:nvPr/>
          </p:nvSpPr>
          <p:spPr>
            <a:xfrm>
              <a:off x="7913933" y="2444876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9391BE4-716A-401C-B675-21F84342570E}"/>
                </a:ext>
              </a:extLst>
            </p:cNvPr>
            <p:cNvSpPr/>
            <p:nvPr/>
          </p:nvSpPr>
          <p:spPr>
            <a:xfrm>
              <a:off x="8646903" y="2444875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12711B-477C-4AE3-B912-9103DB5412E6}"/>
                </a:ext>
              </a:extLst>
            </p:cNvPr>
            <p:cNvSpPr txBox="1"/>
            <p:nvPr/>
          </p:nvSpPr>
          <p:spPr>
            <a:xfrm>
              <a:off x="7357922" y="2027978"/>
              <a:ext cx="461665" cy="3048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196B47-A815-4D90-B578-728CEBFC3347}"/>
                </a:ext>
              </a:extLst>
            </p:cNvPr>
            <p:cNvSpPr/>
            <p:nvPr/>
          </p:nvSpPr>
          <p:spPr>
            <a:xfrm>
              <a:off x="6023431" y="120507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2C31C3E-0B61-4352-BDE3-F88D7DB35B93}"/>
                </a:ext>
              </a:extLst>
            </p:cNvPr>
            <p:cNvSpPr/>
            <p:nvPr/>
          </p:nvSpPr>
          <p:spPr>
            <a:xfrm>
              <a:off x="6389918" y="1197815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956324-060D-44E7-A27E-F98B1F85DC18}"/>
                </a:ext>
              </a:extLst>
            </p:cNvPr>
            <p:cNvSpPr/>
            <p:nvPr/>
          </p:nvSpPr>
          <p:spPr>
            <a:xfrm>
              <a:off x="8265901" y="120507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FC107E5-7A79-4508-86F5-F9534F5753BD}"/>
                </a:ext>
              </a:extLst>
            </p:cNvPr>
            <p:cNvSpPr/>
            <p:nvPr/>
          </p:nvSpPr>
          <p:spPr>
            <a:xfrm>
              <a:off x="6756405" y="120507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8A2202-7F4D-4E93-BAA5-D083CCE3240B}"/>
                </a:ext>
              </a:extLst>
            </p:cNvPr>
            <p:cNvSpPr/>
            <p:nvPr/>
          </p:nvSpPr>
          <p:spPr>
            <a:xfrm>
              <a:off x="7137408" y="120507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3D02CDE-5403-4A11-A3C6-08C7014B2FE3}"/>
                </a:ext>
              </a:extLst>
            </p:cNvPr>
            <p:cNvSpPr/>
            <p:nvPr/>
          </p:nvSpPr>
          <p:spPr>
            <a:xfrm>
              <a:off x="7518412" y="120507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E9E2AF5-610F-4577-98D6-EA8DA087AD58}"/>
                </a:ext>
              </a:extLst>
            </p:cNvPr>
            <p:cNvSpPr/>
            <p:nvPr/>
          </p:nvSpPr>
          <p:spPr>
            <a:xfrm>
              <a:off x="7899416" y="1197815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E66F7F-73F8-4958-A3AF-F4BC691D470B}"/>
                </a:ext>
              </a:extLst>
            </p:cNvPr>
            <p:cNvSpPr/>
            <p:nvPr/>
          </p:nvSpPr>
          <p:spPr>
            <a:xfrm>
              <a:off x="8632386" y="1197814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026400-6272-4119-9DA8-356BAE24E62D}"/>
                </a:ext>
              </a:extLst>
            </p:cNvPr>
            <p:cNvSpPr/>
            <p:nvPr/>
          </p:nvSpPr>
          <p:spPr>
            <a:xfrm>
              <a:off x="6019805" y="791802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581ADC8-0E03-4842-AF39-7034E7B70906}"/>
                </a:ext>
              </a:extLst>
            </p:cNvPr>
            <p:cNvSpPr/>
            <p:nvPr/>
          </p:nvSpPr>
          <p:spPr>
            <a:xfrm>
              <a:off x="6386292" y="799060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C5450A6-96F4-4E2D-AD42-E92897D13949}"/>
                </a:ext>
              </a:extLst>
            </p:cNvPr>
            <p:cNvSpPr/>
            <p:nvPr/>
          </p:nvSpPr>
          <p:spPr>
            <a:xfrm>
              <a:off x="8262275" y="791802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DF44C20-70FD-4EC2-BF51-D6590B820A7B}"/>
                </a:ext>
              </a:extLst>
            </p:cNvPr>
            <p:cNvSpPr/>
            <p:nvPr/>
          </p:nvSpPr>
          <p:spPr>
            <a:xfrm>
              <a:off x="6752779" y="791802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D3FC454-B815-4A8C-A0A4-1C0D4592E49B}"/>
                </a:ext>
              </a:extLst>
            </p:cNvPr>
            <p:cNvSpPr/>
            <p:nvPr/>
          </p:nvSpPr>
          <p:spPr>
            <a:xfrm>
              <a:off x="7133782" y="791802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372939E-64E4-4942-BD56-A906435960D2}"/>
                </a:ext>
              </a:extLst>
            </p:cNvPr>
            <p:cNvSpPr/>
            <p:nvPr/>
          </p:nvSpPr>
          <p:spPr>
            <a:xfrm>
              <a:off x="7514786" y="791802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D3213C4-D0CE-4635-BF95-C3750ADCE273}"/>
                </a:ext>
              </a:extLst>
            </p:cNvPr>
            <p:cNvSpPr/>
            <p:nvPr/>
          </p:nvSpPr>
          <p:spPr>
            <a:xfrm>
              <a:off x="7895790" y="799060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58A0D22-AB7A-428C-9EC2-C7FBE4295BEE}"/>
                </a:ext>
              </a:extLst>
            </p:cNvPr>
            <p:cNvSpPr/>
            <p:nvPr/>
          </p:nvSpPr>
          <p:spPr>
            <a:xfrm>
              <a:off x="8628760" y="799059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549D85-74CE-43F5-9156-290AF3BAE601}"/>
                </a:ext>
              </a:extLst>
            </p:cNvPr>
            <p:cNvSpPr/>
            <p:nvPr/>
          </p:nvSpPr>
          <p:spPr>
            <a:xfrm>
              <a:off x="6037948" y="284000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0EC88E-1B09-4CE6-AC38-E7B837341119}"/>
                </a:ext>
              </a:extLst>
            </p:cNvPr>
            <p:cNvSpPr/>
            <p:nvPr/>
          </p:nvSpPr>
          <p:spPr>
            <a:xfrm>
              <a:off x="6404435" y="2847259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A03EA56-2729-4BF6-9F9E-6E64B8E0E4E1}"/>
                </a:ext>
              </a:extLst>
            </p:cNvPr>
            <p:cNvSpPr/>
            <p:nvPr/>
          </p:nvSpPr>
          <p:spPr>
            <a:xfrm>
              <a:off x="8280418" y="284000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BA13831-A001-4757-91D6-9268F97CEC8C}"/>
                </a:ext>
              </a:extLst>
            </p:cNvPr>
            <p:cNvSpPr/>
            <p:nvPr/>
          </p:nvSpPr>
          <p:spPr>
            <a:xfrm>
              <a:off x="6770922" y="284000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1934712-8B53-4003-9FA1-C3EE0F6BCF6A}"/>
                </a:ext>
              </a:extLst>
            </p:cNvPr>
            <p:cNvSpPr/>
            <p:nvPr/>
          </p:nvSpPr>
          <p:spPr>
            <a:xfrm>
              <a:off x="7151925" y="284000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ED484FF-D787-4E3D-81B4-0ECFB2FF5F77}"/>
                </a:ext>
              </a:extLst>
            </p:cNvPr>
            <p:cNvSpPr/>
            <p:nvPr/>
          </p:nvSpPr>
          <p:spPr>
            <a:xfrm>
              <a:off x="7532929" y="2840001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3BCA03-08FF-4074-897D-542CEFC62A02}"/>
                </a:ext>
              </a:extLst>
            </p:cNvPr>
            <p:cNvSpPr/>
            <p:nvPr/>
          </p:nvSpPr>
          <p:spPr>
            <a:xfrm>
              <a:off x="7913933" y="2847259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7E288A5-67F8-40E3-8B35-888DDB7322A0}"/>
                </a:ext>
              </a:extLst>
            </p:cNvPr>
            <p:cNvSpPr/>
            <p:nvPr/>
          </p:nvSpPr>
          <p:spPr>
            <a:xfrm>
              <a:off x="8646903" y="2847258"/>
              <a:ext cx="304801" cy="30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A70A00-B3F8-4974-A95B-4BBF2C6265FB}"/>
                </a:ext>
              </a:extLst>
            </p:cNvPr>
            <p:cNvSpPr txBox="1"/>
            <p:nvPr/>
          </p:nvSpPr>
          <p:spPr>
            <a:xfrm>
              <a:off x="5228774" y="1923140"/>
              <a:ext cx="72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H+=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CEC4E5-310C-49E1-B2B4-1790D5529079}"/>
                </a:ext>
              </a:extLst>
            </p:cNvPr>
            <p:cNvSpPr txBox="1"/>
            <p:nvPr/>
          </p:nvSpPr>
          <p:spPr>
            <a:xfrm>
              <a:off x="6814445" y="40109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9DF136-84C9-479C-BD00-B22894C36D0D}"/>
                </a:ext>
              </a:extLst>
            </p:cNvPr>
            <p:cNvSpPr txBox="1"/>
            <p:nvPr/>
          </p:nvSpPr>
          <p:spPr>
            <a:xfrm>
              <a:off x="8305788" y="40109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J</a:t>
              </a:r>
              <a:endParaRPr lang="ko-KR" altLang="en-US" dirty="0"/>
            </a:p>
          </p:txBody>
        </p:sp>
      </p:grpSp>
      <p:pic>
        <p:nvPicPr>
          <p:cNvPr id="67" name="_x175046088" descr="DRW0000260434ad">
            <a:extLst>
              <a:ext uri="{FF2B5EF4-FFF2-40B4-BE49-F238E27FC236}">
                <a16:creationId xmlns:a16="http://schemas.microsoft.com/office/drawing/2014/main" id="{6BE8D5C7-08B3-445E-AE54-18F49BF0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7" y="3525611"/>
            <a:ext cx="12493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_x173687848" descr="DRW0000260434b9">
            <a:extLst>
              <a:ext uri="{FF2B5EF4-FFF2-40B4-BE49-F238E27FC236}">
                <a16:creationId xmlns:a16="http://schemas.microsoft.com/office/drawing/2014/main" id="{86832B34-3629-473E-8D10-A8B47045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27" y="2736059"/>
            <a:ext cx="107791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9633790-13A1-4646-A658-2D9386215303}"/>
                  </a:ext>
                </a:extLst>
              </p:cNvPr>
              <p:cNvSpPr/>
              <p:nvPr/>
            </p:nvSpPr>
            <p:spPr>
              <a:xfrm>
                <a:off x="124177" y="4957998"/>
                <a:ext cx="11775722" cy="15204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i,j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변경되더라도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은 대각선 행렬이며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에서만 나타남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유사하게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는 대각선 행렬이며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에서는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 아닌 블록들만 존재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의 경우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Sparse or dense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할 수 있음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9633790-13A1-4646-A658-2D9386215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" y="4957998"/>
                <a:ext cx="11775722" cy="1520483"/>
              </a:xfrm>
              <a:prstGeom prst="rect">
                <a:avLst/>
              </a:prstGeom>
              <a:blipFill>
                <a:blip r:embed="rId6"/>
                <a:stretch>
                  <a:fillRect l="-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C63C2A93-873F-4C44-8704-6B796980971E}"/>
              </a:ext>
            </a:extLst>
          </p:cNvPr>
          <p:cNvGrpSpPr/>
          <p:nvPr/>
        </p:nvGrpSpPr>
        <p:grpSpPr>
          <a:xfrm>
            <a:off x="1516592" y="474621"/>
            <a:ext cx="4325801" cy="2162499"/>
            <a:chOff x="7192905" y="4424667"/>
            <a:chExt cx="4325801" cy="2162499"/>
          </a:xfrm>
        </p:grpSpPr>
        <p:sp>
          <p:nvSpPr>
            <p:cNvPr id="2" name="생각 풍선: 구름 모양 1">
              <a:extLst>
                <a:ext uri="{FF2B5EF4-FFF2-40B4-BE49-F238E27FC236}">
                  <a16:creationId xmlns:a16="http://schemas.microsoft.com/office/drawing/2014/main" id="{B09D0A45-E202-42EC-BCBD-58851193FBA2}"/>
                </a:ext>
              </a:extLst>
            </p:cNvPr>
            <p:cNvSpPr/>
            <p:nvPr/>
          </p:nvSpPr>
          <p:spPr>
            <a:xfrm>
              <a:off x="7192905" y="4424667"/>
              <a:ext cx="4325801" cy="2162499"/>
            </a:xfrm>
            <a:prstGeom prst="cloudCallou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4" descr="image">
              <a:extLst>
                <a:ext uri="{FF2B5EF4-FFF2-40B4-BE49-F238E27FC236}">
                  <a16:creationId xmlns:a16="http://schemas.microsoft.com/office/drawing/2014/main" id="{ED60FB70-BC7F-4F26-A2D2-AAA8959D2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142" y="4804349"/>
              <a:ext cx="2200275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image">
              <a:extLst>
                <a:ext uri="{FF2B5EF4-FFF2-40B4-BE49-F238E27FC236}">
                  <a16:creationId xmlns:a16="http://schemas.microsoft.com/office/drawing/2014/main" id="{3107562C-9315-477A-889B-82F5CBBD5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655" y="5151432"/>
              <a:ext cx="2143125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image">
              <a:extLst>
                <a:ext uri="{FF2B5EF4-FFF2-40B4-BE49-F238E27FC236}">
                  <a16:creationId xmlns:a16="http://schemas.microsoft.com/office/drawing/2014/main" id="{0F86CF45-22E0-4C80-B4C8-3899587C3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655" y="5505616"/>
              <a:ext cx="24574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0" descr="image">
              <a:extLst>
                <a:ext uri="{FF2B5EF4-FFF2-40B4-BE49-F238E27FC236}">
                  <a16:creationId xmlns:a16="http://schemas.microsoft.com/office/drawing/2014/main" id="{A78B7425-BB48-4F76-8FA7-0BE627507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440" y="5859161"/>
              <a:ext cx="308610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45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1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Ex ) 2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개의 카메라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pose, 6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개의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landmark point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15A9584-966F-4E56-B616-92941B907027}"/>
              </a:ext>
            </a:extLst>
          </p:cNvPr>
          <p:cNvGrpSpPr/>
          <p:nvPr/>
        </p:nvGrpSpPr>
        <p:grpSpPr>
          <a:xfrm>
            <a:off x="2433878" y="1064424"/>
            <a:ext cx="7324243" cy="2364576"/>
            <a:chOff x="1277258" y="1291771"/>
            <a:chExt cx="10370455" cy="332740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AD5CED8-92C8-4EE8-B374-AB6DE24F7192}"/>
                </a:ext>
              </a:extLst>
            </p:cNvPr>
            <p:cNvSpPr/>
            <p:nvPr/>
          </p:nvSpPr>
          <p:spPr>
            <a:xfrm>
              <a:off x="2772229" y="1291771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FC83B46-7B2B-448C-891E-ACD01B7A4F30}"/>
                </a:ext>
              </a:extLst>
            </p:cNvPr>
            <p:cNvSpPr/>
            <p:nvPr/>
          </p:nvSpPr>
          <p:spPr>
            <a:xfrm>
              <a:off x="5769429" y="1291771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83EBE6C-5A82-4EB1-BE8B-7D39A89C765B}"/>
                </a:ext>
              </a:extLst>
            </p:cNvPr>
            <p:cNvSpPr/>
            <p:nvPr/>
          </p:nvSpPr>
          <p:spPr>
            <a:xfrm>
              <a:off x="3127829" y="3429000"/>
              <a:ext cx="1117600" cy="11176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A7221BE-366C-482A-BBD8-B05FAB67F297}"/>
                </a:ext>
              </a:extLst>
            </p:cNvPr>
            <p:cNvSpPr/>
            <p:nvPr/>
          </p:nvSpPr>
          <p:spPr>
            <a:xfrm>
              <a:off x="1277258" y="3429000"/>
              <a:ext cx="1117600" cy="11176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CED0B6E-0E0F-40DB-B8D2-CE3D9F080397}"/>
                </a:ext>
              </a:extLst>
            </p:cNvPr>
            <p:cNvSpPr/>
            <p:nvPr/>
          </p:nvSpPr>
          <p:spPr>
            <a:xfrm>
              <a:off x="4978400" y="3454400"/>
              <a:ext cx="1117600" cy="11176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7C43881-2523-4524-AD79-88C10C2A9797}"/>
                </a:ext>
              </a:extLst>
            </p:cNvPr>
            <p:cNvSpPr/>
            <p:nvPr/>
          </p:nvSpPr>
          <p:spPr>
            <a:xfrm>
              <a:off x="6828971" y="3454400"/>
              <a:ext cx="1117600" cy="11176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5757C6A-FF33-4DD9-91DD-3B7733C20718}"/>
                </a:ext>
              </a:extLst>
            </p:cNvPr>
            <p:cNvSpPr/>
            <p:nvPr/>
          </p:nvSpPr>
          <p:spPr>
            <a:xfrm>
              <a:off x="10530113" y="3501572"/>
              <a:ext cx="1117600" cy="11176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241EF49-0899-49CF-8EDD-8725C6CF2ACB}"/>
                </a:ext>
              </a:extLst>
            </p:cNvPr>
            <p:cNvSpPr/>
            <p:nvPr/>
          </p:nvSpPr>
          <p:spPr>
            <a:xfrm>
              <a:off x="8679542" y="3497943"/>
              <a:ext cx="1117600" cy="11176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B837E8CD-98B5-491E-BB51-025389FD1918}"/>
                </a:ext>
              </a:extLst>
            </p:cNvPr>
            <p:cNvCxnSpPr>
              <a:stCxn id="71" idx="4"/>
              <a:endCxn id="74" idx="0"/>
            </p:cNvCxnSpPr>
            <p:nvPr/>
          </p:nvCxnSpPr>
          <p:spPr>
            <a:xfrm flipH="1">
              <a:off x="1836058" y="2409371"/>
              <a:ext cx="1494971" cy="1019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57555A6-0F45-4A9A-A0F2-71FC94D6028D}"/>
                </a:ext>
              </a:extLst>
            </p:cNvPr>
            <p:cNvCxnSpPr>
              <a:cxnSpLocks/>
              <a:stCxn id="71" idx="4"/>
              <a:endCxn id="73" idx="0"/>
            </p:cNvCxnSpPr>
            <p:nvPr/>
          </p:nvCxnSpPr>
          <p:spPr>
            <a:xfrm>
              <a:off x="3331029" y="2409371"/>
              <a:ext cx="355600" cy="1019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982B39B-AD51-4597-AB1B-273EDFAC14AF}"/>
                </a:ext>
              </a:extLst>
            </p:cNvPr>
            <p:cNvCxnSpPr>
              <a:cxnSpLocks/>
              <a:stCxn id="71" idx="4"/>
              <a:endCxn id="75" idx="0"/>
            </p:cNvCxnSpPr>
            <p:nvPr/>
          </p:nvCxnSpPr>
          <p:spPr>
            <a:xfrm>
              <a:off x="3331029" y="2409371"/>
              <a:ext cx="2206171" cy="104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2413ACB-9253-4A7C-AE0F-24D6213E3109}"/>
                </a:ext>
              </a:extLst>
            </p:cNvPr>
            <p:cNvCxnSpPr>
              <a:cxnSpLocks/>
              <a:stCxn id="71" idx="4"/>
              <a:endCxn id="76" idx="0"/>
            </p:cNvCxnSpPr>
            <p:nvPr/>
          </p:nvCxnSpPr>
          <p:spPr>
            <a:xfrm>
              <a:off x="3331029" y="2409371"/>
              <a:ext cx="4056742" cy="104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FE53262-11AF-44A9-9A9B-3B047DD76B95}"/>
                </a:ext>
              </a:extLst>
            </p:cNvPr>
            <p:cNvCxnSpPr>
              <a:cxnSpLocks/>
              <a:stCxn id="72" idx="4"/>
              <a:endCxn id="76" idx="0"/>
            </p:cNvCxnSpPr>
            <p:nvPr/>
          </p:nvCxnSpPr>
          <p:spPr>
            <a:xfrm>
              <a:off x="6328229" y="2409371"/>
              <a:ext cx="1059542" cy="104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4A354DE-89C1-489C-BAB9-983892DFDAF4}"/>
                </a:ext>
              </a:extLst>
            </p:cNvPr>
            <p:cNvCxnSpPr>
              <a:cxnSpLocks/>
              <a:stCxn id="72" idx="4"/>
              <a:endCxn id="78" idx="0"/>
            </p:cNvCxnSpPr>
            <p:nvPr/>
          </p:nvCxnSpPr>
          <p:spPr>
            <a:xfrm>
              <a:off x="6328229" y="2409371"/>
              <a:ext cx="2910113" cy="1088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E68F5721-72B5-43A7-A2FD-37F4F9A8EAC5}"/>
                </a:ext>
              </a:extLst>
            </p:cNvPr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6328229" y="2409371"/>
              <a:ext cx="4760684" cy="1092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178F59C2-6E22-453D-AC70-3DCFF7BF3565}"/>
                </a:ext>
              </a:extLst>
            </p:cNvPr>
            <p:cNvCxnSpPr>
              <a:cxnSpLocks/>
              <a:stCxn id="72" idx="4"/>
              <a:endCxn id="75" idx="0"/>
            </p:cNvCxnSpPr>
            <p:nvPr/>
          </p:nvCxnSpPr>
          <p:spPr>
            <a:xfrm flipH="1">
              <a:off x="5537200" y="2409371"/>
              <a:ext cx="791029" cy="104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/>
              <p:nvPr/>
            </p:nvSpPr>
            <p:spPr>
              <a:xfrm>
                <a:off x="124177" y="3612048"/>
                <a:ext cx="11775722" cy="9419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은 을 사용한다면 다른 카메라 포즈와 랜드마크와는 상관없이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C1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에서 보였다는 사실을 설명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해</m:t>
                    </m:r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당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𝐽𝑎𝑐𝑜𝑏𝑖𝑎𝑛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이 카메라 변수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C2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와 랜드마크 점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P2~6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대해 부분 미분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갖는 것을 쉽게 알 수 있음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" y="3612048"/>
                <a:ext cx="11775722" cy="941901"/>
              </a:xfrm>
              <a:prstGeom prst="rect">
                <a:avLst/>
              </a:prstGeom>
              <a:blipFill>
                <a:blip r:embed="rId3"/>
                <a:stretch>
                  <a:fillRect b="-32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F119FE9-92D4-49ED-B8FB-D079364E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15" y="4788570"/>
            <a:ext cx="438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D85846C8-3B03-40CD-BC13-E146C143B3AA}"/>
              </a:ext>
            </a:extLst>
          </p:cNvPr>
          <p:cNvGrpSpPr/>
          <p:nvPr/>
        </p:nvGrpSpPr>
        <p:grpSpPr>
          <a:xfrm>
            <a:off x="2642643" y="5564728"/>
            <a:ext cx="7424381" cy="706654"/>
            <a:chOff x="1610437" y="1692322"/>
            <a:chExt cx="7424381" cy="70665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30A5909-6D97-4FD3-8122-07548A2F77EF}"/>
                </a:ext>
              </a:extLst>
            </p:cNvPr>
            <p:cNvSpPr txBox="1"/>
            <p:nvPr/>
          </p:nvSpPr>
          <p:spPr>
            <a:xfrm>
              <a:off x="2552131" y="1692322"/>
              <a:ext cx="648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C1        C2       P1    P2   P3   P4   P5   P6</a:t>
              </a:r>
              <a:endParaRPr lang="ko-KR" altLang="en-US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CAA6D93-8932-449D-A8FD-2AC16E1F68D9}"/>
                </a:ext>
              </a:extLst>
            </p:cNvPr>
            <p:cNvSpPr txBox="1"/>
            <p:nvPr/>
          </p:nvSpPr>
          <p:spPr>
            <a:xfrm>
              <a:off x="1610437" y="2029644"/>
              <a:ext cx="67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J11=[                                                                ]</a:t>
              </a:r>
              <a:endParaRPr lang="ko-KR" altLang="en-US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DD6C79D-CE49-43C4-AB04-BACB0042055C}"/>
                </a:ext>
              </a:extLst>
            </p:cNvPr>
            <p:cNvSpPr/>
            <p:nvPr/>
          </p:nvSpPr>
          <p:spPr>
            <a:xfrm>
              <a:off x="2361061" y="2071133"/>
              <a:ext cx="873457" cy="2952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CEFC3B4-716B-4A10-8741-21774B808FE0}"/>
                </a:ext>
              </a:extLst>
            </p:cNvPr>
            <p:cNvSpPr/>
            <p:nvPr/>
          </p:nvSpPr>
          <p:spPr>
            <a:xfrm>
              <a:off x="4299043" y="2082398"/>
              <a:ext cx="491321" cy="2958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579CCB-9D94-4777-A679-2E1188676D83}"/>
              </a:ext>
            </a:extLst>
          </p:cNvPr>
          <p:cNvSpPr txBox="1"/>
          <p:nvPr/>
        </p:nvSpPr>
        <p:spPr>
          <a:xfrm>
            <a:off x="3629677" y="6295142"/>
            <a:ext cx="87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2x6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34358-365C-4A09-ACCB-C47914F8DCA6}"/>
              </a:ext>
            </a:extLst>
          </p:cNvPr>
          <p:cNvSpPr txBox="1"/>
          <p:nvPr/>
        </p:nvSpPr>
        <p:spPr>
          <a:xfrm>
            <a:off x="5381065" y="6295142"/>
            <a:ext cx="101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2x3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3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1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최적화와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incremental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방정식의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sparse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사이의 연결</a:t>
            </a:r>
            <a:endParaRPr lang="en-US" altLang="ko-KR" sz="14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/>
              <p:nvPr/>
            </p:nvSpPr>
            <p:spPr>
              <a:xfrm>
                <a:off x="208139" y="4815586"/>
                <a:ext cx="11775722" cy="14239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𝐽𝑎𝑐𝑜𝑏𝑖𝑎𝑛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행렬의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희소성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왼쪽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과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행렬의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희소성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오른쪽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에서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채워진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사각형은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행렬이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해당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블록에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값을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갖고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있음을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나타냄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만약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H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행렬에서 대각선이 아닌 행렬 블록인 경우 해당 행렬 블록이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 아니면 해당 위치에 해당하는 변수 사이에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edge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생김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이러한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edge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개의 대응하는 변수 사이의 관계로서 이해하거나 혹은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제약조건이라고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부름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9" y="4815586"/>
                <a:ext cx="11775722" cy="1423928"/>
              </a:xfrm>
              <a:prstGeom prst="rect">
                <a:avLst/>
              </a:prstGeom>
              <a:blipFill>
                <a:blip r:embed="rId3"/>
                <a:stretch>
                  <a:fillRect l="-155" b="-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9C415E56-5A10-4E44-A3DB-A1CECA68106B}"/>
              </a:ext>
            </a:extLst>
          </p:cNvPr>
          <p:cNvGrpSpPr/>
          <p:nvPr/>
        </p:nvGrpSpPr>
        <p:grpSpPr>
          <a:xfrm>
            <a:off x="1235461" y="1409058"/>
            <a:ext cx="9553153" cy="3181354"/>
            <a:chOff x="291887" y="421874"/>
            <a:chExt cx="11156718" cy="359945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3F75C6-6917-421E-8FAA-7F775CDA0C78}"/>
                </a:ext>
              </a:extLst>
            </p:cNvPr>
            <p:cNvGrpSpPr/>
            <p:nvPr/>
          </p:nvGrpSpPr>
          <p:grpSpPr>
            <a:xfrm>
              <a:off x="291887" y="904591"/>
              <a:ext cx="6917722" cy="3008357"/>
              <a:chOff x="1948311" y="1819934"/>
              <a:chExt cx="8387042" cy="333444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55AE9-6E77-4F5C-A6CB-5F06C10BDC6C}"/>
                  </a:ext>
                </a:extLst>
              </p:cNvPr>
              <p:cNvSpPr txBox="1"/>
              <p:nvPr/>
            </p:nvSpPr>
            <p:spPr>
              <a:xfrm>
                <a:off x="4483961" y="1819934"/>
                <a:ext cx="5851392" cy="34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C1        C2        P1       P2    P3    P4    P5    P6</a:t>
                </a:r>
                <a:endParaRPr lang="ko-KR" altLang="en-US" sz="1200" b="1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16C2834-9E66-4573-9992-ABBDC868E9ED}"/>
                  </a:ext>
                </a:extLst>
              </p:cNvPr>
              <p:cNvSpPr/>
              <p:nvPr/>
            </p:nvSpPr>
            <p:spPr>
              <a:xfrm>
                <a:off x="4220949" y="2321004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6CD29E0-A979-494E-B02C-CCCB63162824}"/>
                  </a:ext>
                </a:extLst>
              </p:cNvPr>
              <p:cNvSpPr/>
              <p:nvPr/>
            </p:nvSpPr>
            <p:spPr>
              <a:xfrm>
                <a:off x="6244795" y="2317322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0A95F101-B239-4F81-B3CC-561E09C9BCE2}"/>
                  </a:ext>
                </a:extLst>
              </p:cNvPr>
              <p:cNvGrpSpPr/>
              <p:nvPr/>
            </p:nvGrpSpPr>
            <p:grpSpPr>
              <a:xfrm>
                <a:off x="3847716" y="2163256"/>
                <a:ext cx="215337" cy="2980244"/>
                <a:chOff x="1910687" y="2238237"/>
                <a:chExt cx="133066" cy="3111685"/>
              </a:xfrm>
            </p:grpSpPr>
            <p:cxnSp>
              <p:nvCxnSpPr>
                <p:cNvPr id="58" name="연결선: 꺾임 57">
                  <a:extLst>
                    <a:ext uri="{FF2B5EF4-FFF2-40B4-BE49-F238E27FC236}">
                      <a16:creationId xmlns:a16="http://schemas.microsoft.com/office/drawing/2014/main" id="{AE0807BB-2290-45BE-9F3E-898052FC3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21379" y="3727547"/>
                  <a:ext cx="3111684" cy="133063"/>
                </a:xfrm>
                <a:prstGeom prst="bentConnector3">
                  <a:avLst>
                    <a:gd name="adj1" fmla="val 13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28947D92-AF41-42BD-9578-E51DD032B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0687" y="5349922"/>
                  <a:ext cx="1330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F1943FA-1D27-4DD3-A0BA-B061D2DD002E}"/>
                  </a:ext>
                </a:extLst>
              </p:cNvPr>
              <p:cNvGrpSpPr/>
              <p:nvPr/>
            </p:nvGrpSpPr>
            <p:grpSpPr>
              <a:xfrm rot="10800000">
                <a:off x="9756858" y="2163254"/>
                <a:ext cx="215333" cy="2980241"/>
                <a:chOff x="1910687" y="2238237"/>
                <a:chExt cx="133066" cy="3111685"/>
              </a:xfrm>
            </p:grpSpPr>
            <p:cxnSp>
              <p:nvCxnSpPr>
                <p:cNvPr id="56" name="연결선: 꺾임 55">
                  <a:extLst>
                    <a:ext uri="{FF2B5EF4-FFF2-40B4-BE49-F238E27FC236}">
                      <a16:creationId xmlns:a16="http://schemas.microsoft.com/office/drawing/2014/main" id="{723D3C4A-0181-441E-A793-A7CC7E536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21379" y="3727547"/>
                  <a:ext cx="3111684" cy="133063"/>
                </a:xfrm>
                <a:prstGeom prst="bentConnector3">
                  <a:avLst>
                    <a:gd name="adj1" fmla="val 13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66BBA98F-21DA-4B43-AE28-FE3B910E8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0687" y="5349922"/>
                  <a:ext cx="1330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7FCDED6-4486-4501-AE73-763BDCA16290}"/>
                  </a:ext>
                </a:extLst>
              </p:cNvPr>
              <p:cNvSpPr/>
              <p:nvPr/>
            </p:nvSpPr>
            <p:spPr>
              <a:xfrm>
                <a:off x="4220948" y="2666966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E3978E-99E3-4A7D-A154-3E63834B9136}"/>
                  </a:ext>
                </a:extLst>
              </p:cNvPr>
              <p:cNvSpPr/>
              <p:nvPr/>
            </p:nvSpPr>
            <p:spPr>
              <a:xfrm>
                <a:off x="4220949" y="3012928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486BA3-65E7-4EF2-B702-2199FE3E987F}"/>
                  </a:ext>
                </a:extLst>
              </p:cNvPr>
              <p:cNvSpPr/>
              <p:nvPr/>
            </p:nvSpPr>
            <p:spPr>
              <a:xfrm>
                <a:off x="4220948" y="3358890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E9CCF81-7A1B-4828-A45C-2744583DF8E8}"/>
                  </a:ext>
                </a:extLst>
              </p:cNvPr>
              <p:cNvSpPr/>
              <p:nvPr/>
            </p:nvSpPr>
            <p:spPr>
              <a:xfrm>
                <a:off x="5198849" y="3712442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83943AD-4335-4C94-B0B1-D3573EC8A635}"/>
                  </a:ext>
                </a:extLst>
              </p:cNvPr>
              <p:cNvSpPr/>
              <p:nvPr/>
            </p:nvSpPr>
            <p:spPr>
              <a:xfrm>
                <a:off x="5198848" y="4058404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EC4BD08-B8FC-4872-ACE8-4BAEFAA46BF2}"/>
                  </a:ext>
                </a:extLst>
              </p:cNvPr>
              <p:cNvSpPr/>
              <p:nvPr/>
            </p:nvSpPr>
            <p:spPr>
              <a:xfrm>
                <a:off x="5198849" y="4404366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C7067E-633E-40EA-8E38-396754190807}"/>
                  </a:ext>
                </a:extLst>
              </p:cNvPr>
              <p:cNvSpPr/>
              <p:nvPr/>
            </p:nvSpPr>
            <p:spPr>
              <a:xfrm>
                <a:off x="5198848" y="4750328"/>
                <a:ext cx="873457" cy="2952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AD1895F-9B0E-40E3-B51B-1DB2EB6D856F}"/>
                  </a:ext>
                </a:extLst>
              </p:cNvPr>
              <p:cNvSpPr/>
              <p:nvPr/>
            </p:nvSpPr>
            <p:spPr>
              <a:xfrm>
                <a:off x="6896758" y="2666371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5A07D3E-A8FE-4EC2-AEE5-C342D34630B1}"/>
                  </a:ext>
                </a:extLst>
              </p:cNvPr>
              <p:cNvSpPr/>
              <p:nvPr/>
            </p:nvSpPr>
            <p:spPr>
              <a:xfrm>
                <a:off x="7478213" y="3012928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BFDF401-DD81-43BB-9A53-44EFB0C34A28}"/>
                  </a:ext>
                </a:extLst>
              </p:cNvPr>
              <p:cNvSpPr/>
              <p:nvPr/>
            </p:nvSpPr>
            <p:spPr>
              <a:xfrm>
                <a:off x="8134155" y="3355052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FEA4AE3-E6E5-4954-AC41-76AAB5510B28}"/>
                  </a:ext>
                </a:extLst>
              </p:cNvPr>
              <p:cNvSpPr/>
              <p:nvPr/>
            </p:nvSpPr>
            <p:spPr>
              <a:xfrm>
                <a:off x="7492088" y="3708760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F1E2FE1-9903-406D-9F6D-D6E72B7CA643}"/>
                  </a:ext>
                </a:extLst>
              </p:cNvPr>
              <p:cNvSpPr/>
              <p:nvPr/>
            </p:nvSpPr>
            <p:spPr>
              <a:xfrm>
                <a:off x="8144051" y="4057809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A3AB857-66EC-4656-955D-A96424011DE8}"/>
                  </a:ext>
                </a:extLst>
              </p:cNvPr>
              <p:cNvSpPr/>
              <p:nvPr/>
            </p:nvSpPr>
            <p:spPr>
              <a:xfrm>
                <a:off x="8725506" y="4404366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D0AFE7B-F8F0-4DDD-A713-685674316FEB}"/>
                  </a:ext>
                </a:extLst>
              </p:cNvPr>
              <p:cNvSpPr/>
              <p:nvPr/>
            </p:nvSpPr>
            <p:spPr>
              <a:xfrm>
                <a:off x="9381448" y="4746490"/>
                <a:ext cx="491321" cy="295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8134E3-6D2B-421D-A58A-722CD74026C0}"/>
                  </a:ext>
                </a:extLst>
              </p:cNvPr>
              <p:cNvSpPr txBox="1"/>
              <p:nvPr/>
            </p:nvSpPr>
            <p:spPr>
              <a:xfrm>
                <a:off x="1948311" y="3429000"/>
                <a:ext cx="691313" cy="375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J=</a:t>
                </a:r>
                <a:endParaRPr lang="ko-KR" altLang="en-US" sz="1600" b="1" dirty="0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1E2203C-6685-454D-BB38-0F3841498AFB}"/>
                  </a:ext>
                </a:extLst>
              </p:cNvPr>
              <p:cNvGrpSpPr/>
              <p:nvPr/>
            </p:nvGrpSpPr>
            <p:grpSpPr>
              <a:xfrm>
                <a:off x="2614731" y="2163253"/>
                <a:ext cx="215337" cy="2980244"/>
                <a:chOff x="1910687" y="2238237"/>
                <a:chExt cx="133066" cy="3111685"/>
              </a:xfrm>
            </p:grpSpPr>
            <p:cxnSp>
              <p:nvCxnSpPr>
                <p:cNvPr id="54" name="연결선: 꺾임 53">
                  <a:extLst>
                    <a:ext uri="{FF2B5EF4-FFF2-40B4-BE49-F238E27FC236}">
                      <a16:creationId xmlns:a16="http://schemas.microsoft.com/office/drawing/2014/main" id="{BE83D93F-AE9E-42B5-BB79-6D15219C5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21379" y="3727547"/>
                  <a:ext cx="3111684" cy="133063"/>
                </a:xfrm>
                <a:prstGeom prst="bentConnector3">
                  <a:avLst>
                    <a:gd name="adj1" fmla="val 13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40568A0A-1EB6-4384-8A0C-61C995EC0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0687" y="5349922"/>
                  <a:ext cx="1330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7F69966-5885-409C-A561-18D660C74528}"/>
                  </a:ext>
                </a:extLst>
              </p:cNvPr>
              <p:cNvGrpSpPr/>
              <p:nvPr/>
            </p:nvGrpSpPr>
            <p:grpSpPr>
              <a:xfrm rot="10800000">
                <a:off x="3164859" y="2163254"/>
                <a:ext cx="215333" cy="2980241"/>
                <a:chOff x="1910687" y="2238237"/>
                <a:chExt cx="133066" cy="3111685"/>
              </a:xfrm>
            </p:grpSpPr>
            <p:cxnSp>
              <p:nvCxnSpPr>
                <p:cNvPr id="52" name="연결선: 꺾임 51">
                  <a:extLst>
                    <a:ext uri="{FF2B5EF4-FFF2-40B4-BE49-F238E27FC236}">
                      <a16:creationId xmlns:a16="http://schemas.microsoft.com/office/drawing/2014/main" id="{7B8C1791-E833-4AFC-94DE-36F52F562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21379" y="3727547"/>
                  <a:ext cx="3111684" cy="133063"/>
                </a:xfrm>
                <a:prstGeom prst="bentConnector3">
                  <a:avLst>
                    <a:gd name="adj1" fmla="val 13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DBFA180E-F3FF-40C0-AC8B-DD5DC10DF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0687" y="5349922"/>
                  <a:ext cx="13306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AD8C31-2352-4440-9278-37ED7ABB4EEB}"/>
                  </a:ext>
                </a:extLst>
              </p:cNvPr>
              <p:cNvSpPr txBox="1"/>
              <p:nvPr/>
            </p:nvSpPr>
            <p:spPr>
              <a:xfrm>
                <a:off x="2678428" y="2267399"/>
                <a:ext cx="674895" cy="288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J11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J12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J13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J14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J23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J24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J25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b="1" dirty="0"/>
                  <a:t>J26</a:t>
                </a:r>
                <a:endParaRPr lang="ko-KR" altLang="en-US" sz="14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7BECD7-8792-4AC2-AF22-EF26B7EE1E77}"/>
                  </a:ext>
                </a:extLst>
              </p:cNvPr>
              <p:cNvSpPr txBox="1"/>
              <p:nvPr/>
            </p:nvSpPr>
            <p:spPr>
              <a:xfrm>
                <a:off x="3429764" y="3429000"/>
                <a:ext cx="349303" cy="40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=</a:t>
                </a:r>
                <a:endParaRPr lang="ko-KR" altLang="en-US" sz="1600" b="1" dirty="0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8499B39-A463-45F8-9905-5ECAA52E41AE}"/>
                </a:ext>
              </a:extLst>
            </p:cNvPr>
            <p:cNvGrpSpPr/>
            <p:nvPr/>
          </p:nvGrpSpPr>
          <p:grpSpPr>
            <a:xfrm>
              <a:off x="7209611" y="421874"/>
              <a:ext cx="4238994" cy="3599451"/>
              <a:chOff x="7227292" y="2525578"/>
              <a:chExt cx="4238994" cy="3599451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019A83A-D05C-4126-B839-05FFBF7352B4}"/>
                  </a:ext>
                </a:extLst>
              </p:cNvPr>
              <p:cNvGrpSpPr/>
              <p:nvPr/>
            </p:nvGrpSpPr>
            <p:grpSpPr>
              <a:xfrm>
                <a:off x="7227292" y="3190520"/>
                <a:ext cx="4014265" cy="2722192"/>
                <a:chOff x="6075374" y="2224176"/>
                <a:chExt cx="4014265" cy="27221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76CC5B41-F680-44C6-A592-4656F54A5E9D}"/>
                    </a:ext>
                  </a:extLst>
                </p:cNvPr>
                <p:cNvGrpSpPr/>
                <p:nvPr/>
              </p:nvGrpSpPr>
              <p:grpSpPr>
                <a:xfrm>
                  <a:off x="7158068" y="2224176"/>
                  <a:ext cx="177612" cy="2688797"/>
                  <a:chOff x="1910687" y="2238237"/>
                  <a:chExt cx="133066" cy="3111685"/>
                </a:xfrm>
              </p:grpSpPr>
              <p:cxnSp>
                <p:nvCxnSpPr>
                  <p:cNvPr id="119" name="연결선: 꺾임 118">
                    <a:extLst>
                      <a:ext uri="{FF2B5EF4-FFF2-40B4-BE49-F238E27FC236}">
                        <a16:creationId xmlns:a16="http://schemas.microsoft.com/office/drawing/2014/main" id="{FA95D39A-F210-4832-AC48-229F72878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21379" y="3727547"/>
                    <a:ext cx="3111684" cy="133063"/>
                  </a:xfrm>
                  <a:prstGeom prst="bentConnector3">
                    <a:avLst>
                      <a:gd name="adj1" fmla="val 13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B5C7700-86BE-4B34-969C-765D74A666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687" y="5349922"/>
                    <a:ext cx="13306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F6262C17-81D3-485F-86C1-C78D42E8F9BF}"/>
                    </a:ext>
                  </a:extLst>
                </p:cNvPr>
                <p:cNvGrpSpPr/>
                <p:nvPr/>
              </p:nvGrpSpPr>
              <p:grpSpPr>
                <a:xfrm rot="10800000">
                  <a:off x="9912030" y="2257574"/>
                  <a:ext cx="177609" cy="2688794"/>
                  <a:chOff x="1910687" y="2238237"/>
                  <a:chExt cx="133066" cy="3111685"/>
                </a:xfrm>
              </p:grpSpPr>
              <p:cxnSp>
                <p:nvCxnSpPr>
                  <p:cNvPr id="117" name="연결선: 꺾임 116">
                    <a:extLst>
                      <a:ext uri="{FF2B5EF4-FFF2-40B4-BE49-F238E27FC236}">
                        <a16:creationId xmlns:a16="http://schemas.microsoft.com/office/drawing/2014/main" id="{21A0654C-91AE-4F2B-A0CF-F104E05DC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21379" y="3727547"/>
                    <a:ext cx="3111684" cy="133063"/>
                  </a:xfrm>
                  <a:prstGeom prst="bentConnector3">
                    <a:avLst>
                      <a:gd name="adj1" fmla="val 13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411B612E-1ED4-471C-9084-F4E55E11A7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687" y="5349922"/>
                    <a:ext cx="13306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3C0F2F19-D538-465A-93CE-3D33E14A6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5374" y="3426945"/>
                      <a:ext cx="1099507" cy="388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b="1" dirty="0"/>
                        <a:t>H=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oMath>
                      </a14:m>
                      <a:r>
                        <a:rPr lang="en-US" altLang="ko-KR" sz="1600" b="1" dirty="0"/>
                        <a:t>J=</a:t>
                      </a:r>
                      <a:endParaRPr lang="ko-KR" altLang="en-US" sz="1600" b="1" dirty="0"/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3C0F2F19-D538-465A-93CE-3D33E14A6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5374" y="3426945"/>
                      <a:ext cx="1099507" cy="3880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226" t="-5357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F6B95EC3-6B00-4D52-A415-89713FDB1FE5}"/>
                    </a:ext>
                  </a:extLst>
                </p:cNvPr>
                <p:cNvSpPr/>
                <p:nvPr/>
              </p:nvSpPr>
              <p:spPr>
                <a:xfrm>
                  <a:off x="7392316" y="2273450"/>
                  <a:ext cx="405247" cy="4030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1AEF323E-CF7E-4EA4-A9ED-D05E8B7DFA44}"/>
                    </a:ext>
                  </a:extLst>
                </p:cNvPr>
                <p:cNvSpPr/>
                <p:nvPr/>
              </p:nvSpPr>
              <p:spPr>
                <a:xfrm>
                  <a:off x="7865354" y="2745373"/>
                  <a:ext cx="405247" cy="4030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FCB6FFD1-EE5C-40A0-94B0-D4BDD1C3EFB3}"/>
                    </a:ext>
                  </a:extLst>
                </p:cNvPr>
                <p:cNvSpPr/>
                <p:nvPr/>
              </p:nvSpPr>
              <p:spPr>
                <a:xfrm>
                  <a:off x="7379616" y="3228273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3050617-0AB5-4040-9658-6EAF5D4CC49E}"/>
                    </a:ext>
                  </a:extLst>
                </p:cNvPr>
                <p:cNvSpPr/>
                <p:nvPr/>
              </p:nvSpPr>
              <p:spPr>
                <a:xfrm>
                  <a:off x="7379616" y="3499081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78CB919-24F9-43BD-BFAB-65DB90B8D4E2}"/>
                    </a:ext>
                  </a:extLst>
                </p:cNvPr>
                <p:cNvSpPr/>
                <p:nvPr/>
              </p:nvSpPr>
              <p:spPr>
                <a:xfrm>
                  <a:off x="7379616" y="3770746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205BFE07-22FD-48B2-97C6-4027570D348A}"/>
                    </a:ext>
                  </a:extLst>
                </p:cNvPr>
                <p:cNvSpPr/>
                <p:nvPr/>
              </p:nvSpPr>
              <p:spPr>
                <a:xfrm>
                  <a:off x="7379616" y="4054254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7F972825-AE6C-4F6B-88D4-A37A9CEA24F1}"/>
                    </a:ext>
                  </a:extLst>
                </p:cNvPr>
                <p:cNvSpPr/>
                <p:nvPr/>
              </p:nvSpPr>
              <p:spPr>
                <a:xfrm>
                  <a:off x="7866363" y="3781481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70557C-2ECF-4900-9A4B-6AFA5EF8C480}"/>
                    </a:ext>
                  </a:extLst>
                </p:cNvPr>
                <p:cNvSpPr/>
                <p:nvPr/>
              </p:nvSpPr>
              <p:spPr>
                <a:xfrm>
                  <a:off x="7866363" y="4052289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8788BF8A-77C6-4C8C-BE21-8F6D1B60AF47}"/>
                    </a:ext>
                  </a:extLst>
                </p:cNvPr>
                <p:cNvSpPr/>
                <p:nvPr/>
              </p:nvSpPr>
              <p:spPr>
                <a:xfrm>
                  <a:off x="7866363" y="4323954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2D4AF9B-2DB7-4B7F-9A87-554D8ABB8679}"/>
                    </a:ext>
                  </a:extLst>
                </p:cNvPr>
                <p:cNvSpPr/>
                <p:nvPr/>
              </p:nvSpPr>
              <p:spPr>
                <a:xfrm>
                  <a:off x="7866363" y="4607462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64F1E2A-A570-466A-8E9A-3D7806C9772F}"/>
                    </a:ext>
                  </a:extLst>
                </p:cNvPr>
                <p:cNvSpPr/>
                <p:nvPr/>
              </p:nvSpPr>
              <p:spPr>
                <a:xfrm rot="16200000">
                  <a:off x="8317700" y="2386721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676639F6-F6F3-43AD-A2A0-416C6413A66A}"/>
                    </a:ext>
                  </a:extLst>
                </p:cNvPr>
                <p:cNvSpPr/>
                <p:nvPr/>
              </p:nvSpPr>
              <p:spPr>
                <a:xfrm rot="16200000">
                  <a:off x="8853762" y="2386720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A846F498-E2D7-4BC8-96D5-62B94A3A5929}"/>
                    </a:ext>
                  </a:extLst>
                </p:cNvPr>
                <p:cNvSpPr/>
                <p:nvPr/>
              </p:nvSpPr>
              <p:spPr>
                <a:xfrm rot="16200000">
                  <a:off x="8579381" y="2389226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14F1F40-CDD3-4970-9278-B52032947C76}"/>
                    </a:ext>
                  </a:extLst>
                </p:cNvPr>
                <p:cNvSpPr/>
                <p:nvPr/>
              </p:nvSpPr>
              <p:spPr>
                <a:xfrm rot="16200000">
                  <a:off x="9104253" y="2387981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B521E817-7678-40D6-A3DF-08B2D8AAAFA2}"/>
                    </a:ext>
                  </a:extLst>
                </p:cNvPr>
                <p:cNvSpPr/>
                <p:nvPr/>
              </p:nvSpPr>
              <p:spPr>
                <a:xfrm rot="16200000">
                  <a:off x="8853778" y="2854113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959FAEE-DF0F-48F6-B6B2-ADA355213818}"/>
                    </a:ext>
                  </a:extLst>
                </p:cNvPr>
                <p:cNvSpPr/>
                <p:nvPr/>
              </p:nvSpPr>
              <p:spPr>
                <a:xfrm rot="16200000">
                  <a:off x="9389840" y="2854112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B0A93883-AA31-4D83-9E91-273B75F0DF87}"/>
                    </a:ext>
                  </a:extLst>
                </p:cNvPr>
                <p:cNvSpPr/>
                <p:nvPr/>
              </p:nvSpPr>
              <p:spPr>
                <a:xfrm rot="16200000">
                  <a:off x="9115459" y="2856618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FF674453-7BA0-42F0-B9CF-AA3220065DA3}"/>
                    </a:ext>
                  </a:extLst>
                </p:cNvPr>
                <p:cNvSpPr/>
                <p:nvPr/>
              </p:nvSpPr>
              <p:spPr>
                <a:xfrm rot="16200000">
                  <a:off x="9640331" y="2855373"/>
                  <a:ext cx="405247" cy="2057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34490A7B-F100-4B03-8403-8F7996A003EF}"/>
                    </a:ext>
                  </a:extLst>
                </p:cNvPr>
                <p:cNvSpPr/>
                <p:nvPr/>
              </p:nvSpPr>
              <p:spPr>
                <a:xfrm rot="16200000">
                  <a:off x="8419961" y="3225745"/>
                  <a:ext cx="200727" cy="205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5DC349B-0AA3-4912-83D5-AC59D0495D50}"/>
                    </a:ext>
                  </a:extLst>
                </p:cNvPr>
                <p:cNvSpPr/>
                <p:nvPr/>
              </p:nvSpPr>
              <p:spPr>
                <a:xfrm rot="16200000">
                  <a:off x="8681640" y="3496554"/>
                  <a:ext cx="200727" cy="205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7D828758-1F4C-4409-8D9C-6C0368E2A809}"/>
                    </a:ext>
                  </a:extLst>
                </p:cNvPr>
                <p:cNvSpPr/>
                <p:nvPr/>
              </p:nvSpPr>
              <p:spPr>
                <a:xfrm rot="16200000">
                  <a:off x="8956021" y="3766977"/>
                  <a:ext cx="200727" cy="205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B124637A-7F16-457E-A0B6-05F492990BB3}"/>
                    </a:ext>
                  </a:extLst>
                </p:cNvPr>
                <p:cNvSpPr/>
                <p:nvPr/>
              </p:nvSpPr>
              <p:spPr>
                <a:xfrm rot="16200000">
                  <a:off x="9206513" y="4044893"/>
                  <a:ext cx="200727" cy="205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5627122D-4D19-45CD-8158-1D2170A9FFCD}"/>
                    </a:ext>
                  </a:extLst>
                </p:cNvPr>
                <p:cNvSpPr/>
                <p:nvPr/>
              </p:nvSpPr>
              <p:spPr>
                <a:xfrm rot="16200000">
                  <a:off x="9492099" y="4321427"/>
                  <a:ext cx="200727" cy="205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8D00352D-5956-422C-9109-001185B1A305}"/>
                    </a:ext>
                  </a:extLst>
                </p:cNvPr>
                <p:cNvSpPr/>
                <p:nvPr/>
              </p:nvSpPr>
              <p:spPr>
                <a:xfrm rot="16200000">
                  <a:off x="9742591" y="4604935"/>
                  <a:ext cx="200727" cy="205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08405C1-D400-4324-B38C-21F3E42B3F40}"/>
                  </a:ext>
                </a:extLst>
              </p:cNvPr>
              <p:cNvSpPr/>
              <p:nvPr/>
            </p:nvSpPr>
            <p:spPr>
              <a:xfrm>
                <a:off x="9514733" y="3219548"/>
                <a:ext cx="1638018" cy="935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F581429-0E16-4784-BA5A-368E5D8C75D3}"/>
                  </a:ext>
                </a:extLst>
              </p:cNvPr>
              <p:cNvSpPr/>
              <p:nvPr/>
            </p:nvSpPr>
            <p:spPr>
              <a:xfrm rot="5400000">
                <a:off x="8156830" y="4516872"/>
                <a:ext cx="1638018" cy="935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68BD3C0-F5EF-4F93-AF58-6C538F269148}"/>
                  </a:ext>
                </a:extLst>
              </p:cNvPr>
              <p:cNvCxnSpPr/>
              <p:nvPr/>
            </p:nvCxnSpPr>
            <p:spPr>
              <a:xfrm>
                <a:off x="10105412" y="2875606"/>
                <a:ext cx="0" cy="31491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BB7B5-922D-4875-91C7-52B93410ACCD}"/>
                  </a:ext>
                </a:extLst>
              </p:cNvPr>
              <p:cNvSpPr txBox="1"/>
              <p:nvPr/>
            </p:nvSpPr>
            <p:spPr>
              <a:xfrm>
                <a:off x="9775132" y="2525578"/>
                <a:ext cx="1116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Edge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D492978-B433-43B4-80B2-E6283AAE1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567" y="3062579"/>
                <a:ext cx="3052719" cy="306245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E0D36BDD-968F-4651-BE58-9FF9BDF7E897}"/>
                  </a:ext>
                </a:extLst>
              </p:cNvPr>
              <p:cNvSpPr/>
              <p:nvPr/>
            </p:nvSpPr>
            <p:spPr>
              <a:xfrm>
                <a:off x="292101" y="717546"/>
                <a:ext cx="11775722" cy="6062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목적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함수에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상응하는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자코비안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행렬을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얻기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위해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특정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순서로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나열한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다음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전체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𝐽𝑎𝑐𝑜𝑏𝑖𝑎𝑛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행렬과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해당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행렬의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𝑆𝑝𝑎𝑟𝑠𝑒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표시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E0D36BDD-968F-4651-BE58-9FF9BDF7E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1" y="717546"/>
                <a:ext cx="11775722" cy="606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0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1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Schur Elimination (=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Marginalisation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화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/>
              <p:nvPr/>
            </p:nvSpPr>
            <p:spPr>
              <a:xfrm>
                <a:off x="208139" y="743654"/>
                <a:ext cx="11775722" cy="445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이제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카메라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포즈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과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랜드마크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포인트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있다면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일반적으로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&gt;&gt;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이라서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일반적으로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행렬은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아래와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같음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9" y="743654"/>
                <a:ext cx="11775722" cy="445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8212D932-27E3-4951-917D-2B2F5F0D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93" y="1284881"/>
            <a:ext cx="2825115" cy="274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E74A63B5-B883-4AEF-9E16-03ED1B55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06" y="1323408"/>
            <a:ext cx="29432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98CDFC-29B0-4DD8-9972-B51E2ACF95B1}"/>
              </a:ext>
            </a:extLst>
          </p:cNvPr>
          <p:cNvCxnSpPr>
            <a:cxnSpLocks/>
          </p:cNvCxnSpPr>
          <p:nvPr/>
        </p:nvCxnSpPr>
        <p:spPr>
          <a:xfrm>
            <a:off x="4578208" y="2915561"/>
            <a:ext cx="769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C77E24-E4BE-4A21-96D2-23C144AF8FD7}"/>
              </a:ext>
            </a:extLst>
          </p:cNvPr>
          <p:cNvGrpSpPr/>
          <p:nvPr/>
        </p:nvGrpSpPr>
        <p:grpSpPr>
          <a:xfrm>
            <a:off x="933836" y="4322695"/>
            <a:ext cx="10324327" cy="781050"/>
            <a:chOff x="1362566" y="4128499"/>
            <a:chExt cx="10324327" cy="7810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7D5934-DAC2-4D03-993E-52411FFDF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2566" y="4163381"/>
              <a:ext cx="2028825" cy="7143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9453FC8-1102-4609-A4CC-0AAD9B197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0014" y="4128499"/>
              <a:ext cx="3552825" cy="7810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B3AB09E-F996-4495-96CE-07147C5A0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00868" y="4324438"/>
              <a:ext cx="2486025" cy="38100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B7DFB00-E754-40E8-BEE5-8C995571477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391391" y="4519024"/>
              <a:ext cx="1678623" cy="1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487C299-08A2-4011-9BCA-E05D3C105F54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8622839" y="4514938"/>
              <a:ext cx="578029" cy="4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429604-C104-40BE-92FD-3CAD17F9AFAB}"/>
                </a:ext>
              </a:extLst>
            </p:cNvPr>
            <p:cNvSpPr txBox="1"/>
            <p:nvPr/>
          </p:nvSpPr>
          <p:spPr>
            <a:xfrm>
              <a:off x="3376151" y="4185939"/>
              <a:ext cx="1809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대각 블록 행렬 </a:t>
              </a:r>
              <a:r>
                <a:rPr lang="ko-KR" altLang="en-US" sz="1200" dirty="0" err="1"/>
                <a:t>역행렬</a:t>
              </a:r>
              <a:endParaRPr lang="en-US" altLang="ko-KR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E08A22-3D4E-462E-BE5F-217DC06EF2D7}"/>
                </a:ext>
              </a:extLst>
            </p:cNvPr>
            <p:cNvSpPr/>
            <p:nvPr/>
          </p:nvSpPr>
          <p:spPr>
            <a:xfrm>
              <a:off x="5216133" y="4296400"/>
              <a:ext cx="1235005" cy="2347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7FC9B5-12F1-4E13-A895-648F353C8169}"/>
              </a:ext>
            </a:extLst>
          </p:cNvPr>
          <p:cNvGrpSpPr/>
          <p:nvPr/>
        </p:nvGrpSpPr>
        <p:grpSpPr>
          <a:xfrm>
            <a:off x="208139" y="5350483"/>
            <a:ext cx="11775722" cy="1183659"/>
            <a:chOff x="208139" y="5005290"/>
            <a:chExt cx="11775722" cy="118365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4D30F56-F5B2-4507-8150-579891A59651}"/>
                </a:ext>
              </a:extLst>
            </p:cNvPr>
            <p:cNvSpPr/>
            <p:nvPr/>
          </p:nvSpPr>
          <p:spPr>
            <a:xfrm>
              <a:off x="208139" y="5005290"/>
              <a:ext cx="11775722" cy="118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첫번째 행 계산하여       얻은 이후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사용하여        를 계산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 err="1">
                  <a:solidFill>
                    <a:srgbClr val="FF0000"/>
                  </a:solidFill>
                </a:rPr>
                <a:t>Marginalisation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 또는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Schur Elimination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라고 함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이점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제거 과정에서 </a:t>
              </a:r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>
                  <a:solidFill>
                    <a:schemeClr val="tx1"/>
                  </a:solidFill>
                </a:rPr>
                <a:t>는 대각선 블록 행렬이므로 역행렬을 쉽게 구할 수 있음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3084" name="Picture 12" descr="https://lh5.googleusercontent.com/9DHlpkEI0gTqcoakp2fIWC0g4WVOdhXkWfSpHsByOtVjxXJe-dE1VOFgtgtDaACWxytIxYwKrR08lDskYKvX-UQlSQcSCydYQHzs8NxNWoUR4qlhqZnhf5pZcQkD4QtXY7sCDvHNC2at1JhtFvBXQtZb0yJj7RfsE-ydwPTJRF__9hLkNw">
              <a:extLst>
                <a:ext uri="{FF2B5EF4-FFF2-40B4-BE49-F238E27FC236}">
                  <a16:creationId xmlns:a16="http://schemas.microsoft.com/office/drawing/2014/main" id="{2EB458E3-6869-4928-9078-3A1CD05AA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158" y="5137896"/>
              <a:ext cx="38100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https://lh5.googleusercontent.com/i3Nptt7kDr47_gjkEd6sW2NChGYYxT19VJnusq75JLLRu_uXsNYl1aj6cUfNkHVqPdyY4wfkohe8jk6_Z8PJRbAX835_DOeWzI3CvU-f5740XSvEG9XXkT2_MgYh4Trm4SDjty18bXtYXUEECQ1Rve9yHq8LxGMY1tjDaCLLJlpqBcBLmA">
              <a:extLst>
                <a:ext uri="{FF2B5EF4-FFF2-40B4-BE49-F238E27FC236}">
                  <a16:creationId xmlns:a16="http://schemas.microsoft.com/office/drawing/2014/main" id="{6767D6D0-53B6-4B33-A6CC-2A2278206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164" y="5128372"/>
              <a:ext cx="40005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2" descr="https://lh5.googleusercontent.com/9DHlpkEI0gTqcoakp2fIWC0g4WVOdhXkWfSpHsByOtVjxXJe-dE1VOFgtgtDaACWxytIxYwKrR08lDskYKvX-UQlSQcSCydYQHzs8NxNWoUR4qlhqZnhf5pZcQkD4QtXY7sCDvHNC2at1JhtFvBXQtZb0yJj7RfsE-ydwPTJRF__9hLkNw">
              <a:extLst>
                <a:ext uri="{FF2B5EF4-FFF2-40B4-BE49-F238E27FC236}">
                  <a16:creationId xmlns:a16="http://schemas.microsoft.com/office/drawing/2014/main" id="{D43D1483-EBAC-4CCC-8BD3-F502D858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651" y="5141017"/>
              <a:ext cx="38100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603818-1331-42FC-A45B-55D426948123}"/>
              </a:ext>
            </a:extLst>
          </p:cNvPr>
          <p:cNvCxnSpPr/>
          <p:nvPr/>
        </p:nvCxnSpPr>
        <p:spPr>
          <a:xfrm>
            <a:off x="8280332" y="2854588"/>
            <a:ext cx="2272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312C95-E2AA-4B11-88E5-025FBAF069B9}"/>
              </a:ext>
            </a:extLst>
          </p:cNvPr>
          <p:cNvSpPr txBox="1"/>
          <p:nvPr/>
        </p:nvSpPr>
        <p:spPr>
          <a:xfrm>
            <a:off x="8801207" y="2299380"/>
            <a:ext cx="138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Schur </a:t>
            </a:r>
            <a:r>
              <a:rPr lang="ko-KR" altLang="en-US" b="1" dirty="0"/>
              <a:t>제거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30D4C-D06B-408F-9370-703179AE1E23}"/>
              </a:ext>
            </a:extLst>
          </p:cNvPr>
          <p:cNvSpPr txBox="1"/>
          <p:nvPr/>
        </p:nvSpPr>
        <p:spPr>
          <a:xfrm>
            <a:off x="8551157" y="3040465"/>
            <a:ext cx="18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412441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1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Schur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 방법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(=Marginalization)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/>
              <p:nvPr/>
            </p:nvSpPr>
            <p:spPr>
              <a:xfrm>
                <a:off x="208138" y="4130427"/>
                <a:ext cx="11775722" cy="2599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행렬의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대각선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블록에서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아닌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요소는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카메라와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랜드마크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간의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연관성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(Edge)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해당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Schur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제거 이후에도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sparse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함은 의미가 있음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(Schur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제거 이후의 결과를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행렬이라고 함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이러한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행렬의 비 대각선에 있는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 아닌 행렬 블록도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edge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반대로 블록이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이면 두 카메라가 함께 관찰되지 않는다는 의미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Schur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제거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카메라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포즈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랜드마크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포인트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에 관한 대각 행렬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structure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화하고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sparsity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없애 연산 복잡성을 낮춤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C4BED43-6439-4616-BE68-E813BFF3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" y="4130427"/>
                <a:ext cx="11775722" cy="2599148"/>
              </a:xfrm>
              <a:prstGeom prst="rect">
                <a:avLst/>
              </a:prstGeom>
              <a:blipFill>
                <a:blip r:embed="rId3"/>
                <a:stretch>
                  <a:fillRect l="-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D9617400-DE91-44E6-BAD9-74243EDAD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11519" b="27569"/>
          <a:stretch/>
        </p:blipFill>
        <p:spPr bwMode="auto">
          <a:xfrm>
            <a:off x="3067014" y="621734"/>
            <a:ext cx="6057971" cy="35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5DC439A-0447-4BED-B3C6-299B6CC2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90509160" descr="DRW000007bc1ebb">
            <a:extLst>
              <a:ext uri="{FF2B5EF4-FFF2-40B4-BE49-F238E27FC236}">
                <a16:creationId xmlns:a16="http://schemas.microsoft.com/office/drawing/2014/main" id="{3F64EA23-8F26-4220-9DCB-BEB4E92C0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6274905"/>
            <a:ext cx="2095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3"/>
            <a:ext cx="11775722" cy="227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LOAM Finding Feature Point Correspondence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sweep </a:t>
            </a:r>
            <a:r>
              <a:rPr lang="ko-KR" altLang="en-US" sz="1400" dirty="0">
                <a:solidFill>
                  <a:schemeClr val="tx1"/>
                </a:solidFill>
              </a:rPr>
              <a:t>끝에서 </a:t>
            </a:r>
            <a:r>
              <a:rPr lang="en-US" altLang="ko-KR" sz="1400" dirty="0">
                <a:solidFill>
                  <a:schemeClr val="tx1"/>
                </a:solidFill>
              </a:rPr>
              <a:t>sweep</a:t>
            </a:r>
            <a:r>
              <a:rPr lang="ko-KR" altLang="en-US" sz="1400" dirty="0">
                <a:solidFill>
                  <a:schemeClr val="tx1"/>
                </a:solidFill>
              </a:rPr>
              <a:t>동안 감지된 포인트 클라우드는 타임스탬프 </a:t>
            </a:r>
            <a:r>
              <a:rPr lang="en-US" altLang="ko-KR" sz="1400" dirty="0">
                <a:solidFill>
                  <a:schemeClr val="tx1"/>
                </a:solidFill>
              </a:rPr>
              <a:t>tk+1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err="1">
                <a:solidFill>
                  <a:schemeClr val="tx1"/>
                </a:solidFill>
              </a:rPr>
              <a:t>재투영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각 반복에서 </a:t>
            </a:r>
            <a:r>
              <a:rPr lang="en-US" altLang="ko-KR" sz="1400" dirty="0">
                <a:solidFill>
                  <a:schemeClr val="tx1"/>
                </a:solidFill>
              </a:rPr>
              <a:t>Ek+1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</a:rPr>
              <a:t>Hk+1</a:t>
            </a:r>
            <a:r>
              <a:rPr lang="ko-KR" altLang="en-US" sz="1400" dirty="0">
                <a:solidFill>
                  <a:schemeClr val="tx1"/>
                </a:solidFill>
              </a:rPr>
              <a:t>은 현재 추정된 변환을 사용하여 </a:t>
            </a:r>
            <a:r>
              <a:rPr lang="en-US" altLang="ko-KR" sz="1400" dirty="0">
                <a:solidFill>
                  <a:schemeClr val="tx1"/>
                </a:solidFill>
              </a:rPr>
              <a:t>sweep</a:t>
            </a:r>
            <a:r>
              <a:rPr lang="ko-KR" altLang="en-US" sz="1400" dirty="0">
                <a:solidFill>
                  <a:schemeClr val="tx1"/>
                </a:solidFill>
              </a:rPr>
              <a:t>의 시작 부분으로 </a:t>
            </a:r>
            <a:r>
              <a:rPr lang="ko-KR" altLang="en-US" sz="1400" dirty="0" err="1">
                <a:solidFill>
                  <a:schemeClr val="tx1"/>
                </a:solidFill>
              </a:rPr>
              <a:t>재투영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Ek+1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</a:rPr>
              <a:t>Hk+1</a:t>
            </a:r>
            <a:r>
              <a:rPr lang="ko-KR" altLang="en-US" sz="1400" dirty="0">
                <a:solidFill>
                  <a:schemeClr val="tx1"/>
                </a:solidFill>
              </a:rPr>
              <a:t>의 각 점에 대해      에 가장 가까운 이웃점을 찾아 </a:t>
            </a:r>
            <a:r>
              <a:rPr lang="en-US" altLang="ko-KR" sz="1400" dirty="0">
                <a:solidFill>
                  <a:schemeClr val="tx1"/>
                </a:solidFill>
              </a:rPr>
              <a:t>3D KD-tree</a:t>
            </a:r>
            <a:r>
              <a:rPr lang="ko-KR" altLang="en-US" sz="1400" dirty="0">
                <a:solidFill>
                  <a:schemeClr val="tx1"/>
                </a:solidFill>
              </a:rPr>
              <a:t>에 저장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최종적으로         과의 </a:t>
            </a:r>
            <a:r>
              <a:rPr lang="en-US" altLang="ko-KR" sz="1400" dirty="0">
                <a:solidFill>
                  <a:schemeClr val="tx1"/>
                </a:solidFill>
              </a:rPr>
              <a:t>closet neighbor point</a:t>
            </a:r>
            <a:r>
              <a:rPr lang="ko-KR" altLang="en-US" sz="1400" dirty="0">
                <a:solidFill>
                  <a:schemeClr val="tx1"/>
                </a:solidFill>
              </a:rPr>
              <a:t>를 통해 상관관계를 구할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074B8-2EE8-4985-8482-9560F4605B8A}"/>
              </a:ext>
            </a:extLst>
          </p:cNvPr>
          <p:cNvSpPr/>
          <p:nvPr/>
        </p:nvSpPr>
        <p:spPr>
          <a:xfrm>
            <a:off x="1240065" y="1845272"/>
            <a:ext cx="341054" cy="33549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_x290507576" descr="DRW000007bc1ea6">
            <a:extLst>
              <a:ext uri="{FF2B5EF4-FFF2-40B4-BE49-F238E27FC236}">
                <a16:creationId xmlns:a16="http://schemas.microsoft.com/office/drawing/2014/main" id="{7F03C9FB-62A0-475B-B5E0-CAFE76A9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1" y="586019"/>
            <a:ext cx="2206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738F98-3E19-416E-B34D-CF2621A8A355}"/>
              </a:ext>
            </a:extLst>
          </p:cNvPr>
          <p:cNvGrpSpPr/>
          <p:nvPr/>
        </p:nvGrpSpPr>
        <p:grpSpPr>
          <a:xfrm>
            <a:off x="1486194" y="2207272"/>
            <a:ext cx="9219611" cy="4360753"/>
            <a:chOff x="1057153" y="1488716"/>
            <a:chExt cx="10229546" cy="501862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E940C1F-A912-446B-BEC9-3782E506C889}"/>
                </a:ext>
              </a:extLst>
            </p:cNvPr>
            <p:cNvGrpSpPr/>
            <p:nvPr/>
          </p:nvGrpSpPr>
          <p:grpSpPr>
            <a:xfrm>
              <a:off x="1057153" y="1488716"/>
              <a:ext cx="9909767" cy="5018627"/>
              <a:chOff x="1057153" y="1488716"/>
              <a:chExt cx="9909767" cy="501862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C6F44F5-C5D6-4BDE-9ABE-27AFB1106221}"/>
                  </a:ext>
                </a:extLst>
              </p:cNvPr>
              <p:cNvGrpSpPr/>
              <p:nvPr/>
            </p:nvGrpSpPr>
            <p:grpSpPr>
              <a:xfrm>
                <a:off x="2704877" y="1488716"/>
                <a:ext cx="6960987" cy="3031806"/>
                <a:chOff x="2735357" y="2301328"/>
                <a:chExt cx="6960987" cy="3031806"/>
              </a:xfrm>
            </p:grpSpPr>
            <p:pic>
              <p:nvPicPr>
                <p:cNvPr id="6152" name="Picture 8" descr="https://blog.kakaocdn.net/dn/SJJaa/btrDQzwyUoX/3XICiyokyWUblO6cJkmRR0/img.png">
                  <a:extLst>
                    <a:ext uri="{FF2B5EF4-FFF2-40B4-BE49-F238E27FC236}">
                      <a16:creationId xmlns:a16="http://schemas.microsoft.com/office/drawing/2014/main" id="{A403CEB9-D42B-46AC-8268-40FBB807A0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5357" y="2301328"/>
                  <a:ext cx="6960987" cy="29860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A8E8674A-80D6-4291-AD5D-849B7BFACE5A}"/>
                    </a:ext>
                  </a:extLst>
                </p:cNvPr>
                <p:cNvSpPr/>
                <p:nvPr/>
              </p:nvSpPr>
              <p:spPr>
                <a:xfrm>
                  <a:off x="4920450" y="3196755"/>
                  <a:ext cx="493454" cy="487896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3FDF59F-42D2-4E13-B11D-E64A3B235FB6}"/>
                    </a:ext>
                  </a:extLst>
                </p:cNvPr>
                <p:cNvSpPr/>
                <p:nvPr/>
              </p:nvSpPr>
              <p:spPr>
                <a:xfrm>
                  <a:off x="5667210" y="4563385"/>
                  <a:ext cx="752534" cy="769749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F986A15-F4AB-41C9-A8ED-2C23DEDD7405}"/>
                  </a:ext>
                </a:extLst>
              </p:cNvPr>
              <p:cNvGrpSpPr/>
              <p:nvPr/>
            </p:nvGrpSpPr>
            <p:grpSpPr>
              <a:xfrm>
                <a:off x="1057153" y="4660213"/>
                <a:ext cx="9909767" cy="1847130"/>
                <a:chOff x="1026853" y="4583980"/>
                <a:chExt cx="9909767" cy="1847130"/>
              </a:xfrm>
            </p:grpSpPr>
            <p:pic>
              <p:nvPicPr>
                <p:cNvPr id="6148" name="Picture 4" descr="https://blog.kakaocdn.net/dn/bxK5yZ/btrDQyxDMZ5/MgZVVnfu9jAckCmXAb1zR0/img.png">
                  <a:extLst>
                    <a:ext uri="{FF2B5EF4-FFF2-40B4-BE49-F238E27FC236}">
                      <a16:creationId xmlns:a16="http://schemas.microsoft.com/office/drawing/2014/main" id="{9FD4B39A-28B6-4BBE-8E64-5039A4C006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53" y="4583980"/>
                  <a:ext cx="5128217" cy="18471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그림 73">
                  <a:extLst>
                    <a:ext uri="{FF2B5EF4-FFF2-40B4-BE49-F238E27FC236}">
                      <a16:creationId xmlns:a16="http://schemas.microsoft.com/office/drawing/2014/main" id="{DE8D391A-231B-4C5A-9494-2BB7426DD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5070" y="4955095"/>
                  <a:ext cx="4781550" cy="1104900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100BB-30E8-4331-B056-B0404C13CA58}"/>
                </a:ext>
              </a:extLst>
            </p:cNvPr>
            <p:cNvSpPr txBox="1"/>
            <p:nvPr/>
          </p:nvSpPr>
          <p:spPr>
            <a:xfrm>
              <a:off x="8311487" y="1935336"/>
              <a:ext cx="2975212" cy="61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70C0"/>
                  </a:solidFill>
                </a:rPr>
                <a:t>Edge point</a:t>
              </a:r>
              <a:r>
                <a:rPr lang="ko-KR" altLang="en-US" sz="1200" dirty="0">
                  <a:solidFill>
                    <a:srgbClr val="0070C0"/>
                  </a:solidFill>
                </a:rPr>
                <a:t>의 집합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70C0"/>
                  </a:solidFill>
                </a:rPr>
                <a:t>Planar point</a:t>
              </a:r>
              <a:r>
                <a:rPr lang="ko-KR" altLang="en-US" sz="1200" dirty="0">
                  <a:solidFill>
                    <a:srgbClr val="0070C0"/>
                  </a:solidFill>
                </a:rPr>
                <a:t>의 집합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E2C7161-FC90-4178-8BEF-9ACAE8F249AD}"/>
              </a:ext>
            </a:extLst>
          </p:cNvPr>
          <p:cNvCxnSpPr/>
          <p:nvPr/>
        </p:nvCxnSpPr>
        <p:spPr>
          <a:xfrm>
            <a:off x="204715" y="1467847"/>
            <a:ext cx="95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_x290507576" descr="DRW000007bc1ea6">
            <a:extLst>
              <a:ext uri="{FF2B5EF4-FFF2-40B4-BE49-F238E27FC236}">
                <a16:creationId xmlns:a16="http://schemas.microsoft.com/office/drawing/2014/main" id="{D0F1B7F8-9093-42E3-802F-1390566F3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80" y="1425808"/>
            <a:ext cx="2206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CFEA22-827E-4125-BBBF-76F80B477B19}"/>
              </a:ext>
            </a:extLst>
          </p:cNvPr>
          <p:cNvCxnSpPr/>
          <p:nvPr/>
        </p:nvCxnSpPr>
        <p:spPr>
          <a:xfrm>
            <a:off x="943968" y="1483768"/>
            <a:ext cx="95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1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6"/>
            <a:ext cx="6660797" cy="106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LOAM Motion Estimation : Optimization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LiDAR motion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sweep </a:t>
            </a:r>
            <a:r>
              <a:rPr lang="ko-KR" altLang="en-US" sz="1400" dirty="0">
                <a:solidFill>
                  <a:schemeClr val="tx1"/>
                </a:solidFill>
              </a:rPr>
              <a:t>동안 일정한 각도 및 선형 속도로 모델링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선형 보간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9EA2C-CBED-4C3E-995F-56ABF963A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74" y="166850"/>
            <a:ext cx="5114925" cy="6562725"/>
          </a:xfrm>
          <a:prstGeom prst="rect">
            <a:avLst/>
          </a:prstGeom>
        </p:spPr>
      </p:pic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37E6C973-8829-41AE-9800-4579DD81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43" y="1130689"/>
            <a:ext cx="2667227" cy="6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">
            <a:extLst>
              <a:ext uri="{FF2B5EF4-FFF2-40B4-BE49-F238E27FC236}">
                <a16:creationId xmlns:a16="http://schemas.microsoft.com/office/drawing/2014/main" id="{8F0AD31C-5C2B-418B-9CC6-A8BADFE8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9" y="1275831"/>
            <a:ext cx="504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7BB8FA-01B8-4262-8D23-318702A97494}"/>
              </a:ext>
            </a:extLst>
          </p:cNvPr>
          <p:cNvSpPr/>
          <p:nvPr/>
        </p:nvSpPr>
        <p:spPr>
          <a:xfrm>
            <a:off x="126508" y="933970"/>
            <a:ext cx="6660797" cy="86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       은 </a:t>
            </a:r>
            <a:r>
              <a:rPr lang="en-US" altLang="ko-KR" sz="1400" dirty="0">
                <a:solidFill>
                  <a:schemeClr val="tx1"/>
                </a:solidFill>
              </a:rPr>
              <a:t>[tk+1, </a:t>
            </a:r>
            <a:r>
              <a:rPr lang="en-US" altLang="ko-KR" sz="1400" dirty="0" err="1">
                <a:solidFill>
                  <a:schemeClr val="tx1"/>
                </a:solidFill>
              </a:rPr>
              <a:t>tk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  <a:r>
              <a:rPr lang="ko-KR" altLang="en-US" sz="1400" dirty="0">
                <a:solidFill>
                  <a:schemeClr val="tx1"/>
                </a:solidFill>
              </a:rPr>
              <a:t>사이의 </a:t>
            </a:r>
            <a:r>
              <a:rPr lang="en-US" altLang="ko-KR" sz="1400" dirty="0">
                <a:solidFill>
                  <a:schemeClr val="tx1"/>
                </a:solidFill>
              </a:rPr>
              <a:t>LiDAR pose transform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A6588-EA39-4949-9C87-5C50BC5B4B13}"/>
              </a:ext>
            </a:extLst>
          </p:cNvPr>
          <p:cNvSpPr/>
          <p:nvPr/>
        </p:nvSpPr>
        <p:spPr>
          <a:xfrm>
            <a:off x="167719" y="1666290"/>
            <a:ext cx="6660797" cy="510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     Pk+1</a:t>
            </a:r>
            <a:r>
              <a:rPr lang="ko-KR" altLang="en-US" sz="1400" dirty="0">
                <a:solidFill>
                  <a:schemeClr val="tx1"/>
                </a:solidFill>
              </a:rPr>
              <a:t>의 점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에 대한 </a:t>
            </a:r>
            <a:r>
              <a:rPr lang="en-US" altLang="ko-KR" sz="1400" dirty="0">
                <a:solidFill>
                  <a:schemeClr val="tx1"/>
                </a:solidFill>
              </a:rPr>
              <a:t>[tk+1,ti] </a:t>
            </a:r>
            <a:r>
              <a:rPr lang="ko-KR" altLang="en-US" sz="1400" dirty="0">
                <a:solidFill>
                  <a:schemeClr val="tx1"/>
                </a:solidFill>
              </a:rPr>
              <a:t>시간 사이의 </a:t>
            </a:r>
            <a:r>
              <a:rPr lang="en-US" altLang="ko-KR" sz="1400" dirty="0">
                <a:solidFill>
                  <a:schemeClr val="tx1"/>
                </a:solidFill>
              </a:rPr>
              <a:t>pose transform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0893-9075-4E06-8711-6D5C5F855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19" y="1814741"/>
            <a:ext cx="600075" cy="361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7CE443-7944-419C-B7D7-ED1BC310F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3012" y="2146328"/>
            <a:ext cx="2143125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A9EBC6-C808-4C2E-AA44-A102A7527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8674" y="2928289"/>
            <a:ext cx="2971800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18830B-44C3-4750-A10A-1AA2F716D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162" y="3676131"/>
            <a:ext cx="2933700" cy="2286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FD261A-DFAC-4CF3-9E64-2102798F8A88}"/>
              </a:ext>
            </a:extLst>
          </p:cNvPr>
          <p:cNvCxnSpPr/>
          <p:nvPr/>
        </p:nvCxnSpPr>
        <p:spPr>
          <a:xfrm>
            <a:off x="352149" y="3790431"/>
            <a:ext cx="41564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971D45-BCC8-458F-8E54-F759B0B43746}"/>
              </a:ext>
            </a:extLst>
          </p:cNvPr>
          <p:cNvSpPr txBox="1"/>
          <p:nvPr/>
        </p:nvSpPr>
        <p:spPr>
          <a:xfrm>
            <a:off x="3835348" y="3654937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Rodrigues </a:t>
            </a:r>
            <a:r>
              <a:rPr lang="ko-KR" altLang="en-US" sz="1200" dirty="0">
                <a:solidFill>
                  <a:srgbClr val="0070C0"/>
                </a:solidFill>
              </a:rPr>
              <a:t>공식을 통해 표현한 회전행렬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3C44BB-A3C7-4166-A583-9675F22A3D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2974" y="4060653"/>
            <a:ext cx="2857500" cy="8191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B1F692-0CB5-46B7-A2C0-37404A471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4024" y="4960327"/>
            <a:ext cx="1181100" cy="390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0AA6C-8993-484A-B9D0-0A11008E61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0549" y="5882939"/>
            <a:ext cx="3562350" cy="4000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2B0C40-55EE-42A6-800E-38BE2264D45D}"/>
              </a:ext>
            </a:extLst>
          </p:cNvPr>
          <p:cNvSpPr/>
          <p:nvPr/>
        </p:nvSpPr>
        <p:spPr>
          <a:xfrm>
            <a:off x="124175" y="5290475"/>
            <a:ext cx="6660797" cy="510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Bisquare</a:t>
            </a:r>
            <a:r>
              <a:rPr lang="en-US" altLang="ko-KR" sz="1400" b="1" dirty="0">
                <a:solidFill>
                  <a:srgbClr val="92D050"/>
                </a:solidFill>
              </a:rPr>
              <a:t> weights </a:t>
            </a:r>
            <a:r>
              <a:rPr lang="ko-KR" altLang="en-US" sz="1400" dirty="0">
                <a:solidFill>
                  <a:schemeClr val="tx1"/>
                </a:solidFill>
              </a:rPr>
              <a:t>가중치가 적용된 제곱합을 최소화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0D1E897-94D5-440F-A329-37CCDAD60661}"/>
              </a:ext>
            </a:extLst>
          </p:cNvPr>
          <p:cNvCxnSpPr/>
          <p:nvPr/>
        </p:nvCxnSpPr>
        <p:spPr>
          <a:xfrm rot="10800000" flipV="1">
            <a:off x="3338285" y="6268474"/>
            <a:ext cx="406400" cy="204897"/>
          </a:xfrm>
          <a:prstGeom prst="bentConnector3">
            <a:avLst>
              <a:gd name="adj1" fmla="val 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E94AE5-B685-4533-892F-9DC43F300842}"/>
              </a:ext>
            </a:extLst>
          </p:cNvPr>
          <p:cNvSpPr txBox="1"/>
          <p:nvPr/>
        </p:nvSpPr>
        <p:spPr>
          <a:xfrm>
            <a:off x="687058" y="6336024"/>
            <a:ext cx="2651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Levenberg-Marquardt </a:t>
            </a:r>
            <a:r>
              <a:rPr lang="ko-KR" altLang="en-US" sz="1200" dirty="0">
                <a:solidFill>
                  <a:srgbClr val="0070C0"/>
                </a:solidFill>
              </a:rPr>
              <a:t>방법의 </a:t>
            </a:r>
            <a:r>
              <a:rPr lang="en-US" altLang="ko-KR" sz="1200" dirty="0">
                <a:solidFill>
                  <a:srgbClr val="0070C0"/>
                </a:solidFill>
              </a:rPr>
              <a:t>factor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130B3E-8220-495E-B2C6-8B787222C611}"/>
              </a:ext>
            </a:extLst>
          </p:cNvPr>
          <p:cNvSpPr/>
          <p:nvPr/>
        </p:nvSpPr>
        <p:spPr>
          <a:xfrm>
            <a:off x="3835348" y="5044441"/>
            <a:ext cx="173995" cy="200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164222-D5A8-4983-97AC-5BEED097AF33}"/>
              </a:ext>
            </a:extLst>
          </p:cNvPr>
          <p:cNvSpPr/>
          <p:nvPr/>
        </p:nvSpPr>
        <p:spPr>
          <a:xfrm>
            <a:off x="3863509" y="5496423"/>
            <a:ext cx="556091" cy="230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3B361DD-50F3-4B69-83F5-011AA88121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7648" y="5206152"/>
            <a:ext cx="377333" cy="192546"/>
          </a:xfrm>
          <a:prstGeom prst="bentConnector3">
            <a:avLst>
              <a:gd name="adj1" fmla="val -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534DF1A-7E1B-43B2-B923-022F718307BF}"/>
              </a:ext>
            </a:extLst>
          </p:cNvPr>
          <p:cNvCxnSpPr>
            <a:cxnSpLocks/>
          </p:cNvCxnSpPr>
          <p:nvPr/>
        </p:nvCxnSpPr>
        <p:spPr>
          <a:xfrm>
            <a:off x="4392304" y="3415352"/>
            <a:ext cx="4253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3DACFB-F5AA-4839-B6D2-3BFF859D4D15}"/>
              </a:ext>
            </a:extLst>
          </p:cNvPr>
          <p:cNvCxnSpPr>
            <a:cxnSpLocks/>
          </p:cNvCxnSpPr>
          <p:nvPr/>
        </p:nvCxnSpPr>
        <p:spPr>
          <a:xfrm>
            <a:off x="4858604" y="1611698"/>
            <a:ext cx="764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8B0A49-E394-4F45-9DB1-68D90CCCEFCB}"/>
              </a:ext>
            </a:extLst>
          </p:cNvPr>
          <p:cNvSpPr/>
          <p:nvPr/>
        </p:nvSpPr>
        <p:spPr>
          <a:xfrm>
            <a:off x="305398" y="2820560"/>
            <a:ext cx="3326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Edge, planar </a:t>
            </a:r>
            <a:r>
              <a:rPr lang="ko-KR" altLang="en-US" sz="1200" dirty="0">
                <a:solidFill>
                  <a:srgbClr val="0070C0"/>
                </a:solidFill>
              </a:rPr>
              <a:t>집합에 속한 임의의 한 점 </a:t>
            </a:r>
            <a:r>
              <a:rPr lang="en-US" altLang="ko-KR" sz="1200" dirty="0">
                <a:solidFill>
                  <a:srgbClr val="0070C0"/>
                </a:solidFill>
              </a:rPr>
              <a:t>I </a:t>
            </a:r>
            <a:r>
              <a:rPr lang="ko-KR" altLang="en-US" sz="1200" dirty="0">
                <a:solidFill>
                  <a:srgbClr val="0070C0"/>
                </a:solidFill>
              </a:rPr>
              <a:t>좌표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6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79717"/>
            <a:ext cx="11775722" cy="2405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HDL Pose graph slam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Input data : LiDAR points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Optional : </a:t>
            </a:r>
            <a:r>
              <a:rPr lang="en-US" altLang="ko-KR" sz="1400" dirty="0" err="1">
                <a:solidFill>
                  <a:schemeClr val="tx1"/>
                </a:solidFill>
              </a:rPr>
              <a:t>odom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gps</a:t>
            </a:r>
            <a:r>
              <a:rPr lang="en-US" altLang="ko-KR" sz="1400" dirty="0">
                <a:solidFill>
                  <a:schemeClr val="tx1"/>
                </a:solidFill>
              </a:rPr>
              <a:t>…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Scan matching</a:t>
            </a:r>
            <a:r>
              <a:rPr lang="ko-KR" altLang="en-US" sz="1400" dirty="0">
                <a:solidFill>
                  <a:schemeClr val="tx1"/>
                </a:solidFill>
              </a:rPr>
              <a:t>의 누적 오차를 보상하기 위해 </a:t>
            </a:r>
            <a:r>
              <a:rPr lang="en-US" altLang="ko-KR" sz="1400" dirty="0">
                <a:solidFill>
                  <a:schemeClr val="tx1"/>
                </a:solidFill>
              </a:rPr>
              <a:t>loop closure</a:t>
            </a:r>
            <a:r>
              <a:rPr lang="ko-KR" altLang="en-US" sz="1400" dirty="0">
                <a:solidFill>
                  <a:schemeClr val="tx1"/>
                </a:solidFill>
              </a:rPr>
              <a:t>을 수행하고 다양한 제약 조건을 고려한 </a:t>
            </a:r>
            <a:r>
              <a:rPr lang="en-US" altLang="ko-KR" sz="1400" dirty="0">
                <a:solidFill>
                  <a:schemeClr val="tx1"/>
                </a:solidFill>
              </a:rPr>
              <a:t>pose graph optimization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EC9A94-2410-4B22-9413-621ABAA5C501}"/>
              </a:ext>
            </a:extLst>
          </p:cNvPr>
          <p:cNvGrpSpPr/>
          <p:nvPr/>
        </p:nvGrpSpPr>
        <p:grpSpPr>
          <a:xfrm>
            <a:off x="547411" y="3005713"/>
            <a:ext cx="11097178" cy="2912180"/>
            <a:chOff x="886683" y="3294698"/>
            <a:chExt cx="10634757" cy="2558802"/>
          </a:xfrm>
        </p:grpSpPr>
        <p:pic>
          <p:nvPicPr>
            <p:cNvPr id="1026" name="Picture 2" descr="https://github.com/koide3/hdl_graph_slam/raw/master/imgs/nodelets.png">
              <a:extLst>
                <a:ext uri="{FF2B5EF4-FFF2-40B4-BE49-F238E27FC236}">
                  <a16:creationId xmlns:a16="http://schemas.microsoft.com/office/drawing/2014/main" id="{C09F6EA0-CA52-4ACE-AE73-9B56FC000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83" y="3294698"/>
              <a:ext cx="10634757" cy="196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B111AEEF-4A78-4E2E-B2A4-6558C976E4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83149" y="5075611"/>
              <a:ext cx="457200" cy="821578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226D60-D01C-4AA6-B9FC-83E6D37ACA35}"/>
                </a:ext>
              </a:extLst>
            </p:cNvPr>
            <p:cNvSpPr txBox="1"/>
            <p:nvPr/>
          </p:nvSpPr>
          <p:spPr>
            <a:xfrm>
              <a:off x="7622537" y="5576501"/>
              <a:ext cx="246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</a:rPr>
                <a:t>RANSAC</a:t>
              </a:r>
              <a:r>
                <a:rPr lang="ko-KR" altLang="en-US" sz="1200" dirty="0">
                  <a:solidFill>
                    <a:srgbClr val="0070C0"/>
                  </a:solidFill>
                </a:rPr>
                <a:t>에 의해 감지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7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4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HDL Pose graph slam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bag.file</a:t>
            </a:r>
            <a:endParaRPr lang="en-US" altLang="ko-KR" sz="14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F194D0-6E86-40CE-94BF-5DC09848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747281"/>
            <a:ext cx="6246495" cy="59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50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Group</a:t>
            </a:r>
            <a:endParaRPr lang="en-US" altLang="ko-KR" sz="1400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최적화 문제의 일반적인 방법으로는 최적의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ko-KR" altLang="en-US" sz="1400" dirty="0">
                <a:solidFill>
                  <a:schemeClr val="tx1"/>
                </a:solidFill>
              </a:rPr>
              <a:t>을 풀고</a:t>
            </a:r>
            <a:r>
              <a:rPr lang="en-US" altLang="ko-KR" sz="1400" dirty="0">
                <a:solidFill>
                  <a:schemeClr val="tx1"/>
                </a:solidFill>
              </a:rPr>
              <a:t>, t</a:t>
            </a:r>
            <a:r>
              <a:rPr lang="ko-KR" altLang="en-US" sz="1400" dirty="0">
                <a:solidFill>
                  <a:schemeClr val="tx1"/>
                </a:solidFill>
              </a:rPr>
              <a:t>를 최소화하여 </a:t>
            </a:r>
            <a:r>
              <a:rPr lang="ko-KR" altLang="en-US" sz="1400" dirty="0">
                <a:solidFill>
                  <a:srgbClr val="FF0000"/>
                </a:solidFill>
              </a:rPr>
              <a:t>오류를 최소화</a:t>
            </a:r>
            <a:r>
              <a:rPr lang="ko-KR" altLang="en-US" sz="1400" dirty="0">
                <a:solidFill>
                  <a:schemeClr val="tx1"/>
                </a:solidFill>
              </a:rPr>
              <a:t>하는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But, </a:t>
            </a:r>
            <a:r>
              <a:rPr lang="ko-KR" altLang="en-US" sz="1400" dirty="0">
                <a:solidFill>
                  <a:schemeClr val="tx1"/>
                </a:solidFill>
              </a:rPr>
              <a:t>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제약이 존재하는데 직교 행렬이어야 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행렬식의 값이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이어야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SO(3)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SE(3)</a:t>
            </a:r>
            <a:r>
              <a:rPr lang="ko-KR" altLang="en-US" sz="1400" dirty="0">
                <a:solidFill>
                  <a:schemeClr val="tx1"/>
                </a:solidFill>
              </a:rPr>
              <a:t>와 같이 덧셈 연산이 닫히지 않으면 벡터 공간에 있지 않다고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Group(</a:t>
            </a:r>
            <a:r>
              <a:rPr lang="ko-KR" altLang="en-US" sz="1400" b="1" dirty="0">
                <a:solidFill>
                  <a:srgbClr val="92D050"/>
                </a:solidFill>
              </a:rPr>
              <a:t>군</a:t>
            </a:r>
            <a:r>
              <a:rPr lang="en-US" altLang="ko-KR" sz="1400" b="1" dirty="0">
                <a:solidFill>
                  <a:srgbClr val="92D050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집합과 두 원소의 연산인 이항 연산</a:t>
            </a:r>
            <a:r>
              <a:rPr lang="en-US" altLang="ko-KR" sz="1400" dirty="0">
                <a:solidFill>
                  <a:schemeClr val="tx1"/>
                </a:solidFill>
              </a:rPr>
              <a:t>(binary operation)</a:t>
            </a:r>
            <a:r>
              <a:rPr lang="ko-KR" altLang="en-US" sz="1400" dirty="0">
                <a:solidFill>
                  <a:schemeClr val="tx1"/>
                </a:solidFill>
              </a:rPr>
              <a:t>으로 이루어진 대수적 구조를 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Lie </a:t>
            </a:r>
            <a:r>
              <a:rPr lang="ko-KR" altLang="en-US" sz="1400" dirty="0">
                <a:solidFill>
                  <a:schemeClr val="tx1"/>
                </a:solidFill>
              </a:rPr>
              <a:t>군과 </a:t>
            </a:r>
            <a:r>
              <a:rPr lang="en-US" altLang="ko-KR" sz="1400" dirty="0">
                <a:solidFill>
                  <a:schemeClr val="tx1"/>
                </a:solidFill>
              </a:rPr>
              <a:t>Lie </a:t>
            </a:r>
            <a:r>
              <a:rPr lang="ko-KR" altLang="en-US" sz="1400" dirty="0">
                <a:solidFill>
                  <a:schemeClr val="tx1"/>
                </a:solidFill>
              </a:rPr>
              <a:t>대수의 변환 관계를 통해 포즈 추정을 </a:t>
            </a:r>
            <a:r>
              <a:rPr lang="ko-KR" altLang="en-US" sz="1400" dirty="0">
                <a:solidFill>
                  <a:srgbClr val="FF0000"/>
                </a:solidFill>
              </a:rPr>
              <a:t>제약 없는 최적화 문제</a:t>
            </a:r>
            <a:r>
              <a:rPr lang="ko-KR" altLang="en-US" sz="1400" dirty="0">
                <a:solidFill>
                  <a:schemeClr val="tx1"/>
                </a:solidFill>
              </a:rPr>
              <a:t>로 전환하고 솔루션을 단순화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AA4369-4FCE-41D0-AE63-978146620613}"/>
              </a:ext>
            </a:extLst>
          </p:cNvPr>
          <p:cNvGrpSpPr/>
          <p:nvPr/>
        </p:nvGrpSpPr>
        <p:grpSpPr>
          <a:xfrm>
            <a:off x="850534" y="1908222"/>
            <a:ext cx="10490931" cy="1266825"/>
            <a:chOff x="1118683" y="2855524"/>
            <a:chExt cx="10490931" cy="1266825"/>
          </a:xfrm>
        </p:grpSpPr>
        <p:pic>
          <p:nvPicPr>
            <p:cNvPr id="11" name="Picture 2" descr="image">
              <a:extLst>
                <a:ext uri="{FF2B5EF4-FFF2-40B4-BE49-F238E27FC236}">
                  <a16:creationId xmlns:a16="http://schemas.microsoft.com/office/drawing/2014/main" id="{CA9B0D4F-6DB6-438A-82DB-920F05A2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3" y="3022212"/>
              <a:ext cx="4181475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">
              <a:extLst>
                <a:ext uri="{FF2B5EF4-FFF2-40B4-BE49-F238E27FC236}">
                  <a16:creationId xmlns:a16="http://schemas.microsoft.com/office/drawing/2014/main" id="{71B5901F-8759-4EDC-A388-B8E811536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664" y="2855524"/>
              <a:ext cx="53149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s://blog.kakaocdn.net/dn/AgMbF/btqZSuULO29/Pk9eQLaknlEZJsZzM68YJ0/img.png">
              <a:extLst>
                <a:ext uri="{FF2B5EF4-FFF2-40B4-BE49-F238E27FC236}">
                  <a16:creationId xmlns:a16="http://schemas.microsoft.com/office/drawing/2014/main" id="{44563C04-CCF6-4D47-8478-F48944C21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3" t="141" r="28305" b="4156"/>
            <a:stretch/>
          </p:blipFill>
          <p:spPr bwMode="auto">
            <a:xfrm>
              <a:off x="4305346" y="3655624"/>
              <a:ext cx="3413384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B81108-6AAB-4D1F-A9CB-F03E4E52C7DC}"/>
              </a:ext>
            </a:extLst>
          </p:cNvPr>
          <p:cNvGrpSpPr/>
          <p:nvPr/>
        </p:nvGrpSpPr>
        <p:grpSpPr>
          <a:xfrm>
            <a:off x="2458907" y="4072891"/>
            <a:ext cx="7274186" cy="2785109"/>
            <a:chOff x="2929629" y="1627234"/>
            <a:chExt cx="6164818" cy="2360359"/>
          </a:xfrm>
        </p:grpSpPr>
        <p:pic>
          <p:nvPicPr>
            <p:cNvPr id="15" name="Picture 6" descr="image">
              <a:extLst>
                <a:ext uri="{FF2B5EF4-FFF2-40B4-BE49-F238E27FC236}">
                  <a16:creationId xmlns:a16="http://schemas.microsoft.com/office/drawing/2014/main" id="{DBF42C12-EC23-43A4-ACB8-35D362576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629" y="1627234"/>
              <a:ext cx="6164818" cy="236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EB07D0-7E12-46D9-B93B-508A0E4412B0}"/>
                </a:ext>
              </a:extLst>
            </p:cNvPr>
            <p:cNvSpPr/>
            <p:nvPr/>
          </p:nvSpPr>
          <p:spPr>
            <a:xfrm>
              <a:off x="2929629" y="2985212"/>
              <a:ext cx="6164818" cy="443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0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5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Lie group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Lie Group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group operation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smooth</a:t>
            </a:r>
            <a:r>
              <a:rPr lang="ko-KR" altLang="en-US" sz="1400" dirty="0">
                <a:solidFill>
                  <a:schemeClr val="tx1"/>
                </a:solidFill>
              </a:rPr>
              <a:t>하다는 특성을 가진 </a:t>
            </a:r>
            <a:r>
              <a:rPr lang="en-US" altLang="ko-KR" sz="1400" dirty="0">
                <a:solidFill>
                  <a:schemeClr val="tx1"/>
                </a:solidFill>
              </a:rPr>
              <a:t>differential manifold</a:t>
            </a:r>
            <a:r>
              <a:rPr lang="ko-KR" altLang="en-US" sz="1400" dirty="0">
                <a:solidFill>
                  <a:schemeClr val="tx1"/>
                </a:solidFill>
              </a:rPr>
              <a:t>한 </a:t>
            </a:r>
            <a:r>
              <a:rPr lang="en-US" altLang="ko-KR" sz="1400" dirty="0">
                <a:solidFill>
                  <a:schemeClr val="tx1"/>
                </a:solidFill>
              </a:rPr>
              <a:t>group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Manifold</a:t>
            </a:r>
            <a:r>
              <a:rPr lang="en-US" altLang="ko-KR" sz="1400" dirty="0">
                <a:solidFill>
                  <a:schemeClr val="tx1"/>
                </a:solidFill>
              </a:rPr>
              <a:t> N</a:t>
            </a:r>
            <a:r>
              <a:rPr lang="ko-KR" altLang="en-US" sz="1400" dirty="0">
                <a:solidFill>
                  <a:schemeClr val="tx1"/>
                </a:solidFill>
              </a:rPr>
              <a:t>차원의 </a:t>
            </a:r>
            <a:r>
              <a:rPr lang="en-US" altLang="ko-KR" sz="1400" dirty="0">
                <a:solidFill>
                  <a:schemeClr val="tx1"/>
                </a:solidFill>
              </a:rPr>
              <a:t>Manifold M</a:t>
            </a:r>
            <a:r>
              <a:rPr lang="ko-KR" altLang="en-US" sz="1400" dirty="0">
                <a:solidFill>
                  <a:schemeClr val="tx1"/>
                </a:solidFill>
              </a:rPr>
              <a:t>은 내부에 있는 임의의 점 </a:t>
            </a:r>
            <a:r>
              <a:rPr lang="en-US" altLang="ko-KR" sz="1400" dirty="0" err="1">
                <a:solidFill>
                  <a:schemeClr val="tx1"/>
                </a:solidFill>
              </a:rPr>
              <a:t>x∈M</a:t>
            </a:r>
            <a:r>
              <a:rPr lang="ko-KR" altLang="en-US" sz="1400" dirty="0">
                <a:solidFill>
                  <a:schemeClr val="tx1"/>
                </a:solidFill>
              </a:rPr>
              <a:t>에 대해 지역적으로 </a:t>
            </a:r>
            <a:r>
              <a:rPr lang="en-US" altLang="ko-KR" sz="1400" dirty="0">
                <a:solidFill>
                  <a:schemeClr val="tx1"/>
                </a:solidFill>
              </a:rPr>
              <a:t>Euclidean</a:t>
            </a:r>
            <a:r>
              <a:rPr lang="ko-KR" altLang="en-US" sz="1400" dirty="0">
                <a:solidFill>
                  <a:schemeClr val="tx1"/>
                </a:solidFill>
              </a:rPr>
              <a:t>구조를 갖는 기하학적 공간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Differentiable Manifold </a:t>
            </a:r>
            <a:r>
              <a:rPr lang="ko-KR" altLang="en-US" sz="1400" dirty="0">
                <a:solidFill>
                  <a:schemeClr val="tx1"/>
                </a:solidFill>
              </a:rPr>
              <a:t>일부분의 영역을 </a:t>
            </a:r>
            <a:r>
              <a:rPr lang="en-US" altLang="ko-KR" sz="1400" dirty="0">
                <a:solidFill>
                  <a:schemeClr val="tx1"/>
                </a:solidFill>
              </a:rPr>
              <a:t>Euclidean space</a:t>
            </a:r>
            <a:r>
              <a:rPr lang="ko-KR" altLang="en-US" sz="1400" dirty="0">
                <a:solidFill>
                  <a:schemeClr val="tx1"/>
                </a:solidFill>
              </a:rPr>
              <a:t>로 대응시키고 여기에 미분과 적분을 할 수 있는 수학적 오브젝트들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Differential Manifold</a:t>
            </a:r>
            <a:r>
              <a:rPr lang="ko-KR" altLang="en-US" sz="1400" dirty="0">
                <a:solidFill>
                  <a:schemeClr val="tx1"/>
                </a:solidFill>
              </a:rPr>
              <a:t>이기 때문에 </a:t>
            </a:r>
            <a:r>
              <a:rPr lang="en-US" altLang="ko-KR" sz="1400" dirty="0">
                <a:solidFill>
                  <a:schemeClr val="tx1"/>
                </a:solidFill>
              </a:rPr>
              <a:t>binary operation</a:t>
            </a:r>
            <a:r>
              <a:rPr lang="ko-KR" altLang="en-US" sz="1400" dirty="0">
                <a:solidFill>
                  <a:schemeClr val="tx1"/>
                </a:solidFill>
              </a:rPr>
              <a:t>이 가능하므로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Lie Group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</a:rPr>
              <a:t>연속적인 속성</a:t>
            </a:r>
            <a:r>
              <a:rPr lang="ko-KR" altLang="en-US" sz="1400" dirty="0">
                <a:solidFill>
                  <a:schemeClr val="tx1"/>
                </a:solidFill>
              </a:rPr>
              <a:t>을 가짐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정수 </a:t>
            </a:r>
            <a:r>
              <a:rPr lang="en-US" altLang="ko-KR" sz="1400" dirty="0">
                <a:solidFill>
                  <a:schemeClr val="tx1"/>
                </a:solidFill>
              </a:rPr>
              <a:t>Group Z</a:t>
            </a:r>
            <a:r>
              <a:rPr lang="ko-KR" altLang="en-US" sz="1400" dirty="0">
                <a:solidFill>
                  <a:schemeClr val="tx1"/>
                </a:solidFill>
              </a:rPr>
              <a:t>와 같은 이산적인 </a:t>
            </a:r>
            <a:r>
              <a:rPr lang="en-US" altLang="ko-KR" sz="1400" dirty="0">
                <a:solidFill>
                  <a:schemeClr val="tx1"/>
                </a:solidFill>
              </a:rPr>
              <a:t>Group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Lie Group</a:t>
            </a:r>
            <a:r>
              <a:rPr lang="ko-KR" altLang="en-US" sz="1400" dirty="0">
                <a:solidFill>
                  <a:schemeClr val="tx1"/>
                </a:solidFill>
              </a:rPr>
              <a:t>이 아님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5F287C-9F6A-4E34-8952-AE305CD2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93"/>
          <a:stretch/>
        </p:blipFill>
        <p:spPr>
          <a:xfrm>
            <a:off x="0" y="2201665"/>
            <a:ext cx="5914891" cy="2575832"/>
          </a:xfrm>
          <a:prstGeom prst="rect">
            <a:avLst/>
          </a:prstGeom>
        </p:spPr>
      </p:pic>
      <p:pic>
        <p:nvPicPr>
          <p:cNvPr id="3074" name="Picture 2" descr="https://blog.kakaocdn.net/dn/b5JQVz/btrJBVHkEKP/sVq5y9QnqapkBE5qiNaeq0/img.png">
            <a:extLst>
              <a:ext uri="{FF2B5EF4-FFF2-40B4-BE49-F238E27FC236}">
                <a16:creationId xmlns:a16="http://schemas.microsoft.com/office/drawing/2014/main" id="{DD0D0FA3-75EE-4092-AB12-962D285E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3" y="2201665"/>
            <a:ext cx="6357257" cy="23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2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0"/>
            <a:ext cx="11775722" cy="6154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Lie Algebras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Lie Algebra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vector space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Group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Identity element</a:t>
            </a:r>
            <a:r>
              <a:rPr lang="ko-KR" altLang="en-US" sz="1400" dirty="0">
                <a:solidFill>
                  <a:schemeClr val="tx1"/>
                </a:solidFill>
              </a:rPr>
              <a:t>에서 관련된 </a:t>
            </a:r>
            <a:r>
              <a:rPr lang="en-US" altLang="ko-KR" sz="1400" dirty="0">
                <a:solidFill>
                  <a:schemeClr val="tx1"/>
                </a:solidFill>
              </a:rPr>
              <a:t>Lie group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b="1" dirty="0">
                <a:solidFill>
                  <a:srgbClr val="92D050"/>
                </a:solidFill>
              </a:rPr>
              <a:t>tangent space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Lie group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Manifold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smooth</a:t>
            </a:r>
            <a:r>
              <a:rPr lang="ko-KR" altLang="en-US" sz="1400" dirty="0">
                <a:solidFill>
                  <a:schemeClr val="tx1"/>
                </a:solidFill>
              </a:rPr>
              <a:t>해서 어느 </a:t>
            </a:r>
            <a:r>
              <a:rPr lang="ko-KR" altLang="en-US" sz="1400" dirty="0" err="1">
                <a:solidFill>
                  <a:schemeClr val="tx1"/>
                </a:solidFill>
              </a:rPr>
              <a:t>포인트에서든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선형화하여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tangent space</a:t>
            </a:r>
            <a:r>
              <a:rPr lang="ko-KR" altLang="en-US" sz="1400" dirty="0">
                <a:solidFill>
                  <a:schemeClr val="tx1"/>
                </a:solidFill>
              </a:rPr>
              <a:t>를 생성할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포인트 </a:t>
            </a:r>
            <a:r>
              <a:rPr lang="en-US" altLang="ko-KR" sz="1400" dirty="0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에서의 </a:t>
            </a:r>
            <a:r>
              <a:rPr lang="en-US" altLang="ko-KR" sz="1400" dirty="0">
                <a:solidFill>
                  <a:schemeClr val="tx1"/>
                </a:solidFill>
              </a:rPr>
              <a:t>tangent space</a:t>
            </a:r>
            <a:r>
              <a:rPr lang="ko-KR" altLang="en-US" sz="1400" dirty="0">
                <a:solidFill>
                  <a:schemeClr val="tx1"/>
                </a:solidFill>
              </a:rPr>
              <a:t>는 유일하며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이러한 </a:t>
            </a:r>
            <a:r>
              <a:rPr lang="en-US" altLang="ko-KR" sz="1400" dirty="0">
                <a:solidFill>
                  <a:schemeClr val="tx1"/>
                </a:solidFill>
              </a:rPr>
              <a:t>Identity element</a:t>
            </a:r>
            <a:r>
              <a:rPr lang="ko-KR" altLang="en-US" sz="1400" dirty="0">
                <a:solidFill>
                  <a:schemeClr val="tx1"/>
                </a:solidFill>
              </a:rPr>
              <a:t>에서의 </a:t>
            </a:r>
            <a:r>
              <a:rPr lang="en-US" altLang="ko-KR" sz="1400" dirty="0">
                <a:solidFill>
                  <a:schemeClr val="tx1"/>
                </a:solidFill>
              </a:rPr>
              <a:t>tangent space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</a:rPr>
              <a:t>Lie Algebra</a:t>
            </a:r>
            <a:r>
              <a:rPr lang="ko-KR" altLang="en-US" sz="1400" dirty="0">
                <a:solidFill>
                  <a:schemeClr val="tx1"/>
                </a:solidFill>
              </a:rPr>
              <a:t>라고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Lie Algebra</a:t>
            </a:r>
            <a:r>
              <a:rPr lang="ko-KR" altLang="en-US" sz="1400" dirty="0">
                <a:solidFill>
                  <a:schemeClr val="tx1"/>
                </a:solidFill>
              </a:rPr>
              <a:t>는 벡터 공간 </a:t>
            </a:r>
            <a:r>
              <a:rPr lang="en-US" altLang="ko-KR" sz="1400" dirty="0">
                <a:solidFill>
                  <a:schemeClr val="tx1"/>
                </a:solidFill>
              </a:rPr>
              <a:t>V, </a:t>
            </a:r>
            <a:r>
              <a:rPr lang="ko-KR" altLang="en-US" sz="1400" dirty="0">
                <a:solidFill>
                  <a:schemeClr val="tx1"/>
                </a:solidFill>
              </a:rPr>
              <a:t>실수 집합 </a:t>
            </a:r>
            <a:r>
              <a:rPr lang="en-US" altLang="ko-KR" sz="1400" dirty="0">
                <a:solidFill>
                  <a:schemeClr val="tx1"/>
                </a:solidFill>
              </a:rPr>
              <a:t>F </a:t>
            </a:r>
            <a:r>
              <a:rPr lang="ko-KR" altLang="en-US" sz="1400" dirty="0">
                <a:solidFill>
                  <a:schemeClr val="tx1"/>
                </a:solidFill>
              </a:rPr>
              <a:t>및 이항 연산 </a:t>
            </a:r>
            <a:r>
              <a:rPr lang="en-US" altLang="ko-KR" sz="1400" dirty="0">
                <a:solidFill>
                  <a:schemeClr val="tx1"/>
                </a:solidFill>
              </a:rPr>
              <a:t>[,] (</a:t>
            </a:r>
            <a:r>
              <a:rPr lang="ko-KR" altLang="en-US" sz="1400" dirty="0">
                <a:solidFill>
                  <a:schemeClr val="tx1"/>
                </a:solidFill>
              </a:rPr>
              <a:t>두 개의 항을 가지는 연산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으로 구성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여기서</a:t>
            </a:r>
            <a:r>
              <a:rPr lang="en-US" altLang="ko-KR" sz="1400" b="1" dirty="0">
                <a:solidFill>
                  <a:srgbClr val="92D050"/>
                </a:solidFill>
              </a:rPr>
              <a:t>, Lie Brackets</a:t>
            </a:r>
            <a:r>
              <a:rPr lang="ko-KR" altLang="en-US" sz="1400" dirty="0">
                <a:solidFill>
                  <a:schemeClr val="tx1"/>
                </a:solidFill>
              </a:rPr>
              <a:t>이란 이항 연산 </a:t>
            </a:r>
            <a:r>
              <a:rPr lang="en-US" altLang="ko-KR" sz="1400" dirty="0">
                <a:solidFill>
                  <a:schemeClr val="tx1"/>
                </a:solidFill>
              </a:rPr>
              <a:t>[,]</a:t>
            </a:r>
            <a:r>
              <a:rPr lang="ko-KR" altLang="en-US" sz="1400" dirty="0">
                <a:solidFill>
                  <a:schemeClr val="tx1"/>
                </a:solidFill>
              </a:rPr>
              <a:t>을 뜻하며 다음 성질을 만족하면 </a:t>
            </a:r>
            <a:r>
              <a:rPr lang="en-US" altLang="ko-KR" sz="1400" dirty="0">
                <a:solidFill>
                  <a:schemeClr val="tx1"/>
                </a:solidFill>
              </a:rPr>
              <a:t>(V,F,[,])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Lie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Algebra</a:t>
            </a:r>
            <a:r>
              <a:rPr lang="ko-KR" altLang="en-US" sz="1400" dirty="0">
                <a:solidFill>
                  <a:schemeClr val="tx1"/>
                </a:solidFill>
              </a:rPr>
              <a:t>라고 불림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6D8222E8-7F0A-441C-97AC-A7FADF0FB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"/>
          <a:stretch/>
        </p:blipFill>
        <p:spPr bwMode="auto">
          <a:xfrm>
            <a:off x="2930395" y="5344106"/>
            <a:ext cx="6331210" cy="13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CC13889-7922-47C0-85C1-FFFEEDE8852A}"/>
              </a:ext>
            </a:extLst>
          </p:cNvPr>
          <p:cNvCxnSpPr/>
          <p:nvPr/>
        </p:nvCxnSpPr>
        <p:spPr>
          <a:xfrm>
            <a:off x="1407886" y="5329592"/>
            <a:ext cx="2061028" cy="403551"/>
          </a:xfrm>
          <a:prstGeom prst="bentConnector3">
            <a:avLst>
              <a:gd name="adj1" fmla="val 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.kakaocdn.net/dn/dKvJMj/btrJADaywaq/VTyumKIplY9xbA86wwMN21/img.png">
            <a:extLst>
              <a:ext uri="{FF2B5EF4-FFF2-40B4-BE49-F238E27FC236}">
                <a16:creationId xmlns:a16="http://schemas.microsoft.com/office/drawing/2014/main" id="{D936DCAF-0B72-4F84-A2A8-576ECEE8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51" y="1794041"/>
            <a:ext cx="4625898" cy="27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50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84EBE0-A744-40CA-AE25-69A3163BE6AA}"/>
              </a:ext>
            </a:extLst>
          </p:cNvPr>
          <p:cNvGrpSpPr/>
          <p:nvPr/>
        </p:nvGrpSpPr>
        <p:grpSpPr>
          <a:xfrm>
            <a:off x="395664" y="993776"/>
            <a:ext cx="3676650" cy="5254676"/>
            <a:chOff x="448027" y="915233"/>
            <a:chExt cx="3676650" cy="5254676"/>
          </a:xfrm>
        </p:grpSpPr>
        <p:pic>
          <p:nvPicPr>
            <p:cNvPr id="2050" name="Picture 2" descr="image">
              <a:extLst>
                <a:ext uri="{FF2B5EF4-FFF2-40B4-BE49-F238E27FC236}">
                  <a16:creationId xmlns:a16="http://schemas.microsoft.com/office/drawing/2014/main" id="{AE12320C-B835-46E8-AA0C-7418B6FE73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51" t="5731" r="43982" b="87532"/>
            <a:stretch/>
          </p:blipFill>
          <p:spPr bwMode="auto">
            <a:xfrm>
              <a:off x="658462" y="915233"/>
              <a:ext cx="914401" cy="37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">
              <a:extLst>
                <a:ext uri="{FF2B5EF4-FFF2-40B4-BE49-F238E27FC236}">
                  <a16:creationId xmlns:a16="http://schemas.microsoft.com/office/drawing/2014/main" id="{F24AD2BA-A04E-4947-B085-CDA8608F84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3" t="4935" r="22398" b="82284"/>
            <a:stretch/>
          </p:blipFill>
          <p:spPr bwMode="auto">
            <a:xfrm>
              <a:off x="658462" y="3923370"/>
              <a:ext cx="3427192" cy="67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">
              <a:extLst>
                <a:ext uri="{FF2B5EF4-FFF2-40B4-BE49-F238E27FC236}">
                  <a16:creationId xmlns:a16="http://schemas.microsoft.com/office/drawing/2014/main" id="{123AFF00-DA39-4753-B3F5-C30A3475DB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94" t="24513" r="38310" b="69183"/>
            <a:stretch/>
          </p:blipFill>
          <p:spPr bwMode="auto">
            <a:xfrm>
              <a:off x="609952" y="1326238"/>
              <a:ext cx="1485901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">
              <a:extLst>
                <a:ext uri="{FF2B5EF4-FFF2-40B4-BE49-F238E27FC236}">
                  <a16:creationId xmlns:a16="http://schemas.microsoft.com/office/drawing/2014/main" id="{4DFC87D5-C144-4F10-838C-DE4D2DBE7E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86" t="71378" r="24728" b="14789"/>
            <a:stretch/>
          </p:blipFill>
          <p:spPr bwMode="auto">
            <a:xfrm>
              <a:off x="609952" y="2688008"/>
              <a:ext cx="35147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">
              <a:extLst>
                <a:ext uri="{FF2B5EF4-FFF2-40B4-BE49-F238E27FC236}">
                  <a16:creationId xmlns:a16="http://schemas.microsoft.com/office/drawing/2014/main" id="{95BFCDA3-E2A6-4C7D-BD4F-1499C50EAA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5" t="38301" r="32239" b="46641"/>
            <a:stretch/>
          </p:blipFill>
          <p:spPr bwMode="auto">
            <a:xfrm>
              <a:off x="448027" y="1701947"/>
              <a:ext cx="2524126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">
              <a:extLst>
                <a:ext uri="{FF2B5EF4-FFF2-40B4-BE49-F238E27FC236}">
                  <a16:creationId xmlns:a16="http://schemas.microsoft.com/office/drawing/2014/main" id="{E546AF2D-C4FA-4AD6-85B6-D077A5D2BE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0" t="93645" r="38129"/>
            <a:stretch/>
          </p:blipFill>
          <p:spPr bwMode="auto">
            <a:xfrm>
              <a:off x="609952" y="3524069"/>
              <a:ext cx="1685925" cy="34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">
              <a:extLst>
                <a:ext uri="{FF2B5EF4-FFF2-40B4-BE49-F238E27FC236}">
                  <a16:creationId xmlns:a16="http://schemas.microsoft.com/office/drawing/2014/main" id="{66D3CF9C-2684-4C4A-9F52-212EA5822B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5" t="76223" r="32121" b="17580"/>
            <a:stretch/>
          </p:blipFill>
          <p:spPr bwMode="auto">
            <a:xfrm>
              <a:off x="609952" y="5382626"/>
              <a:ext cx="2200275" cy="326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">
              <a:extLst>
                <a:ext uri="{FF2B5EF4-FFF2-40B4-BE49-F238E27FC236}">
                  <a16:creationId xmlns:a16="http://schemas.microsoft.com/office/drawing/2014/main" id="{3537D377-5B2D-48F7-9946-141E5A222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1" t="30794" r="31804" b="57628"/>
            <a:stretch/>
          </p:blipFill>
          <p:spPr bwMode="auto">
            <a:xfrm>
              <a:off x="658462" y="4687963"/>
              <a:ext cx="2200275" cy="61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">
              <a:extLst>
                <a:ext uri="{FF2B5EF4-FFF2-40B4-BE49-F238E27FC236}">
                  <a16:creationId xmlns:a16="http://schemas.microsoft.com/office/drawing/2014/main" id="{92260E09-F366-4313-89A8-835F3FB043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03" t="93181" r="39874"/>
            <a:stretch/>
          </p:blipFill>
          <p:spPr bwMode="auto">
            <a:xfrm>
              <a:off x="696562" y="5810200"/>
              <a:ext cx="1257300" cy="359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D1B7A398-94C1-4EF2-B161-9CB6A41BA0A0}"/>
              </a:ext>
            </a:extLst>
          </p:cNvPr>
          <p:cNvGrpSpPr/>
          <p:nvPr/>
        </p:nvGrpSpPr>
        <p:grpSpPr>
          <a:xfrm>
            <a:off x="4976809" y="345722"/>
            <a:ext cx="7038975" cy="6003448"/>
            <a:chOff x="4976809" y="345722"/>
            <a:chExt cx="7038975" cy="600344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ADEF8D-ADEA-4364-8331-C941BF08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111" y="345722"/>
              <a:ext cx="2238375" cy="6858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E78EF05-D26D-42BC-826C-EE0816CD0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2623" y="993776"/>
              <a:ext cx="5467350" cy="108585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ACC3E3E-74B0-4F20-8946-F38BAFB0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86585" y="1945841"/>
              <a:ext cx="3019425" cy="51435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968FBED-70AD-4F6C-9B66-D559EC04C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6809" y="2519243"/>
              <a:ext cx="7038975" cy="3419475"/>
            </a:xfrm>
            <a:prstGeom prst="rect">
              <a:avLst/>
            </a:prstGeom>
          </p:spPr>
        </p:pic>
        <p:pic>
          <p:nvPicPr>
            <p:cNvPr id="2048" name="그림 2047">
              <a:extLst>
                <a:ext uri="{FF2B5EF4-FFF2-40B4-BE49-F238E27FC236}">
                  <a16:creationId xmlns:a16="http://schemas.microsoft.com/office/drawing/2014/main" id="{1C4A6D3E-8367-41D5-889A-37D13D675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76809" y="5891970"/>
              <a:ext cx="4133850" cy="457200"/>
            </a:xfrm>
            <a:prstGeom prst="rect">
              <a:avLst/>
            </a:prstGeom>
          </p:spPr>
        </p:pic>
      </p:grpSp>
      <p:cxnSp>
        <p:nvCxnSpPr>
          <p:cNvPr id="2053" name="직선 연결선 2052">
            <a:extLst>
              <a:ext uri="{FF2B5EF4-FFF2-40B4-BE49-F238E27FC236}">
                <a16:creationId xmlns:a16="http://schemas.microsoft.com/office/drawing/2014/main" id="{1963211B-FBD9-42AA-8F46-0DABD4D90526}"/>
              </a:ext>
            </a:extLst>
          </p:cNvPr>
          <p:cNvCxnSpPr/>
          <p:nvPr/>
        </p:nvCxnSpPr>
        <p:spPr>
          <a:xfrm>
            <a:off x="4684295" y="0"/>
            <a:ext cx="0" cy="6858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B90AFB-FBFB-48F8-AE32-F94E2B0B9888}"/>
              </a:ext>
            </a:extLst>
          </p:cNvPr>
          <p:cNvSpPr/>
          <p:nvPr/>
        </p:nvSpPr>
        <p:spPr>
          <a:xfrm>
            <a:off x="9032698" y="5853813"/>
            <a:ext cx="3291761" cy="908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= Rodrigues</a:t>
            </a:r>
            <a:r>
              <a:rPr lang="ko-KR" altLang="en-US" sz="1200" dirty="0">
                <a:solidFill>
                  <a:srgbClr val="FF0000"/>
                </a:solidFill>
              </a:rPr>
              <a:t>의 공식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회전 벡터 </a:t>
            </a:r>
            <a:r>
              <a:rPr lang="en-US" altLang="ko-KR" sz="1200" dirty="0">
                <a:solidFill>
                  <a:srgbClr val="FF0000"/>
                </a:solidFill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</a:rPr>
              <a:t>회전 행렬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Lie Algebra SO(3)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rotation vector</a:t>
            </a:r>
            <a:r>
              <a:rPr lang="ko-KR" altLang="en-US" sz="1200" dirty="0">
                <a:solidFill>
                  <a:srgbClr val="FF0000"/>
                </a:solidFill>
              </a:rPr>
              <a:t>로 구성</a:t>
            </a:r>
          </a:p>
        </p:txBody>
      </p:sp>
      <p:sp>
        <p:nvSpPr>
          <p:cNvPr id="2057" name="타원 2056">
            <a:extLst>
              <a:ext uri="{FF2B5EF4-FFF2-40B4-BE49-F238E27FC236}">
                <a16:creationId xmlns:a16="http://schemas.microsoft.com/office/drawing/2014/main" id="{7C8DCD49-CDF1-4D61-AA9A-95883F49B071}"/>
              </a:ext>
            </a:extLst>
          </p:cNvPr>
          <p:cNvSpPr/>
          <p:nvPr/>
        </p:nvSpPr>
        <p:spPr>
          <a:xfrm>
            <a:off x="8965096" y="6263800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FE2F72-5B4D-4916-B38A-0076FDF028A7}"/>
              </a:ext>
            </a:extLst>
          </p:cNvPr>
          <p:cNvSpPr/>
          <p:nvPr/>
        </p:nvSpPr>
        <p:spPr>
          <a:xfrm>
            <a:off x="8916952" y="5693429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FAA748-62BC-4F61-95F3-E167359BE9ED}"/>
              </a:ext>
            </a:extLst>
          </p:cNvPr>
          <p:cNvSpPr/>
          <p:nvPr/>
        </p:nvSpPr>
        <p:spPr>
          <a:xfrm>
            <a:off x="9813235" y="2225120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03690B0-849B-49F7-AE81-473752E30107}"/>
              </a:ext>
            </a:extLst>
          </p:cNvPr>
          <p:cNvSpPr/>
          <p:nvPr/>
        </p:nvSpPr>
        <p:spPr>
          <a:xfrm>
            <a:off x="9499740" y="641293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3C1332-94CD-427A-9B8A-D641A4F052D8}"/>
              </a:ext>
            </a:extLst>
          </p:cNvPr>
          <p:cNvSpPr/>
          <p:nvPr/>
        </p:nvSpPr>
        <p:spPr>
          <a:xfrm>
            <a:off x="11075503" y="1539511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A085A9-07A6-4FEA-8FEE-8C0719503C66}"/>
              </a:ext>
            </a:extLst>
          </p:cNvPr>
          <p:cNvSpPr/>
          <p:nvPr/>
        </p:nvSpPr>
        <p:spPr>
          <a:xfrm>
            <a:off x="1390612" y="1178684"/>
            <a:ext cx="115746" cy="94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A13C41-956C-4F46-B0F5-69E23DEB0E89}"/>
              </a:ext>
            </a:extLst>
          </p:cNvPr>
          <p:cNvSpPr/>
          <p:nvPr/>
        </p:nvSpPr>
        <p:spPr>
          <a:xfrm>
            <a:off x="2861917" y="2499448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D574B5C-3FF6-4380-81A9-6C42988A82C1}"/>
              </a:ext>
            </a:extLst>
          </p:cNvPr>
          <p:cNvSpPr/>
          <p:nvPr/>
        </p:nvSpPr>
        <p:spPr>
          <a:xfrm>
            <a:off x="2710677" y="5600352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A46ED2C-15A3-4A4A-9025-9A5AB7C73993}"/>
              </a:ext>
            </a:extLst>
          </p:cNvPr>
          <p:cNvSpPr/>
          <p:nvPr/>
        </p:nvSpPr>
        <p:spPr>
          <a:xfrm>
            <a:off x="2127768" y="5159026"/>
            <a:ext cx="115746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타원 2057">
            <a:extLst>
              <a:ext uri="{FF2B5EF4-FFF2-40B4-BE49-F238E27FC236}">
                <a16:creationId xmlns:a16="http://schemas.microsoft.com/office/drawing/2014/main" id="{4150F072-7995-4B7A-82F9-3619F14B420A}"/>
              </a:ext>
            </a:extLst>
          </p:cNvPr>
          <p:cNvSpPr/>
          <p:nvPr/>
        </p:nvSpPr>
        <p:spPr>
          <a:xfrm>
            <a:off x="8965096" y="6120570"/>
            <a:ext cx="67602" cy="946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EA980-A2F9-496C-9AD6-C9F259B2D81E}"/>
              </a:ext>
            </a:extLst>
          </p:cNvPr>
          <p:cNvSpPr txBox="1"/>
          <p:nvPr/>
        </p:nvSpPr>
        <p:spPr>
          <a:xfrm>
            <a:off x="124177" y="163667"/>
            <a:ext cx="1174777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highlight>
                  <a:srgbClr val="C0C0C0"/>
                </a:highlight>
              </a:rPr>
              <a:t>Lie</a:t>
            </a:r>
            <a:r>
              <a:rPr lang="ko-KR" altLang="en-US" sz="1400" b="1" dirty="0">
                <a:highlight>
                  <a:srgbClr val="C0C0C0"/>
                </a:highlight>
              </a:rPr>
              <a:t> </a:t>
            </a:r>
            <a:r>
              <a:rPr lang="en-US" altLang="ko-KR" sz="1400" b="1" dirty="0">
                <a:highlight>
                  <a:srgbClr val="C0C0C0"/>
                </a:highlight>
              </a:rPr>
              <a:t>Group </a:t>
            </a:r>
            <a:r>
              <a:rPr lang="ko-KR" altLang="en-US" sz="1400" b="1" dirty="0">
                <a:highlight>
                  <a:srgbClr val="C0C0C0"/>
                </a:highlight>
              </a:rPr>
              <a:t>유도 </a:t>
            </a:r>
            <a:r>
              <a:rPr lang="en-US" altLang="ko-KR" sz="1400" b="1" dirty="0">
                <a:highlight>
                  <a:srgbClr val="C0C0C0"/>
                </a:highlight>
              </a:rPr>
              <a:t>: Lie Exponential and logarithm mapping SO(3)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92C198-1F9B-4306-8822-322E9A188429}"/>
              </a:ext>
            </a:extLst>
          </p:cNvPr>
          <p:cNvSpPr/>
          <p:nvPr/>
        </p:nvSpPr>
        <p:spPr>
          <a:xfrm>
            <a:off x="2813807" y="2310839"/>
            <a:ext cx="1375202" cy="298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B</a:t>
            </a:r>
            <a:r>
              <a:rPr lang="ko-KR" altLang="en-US" sz="1200" dirty="0">
                <a:solidFill>
                  <a:srgbClr val="FF0000"/>
                </a:solidFill>
              </a:rPr>
              <a:t>가 </a:t>
            </a:r>
            <a:r>
              <a:rPr lang="ko-KR" altLang="en-US" sz="1200" dirty="0" err="1">
                <a:solidFill>
                  <a:srgbClr val="FF0000"/>
                </a:solidFill>
              </a:rPr>
              <a:t>반대칭</a:t>
            </a:r>
            <a:r>
              <a:rPr lang="ko-KR" altLang="en-US" sz="1200" dirty="0">
                <a:solidFill>
                  <a:srgbClr val="FF0000"/>
                </a:solidFill>
              </a:rPr>
              <a:t> 행렬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8FF5C4-FE3E-445B-AF11-B1773C6C8C6E}"/>
              </a:ext>
            </a:extLst>
          </p:cNvPr>
          <p:cNvSpPr/>
          <p:nvPr/>
        </p:nvSpPr>
        <p:spPr>
          <a:xfrm>
            <a:off x="2813807" y="4777324"/>
            <a:ext cx="676397" cy="287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C0F324-17E5-4F5D-88BB-E6D37B1C3322}"/>
              </a:ext>
            </a:extLst>
          </p:cNvPr>
          <p:cNvCxnSpPr/>
          <p:nvPr/>
        </p:nvCxnSpPr>
        <p:spPr>
          <a:xfrm>
            <a:off x="1117880" y="4486275"/>
            <a:ext cx="80524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46F688-B927-4335-A9F9-31E18609D258}"/>
              </a:ext>
            </a:extLst>
          </p:cNvPr>
          <p:cNvCxnSpPr>
            <a:cxnSpLocks/>
          </p:cNvCxnSpPr>
          <p:nvPr/>
        </p:nvCxnSpPr>
        <p:spPr>
          <a:xfrm>
            <a:off x="1773234" y="5054845"/>
            <a:ext cx="4321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B844F6-D268-42F9-9490-4774037303EC}"/>
              </a:ext>
            </a:extLst>
          </p:cNvPr>
          <p:cNvCxnSpPr/>
          <p:nvPr/>
        </p:nvCxnSpPr>
        <p:spPr>
          <a:xfrm>
            <a:off x="1518821" y="4486275"/>
            <a:ext cx="376234" cy="2910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355063-AA39-4495-9762-C1FB17C1FBA7}"/>
                  </a:ext>
                </a:extLst>
              </p:cNvPr>
              <p:cNvSpPr txBox="1"/>
              <p:nvPr/>
            </p:nvSpPr>
            <p:spPr>
              <a:xfrm>
                <a:off x="2746897" y="4787435"/>
                <a:ext cx="1805352" cy="2870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0070C0"/>
                    </a:solidFill>
                  </a:rPr>
                  <a:t>1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차 </a:t>
                </a:r>
                <a:r>
                  <a:rPr lang="ko-KR" altLang="en-US" sz="1200" dirty="0" err="1">
                    <a:solidFill>
                      <a:srgbClr val="0070C0"/>
                    </a:solidFill>
                  </a:rPr>
                  <a:t>테일러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 전개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355063-AA39-4495-9762-C1FB17C1F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97" y="4787435"/>
                <a:ext cx="1805352" cy="287046"/>
              </a:xfrm>
              <a:prstGeom prst="rect">
                <a:avLst/>
              </a:prstGeom>
              <a:blipFill>
                <a:blip r:embed="rId10"/>
                <a:stretch>
                  <a:fillRect t="-2128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E31996-713F-473B-B4E6-6FD0FBA1420A}"/>
                  </a:ext>
                </a:extLst>
              </p:cNvPr>
              <p:cNvSpPr txBox="1"/>
              <p:nvPr/>
            </p:nvSpPr>
            <p:spPr>
              <a:xfrm>
                <a:off x="2721267" y="5374513"/>
                <a:ext cx="13752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200" dirty="0">
                    <a:solidFill>
                      <a:srgbClr val="0070C0"/>
                    </a:solidFill>
                  </a:rPr>
                  <a:t>에서 </a:t>
                </a:r>
                <a:r>
                  <a:rPr lang="en-US" altLang="ko-KR" sz="1200" dirty="0">
                    <a:solidFill>
                      <a:srgbClr val="0070C0"/>
                    </a:solidFill>
                  </a:rPr>
                  <a:t>ϕ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가 일정하다고 가정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E31996-713F-473B-B4E6-6FD0FBA1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267" y="5374513"/>
                <a:ext cx="1375202" cy="461665"/>
              </a:xfrm>
              <a:prstGeom prst="rect">
                <a:avLst/>
              </a:prstGeom>
              <a:blipFill>
                <a:blip r:embed="rId11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0477D5-0AB4-4612-89DA-1AF93C1139DA}"/>
              </a:ext>
            </a:extLst>
          </p:cNvPr>
          <p:cNvSpPr/>
          <p:nvPr/>
        </p:nvSpPr>
        <p:spPr>
          <a:xfrm>
            <a:off x="9509608" y="445402"/>
            <a:ext cx="1565895" cy="32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행렬 지수 함수 공식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5B4A5CA2-032E-47DA-B6DE-8930665A810F}"/>
              </a:ext>
            </a:extLst>
          </p:cNvPr>
          <p:cNvSpPr/>
          <p:nvPr/>
        </p:nvSpPr>
        <p:spPr>
          <a:xfrm>
            <a:off x="4684295" y="818979"/>
            <a:ext cx="304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200" dirty="0">
                <a:solidFill>
                  <a:srgbClr val="FF0000"/>
                </a:solidFill>
              </a:rPr>
              <a:t>ϕ=θ</a:t>
            </a:r>
            <a:r>
              <a:rPr lang="en-US" altLang="ko-KR" sz="1200" dirty="0">
                <a:solidFill>
                  <a:srgbClr val="FF0000"/>
                </a:solidFill>
              </a:rPr>
              <a:t>n, </a:t>
            </a:r>
            <a:r>
              <a:rPr lang="ko-KR" altLang="en-US" sz="1200" dirty="0">
                <a:solidFill>
                  <a:srgbClr val="FF0000"/>
                </a:solidFill>
              </a:rPr>
              <a:t>여기서 </a:t>
            </a:r>
            <a:r>
              <a:rPr lang="en-US" altLang="ko-KR" sz="1200" dirty="0">
                <a:solidFill>
                  <a:srgbClr val="FF0000"/>
                </a:solidFill>
              </a:rPr>
              <a:t>n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단위 벡터</a:t>
            </a:r>
          </a:p>
        </p:txBody>
      </p:sp>
      <p:cxnSp>
        <p:nvCxnSpPr>
          <p:cNvPr id="2061" name="연결선: 꺾임 2060">
            <a:extLst>
              <a:ext uri="{FF2B5EF4-FFF2-40B4-BE49-F238E27FC236}">
                <a16:creationId xmlns:a16="http://schemas.microsoft.com/office/drawing/2014/main" id="{726E1440-ECD1-407F-B479-04859BE149EE}"/>
              </a:ext>
            </a:extLst>
          </p:cNvPr>
          <p:cNvCxnSpPr>
            <a:endCxn id="29" idx="1"/>
          </p:cNvCxnSpPr>
          <p:nvPr/>
        </p:nvCxnSpPr>
        <p:spPr>
          <a:xfrm>
            <a:off x="5247155" y="1152254"/>
            <a:ext cx="515468" cy="384447"/>
          </a:xfrm>
          <a:prstGeom prst="bentConnector3">
            <a:avLst>
              <a:gd name="adj1" fmla="val 7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A044EC92-8BC5-4D5B-AECD-F1A5D6B0A641}"/>
              </a:ext>
            </a:extLst>
          </p:cNvPr>
          <p:cNvSpPr/>
          <p:nvPr/>
        </p:nvSpPr>
        <p:spPr>
          <a:xfrm>
            <a:off x="6773044" y="20896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  <a:endParaRPr lang="ko-KR" altLang="en-US" sz="1200" dirty="0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B94498DA-1F63-4F76-809A-441D1F5886CC}"/>
              </a:ext>
            </a:extLst>
          </p:cNvPr>
          <p:cNvSpPr/>
          <p:nvPr/>
        </p:nvSpPr>
        <p:spPr>
          <a:xfrm>
            <a:off x="5759032" y="139122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38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50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Lie Exponential and logarithm mapping SE(3)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Baker–Campbell–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Hausdorﬀ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(BCH)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와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Perturbation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model(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섭동모델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Lie Exponential or logarithm mapping </a:t>
            </a:r>
            <a:r>
              <a:rPr lang="ko-KR" altLang="en-US" sz="1400" b="1" dirty="0">
                <a:solidFill>
                  <a:srgbClr val="92D050"/>
                </a:solidFill>
              </a:rPr>
              <a:t>지수</a:t>
            </a:r>
            <a:r>
              <a:rPr lang="en-US" altLang="ko-KR" sz="1400" b="1" dirty="0">
                <a:solidFill>
                  <a:srgbClr val="92D050"/>
                </a:solidFill>
              </a:rPr>
              <a:t>x</a:t>
            </a:r>
            <a:r>
              <a:rPr lang="ko-KR" altLang="en-US" sz="1400" b="1" dirty="0">
                <a:solidFill>
                  <a:srgbClr val="92D050"/>
                </a:solidFill>
              </a:rPr>
              <a:t>지수 등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두 행렬의 곱셈이 수행될 때 </a:t>
            </a:r>
            <a:r>
              <a:rPr lang="en-US" altLang="ko-KR" sz="1400" dirty="0">
                <a:solidFill>
                  <a:schemeClr val="tx1"/>
                </a:solidFill>
              </a:rPr>
              <a:t>Lie Algebra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BCH</a:t>
            </a:r>
            <a:r>
              <a:rPr lang="ko-KR" altLang="en-US" sz="1400" dirty="0">
                <a:solidFill>
                  <a:schemeClr val="tx1"/>
                </a:solidFill>
              </a:rPr>
              <a:t>를 사용해서 바꿔야함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Perturbation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b="1" dirty="0">
                <a:solidFill>
                  <a:srgbClr val="92D050"/>
                </a:solidFill>
              </a:rPr>
              <a:t>model </a:t>
            </a:r>
            <a:r>
              <a:rPr lang="ko-KR" altLang="en-US" sz="1400" dirty="0">
                <a:solidFill>
                  <a:schemeClr val="tx1"/>
                </a:solidFill>
              </a:rPr>
              <a:t>최적화시 미분을 수행할 때 그냥 행렬을 미분하면 </a:t>
            </a:r>
            <a:r>
              <a:rPr lang="en-US" altLang="ko-KR" sz="1400" dirty="0">
                <a:solidFill>
                  <a:schemeClr val="tx1"/>
                </a:solidFill>
              </a:rPr>
              <a:t>Jacobian</a:t>
            </a:r>
            <a:r>
              <a:rPr lang="ko-KR" altLang="en-US" sz="1400" dirty="0">
                <a:solidFill>
                  <a:schemeClr val="tx1"/>
                </a:solidFill>
              </a:rPr>
              <a:t> 때문에 계산 복잡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But, perturbation model </a:t>
            </a:r>
            <a:r>
              <a:rPr lang="ko-KR" altLang="en-US" sz="1400" dirty="0">
                <a:solidFill>
                  <a:schemeClr val="tx1"/>
                </a:solidFill>
              </a:rPr>
              <a:t>이용하면 </a:t>
            </a:r>
            <a:r>
              <a:rPr lang="en-US" altLang="ko-KR" sz="1400" dirty="0">
                <a:solidFill>
                  <a:schemeClr val="tx1"/>
                </a:solidFill>
              </a:rPr>
              <a:t>Jacobian </a:t>
            </a:r>
            <a:r>
              <a:rPr lang="ko-KR" altLang="en-US" sz="1400" dirty="0">
                <a:solidFill>
                  <a:schemeClr val="tx1"/>
                </a:solidFill>
              </a:rPr>
              <a:t>계산이 필요 없으므로 계산 </a:t>
            </a:r>
            <a:r>
              <a:rPr lang="ko-KR" altLang="en-US" sz="1400" dirty="0" err="1">
                <a:solidFill>
                  <a:schemeClr val="tx1"/>
                </a:solidFill>
              </a:rPr>
              <a:t>쉬워짐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Relationship with Lie Group and Lie Algebra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SE(3) </a:t>
            </a:r>
            <a:r>
              <a:rPr lang="ko-KR" altLang="en-US" sz="1400" dirty="0">
                <a:solidFill>
                  <a:schemeClr val="tx1"/>
                </a:solidFill>
              </a:rPr>
              <a:t>기반 최적화 방법이란 </a:t>
            </a:r>
            <a:r>
              <a:rPr lang="en-US" altLang="ko-KR" sz="1400" dirty="0">
                <a:solidFill>
                  <a:schemeClr val="tx1"/>
                </a:solidFill>
              </a:rPr>
              <a:t>SE(3) </a:t>
            </a:r>
            <a:r>
              <a:rPr lang="ko-KR" altLang="en-US" sz="1400" dirty="0">
                <a:solidFill>
                  <a:schemeClr val="tx1"/>
                </a:solidFill>
              </a:rPr>
              <a:t>상태에서는 변화량을 바로 업데이트할 수 없으므로 국부적인 접평면</a:t>
            </a:r>
            <a:r>
              <a:rPr lang="en-US" altLang="ko-KR" sz="1400" dirty="0">
                <a:solidFill>
                  <a:schemeClr val="tx1"/>
                </a:solidFill>
              </a:rPr>
              <a:t>(Tangential Plane)</a:t>
            </a:r>
            <a:r>
              <a:rPr lang="ko-KR" altLang="en-US" sz="1400" dirty="0">
                <a:solidFill>
                  <a:schemeClr val="tx1"/>
                </a:solidFill>
              </a:rPr>
              <a:t>인 </a:t>
            </a:r>
            <a:r>
              <a:rPr lang="en-US" altLang="ko-KR" sz="1400" dirty="0">
                <a:solidFill>
                  <a:schemeClr val="tx1"/>
                </a:solidFill>
              </a:rPr>
              <a:t>SE(3) </a:t>
            </a:r>
            <a:r>
              <a:rPr lang="ko-KR" altLang="en-US" sz="1400" dirty="0">
                <a:solidFill>
                  <a:schemeClr val="tx1"/>
                </a:solidFill>
              </a:rPr>
              <a:t>공간으로 로그 매핑을 통해 이동한 후 변화량을 업데이트하고 다시 지수 매핑을 통해 </a:t>
            </a:r>
            <a:r>
              <a:rPr lang="en-US" altLang="ko-KR" sz="1400" dirty="0">
                <a:solidFill>
                  <a:schemeClr val="tx1"/>
                </a:solidFill>
              </a:rPr>
              <a:t>SE(3) </a:t>
            </a:r>
            <a:r>
              <a:rPr lang="ko-KR" altLang="en-US" sz="1400" dirty="0">
                <a:solidFill>
                  <a:schemeClr val="tx1"/>
                </a:solidFill>
              </a:rPr>
              <a:t>공간으로 돌아오는 과정을 반복하는 것을 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BDE9C0-EF06-474E-9656-30E5CA1E05CE}"/>
              </a:ext>
            </a:extLst>
          </p:cNvPr>
          <p:cNvGrpSpPr/>
          <p:nvPr/>
        </p:nvGrpSpPr>
        <p:grpSpPr>
          <a:xfrm>
            <a:off x="396537" y="625864"/>
            <a:ext cx="11285875" cy="2028825"/>
            <a:chOff x="-241299" y="754200"/>
            <a:chExt cx="11285875" cy="20288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738392-C524-4732-816A-953152E1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1299" y="754200"/>
              <a:ext cx="3781425" cy="13906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D84C37-190B-4E05-B02B-0FFB7604F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246"/>
            <a:stretch/>
          </p:blipFill>
          <p:spPr>
            <a:xfrm>
              <a:off x="4710451" y="830789"/>
              <a:ext cx="6334125" cy="193898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B0F396-B077-428B-920E-DF1E11075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41299" y="2144850"/>
              <a:ext cx="3448050" cy="638175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C4CBE-EC5A-49AE-BA28-6DF7D57FE735}"/>
              </a:ext>
            </a:extLst>
          </p:cNvPr>
          <p:cNvSpPr/>
          <p:nvPr/>
        </p:nvSpPr>
        <p:spPr>
          <a:xfrm>
            <a:off x="5447962" y="425454"/>
            <a:ext cx="3276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200" dirty="0">
                <a:solidFill>
                  <a:srgbClr val="FF0000"/>
                </a:solidFill>
              </a:rPr>
              <a:t>ϕ=θ</a:t>
            </a:r>
            <a:r>
              <a:rPr lang="en-US" altLang="ko-KR" sz="1200" dirty="0">
                <a:solidFill>
                  <a:srgbClr val="FF0000"/>
                </a:solidFill>
              </a:rPr>
              <a:t>a, </a:t>
            </a:r>
            <a:r>
              <a:rPr lang="ko-KR" altLang="en-US" sz="1200" dirty="0">
                <a:solidFill>
                  <a:srgbClr val="FF0000"/>
                </a:solidFill>
              </a:rPr>
              <a:t>여기서 </a:t>
            </a:r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단위 벡터 </a:t>
            </a:r>
            <a:r>
              <a:rPr lang="en-US" altLang="ko-KR" sz="1200" dirty="0">
                <a:solidFill>
                  <a:srgbClr val="FF0000"/>
                </a:solidFill>
              </a:rPr>
              <a:t>/  </a:t>
            </a:r>
            <a:r>
              <a:rPr lang="ko-KR" altLang="en-US" sz="1200" dirty="0" err="1">
                <a:solidFill>
                  <a:srgbClr val="FF0000"/>
                </a:solidFill>
              </a:rPr>
              <a:t>테일러</a:t>
            </a:r>
            <a:r>
              <a:rPr lang="ko-KR" altLang="en-US" sz="1200" dirty="0">
                <a:solidFill>
                  <a:srgbClr val="FF0000"/>
                </a:solidFill>
              </a:rPr>
              <a:t> 급수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32EDB9-90A1-40B7-AF55-C661B6F79678}"/>
              </a:ext>
            </a:extLst>
          </p:cNvPr>
          <p:cNvCxnSpPr>
            <a:cxnSpLocks/>
          </p:cNvCxnSpPr>
          <p:nvPr/>
        </p:nvCxnSpPr>
        <p:spPr>
          <a:xfrm>
            <a:off x="4277414" y="1104900"/>
            <a:ext cx="92958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E81F54-7C87-40B2-A435-33CFB10EA51B}"/>
              </a:ext>
            </a:extLst>
          </p:cNvPr>
          <p:cNvCxnSpPr/>
          <p:nvPr/>
        </p:nvCxnSpPr>
        <p:spPr>
          <a:xfrm flipH="1">
            <a:off x="4177962" y="2335601"/>
            <a:ext cx="20069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77D6A4-7BE7-48BB-B1EC-765DEA0FE5C9}"/>
              </a:ext>
            </a:extLst>
          </p:cNvPr>
          <p:cNvSpPr/>
          <p:nvPr/>
        </p:nvSpPr>
        <p:spPr>
          <a:xfrm>
            <a:off x="1421099" y="613165"/>
            <a:ext cx="1080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=SO(</a:t>
            </a:r>
            <a:r>
              <a:rPr lang="en-US" altLang="ko-KR" sz="1200">
                <a:solidFill>
                  <a:srgbClr val="FF0000"/>
                </a:solidFill>
              </a:rPr>
              <a:t>3) :</a:t>
            </a:r>
            <a:r>
              <a:rPr lang="ko-KR" altLang="en-US" sz="1200" dirty="0">
                <a:solidFill>
                  <a:srgbClr val="FF0000"/>
                </a:solidFill>
              </a:rPr>
              <a:t>회전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F4687B-6518-4EBF-9145-1237F5867E66}"/>
              </a:ext>
            </a:extLst>
          </p:cNvPr>
          <p:cNvSpPr/>
          <p:nvPr/>
        </p:nvSpPr>
        <p:spPr>
          <a:xfrm>
            <a:off x="2540001" y="838200"/>
            <a:ext cx="1177586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5"/>
            <a:ext cx="11775722" cy="6504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Relationship with Lie Group and Lie Algebra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7154E7-BC00-4DE3-96C3-571218FC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10" y="968012"/>
            <a:ext cx="8558977" cy="565484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29C85C0-2EFA-4F43-98C3-48D78D21688B}"/>
              </a:ext>
            </a:extLst>
          </p:cNvPr>
          <p:cNvGrpSpPr/>
          <p:nvPr/>
        </p:nvGrpSpPr>
        <p:grpSpPr>
          <a:xfrm>
            <a:off x="292101" y="1841500"/>
            <a:ext cx="3000375" cy="1234426"/>
            <a:chOff x="292101" y="2146300"/>
            <a:chExt cx="3000375" cy="12344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6CC0F66-6EE8-473D-B750-965D8E586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101" y="2675876"/>
              <a:ext cx="3000375" cy="7048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5469DF-0304-4672-A236-62E5F17E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713" y="2146300"/>
              <a:ext cx="2021035" cy="5295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4AEB9F-E7CF-44A8-9533-8D15210A0D79}"/>
                </a:ext>
              </a:extLst>
            </p:cNvPr>
            <p:cNvSpPr txBox="1"/>
            <p:nvPr/>
          </p:nvSpPr>
          <p:spPr>
            <a:xfrm>
              <a:off x="494785" y="2206144"/>
              <a:ext cx="45561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4A4949"/>
                  </a:solidFill>
                </a:rPr>
                <a:t>R=</a:t>
              </a:r>
              <a:endParaRPr lang="ko-KR" altLang="en-US" sz="1600" dirty="0">
                <a:solidFill>
                  <a:srgbClr val="4A494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68379C-B81B-4484-A350-BCB9E238FCDC}"/>
              </a:ext>
            </a:extLst>
          </p:cNvPr>
          <p:cNvGrpSpPr/>
          <p:nvPr/>
        </p:nvGrpSpPr>
        <p:grpSpPr>
          <a:xfrm>
            <a:off x="22114" y="4555886"/>
            <a:ext cx="3270362" cy="1423733"/>
            <a:chOff x="22114" y="4555886"/>
            <a:chExt cx="3270362" cy="14237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CCA8D7-07F3-42A4-A62D-A2BA96AD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14" y="4555886"/>
              <a:ext cx="3270362" cy="10791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80B03E-BE42-476B-AA7D-FFFB604B0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0092" y="5741494"/>
              <a:ext cx="676275" cy="238125"/>
            </a:xfrm>
            <a:prstGeom prst="rect">
              <a:avLst/>
            </a:prstGeom>
          </p:spPr>
        </p:pic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C084752-31E7-478B-B042-FDB040C93863}"/>
              </a:ext>
            </a:extLst>
          </p:cNvPr>
          <p:cNvCxnSpPr/>
          <p:nvPr/>
        </p:nvCxnSpPr>
        <p:spPr>
          <a:xfrm>
            <a:off x="2004646" y="5979619"/>
            <a:ext cx="339969" cy="221889"/>
          </a:xfrm>
          <a:prstGeom prst="bentConnector3">
            <a:avLst>
              <a:gd name="adj1" fmla="val -172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986E5E-765B-4EC7-8719-36EC7388C70E}"/>
              </a:ext>
            </a:extLst>
          </p:cNvPr>
          <p:cNvSpPr txBox="1"/>
          <p:nvPr/>
        </p:nvSpPr>
        <p:spPr>
          <a:xfrm>
            <a:off x="2342764" y="6063008"/>
            <a:ext cx="98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선형방정식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BF112A-CC03-4B2A-B547-89768D272AB4}"/>
              </a:ext>
            </a:extLst>
          </p:cNvPr>
          <p:cNvSpPr/>
          <p:nvPr/>
        </p:nvSpPr>
        <p:spPr>
          <a:xfrm>
            <a:off x="4114800" y="5544766"/>
            <a:ext cx="145915" cy="1967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DB2823-534C-4CA7-9EE6-A78833AC1B8D}"/>
              </a:ext>
            </a:extLst>
          </p:cNvPr>
          <p:cNvSpPr/>
          <p:nvPr/>
        </p:nvSpPr>
        <p:spPr>
          <a:xfrm>
            <a:off x="1523965" y="5756387"/>
            <a:ext cx="145915" cy="1967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22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6"/>
            <a:ext cx="11775722" cy="220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Back-end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Batch Process </a:t>
            </a:r>
            <a:r>
              <a:rPr lang="ko-KR" altLang="en-US" sz="1400" dirty="0">
                <a:solidFill>
                  <a:schemeClr val="tx1"/>
                </a:solidFill>
              </a:rPr>
              <a:t>장시간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또는 모든 시간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상태 추정 문제를 고려하고 과거 정보를 사용하여 상태를 업데이트할 뿐 아니라 향후 정보로 업데이트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Incremental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현재 상태가 과거 순간 또는 바로 이전 순간에 의해서만 결정되는 경우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상태 추정을 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 방정식이 잡음의 영향을 받는다는 것을 알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다변수</a:t>
            </a:r>
            <a:r>
              <a:rPr lang="ko-KR" altLang="en-US" sz="1400" dirty="0">
                <a:solidFill>
                  <a:schemeClr val="tx1"/>
                </a:solidFill>
              </a:rPr>
              <a:t> 확률 분포를 따르는 확률 분포라고 가정하는데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즉 </a:t>
            </a:r>
            <a:r>
              <a:rPr lang="ko-KR" altLang="en-US" sz="1400" dirty="0" err="1">
                <a:solidFill>
                  <a:schemeClr val="tx1"/>
                </a:solidFill>
              </a:rPr>
              <a:t>상태량과</a:t>
            </a:r>
            <a:r>
              <a:rPr lang="ko-KR" altLang="en-US" sz="1400" dirty="0">
                <a:solidFill>
                  <a:schemeClr val="tx1"/>
                </a:solidFill>
              </a:rPr>
              <a:t> 잡음이 </a:t>
            </a:r>
            <a:r>
              <a:rPr lang="ko-KR" altLang="en-US" sz="1400" dirty="0" err="1">
                <a:solidFill>
                  <a:srgbClr val="FF0000"/>
                </a:solidFill>
              </a:rPr>
              <a:t>가우시안</a:t>
            </a:r>
            <a:r>
              <a:rPr lang="ko-KR" altLang="en-US" sz="1400" dirty="0">
                <a:solidFill>
                  <a:srgbClr val="FF0000"/>
                </a:solidFill>
              </a:rPr>
              <a:t> 분포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</a:rPr>
              <a:t>따른다고</a:t>
            </a:r>
            <a:r>
              <a:rPr lang="ko-KR" altLang="en-US" sz="1400" dirty="0">
                <a:solidFill>
                  <a:schemeClr val="tx1"/>
                </a:solidFill>
              </a:rPr>
              <a:t> 가정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16F7E3-A39B-49D2-9DED-1A92209B449E}"/>
              </a:ext>
            </a:extLst>
          </p:cNvPr>
          <p:cNvGrpSpPr/>
          <p:nvPr/>
        </p:nvGrpSpPr>
        <p:grpSpPr>
          <a:xfrm>
            <a:off x="663426" y="2534810"/>
            <a:ext cx="9536489" cy="3825422"/>
            <a:chOff x="817852" y="1885950"/>
            <a:chExt cx="8349960" cy="30861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C829B8-E1C8-491A-9A5A-097BEB2A3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187" y="1885950"/>
              <a:ext cx="6143625" cy="30861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C4F324-387F-40FD-97A7-B8E603E70D42}"/>
                </a:ext>
              </a:extLst>
            </p:cNvPr>
            <p:cNvSpPr/>
            <p:nvPr/>
          </p:nvSpPr>
          <p:spPr>
            <a:xfrm>
              <a:off x="817852" y="2426454"/>
              <a:ext cx="3187410" cy="933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 Markov assumption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현재의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state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바로 이전 </a:t>
              </a:r>
              <a:r>
                <a:rPr lang="en-US" altLang="ko-KR" sz="1200" dirty="0">
                  <a:solidFill>
                    <a:schemeClr val="tx1"/>
                  </a:solidFill>
                </a:rPr>
                <a:t>state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의해서만 영향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9345BC-5F4E-4D65-B52F-9B621DD5CC53}"/>
                </a:ext>
              </a:extLst>
            </p:cNvPr>
            <p:cNvCxnSpPr/>
            <p:nvPr/>
          </p:nvCxnSpPr>
          <p:spPr>
            <a:xfrm flipH="1">
              <a:off x="3600450" y="2481263"/>
              <a:ext cx="2095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0EA6BF-19D5-4DEA-9D3B-6AAB655A7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450" y="2481263"/>
              <a:ext cx="0" cy="2619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024F47-7D43-44FF-93E6-CCAE1B0A5317}"/>
                </a:ext>
              </a:extLst>
            </p:cNvPr>
            <p:cNvCxnSpPr/>
            <p:nvPr/>
          </p:nvCxnSpPr>
          <p:spPr>
            <a:xfrm>
              <a:off x="3600450" y="2743200"/>
              <a:ext cx="2428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9579F0-F2DD-4913-84D5-502EB7E1745B}"/>
                </a:ext>
              </a:extLst>
            </p:cNvPr>
            <p:cNvSpPr/>
            <p:nvPr/>
          </p:nvSpPr>
          <p:spPr>
            <a:xfrm>
              <a:off x="4200525" y="2343150"/>
              <a:ext cx="1514471" cy="2618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5E1445-6CD8-41D7-8399-57FB3E088470}"/>
                </a:ext>
              </a:extLst>
            </p:cNvPr>
            <p:cNvSpPr/>
            <p:nvPr/>
          </p:nvSpPr>
          <p:spPr>
            <a:xfrm>
              <a:off x="4200525" y="2631320"/>
              <a:ext cx="666751" cy="2618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F7F17A-C899-43B3-B808-C5DCE7E8C84E}"/>
              </a:ext>
            </a:extLst>
          </p:cNvPr>
          <p:cNvSpPr txBox="1"/>
          <p:nvPr/>
        </p:nvSpPr>
        <p:spPr>
          <a:xfrm>
            <a:off x="5740329" y="2587342"/>
            <a:ext cx="468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알고리즘의 시작부터 현재 시점 </a:t>
            </a:r>
            <a:r>
              <a:rPr lang="en-US" altLang="ko-KR" sz="1200" dirty="0">
                <a:solidFill>
                  <a:srgbClr val="0070C0"/>
                </a:solidFill>
              </a:rPr>
              <a:t>t</a:t>
            </a:r>
            <a:r>
              <a:rPr lang="ko-KR" altLang="en-US" sz="1200" dirty="0">
                <a:solidFill>
                  <a:srgbClr val="0070C0"/>
                </a:solidFill>
              </a:rPr>
              <a:t>까지의 센서 </a:t>
            </a:r>
            <a:r>
              <a:rPr lang="ko-KR" altLang="en-US" sz="1200" dirty="0" err="1">
                <a:solidFill>
                  <a:srgbClr val="0070C0"/>
                </a:solidFill>
              </a:rPr>
              <a:t>입력값과</a:t>
            </a:r>
            <a:r>
              <a:rPr lang="ko-KR" altLang="en-US" sz="1200" dirty="0">
                <a:solidFill>
                  <a:srgbClr val="0070C0"/>
                </a:solidFill>
              </a:rPr>
              <a:t> 제어 </a:t>
            </a:r>
            <a:r>
              <a:rPr lang="ko-KR" altLang="en-US" sz="1200" dirty="0" err="1">
                <a:solidFill>
                  <a:srgbClr val="0070C0"/>
                </a:solidFill>
              </a:rPr>
              <a:t>입력값을</a:t>
            </a:r>
            <a:r>
              <a:rPr lang="ko-KR" altLang="en-US" sz="1200" dirty="0">
                <a:solidFill>
                  <a:srgbClr val="0070C0"/>
                </a:solidFill>
              </a:rPr>
              <a:t> 이용하여 현재 상태를 확률적으로 추정하는 것</a:t>
            </a:r>
          </a:p>
        </p:txBody>
      </p:sp>
    </p:spTree>
    <p:extLst>
      <p:ext uri="{BB962C8B-B14F-4D97-AF65-F5344CB8AC3E}">
        <p14:creationId xmlns:p14="http://schemas.microsoft.com/office/powerpoint/2010/main" val="44322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B3BB3B-4628-45B2-B746-D4471A2FC462}"/>
              </a:ext>
            </a:extLst>
          </p:cNvPr>
          <p:cNvSpPr/>
          <p:nvPr/>
        </p:nvSpPr>
        <p:spPr>
          <a:xfrm>
            <a:off x="0" y="0"/>
            <a:ext cx="5399312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로봇의 </a:t>
            </a:r>
            <a:r>
              <a:rPr lang="en-US" altLang="ko-KR" sz="1400" dirty="0">
                <a:solidFill>
                  <a:schemeClr val="tx1"/>
                </a:solidFill>
              </a:rPr>
              <a:t>state</a:t>
            </a:r>
            <a:r>
              <a:rPr lang="ko-KR" altLang="en-US" sz="1400" dirty="0">
                <a:solidFill>
                  <a:schemeClr val="tx1"/>
                </a:solidFill>
              </a:rPr>
              <a:t>를 추정하기 위해 가장 흔히 사용되는 방법이며</a:t>
            </a:r>
            <a:r>
              <a:rPr lang="en-US" altLang="ko-KR" sz="1400" dirty="0">
                <a:solidFill>
                  <a:schemeClr val="tx1"/>
                </a:solidFill>
              </a:rPr>
              <a:t>, Bayes filter</a:t>
            </a:r>
            <a:r>
              <a:rPr lang="ko-KR" altLang="en-US" sz="1400" dirty="0">
                <a:solidFill>
                  <a:schemeClr val="tx1"/>
                </a:solidFill>
              </a:rPr>
              <a:t>를 따름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control input</a:t>
            </a:r>
            <a:r>
              <a:rPr lang="ko-KR" altLang="en-US" sz="1400" dirty="0">
                <a:solidFill>
                  <a:schemeClr val="tx1"/>
                </a:solidFill>
              </a:rPr>
              <a:t>에 의한 </a:t>
            </a:r>
            <a:r>
              <a:rPr lang="en-US" altLang="ko-KR" sz="1400" dirty="0">
                <a:solidFill>
                  <a:srgbClr val="FF0000"/>
                </a:solidFill>
              </a:rPr>
              <a:t>prediction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단계와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센서의 </a:t>
            </a:r>
            <a:r>
              <a:rPr lang="en-US" altLang="ko-KR" sz="1400" dirty="0">
                <a:solidFill>
                  <a:schemeClr val="tx1"/>
                </a:solidFill>
              </a:rPr>
              <a:t>observation</a:t>
            </a:r>
            <a:r>
              <a:rPr lang="ko-KR" altLang="en-US" sz="1400" dirty="0">
                <a:solidFill>
                  <a:schemeClr val="tx1"/>
                </a:solidFill>
              </a:rPr>
              <a:t>를 이용한 </a:t>
            </a:r>
            <a:r>
              <a:rPr lang="en-US" altLang="ko-KR" sz="1400" dirty="0">
                <a:solidFill>
                  <a:srgbClr val="FF0000"/>
                </a:solidFill>
              </a:rPr>
              <a:t>correction</a:t>
            </a:r>
            <a:r>
              <a:rPr lang="ko-KR" altLang="en-US" sz="1400" dirty="0">
                <a:solidFill>
                  <a:schemeClr val="tx1"/>
                </a:solidFill>
              </a:rPr>
              <a:t>의 두 단계로 나뉨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공통적으로 </a:t>
            </a:r>
            <a:r>
              <a:rPr lang="en-US" altLang="ko-KR" sz="1400" dirty="0">
                <a:solidFill>
                  <a:srgbClr val="FF0000"/>
                </a:solidFill>
              </a:rPr>
              <a:t>Gaussian </a:t>
            </a:r>
            <a:r>
              <a:rPr lang="ko-KR" altLang="en-US" sz="1400" dirty="0">
                <a:solidFill>
                  <a:srgbClr val="FF0000"/>
                </a:solidFill>
              </a:rPr>
              <a:t>분포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KF</a:t>
            </a:r>
            <a:r>
              <a:rPr lang="ko-KR" altLang="en-US" sz="1400" dirty="0">
                <a:solidFill>
                  <a:schemeClr val="tx1"/>
                </a:solidFill>
              </a:rPr>
              <a:t>는 선형 </a:t>
            </a:r>
            <a:r>
              <a:rPr lang="en-US" altLang="ko-KR" sz="1400" dirty="0">
                <a:solidFill>
                  <a:schemeClr val="tx1"/>
                </a:solidFill>
              </a:rPr>
              <a:t>Gaussian </a:t>
            </a:r>
            <a:r>
              <a:rPr lang="ko-KR" altLang="en-US" sz="1400" dirty="0">
                <a:solidFill>
                  <a:schemeClr val="tx1"/>
                </a:solidFill>
              </a:rPr>
              <a:t>모델의 경우이며</a:t>
            </a:r>
            <a:r>
              <a:rPr lang="en-US" altLang="ko-KR" sz="1400" dirty="0">
                <a:solidFill>
                  <a:schemeClr val="tx1"/>
                </a:solidFill>
              </a:rPr>
              <a:t>, EKF</a:t>
            </a:r>
            <a:r>
              <a:rPr lang="ko-KR" altLang="en-US" sz="1400" dirty="0">
                <a:solidFill>
                  <a:schemeClr val="tx1"/>
                </a:solidFill>
              </a:rPr>
              <a:t>는 비선형 </a:t>
            </a:r>
            <a:r>
              <a:rPr lang="en-US" altLang="ko-KR" sz="1400" dirty="0">
                <a:solidFill>
                  <a:schemeClr val="tx1"/>
                </a:solidFill>
              </a:rPr>
              <a:t>Gaussian </a:t>
            </a:r>
            <a:r>
              <a:rPr lang="ko-KR" altLang="en-US" sz="1400" dirty="0">
                <a:solidFill>
                  <a:schemeClr val="tx1"/>
                </a:solidFill>
              </a:rPr>
              <a:t>모델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0" y="332339"/>
            <a:ext cx="11775722" cy="5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Kalman Filter &amp; Extended Kalman Filter</a:t>
            </a:r>
            <a:endParaRPr lang="en-US" altLang="ko-KR" sz="14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47EBCC-F64F-4E54-9D3A-F2C724A4EF53}"/>
              </a:ext>
            </a:extLst>
          </p:cNvPr>
          <p:cNvSpPr/>
          <p:nvPr/>
        </p:nvSpPr>
        <p:spPr>
          <a:xfrm>
            <a:off x="5399312" y="0"/>
            <a:ext cx="6792686" cy="235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Filtere</a:t>
            </a:r>
            <a:r>
              <a:rPr lang="en-US" altLang="ko-KR" sz="1400" dirty="0">
                <a:solidFill>
                  <a:schemeClr val="tx1"/>
                </a:solidFill>
              </a:rPr>
              <a:t> base </a:t>
            </a:r>
            <a:r>
              <a:rPr lang="ko-KR" altLang="en-US" sz="1400" dirty="0">
                <a:solidFill>
                  <a:schemeClr val="tx1"/>
                </a:solidFill>
              </a:rPr>
              <a:t>방법은 어느 정도 </a:t>
            </a:r>
            <a:r>
              <a:rPr lang="en-US" altLang="ko-KR" sz="1400" dirty="0" err="1">
                <a:solidFill>
                  <a:srgbClr val="FF0000"/>
                </a:solidFill>
              </a:rPr>
              <a:t>Marcov</a:t>
            </a:r>
            <a:r>
              <a:rPr lang="ko-KR" altLang="en-US" sz="1400" dirty="0">
                <a:solidFill>
                  <a:srgbClr val="FF0000"/>
                </a:solidFill>
              </a:rPr>
              <a:t>의 특성</a:t>
            </a:r>
            <a:r>
              <a:rPr lang="ko-KR" altLang="en-US" sz="1400" dirty="0">
                <a:solidFill>
                  <a:schemeClr val="tx1"/>
                </a:solidFill>
              </a:rPr>
              <a:t>을 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시간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에서의 상태는 </a:t>
            </a:r>
            <a:r>
              <a:rPr lang="en-US" altLang="ko-KR" sz="1400" dirty="0">
                <a:solidFill>
                  <a:schemeClr val="tx1"/>
                </a:solidFill>
              </a:rPr>
              <a:t>k-1</a:t>
            </a:r>
            <a:r>
              <a:rPr lang="ko-KR" altLang="en-US" sz="1400" dirty="0">
                <a:solidFill>
                  <a:schemeClr val="tx1"/>
                </a:solidFill>
              </a:rPr>
              <a:t>순간에만 관련되고</a:t>
            </a:r>
            <a:r>
              <a:rPr lang="en-US" altLang="ko-KR" sz="1400" dirty="0">
                <a:solidFill>
                  <a:schemeClr val="tx1"/>
                </a:solidFill>
              </a:rPr>
              <a:t>, k-1</a:t>
            </a:r>
            <a:r>
              <a:rPr lang="ko-KR" altLang="en-US" sz="1400" dirty="0">
                <a:solidFill>
                  <a:schemeClr val="tx1"/>
                </a:solidFill>
              </a:rPr>
              <a:t>이전에서 상태 및 관찰과는 독립적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4B39C-15AE-4EC3-A46C-372306DECA61}"/>
              </a:ext>
            </a:extLst>
          </p:cNvPr>
          <p:cNvSpPr/>
          <p:nvPr/>
        </p:nvSpPr>
        <p:spPr>
          <a:xfrm>
            <a:off x="5399312" y="2333171"/>
            <a:ext cx="6792686" cy="235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EKF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테일러</a:t>
            </a:r>
            <a:r>
              <a:rPr lang="ko-KR" altLang="en-US" sz="1400" dirty="0">
                <a:solidFill>
                  <a:schemeClr val="tx1"/>
                </a:solidFill>
              </a:rPr>
              <a:t> 급수로 선형화 한 후 </a:t>
            </a:r>
            <a:r>
              <a:rPr lang="ko-KR" altLang="en-US" sz="1400" dirty="0">
                <a:solidFill>
                  <a:srgbClr val="FF0000"/>
                </a:solidFill>
              </a:rPr>
              <a:t>선형화 된 결과를 기반으로 사후 확률 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ko-KR" altLang="en-US" sz="1400" dirty="0">
                <a:solidFill>
                  <a:schemeClr val="tx1"/>
                </a:solidFill>
              </a:rPr>
              <a:t>선형화 근사가 사후 확률에서도 영향이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만약 강한 비선형성을 가지면 선형 근사는 매우 작은 범위에서만 유효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B6782F-FA19-4863-818E-B8666DE6979D}"/>
              </a:ext>
            </a:extLst>
          </p:cNvPr>
          <p:cNvSpPr/>
          <p:nvPr/>
        </p:nvSpPr>
        <p:spPr>
          <a:xfrm>
            <a:off x="5399313" y="4666342"/>
            <a:ext cx="6792686" cy="21916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EKF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Gaussian distribution</a:t>
            </a:r>
            <a:r>
              <a:rPr lang="ko-KR" altLang="en-US" sz="1400" dirty="0">
                <a:solidFill>
                  <a:schemeClr val="tx1"/>
                </a:solidFill>
              </a:rPr>
              <a:t>을 따르므로 </a:t>
            </a:r>
            <a:r>
              <a:rPr lang="ko-KR" altLang="en-US" sz="1400" dirty="0">
                <a:solidFill>
                  <a:srgbClr val="FF0000"/>
                </a:solidFill>
              </a:rPr>
              <a:t>평균과 분산을 저장</a:t>
            </a:r>
            <a:r>
              <a:rPr lang="ko-KR" altLang="en-US" sz="1400" dirty="0">
                <a:solidFill>
                  <a:schemeClr val="tx1"/>
                </a:solidFill>
              </a:rPr>
              <a:t>하고 유지하고 업데이트 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IF, </a:t>
            </a:r>
            <a:r>
              <a:rPr lang="ko-KR" altLang="en-US" sz="1400" dirty="0">
                <a:solidFill>
                  <a:schemeClr val="tx1"/>
                </a:solidFill>
              </a:rPr>
              <a:t>랜드마크도 상태로 넣으면 저장량 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가 제곱이 되므로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공분산 행렬 때문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Large scale</a:t>
            </a:r>
            <a:r>
              <a:rPr lang="ko-KR" altLang="en-US" sz="1400" dirty="0">
                <a:solidFill>
                  <a:schemeClr val="tx1"/>
                </a:solidFill>
              </a:rPr>
              <a:t>에는 부적합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1636</Words>
  <Application>Microsoft Office PowerPoint</Application>
  <PresentationFormat>와이드스크린</PresentationFormat>
  <Paragraphs>244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1143</cp:revision>
  <dcterms:created xsi:type="dcterms:W3CDTF">2022-09-20T07:37:58Z</dcterms:created>
  <dcterms:modified xsi:type="dcterms:W3CDTF">2022-11-01T04:47:07Z</dcterms:modified>
</cp:coreProperties>
</file>