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1" r:id="rId2"/>
    <p:sldId id="304" r:id="rId3"/>
    <p:sldId id="305" r:id="rId4"/>
    <p:sldId id="306" r:id="rId5"/>
    <p:sldId id="309" r:id="rId6"/>
    <p:sldId id="307" r:id="rId7"/>
    <p:sldId id="310" r:id="rId8"/>
    <p:sldId id="308" r:id="rId9"/>
    <p:sldId id="311" r:id="rId10"/>
    <p:sldId id="312" r:id="rId11"/>
    <p:sldId id="313" r:id="rId12"/>
    <p:sldId id="314" r:id="rId13"/>
    <p:sldId id="315" r:id="rId14"/>
    <p:sldId id="316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30" r:id="rId24"/>
    <p:sldId id="331" r:id="rId25"/>
    <p:sldId id="332" r:id="rId26"/>
    <p:sldId id="333" r:id="rId27"/>
    <p:sldId id="334" r:id="rId28"/>
    <p:sldId id="335" r:id="rId29"/>
    <p:sldId id="327" r:id="rId30"/>
    <p:sldId id="33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D23"/>
    <a:srgbClr val="FFFFFF"/>
    <a:srgbClr val="4A4949"/>
    <a:srgbClr val="A7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0" autoAdjust="0"/>
    <p:restoredTop sz="88493" autoAdjust="0"/>
  </p:normalViewPr>
  <p:slideViewPr>
    <p:cSldViewPr snapToGrid="0">
      <p:cViewPr varScale="1">
        <p:scale>
          <a:sx n="86" d="100"/>
          <a:sy n="8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3BCE-85D2-49A6-B403-2DA32D68337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E0967-6272-4D61-B49C-4A9836A8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1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3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1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5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04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72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71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95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7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05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39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8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5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35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76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Huber loss </a:t>
            </a:r>
            <a:r>
              <a:rPr lang="ko-KR" altLang="en-US" dirty="0"/>
              <a:t>모든 지점에서 미분이 가능하면서 이상치에 </a:t>
            </a:r>
            <a:r>
              <a:rPr lang="ko-KR" altLang="en-US" dirty="0" err="1"/>
              <a:t>강견한</a:t>
            </a:r>
            <a:r>
              <a:rPr lang="ko-KR" altLang="en-US" dirty="0"/>
              <a:t> 성격을 보임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35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22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15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14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07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30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73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6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두 방법 사이를 전환하려면 </a:t>
            </a:r>
            <a:r>
              <a:rPr lang="en-US" altLang="ko-KR" sz="1200" dirty="0">
                <a:solidFill>
                  <a:schemeClr val="tx1"/>
                </a:solidFill>
              </a:rPr>
              <a:t>.launch </a:t>
            </a:r>
            <a:r>
              <a:rPr lang="ko-KR" altLang="en-US" sz="1200" dirty="0">
                <a:solidFill>
                  <a:schemeClr val="tx1"/>
                </a:solidFill>
              </a:rPr>
              <a:t>파일에서 옵션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3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두 방법 사이를 전환하려면 </a:t>
            </a:r>
            <a:r>
              <a:rPr lang="en-US" altLang="ko-KR" sz="1200" dirty="0">
                <a:solidFill>
                  <a:schemeClr val="tx1"/>
                </a:solidFill>
              </a:rPr>
              <a:t>.launch </a:t>
            </a:r>
            <a:r>
              <a:rPr lang="ko-KR" altLang="en-US" sz="1200" dirty="0">
                <a:solidFill>
                  <a:schemeClr val="tx1"/>
                </a:solidFill>
              </a:rPr>
              <a:t>파일에서 옵션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17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1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4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99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86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7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D528-5023-44F1-A1C9-6B7BDAE3D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0E422-FFEB-46DD-B9CC-4B018FD0A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C001-66C3-40FF-8687-A9F383B3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81402-720A-4A1B-89EF-4754E9E9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2B129-D386-498B-B00D-CB586AD5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3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5CCE2-CD07-4072-9B87-D7A7072E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6F2190-FC25-4212-9757-37C3FA274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44C76-D65B-4FD6-88B8-CD70AC5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7966E-EEED-42D9-96C2-D31D9C3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D2C48-3D01-433E-BECA-1A157186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97CC7B-0202-4A48-971D-037AC09D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3310C-5FCF-46D7-897D-86F27C8C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3BE5B-16A9-4C05-8707-B7EF4929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09A75-A0A2-41AA-92AF-92624AD8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8FA0-BD81-4AC2-8B06-CC946726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3AEC1-FFAA-4AEE-8F0E-E57F2206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CA3A1-19DB-4342-B306-CBC29E49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3A21F-6D68-4425-ACAA-913F4311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3F5F5-1023-489C-8537-5820E0D8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11284-8836-49B4-A915-718C5C11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AA244-6790-44EE-ABD5-C27C25D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1CFE5-7390-4E5D-BB4E-2DF9024B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A11C9-805D-406F-A4EF-CA830EC5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C658A-925E-4980-9512-A8F71C21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23D5E-21AB-46F3-89A2-A8FF3F58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CB2D-F131-47A2-B5B5-FC8AB18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492E3-2B43-4938-B577-D50E48A3B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872F0-C7A4-4C49-99AD-9C032BFF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41E1F-6544-4D46-9043-1870620D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EA1A6-2B20-44CF-8A17-5E28DBB4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27DBA-334A-4DB1-AA2E-D4EA653B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6549-EF96-4418-9DB0-3A0DF8E6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0F344-E777-459E-8E4C-0365EF01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90BA02-BEBF-445D-8C5E-35E2A87A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5DF76-E9AF-4963-81B8-EE37247F7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D47B8-A82F-4A3A-A10C-F572583FC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1540A-254C-49EC-82C6-437B327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D32CF2-7CD9-41CC-B8BC-EEF73E91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A4C66-2860-4ECC-AA73-F9F3BDF1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733A7-EEAD-4C13-AC12-DDD4A6FA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0C4D3-FF51-4169-8F0D-C33A422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DE9D7-8C0A-4976-8197-62630AE2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271C94-AE13-4DAE-A2B2-43926026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7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C33C3B-BEF8-4FAC-8956-8888BA5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0DAEA-551D-4EE4-9ADF-FBEC274E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A1C5A-F4C3-4820-BC22-5EEF5801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4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9AD1-2548-4CF8-AD70-80899FC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5DE18-8B60-4A09-94AD-88D275B4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5B996-A263-4E89-9A05-9B0181C4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15281-8FE7-4832-82E3-80E23FD0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DD5A6-6E43-4152-B592-EBD31A9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4D93D-F462-43AF-B44B-E955E70A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7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67DA-382C-423A-A0BC-FB7F2754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DE2B6-90F6-48A4-AC11-F231A2A6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EB7AE-B7F6-4A90-95E2-68F2DE3F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F6245-ADE7-4007-9E7F-98FA8CEC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8084A-0B02-48EB-BD58-74F86BF1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7F944-0CCA-4D11-A973-C1DD40C6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4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6183B-C3FF-4764-A668-FA3F7B80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CF4DF-784C-411E-83D1-46F12A3C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F69B6-F8A9-469B-9B05-A4BD4C71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595F-CE56-409D-8655-7E5EB9963D40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891B2-1B09-448C-B008-5893912B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53A5-BF27-4EB5-A6EC-E5650E47C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F544BA-3BD2-41CA-8389-1DE805E3E236}"/>
              </a:ext>
            </a:extLst>
          </p:cNvPr>
          <p:cNvSpPr/>
          <p:nvPr/>
        </p:nvSpPr>
        <p:spPr>
          <a:xfrm>
            <a:off x="2447591" y="1161926"/>
            <a:ext cx="72968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highlight>
                  <a:srgbClr val="FFFF00"/>
                </a:highlight>
              </a:rPr>
              <a:t>HDL</a:t>
            </a:r>
            <a:r>
              <a:rPr lang="ko-KR" altLang="en-US" sz="3600" b="1" dirty="0">
                <a:highlight>
                  <a:srgbClr val="FFFF00"/>
                </a:highlight>
              </a:rPr>
              <a:t> </a:t>
            </a:r>
            <a:r>
              <a:rPr lang="en-US" altLang="ko-KR" sz="3600" b="1" dirty="0">
                <a:highlight>
                  <a:srgbClr val="FFFF00"/>
                </a:highlight>
              </a:rPr>
              <a:t>Graph SLAM code analysis</a:t>
            </a:r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Concept mapping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 err="1"/>
              <a:t>Nodelet</a:t>
            </a:r>
            <a:r>
              <a:rPr lang="en-US" altLang="ko-KR" sz="2400" b="1" dirty="0"/>
              <a:t> code analysis</a:t>
            </a:r>
          </a:p>
          <a:p>
            <a:pPr marL="1028700" lvl="1" indent="-571500">
              <a:buFontTx/>
              <a:buChar char="-"/>
            </a:pPr>
            <a:r>
              <a:rPr lang="en-US" altLang="ko-KR" sz="2400" b="1" dirty="0" err="1"/>
              <a:t>Prefiltering_nodelet</a:t>
            </a:r>
            <a:endParaRPr lang="en-US" altLang="ko-KR" sz="2400" b="1" dirty="0"/>
          </a:p>
          <a:p>
            <a:pPr marL="1028700" lvl="1" indent="-571500">
              <a:buFontTx/>
              <a:buChar char="-"/>
            </a:pPr>
            <a:r>
              <a:rPr lang="en-US" altLang="ko-KR" sz="2400" b="1" dirty="0" err="1"/>
              <a:t>Floor_detection_nodelet</a:t>
            </a:r>
            <a:endParaRPr lang="en-US" altLang="ko-KR" sz="2400" b="1" dirty="0"/>
          </a:p>
          <a:p>
            <a:pPr marL="1028700" lvl="1" indent="-571500">
              <a:buFontTx/>
              <a:buChar char="-"/>
            </a:pPr>
            <a:r>
              <a:rPr lang="en-US" altLang="ko-KR" sz="2400" b="1" dirty="0" err="1"/>
              <a:t>Scan_matching_odometry_nodelet</a:t>
            </a:r>
            <a:endParaRPr lang="en-US" altLang="ko-KR" sz="2400" b="1" dirty="0"/>
          </a:p>
          <a:p>
            <a:pPr marL="1028700" lvl="1" indent="-571500">
              <a:buFontTx/>
              <a:buChar char="-"/>
            </a:pPr>
            <a:r>
              <a:rPr lang="en-US" altLang="ko-KR" sz="2400" b="1" dirty="0" err="1"/>
              <a:t>Hdl_graph_slam_nodelet</a:t>
            </a:r>
            <a:endParaRPr lang="en-US" altLang="ko-KR" sz="24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7C5307-CA03-4CDB-B337-7BA4F8FF1BEA}"/>
              </a:ext>
            </a:extLst>
          </p:cNvPr>
          <p:cNvSpPr/>
          <p:nvPr/>
        </p:nvSpPr>
        <p:spPr>
          <a:xfrm>
            <a:off x="8636000" y="5359400"/>
            <a:ext cx="2857500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발표자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이담</a:t>
            </a:r>
          </a:p>
        </p:txBody>
      </p:sp>
    </p:spTree>
    <p:extLst>
      <p:ext uri="{BB962C8B-B14F-4D97-AF65-F5344CB8AC3E}">
        <p14:creationId xmlns:p14="http://schemas.microsoft.com/office/powerpoint/2010/main" val="85845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D76E0E-D1CA-4829-83FA-F55619E1C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030559"/>
            <a:ext cx="8286750" cy="4953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78998A-FF4C-4F48-AEBA-AC0F7A08F17B}"/>
              </a:ext>
            </a:extLst>
          </p:cNvPr>
          <p:cNvSpPr/>
          <p:nvPr/>
        </p:nvSpPr>
        <p:spPr>
          <a:xfrm>
            <a:off x="208139" y="115957"/>
            <a:ext cx="11775722" cy="493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Deskewed</a:t>
            </a: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931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7"/>
            <a:ext cx="11775722" cy="1980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Floor Detection.cpp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Floor Detection</a:t>
            </a:r>
            <a:r>
              <a:rPr lang="ko-KR" altLang="en-US" sz="1400" dirty="0">
                <a:solidFill>
                  <a:schemeClr val="tx1"/>
                </a:solidFill>
              </a:rPr>
              <a:t> ① </a:t>
            </a:r>
            <a:r>
              <a:rPr lang="en-US" altLang="ko-KR" sz="1400" dirty="0" err="1">
                <a:solidFill>
                  <a:schemeClr val="tx1"/>
                </a:solidFill>
              </a:rPr>
              <a:t>pcl</a:t>
            </a:r>
            <a:r>
              <a:rPr lang="en-US" altLang="ko-KR" sz="1400" dirty="0">
                <a:solidFill>
                  <a:schemeClr val="tx1"/>
                </a:solidFill>
              </a:rPr>
              <a:t>::PlaneClipper3D </a:t>
            </a:r>
            <a:r>
              <a:rPr lang="ko-KR" altLang="en-US" sz="1400" dirty="0">
                <a:solidFill>
                  <a:schemeClr val="tx1"/>
                </a:solidFill>
              </a:rPr>
              <a:t>② </a:t>
            </a:r>
            <a:r>
              <a:rPr lang="en-US" altLang="ko-KR" sz="1400" dirty="0" err="1">
                <a:solidFill>
                  <a:schemeClr val="tx1"/>
                </a:solidFill>
              </a:rPr>
              <a:t>normal_filtering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위와 같은 두 가지 방법을 이용하여 </a:t>
            </a:r>
            <a:r>
              <a:rPr lang="en-US" altLang="ko-KR" sz="1400" dirty="0">
                <a:solidFill>
                  <a:schemeClr val="tx1"/>
                </a:solidFill>
              </a:rPr>
              <a:t>floor detection</a:t>
            </a:r>
            <a:r>
              <a:rPr lang="ko-KR" altLang="en-US" sz="1400" dirty="0">
                <a:solidFill>
                  <a:schemeClr val="tx1"/>
                </a:solidFill>
              </a:rPr>
              <a:t>을 하며</a:t>
            </a:r>
            <a:r>
              <a:rPr lang="en-US" altLang="ko-KR" sz="1400" dirty="0">
                <a:solidFill>
                  <a:schemeClr val="tx1"/>
                </a:solidFill>
              </a:rPr>
              <a:t>, mapping</a:t>
            </a:r>
            <a:r>
              <a:rPr lang="ko-KR" altLang="en-US" sz="1400" dirty="0">
                <a:solidFill>
                  <a:schemeClr val="tx1"/>
                </a:solidFill>
              </a:rPr>
              <a:t>의 정확도를 향상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Virtual void on Init </a:t>
            </a:r>
            <a:r>
              <a:rPr lang="en-US" altLang="ko-KR" sz="1400" dirty="0" err="1">
                <a:solidFill>
                  <a:schemeClr val="tx1"/>
                </a:solidFill>
              </a:rPr>
              <a:t>Nodehandle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</a:rPr>
              <a:t>points sub, floor pub, read until pub, floor filtered pub, floor points pub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3726766-8554-4F14-9377-B8B2F09EB482}"/>
              </a:ext>
            </a:extLst>
          </p:cNvPr>
          <p:cNvGrpSpPr/>
          <p:nvPr/>
        </p:nvGrpSpPr>
        <p:grpSpPr>
          <a:xfrm>
            <a:off x="723404" y="2628987"/>
            <a:ext cx="10745192" cy="3546526"/>
            <a:chOff x="1043213" y="2658510"/>
            <a:chExt cx="10105574" cy="326376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AC2814-46F8-48A5-9898-4BF4913AF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213" y="2658510"/>
              <a:ext cx="10105574" cy="326376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A43B05-150A-486A-BDAC-1D7F7AACBA04}"/>
                </a:ext>
              </a:extLst>
            </p:cNvPr>
            <p:cNvSpPr/>
            <p:nvPr/>
          </p:nvSpPr>
          <p:spPr>
            <a:xfrm>
              <a:off x="1232452" y="4237384"/>
              <a:ext cx="993913" cy="228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2EC95C-7736-4D71-8873-B93888BB4DE2}"/>
                </a:ext>
              </a:extLst>
            </p:cNvPr>
            <p:cNvSpPr/>
            <p:nvPr/>
          </p:nvSpPr>
          <p:spPr>
            <a:xfrm>
              <a:off x="1245705" y="4492488"/>
              <a:ext cx="901148" cy="228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CDB705-37B6-481A-BF26-B43731EE085D}"/>
                </a:ext>
              </a:extLst>
            </p:cNvPr>
            <p:cNvSpPr/>
            <p:nvPr/>
          </p:nvSpPr>
          <p:spPr>
            <a:xfrm>
              <a:off x="1245705" y="4956315"/>
              <a:ext cx="1391478" cy="228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78F3F4-F856-430D-BDA0-8DECF91217DB}"/>
                </a:ext>
              </a:extLst>
            </p:cNvPr>
            <p:cNvSpPr/>
            <p:nvPr/>
          </p:nvSpPr>
          <p:spPr>
            <a:xfrm>
              <a:off x="1245703" y="5172596"/>
              <a:ext cx="1722783" cy="228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A5274CC-E003-444A-9870-3DBFB286005A}"/>
                </a:ext>
              </a:extLst>
            </p:cNvPr>
            <p:cNvSpPr/>
            <p:nvPr/>
          </p:nvSpPr>
          <p:spPr>
            <a:xfrm>
              <a:off x="1245703" y="5416568"/>
              <a:ext cx="1563757" cy="228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15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24216"/>
            <a:ext cx="5410783" cy="85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Callback for points clouds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2DB0A75-3680-41AD-90F5-897921D32B35}"/>
              </a:ext>
            </a:extLst>
          </p:cNvPr>
          <p:cNvGrpSpPr/>
          <p:nvPr/>
        </p:nvGrpSpPr>
        <p:grpSpPr>
          <a:xfrm>
            <a:off x="6501098" y="1454429"/>
            <a:ext cx="5206289" cy="3949141"/>
            <a:chOff x="208139" y="1338476"/>
            <a:chExt cx="5206289" cy="39491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012FDE-E3FE-4D45-836A-9D5D14EB2FE7}"/>
                </a:ext>
              </a:extLst>
            </p:cNvPr>
            <p:cNvSpPr/>
            <p:nvPr/>
          </p:nvSpPr>
          <p:spPr>
            <a:xfrm>
              <a:off x="208139" y="1338476"/>
              <a:ext cx="5132487" cy="1027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err="1">
                  <a:solidFill>
                    <a:srgbClr val="92D050"/>
                  </a:solidFill>
                </a:rPr>
                <a:t>PointCloud</a:t>
              </a:r>
              <a:r>
                <a:rPr lang="en-US" altLang="ko-KR" sz="1400" b="1" dirty="0">
                  <a:solidFill>
                    <a:srgbClr val="92D05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92D050"/>
                  </a:solidFill>
                </a:rPr>
                <a:t>형 변환</a:t>
              </a:r>
              <a:endParaRPr lang="en-US" altLang="ko-KR" sz="1400" b="1" dirty="0">
                <a:solidFill>
                  <a:srgbClr val="92D05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schemeClr val="tx1"/>
                  </a:solidFill>
                </a:rPr>
                <a:t>sensor_msgs</a:t>
              </a:r>
              <a:r>
                <a:rPr lang="en-US" altLang="ko-KR" sz="1400" dirty="0">
                  <a:solidFill>
                    <a:schemeClr val="tx1"/>
                  </a:solidFill>
                </a:rPr>
                <a:t>::PointCloud2 →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pcl</a:t>
              </a:r>
              <a:r>
                <a:rPr lang="en-US" altLang="ko-KR" sz="1400" dirty="0">
                  <a:solidFill>
                    <a:schemeClr val="tx1"/>
                  </a:solidFill>
                </a:rPr>
                <a:t>::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PointCloud</a:t>
              </a:r>
              <a:r>
                <a:rPr lang="en-US" altLang="ko-KR" sz="1400" dirty="0">
                  <a:solidFill>
                    <a:schemeClr val="tx1"/>
                  </a:solidFill>
                </a:rPr>
                <a:t> &gt;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fromROSMsg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schemeClr val="tx1"/>
                  </a:solidFill>
                </a:rPr>
                <a:t>pcl</a:t>
              </a:r>
              <a:r>
                <a:rPr lang="en-US" altLang="ko-KR" sz="1400" dirty="0">
                  <a:solidFill>
                    <a:schemeClr val="tx1"/>
                  </a:solidFill>
                </a:rPr>
                <a:t>::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PointCloud</a:t>
              </a:r>
              <a:r>
                <a:rPr lang="en-US" altLang="ko-KR" sz="1400" dirty="0">
                  <a:solidFill>
                    <a:schemeClr val="tx1"/>
                  </a:solidFill>
                </a:rPr>
                <a:t> →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sensor_msgs</a:t>
              </a:r>
              <a:r>
                <a:rPr lang="en-US" altLang="ko-KR" sz="1400" dirty="0">
                  <a:solidFill>
                    <a:schemeClr val="tx1"/>
                  </a:solidFill>
                </a:rPr>
                <a:t>::PointCloud2 &gt;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toROSMsg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D98F1AD-DD06-443A-83AA-EEE78BAEA4D6}"/>
                </a:ext>
              </a:extLst>
            </p:cNvPr>
            <p:cNvSpPr/>
            <p:nvPr/>
          </p:nvSpPr>
          <p:spPr>
            <a:xfrm>
              <a:off x="281941" y="2716699"/>
              <a:ext cx="5132487" cy="10270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92D050"/>
                  </a:solidFill>
                </a:rPr>
                <a:t>boost::optional&lt;Eigen::Vector4f&gt;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Optional</a:t>
              </a:r>
              <a:r>
                <a:rPr lang="ko-KR" altLang="en-US" sz="1400" dirty="0">
                  <a:solidFill>
                    <a:schemeClr val="tx1"/>
                  </a:solidFill>
                </a:rPr>
                <a:t>은 값을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리턴하면서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값이 없으면 없다고 표시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schemeClr val="tx1"/>
                  </a:solidFill>
                </a:rPr>
                <a:t>pointT</a:t>
              </a:r>
              <a:r>
                <a:rPr lang="en-US" altLang="ko-KR" sz="1400" dirty="0">
                  <a:solidFill>
                    <a:schemeClr val="tx1"/>
                  </a:solidFill>
                </a:rPr>
                <a:t>=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PointXYZI</a:t>
              </a:r>
              <a:r>
                <a:rPr lang="en-US" altLang="ko-KR" sz="1400" dirty="0">
                  <a:solidFill>
                    <a:schemeClr val="tx1"/>
                  </a:solidFill>
                </a:rPr>
                <a:t> (Matrix 4x1)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이며</a:t>
              </a:r>
              <a:r>
                <a:rPr lang="en-US" altLang="ko-KR" sz="1400" dirty="0">
                  <a:solidFill>
                    <a:schemeClr val="tx1"/>
                  </a:solidFill>
                </a:rPr>
                <a:t>, float</a:t>
              </a:r>
              <a:r>
                <a:rPr lang="ko-KR" altLang="en-US" sz="1400" dirty="0">
                  <a:solidFill>
                    <a:schemeClr val="tx1"/>
                  </a:solidFill>
                </a:rPr>
                <a:t>형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EB80343-33E5-4D12-87A2-8F0638762A26}"/>
                </a:ext>
              </a:extLst>
            </p:cNvPr>
            <p:cNvSpPr/>
            <p:nvPr/>
          </p:nvSpPr>
          <p:spPr>
            <a:xfrm>
              <a:off x="281941" y="4094922"/>
              <a:ext cx="5132487" cy="1192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92D050"/>
                  </a:solidFill>
                </a:rPr>
                <a:t>resize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schemeClr val="tx1"/>
                  </a:solidFill>
                </a:rPr>
                <a:t>Coeffs.coeffs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</a:t>
              </a:r>
              <a:r>
                <a:rPr lang="en-US" altLang="ko-KR" sz="1400" dirty="0">
                  <a:solidFill>
                    <a:schemeClr val="tx1"/>
                  </a:solidFill>
                </a:rPr>
                <a:t>element size</a:t>
              </a:r>
              <a:r>
                <a:rPr lang="ko-KR" altLang="en-US" sz="1400" dirty="0">
                  <a:solidFill>
                    <a:schemeClr val="tx1"/>
                  </a:solidFill>
                </a:rPr>
                <a:t>가 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Vector</a:t>
              </a:r>
              <a:r>
                <a:rPr lang="ko-KR" altLang="en-US" sz="1400" dirty="0">
                  <a:solidFill>
                    <a:schemeClr val="tx1"/>
                  </a:solidFill>
                </a:rPr>
                <a:t>는 미리 할당된 공간에 </a:t>
              </a:r>
              <a:r>
                <a:rPr lang="en-US" altLang="ko-KR" sz="1400" dirty="0">
                  <a:solidFill>
                    <a:schemeClr val="tx1"/>
                  </a:solidFill>
                </a:rPr>
                <a:t>element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채우면서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모두 차면 </a:t>
              </a:r>
              <a:r>
                <a:rPr lang="en-US" altLang="ko-KR" sz="1400" dirty="0">
                  <a:solidFill>
                    <a:schemeClr val="tx1"/>
                  </a:solidFill>
                </a:rPr>
                <a:t>resize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</a:t>
              </a:r>
              <a:r>
                <a:rPr lang="en-US" altLang="ko-KR" sz="1400" dirty="0">
                  <a:solidFill>
                    <a:schemeClr val="tx1"/>
                  </a:solidFill>
                </a:rPr>
                <a:t>size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 새로운 공간을 할당해서 </a:t>
              </a:r>
              <a:r>
                <a:rPr lang="en-US" altLang="ko-KR" sz="1400" dirty="0">
                  <a:solidFill>
                    <a:schemeClr val="tx1"/>
                  </a:solidFill>
                </a:rPr>
                <a:t>element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옮김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3C85B1C-D0EF-46BB-B544-FB4500C228AE}"/>
              </a:ext>
            </a:extLst>
          </p:cNvPr>
          <p:cNvGrpSpPr/>
          <p:nvPr/>
        </p:nvGrpSpPr>
        <p:grpSpPr>
          <a:xfrm>
            <a:off x="208139" y="581825"/>
            <a:ext cx="5917385" cy="6222930"/>
            <a:chOff x="6066476" y="317535"/>
            <a:chExt cx="5917385" cy="622293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4B533FA-7937-48BC-ABBE-851CCFDCB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6476" y="317535"/>
              <a:ext cx="5917385" cy="6222930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46E669-BE3E-4920-A9DB-A6F7D0A083AD}"/>
                </a:ext>
              </a:extLst>
            </p:cNvPr>
            <p:cNvSpPr/>
            <p:nvPr/>
          </p:nvSpPr>
          <p:spPr>
            <a:xfrm>
              <a:off x="6228522" y="702366"/>
              <a:ext cx="2875721" cy="17227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06D2C61-257C-4A7A-87F6-38C2F5C940D3}"/>
                </a:ext>
              </a:extLst>
            </p:cNvPr>
            <p:cNvSpPr/>
            <p:nvPr/>
          </p:nvSpPr>
          <p:spPr>
            <a:xfrm>
              <a:off x="6228522" y="2060714"/>
              <a:ext cx="2570921" cy="17227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1BC6B8-EF06-4CCE-9A46-E55B7F3ABF25}"/>
                </a:ext>
              </a:extLst>
            </p:cNvPr>
            <p:cNvSpPr/>
            <p:nvPr/>
          </p:nvSpPr>
          <p:spPr>
            <a:xfrm>
              <a:off x="6380922" y="3223592"/>
              <a:ext cx="1941443" cy="2054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598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7"/>
            <a:ext cx="11758574" cy="2362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Detect the floor plane from points clouds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</a:rPr>
              <a:t>Tilt_matrix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4f Identity(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단위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) matrix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기울기 회전 보상</a:t>
            </a:r>
            <a:endParaRPr lang="en-US" altLang="ko-KR" sz="14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RANSAC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전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filtering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을 거침</a:t>
            </a:r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Cloud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입력에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</a:rPr>
              <a:t>tilt_matrix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를 사용하여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filtered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transform &gt;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여기서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filtered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는 다음 장에서 서술</a:t>
            </a:r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이후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, non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법선 벡터 필터링 후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, filtered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를 입력으로 받아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</a:rPr>
              <a:t>tilt_matrix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inverse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한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matrix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filtered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로 다시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transform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E3BF5D8-0295-4BDF-9720-E23153DE6A38}"/>
              </a:ext>
            </a:extLst>
          </p:cNvPr>
          <p:cNvGrpSpPr/>
          <p:nvPr/>
        </p:nvGrpSpPr>
        <p:grpSpPr>
          <a:xfrm>
            <a:off x="1458276" y="2704045"/>
            <a:ext cx="9258300" cy="3832777"/>
            <a:chOff x="1466850" y="2718559"/>
            <a:chExt cx="9258300" cy="383277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CE1AA35-D6A0-412E-A1D7-952855B21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9198"/>
            <a:stretch/>
          </p:blipFill>
          <p:spPr>
            <a:xfrm>
              <a:off x="1466850" y="2718559"/>
              <a:ext cx="9258300" cy="3832777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BED96E1-64D8-4FB3-AAA7-FC2AD1532A7A}"/>
                </a:ext>
              </a:extLst>
            </p:cNvPr>
            <p:cNvSpPr/>
            <p:nvPr/>
          </p:nvSpPr>
          <p:spPr>
            <a:xfrm>
              <a:off x="1576032" y="4162567"/>
              <a:ext cx="8113878" cy="38213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37C91F-6B55-4281-9848-05E395D07A7B}"/>
              </a:ext>
            </a:extLst>
          </p:cNvPr>
          <p:cNvSpPr/>
          <p:nvPr/>
        </p:nvSpPr>
        <p:spPr>
          <a:xfrm>
            <a:off x="4594302" y="3230269"/>
            <a:ext cx="802888" cy="1875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9903B7-CDBB-46E4-84CB-DB541CFF3855}"/>
              </a:ext>
            </a:extLst>
          </p:cNvPr>
          <p:cNvSpPr/>
          <p:nvPr/>
        </p:nvSpPr>
        <p:spPr>
          <a:xfrm>
            <a:off x="8533216" y="3238469"/>
            <a:ext cx="644238" cy="1793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3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8"/>
            <a:ext cx="5410783" cy="85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RANSAC &amp; Plane Clip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F7BA72-D1F6-4999-AAC1-3D9AB563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82" y="967410"/>
            <a:ext cx="7858424" cy="15280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BE4BF6-420E-4B7A-B7D7-F7A753F453B8}"/>
              </a:ext>
            </a:extLst>
          </p:cNvPr>
          <p:cNvSpPr/>
          <p:nvPr/>
        </p:nvSpPr>
        <p:spPr>
          <a:xfrm>
            <a:off x="8423049" y="965829"/>
            <a:ext cx="5150417" cy="151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b="1" dirty="0">
                <a:solidFill>
                  <a:srgbClr val="92D050"/>
                </a:solidFill>
              </a:rPr>
              <a:t>법선 벡터가 수직이 아니면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none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rgbClr val="92D050"/>
                </a:solidFill>
              </a:rPr>
              <a:t>법선 벡터가 반전되면 </a:t>
            </a:r>
            <a:r>
              <a:rPr lang="en-US" altLang="ko-KR" sz="1400" dirty="0">
                <a:solidFill>
                  <a:schemeClr val="tx1"/>
                </a:solidFill>
              </a:rPr>
              <a:t>* -1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solidFill>
                  <a:srgbClr val="92D050"/>
                </a:solidFill>
              </a:rPr>
              <a:t>Too few points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none</a:t>
            </a:r>
            <a:endParaRPr lang="en-US" altLang="ko-KR" sz="1400" b="1" dirty="0">
              <a:solidFill>
                <a:srgbClr val="92D05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solidFill>
                  <a:srgbClr val="92D050"/>
                </a:solidFill>
              </a:rPr>
              <a:t>Too few inliers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none</a:t>
            </a:r>
            <a:endParaRPr lang="en-US" altLang="ko-KR" sz="1400" b="1" dirty="0">
              <a:solidFill>
                <a:srgbClr val="92D05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69AB12-2834-439E-9860-27B3D03ED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82" y="2972108"/>
            <a:ext cx="7894713" cy="33645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095AD4-CE1A-45AE-91BB-15E73B8A9953}"/>
              </a:ext>
            </a:extLst>
          </p:cNvPr>
          <p:cNvSpPr/>
          <p:nvPr/>
        </p:nvSpPr>
        <p:spPr>
          <a:xfrm>
            <a:off x="8423049" y="3065781"/>
            <a:ext cx="3600629" cy="2637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92D050"/>
                </a:solidFill>
              </a:rPr>
              <a:t>pcl</a:t>
            </a:r>
            <a:r>
              <a:rPr lang="en-US" altLang="ko-KR" sz="1400" b="1" dirty="0">
                <a:solidFill>
                  <a:srgbClr val="92D050"/>
                </a:solidFill>
              </a:rPr>
              <a:t>::PlaneClipper3D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포인트 클라우드의 한 면을 제거하는 함수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앞의 </a:t>
            </a:r>
            <a:r>
              <a:rPr lang="en-US" altLang="ko-KR" sz="1400" dirty="0">
                <a:solidFill>
                  <a:schemeClr val="tx1"/>
                </a:solidFill>
              </a:rPr>
              <a:t>filtered</a:t>
            </a:r>
            <a:r>
              <a:rPr lang="ko-KR" altLang="en-US" sz="1400" dirty="0">
                <a:solidFill>
                  <a:schemeClr val="tx1"/>
                </a:solidFill>
              </a:rPr>
              <a:t>를 통해 </a:t>
            </a:r>
            <a:r>
              <a:rPr lang="en-US" altLang="ko-KR" sz="1400" dirty="0">
                <a:solidFill>
                  <a:schemeClr val="tx1"/>
                </a:solidFill>
              </a:rPr>
              <a:t>floor </a:t>
            </a:r>
            <a:r>
              <a:rPr lang="ko-KR" altLang="en-US" sz="1400" dirty="0">
                <a:solidFill>
                  <a:schemeClr val="tx1"/>
                </a:solidFill>
              </a:rPr>
              <a:t>높이 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아래의 모든 포인트를 각각 제거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8C14BB2-1650-4DCE-95A7-A988AF8AFEC5}"/>
              </a:ext>
            </a:extLst>
          </p:cNvPr>
          <p:cNvGrpSpPr/>
          <p:nvPr/>
        </p:nvGrpSpPr>
        <p:grpSpPr>
          <a:xfrm>
            <a:off x="3768952" y="5503239"/>
            <a:ext cx="8194175" cy="387351"/>
            <a:chOff x="3768952" y="5690564"/>
            <a:chExt cx="8194175" cy="3873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77144C2-A1D2-45F6-8815-76C6BCABF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45" t="30753" r="11433" b="61348"/>
            <a:stretch/>
          </p:blipFill>
          <p:spPr>
            <a:xfrm>
              <a:off x="3878670" y="5703265"/>
              <a:ext cx="8084457" cy="3746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7966B4-55A2-4869-812D-C9D479450C5C}"/>
                </a:ext>
              </a:extLst>
            </p:cNvPr>
            <p:cNvSpPr/>
            <p:nvPr/>
          </p:nvSpPr>
          <p:spPr>
            <a:xfrm>
              <a:off x="3768952" y="5690564"/>
              <a:ext cx="8194175" cy="380035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06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8"/>
            <a:ext cx="5410783" cy="85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Normal Filtering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1D9E74-E691-4C63-A3AE-97C28FB04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6" y="1087072"/>
            <a:ext cx="7219950" cy="5105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E03C96-C1EC-4BB8-A9CF-7489B9D4C1AE}"/>
              </a:ext>
            </a:extLst>
          </p:cNvPr>
          <p:cNvSpPr/>
          <p:nvPr/>
        </p:nvSpPr>
        <p:spPr>
          <a:xfrm>
            <a:off x="7781590" y="916843"/>
            <a:ext cx="4218718" cy="2722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92D050"/>
                </a:solidFill>
              </a:rPr>
              <a:t>pcl</a:t>
            </a:r>
            <a:r>
              <a:rPr lang="en-US" altLang="ko-KR" sz="1400" b="1" dirty="0">
                <a:solidFill>
                  <a:srgbClr val="92D050"/>
                </a:solidFill>
              </a:rPr>
              <a:t>::</a:t>
            </a:r>
            <a:r>
              <a:rPr lang="en-US" altLang="ko-KR" sz="1400" b="1" dirty="0" err="1">
                <a:solidFill>
                  <a:srgbClr val="92D050"/>
                </a:solidFill>
              </a:rPr>
              <a:t>NormalEstimation</a:t>
            </a:r>
            <a:endParaRPr lang="en-US" altLang="ko-KR" sz="14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그라운드 포인트 클라우드에서 각 포인트의 위치에 해당하는 법선 벡터는 위쪽에 있어야 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약간의 차이가 있더라도 너무 크지 않아야 하고 그렇지 않으면 그라운드 포인트가 아님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KD-TREE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이용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41B79592-36FC-4703-BEBD-FB7F6D182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1" t="3549" r="5327" b="4900"/>
          <a:stretch/>
        </p:blipFill>
        <p:spPr bwMode="auto">
          <a:xfrm>
            <a:off x="7315200" y="3493955"/>
            <a:ext cx="4685108" cy="307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79B933D-15A7-46E6-82EC-87CAE6AF6527}"/>
              </a:ext>
            </a:extLst>
          </p:cNvPr>
          <p:cNvSpPr/>
          <p:nvPr/>
        </p:nvSpPr>
        <p:spPr>
          <a:xfrm>
            <a:off x="8006576" y="5754029"/>
            <a:ext cx="457200" cy="9478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7"/>
            <a:ext cx="11806061" cy="173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Scan matching odometry 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nodelet</a:t>
            </a: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Front-end </a:t>
            </a:r>
            <a:r>
              <a:rPr lang="ko-KR" altLang="en-US" sz="1400" dirty="0">
                <a:solidFill>
                  <a:schemeClr val="tx1"/>
                </a:solidFill>
              </a:rPr>
              <a:t>파트이며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pointcloud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matching </a:t>
            </a:r>
            <a:r>
              <a:rPr lang="ko-KR" altLang="en-US" sz="1400" dirty="0">
                <a:solidFill>
                  <a:schemeClr val="tx1"/>
                </a:solidFill>
              </a:rPr>
              <a:t>시키고 </a:t>
            </a:r>
            <a:r>
              <a:rPr lang="en-US" altLang="ko-KR" sz="1400" dirty="0" err="1">
                <a:solidFill>
                  <a:schemeClr val="tx1"/>
                </a:solidFill>
              </a:rPr>
              <a:t>odom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형태로 </a:t>
            </a:r>
            <a:r>
              <a:rPr lang="en-US" altLang="ko-KR" sz="1400" dirty="0">
                <a:solidFill>
                  <a:schemeClr val="tx1"/>
                </a:solidFill>
              </a:rPr>
              <a:t>pose</a:t>
            </a:r>
            <a:r>
              <a:rPr lang="ko-KR" altLang="en-US" sz="1400" dirty="0">
                <a:solidFill>
                  <a:schemeClr val="tx1"/>
                </a:solidFill>
              </a:rPr>
              <a:t>를</a:t>
            </a:r>
            <a:r>
              <a:rPr lang="en-US" altLang="ko-KR" sz="1400" dirty="0">
                <a:solidFill>
                  <a:schemeClr val="tx1"/>
                </a:solidFill>
              </a:rPr>
              <a:t> pub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boost::bind </a:t>
            </a:r>
            <a:r>
              <a:rPr lang="ko-KR" altLang="en-US" sz="1400" dirty="0">
                <a:solidFill>
                  <a:schemeClr val="tx1"/>
                </a:solidFill>
              </a:rPr>
              <a:t>임의의 함수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함수 포인터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함수 객체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멤버 함수를 함수 객체로 만들 수 있기 때문에 원하는 값을 전달 시킬 수 있음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C54FE6A-32B0-40DB-929C-5F983597E5A8}"/>
              </a:ext>
            </a:extLst>
          </p:cNvPr>
          <p:cNvGrpSpPr/>
          <p:nvPr/>
        </p:nvGrpSpPr>
        <p:grpSpPr>
          <a:xfrm>
            <a:off x="288685" y="1877100"/>
            <a:ext cx="11725515" cy="4864942"/>
            <a:chOff x="288685" y="1877100"/>
            <a:chExt cx="11725515" cy="486494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18322E-78FD-4E24-8FC8-BE6969377B90}"/>
                </a:ext>
              </a:extLst>
            </p:cNvPr>
            <p:cNvGrpSpPr/>
            <p:nvPr/>
          </p:nvGrpSpPr>
          <p:grpSpPr>
            <a:xfrm>
              <a:off x="288685" y="1877100"/>
              <a:ext cx="9648669" cy="4194175"/>
              <a:chOff x="1286834" y="2185639"/>
              <a:chExt cx="9648669" cy="4194175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C8ED4988-9E19-4535-9998-60ED780F4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6834" y="2185639"/>
                <a:ext cx="9648669" cy="4194175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8F3D261-A2D5-40CB-89A4-58DF7D757BBC}"/>
                  </a:ext>
                </a:extLst>
              </p:cNvPr>
              <p:cNvSpPr/>
              <p:nvPr/>
            </p:nvSpPr>
            <p:spPr>
              <a:xfrm>
                <a:off x="1571392" y="3788122"/>
                <a:ext cx="1056821" cy="19188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F0DFB0-E81F-488D-917B-5E7927CCA81F}"/>
                  </a:ext>
                </a:extLst>
              </p:cNvPr>
              <p:cNvSpPr/>
              <p:nvPr/>
            </p:nvSpPr>
            <p:spPr>
              <a:xfrm>
                <a:off x="1571392" y="4171351"/>
                <a:ext cx="2063906" cy="21482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99CDB4-B095-450F-87F3-DCE02D4EF760}"/>
                  </a:ext>
                </a:extLst>
              </p:cNvPr>
              <p:cNvSpPr/>
              <p:nvPr/>
            </p:nvSpPr>
            <p:spPr>
              <a:xfrm>
                <a:off x="1456163" y="4973444"/>
                <a:ext cx="829837" cy="16803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4A6FE1F-03F8-4EA0-8B6E-D3EA041D0FF7}"/>
                  </a:ext>
                </a:extLst>
              </p:cNvPr>
              <p:cNvSpPr/>
              <p:nvPr/>
            </p:nvSpPr>
            <p:spPr>
              <a:xfrm>
                <a:off x="1456162" y="5163782"/>
                <a:ext cx="1172051" cy="1680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7E55D63-A41D-453A-8EED-A7AAF75B560E}"/>
                  </a:ext>
                </a:extLst>
              </p:cNvPr>
              <p:cNvSpPr/>
              <p:nvPr/>
            </p:nvSpPr>
            <p:spPr>
              <a:xfrm>
                <a:off x="1456163" y="5357098"/>
                <a:ext cx="718326" cy="16803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DA38E7E-6883-405E-A15D-3B63F62FFEE0}"/>
                  </a:ext>
                </a:extLst>
              </p:cNvPr>
              <p:cNvSpPr/>
              <p:nvPr/>
            </p:nvSpPr>
            <p:spPr>
              <a:xfrm>
                <a:off x="1456162" y="5552384"/>
                <a:ext cx="785388" cy="1949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B1A079-88C2-4BD9-AACC-B212156A6DFA}"/>
                  </a:ext>
                </a:extLst>
              </p:cNvPr>
              <p:cNvSpPr/>
              <p:nvPr/>
            </p:nvSpPr>
            <p:spPr>
              <a:xfrm>
                <a:off x="1457677" y="5750303"/>
                <a:ext cx="828324" cy="1680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0FF0C48-93DE-4EC2-B2CE-4F152CC63C30}"/>
                  </a:ext>
                </a:extLst>
              </p:cNvPr>
              <p:cNvSpPr/>
              <p:nvPr/>
            </p:nvSpPr>
            <p:spPr>
              <a:xfrm>
                <a:off x="1456161" y="5940641"/>
                <a:ext cx="1458489" cy="1680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DE008C8-75D1-438A-8057-90B5E0698709}"/>
                </a:ext>
              </a:extLst>
            </p:cNvPr>
            <p:cNvGrpSpPr/>
            <p:nvPr/>
          </p:nvGrpSpPr>
          <p:grpSpPr>
            <a:xfrm>
              <a:off x="3956050" y="4054774"/>
              <a:ext cx="8058150" cy="2687268"/>
              <a:chOff x="3956050" y="4054774"/>
              <a:chExt cx="8058150" cy="2687268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35394F17-5377-44D9-BDE8-A498EE094D67}"/>
                  </a:ext>
                </a:extLst>
              </p:cNvPr>
              <p:cNvGrpSpPr/>
              <p:nvPr/>
            </p:nvGrpSpPr>
            <p:grpSpPr>
              <a:xfrm>
                <a:off x="3956050" y="5609800"/>
                <a:ext cx="8058150" cy="1132242"/>
                <a:chOff x="3956050" y="5609800"/>
                <a:chExt cx="8058150" cy="1132242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758BBDBE-DB5E-4FC0-A8F9-71C0F5660D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5767"/>
                <a:stretch/>
              </p:blipFill>
              <p:spPr>
                <a:xfrm>
                  <a:off x="3956050" y="5632102"/>
                  <a:ext cx="8058150" cy="1099174"/>
                </a:xfrm>
                <a:prstGeom prst="rect">
                  <a:avLst/>
                </a:prstGeom>
              </p:spPr>
            </p:pic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5C5ED1F-3BAF-4A3F-91EF-FBA8661FC804}"/>
                    </a:ext>
                  </a:extLst>
                </p:cNvPr>
                <p:cNvSpPr/>
                <p:nvPr/>
              </p:nvSpPr>
              <p:spPr>
                <a:xfrm>
                  <a:off x="3956050" y="5609800"/>
                  <a:ext cx="8058150" cy="1132242"/>
                </a:xfrm>
                <a:prstGeom prst="rect">
                  <a:avLst/>
                </a:pr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7178DB92-DCD8-4CB6-A33C-DB345EB69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5140" y="4263669"/>
                <a:ext cx="0" cy="124397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A8BB513-4520-44AE-AD14-6643E2248DA3}"/>
                  </a:ext>
                </a:extLst>
              </p:cNvPr>
              <p:cNvSpPr/>
              <p:nvPr/>
            </p:nvSpPr>
            <p:spPr>
              <a:xfrm>
                <a:off x="6107430" y="4054774"/>
                <a:ext cx="1504947" cy="1971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A7F650A-0BA5-42F0-9B50-9E5F60FF6D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242" y="1888251"/>
              <a:ext cx="0" cy="177517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AD5B3D0-5C09-4302-B8FF-FE6F94C0E027}"/>
                </a:ext>
              </a:extLst>
            </p:cNvPr>
            <p:cNvSpPr/>
            <p:nvPr/>
          </p:nvSpPr>
          <p:spPr>
            <a:xfrm>
              <a:off x="2811587" y="3671471"/>
              <a:ext cx="968677" cy="19134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55D372-82B0-4004-8D80-E8B168D53576}"/>
              </a:ext>
            </a:extLst>
          </p:cNvPr>
          <p:cNvSpPr/>
          <p:nvPr/>
        </p:nvSpPr>
        <p:spPr>
          <a:xfrm>
            <a:off x="3352242" y="2907507"/>
            <a:ext cx="7757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msf_pose_callback</a:t>
            </a:r>
            <a:r>
              <a:rPr lang="ko-KR" altLang="en-US" sz="1200" b="1" dirty="0">
                <a:solidFill>
                  <a:schemeClr val="bg1"/>
                </a:solidFill>
              </a:rPr>
              <a:t>이 바인딩 된 상태에서 </a:t>
            </a:r>
            <a:r>
              <a:rPr lang="en-US" altLang="ko-KR" sz="1200" b="1" dirty="0" err="1">
                <a:solidFill>
                  <a:schemeClr val="bg1"/>
                </a:solidFill>
              </a:rPr>
              <a:t>msf_pose_sub</a:t>
            </a:r>
            <a:r>
              <a:rPr lang="ko-KR" altLang="en-US" sz="1200" b="1" dirty="0">
                <a:solidFill>
                  <a:schemeClr val="bg1"/>
                </a:solidFill>
              </a:rPr>
              <a:t>이 호출되면 첫번째 인자 </a:t>
            </a:r>
            <a:r>
              <a:rPr lang="en-US" altLang="ko-KR" sz="1200" b="1" dirty="0">
                <a:solidFill>
                  <a:schemeClr val="bg1"/>
                </a:solidFill>
              </a:rPr>
              <a:t>(_1)</a:t>
            </a:r>
            <a:r>
              <a:rPr lang="ko-KR" altLang="en-US" sz="1200" b="1" dirty="0">
                <a:solidFill>
                  <a:schemeClr val="bg1"/>
                </a:solidFill>
              </a:rPr>
              <a:t>에 전달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40" y="1"/>
            <a:ext cx="4698398" cy="6779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Initialize parameters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Define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Key frame </a:t>
            </a:r>
            <a:r>
              <a:rPr lang="ko-KR" altLang="en-US" sz="1400" dirty="0">
                <a:solidFill>
                  <a:schemeClr val="tx1"/>
                </a:solidFill>
              </a:rPr>
              <a:t>사이의 최소 변환 거리 및 회전 각도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 값이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이면 </a:t>
            </a:r>
            <a:r>
              <a:rPr lang="en-US" altLang="ko-KR" sz="1400" dirty="0">
                <a:solidFill>
                  <a:schemeClr val="tx1"/>
                </a:solidFill>
              </a:rPr>
              <a:t>frame</a:t>
            </a:r>
            <a:r>
              <a:rPr lang="ko-KR" altLang="en-US" sz="1400" dirty="0">
                <a:solidFill>
                  <a:schemeClr val="tx1"/>
                </a:solidFill>
              </a:rPr>
              <a:t>은 항상 이전 </a:t>
            </a:r>
            <a:r>
              <a:rPr lang="en-US" altLang="ko-KR" sz="1400" dirty="0">
                <a:solidFill>
                  <a:schemeClr val="tx1"/>
                </a:solidFill>
              </a:rPr>
              <a:t>frame</a:t>
            </a:r>
            <a:r>
              <a:rPr lang="ko-KR" altLang="en-US" sz="1400" dirty="0">
                <a:solidFill>
                  <a:schemeClr val="tx1"/>
                </a:solidFill>
              </a:rPr>
              <a:t>과 비교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Threshold</a:t>
            </a:r>
            <a:r>
              <a:rPr lang="ko-KR" altLang="en-US" sz="1400" dirty="0">
                <a:solidFill>
                  <a:schemeClr val="tx1"/>
                </a:solidFill>
              </a:rPr>
              <a:t>값에 의한 </a:t>
            </a:r>
            <a:r>
              <a:rPr lang="en-US" altLang="ko-KR" sz="1400" dirty="0">
                <a:solidFill>
                  <a:schemeClr val="tx1"/>
                </a:solidFill>
              </a:rPr>
              <a:t>Registration </a:t>
            </a:r>
            <a:r>
              <a:rPr lang="ko-KR" altLang="en-US" sz="1400" dirty="0">
                <a:solidFill>
                  <a:schemeClr val="tx1"/>
                </a:solidFill>
              </a:rPr>
              <a:t>검증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/>
                </a:solidFill>
              </a:rPr>
              <a:t>다운샘플링</a:t>
            </a:r>
            <a:r>
              <a:rPr lang="ko-KR" altLang="en-US" sz="1400" dirty="0">
                <a:solidFill>
                  <a:schemeClr val="tx1"/>
                </a:solidFill>
              </a:rPr>
              <a:t> 방법 선택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Passthrough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Pointcloud</a:t>
            </a:r>
            <a:r>
              <a:rPr lang="ko-KR" altLang="en-US" sz="1400" dirty="0">
                <a:solidFill>
                  <a:schemeClr val="tx1"/>
                </a:solidFill>
              </a:rPr>
              <a:t>를 받은 후 의도치 않게 측정이 된 부분 제거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Registrations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ICP, GICP, GICP_OMP, NDT,NDT_OMP </a:t>
            </a:r>
            <a:r>
              <a:rPr lang="ko-KR" altLang="en-US" sz="1400" dirty="0">
                <a:solidFill>
                  <a:schemeClr val="tx1"/>
                </a:solidFill>
              </a:rPr>
              <a:t>방법 中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Return </a:t>
            </a:r>
            <a:r>
              <a:rPr lang="ko-KR" altLang="en-US" sz="1400" b="1" dirty="0">
                <a:solidFill>
                  <a:srgbClr val="92D050"/>
                </a:solidFill>
              </a:rPr>
              <a:t>형식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boost::</a:t>
            </a:r>
            <a:r>
              <a:rPr lang="en-US" altLang="ko-KR" sz="1400" dirty="0" err="1">
                <a:solidFill>
                  <a:schemeClr val="tx1"/>
                </a:solidFill>
              </a:rPr>
              <a:t>shared_ptr</a:t>
            </a:r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</a:rPr>
              <a:t>pcl</a:t>
            </a:r>
            <a:r>
              <a:rPr lang="en-US" altLang="ko-KR" sz="1400" dirty="0">
                <a:solidFill>
                  <a:schemeClr val="tx1"/>
                </a:solidFill>
              </a:rPr>
              <a:t>::Registration&lt;</a:t>
            </a:r>
            <a:r>
              <a:rPr lang="en-US" altLang="ko-KR" sz="1400" dirty="0" err="1">
                <a:solidFill>
                  <a:schemeClr val="tx1"/>
                </a:solidFill>
              </a:rPr>
              <a:t>pcl</a:t>
            </a:r>
            <a:r>
              <a:rPr lang="en-US" altLang="ko-KR" sz="1400" dirty="0">
                <a:solidFill>
                  <a:schemeClr val="tx1"/>
                </a:solidFill>
              </a:rPr>
              <a:t>::</a:t>
            </a:r>
            <a:r>
              <a:rPr lang="en-US" altLang="ko-KR" sz="1400" dirty="0" err="1">
                <a:solidFill>
                  <a:schemeClr val="tx1"/>
                </a:solidFill>
              </a:rPr>
              <a:t>PointXYZI,pcl</a:t>
            </a:r>
            <a:r>
              <a:rPr lang="en-US" altLang="ko-KR" sz="1400" dirty="0">
                <a:solidFill>
                  <a:schemeClr val="tx1"/>
                </a:solidFill>
              </a:rPr>
              <a:t>::</a:t>
            </a:r>
            <a:r>
              <a:rPr lang="en-US" altLang="ko-KR" sz="1400" dirty="0" err="1">
                <a:solidFill>
                  <a:schemeClr val="tx1"/>
                </a:solidFill>
              </a:rPr>
              <a:t>PointXYZI</a:t>
            </a:r>
            <a:r>
              <a:rPr lang="en-US" altLang="ko-KR" sz="1400" dirty="0">
                <a:solidFill>
                  <a:schemeClr val="tx1"/>
                </a:solidFill>
              </a:rPr>
              <a:t>&gt;&gt;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54FC2D-1036-487C-BCED-AA2A1EB90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944" y="0"/>
            <a:ext cx="7015857" cy="68580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40400D-56F7-45F9-8305-10F1064F5856}"/>
              </a:ext>
            </a:extLst>
          </p:cNvPr>
          <p:cNvCxnSpPr>
            <a:cxnSpLocks/>
          </p:cNvCxnSpPr>
          <p:nvPr/>
        </p:nvCxnSpPr>
        <p:spPr>
          <a:xfrm>
            <a:off x="4170556" y="1416205"/>
            <a:ext cx="82519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0635DBF-55E6-4990-B760-4FA3631CD654}"/>
              </a:ext>
            </a:extLst>
          </p:cNvPr>
          <p:cNvCxnSpPr>
            <a:cxnSpLocks/>
          </p:cNvCxnSpPr>
          <p:nvPr/>
        </p:nvCxnSpPr>
        <p:spPr>
          <a:xfrm>
            <a:off x="4170556" y="2237679"/>
            <a:ext cx="82519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FCE4B07-FFB9-480B-A590-CE1E7223EDD1}"/>
              </a:ext>
            </a:extLst>
          </p:cNvPr>
          <p:cNvCxnSpPr>
            <a:cxnSpLocks/>
          </p:cNvCxnSpPr>
          <p:nvPr/>
        </p:nvCxnSpPr>
        <p:spPr>
          <a:xfrm>
            <a:off x="4170556" y="3018263"/>
            <a:ext cx="82519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8E3170-27C8-4E26-8C93-EE4D46417D37}"/>
              </a:ext>
            </a:extLst>
          </p:cNvPr>
          <p:cNvSpPr/>
          <p:nvPr/>
        </p:nvSpPr>
        <p:spPr>
          <a:xfrm>
            <a:off x="5108246" y="994411"/>
            <a:ext cx="5385051" cy="86784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25EA66-AAED-4DA0-9134-458916AC8FB9}"/>
              </a:ext>
            </a:extLst>
          </p:cNvPr>
          <p:cNvSpPr/>
          <p:nvPr/>
        </p:nvSpPr>
        <p:spPr>
          <a:xfrm>
            <a:off x="5108245" y="1940312"/>
            <a:ext cx="5385051" cy="78607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DAD8C1-A7F2-43DE-A82A-A0733BA7DCAB}"/>
              </a:ext>
            </a:extLst>
          </p:cNvPr>
          <p:cNvSpPr/>
          <p:nvPr/>
        </p:nvSpPr>
        <p:spPr>
          <a:xfrm>
            <a:off x="5108245" y="2804440"/>
            <a:ext cx="6993556" cy="29994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61513F5-1EF8-44B3-A23C-1934CA02B453}"/>
              </a:ext>
            </a:extLst>
          </p:cNvPr>
          <p:cNvCxnSpPr/>
          <p:nvPr/>
        </p:nvCxnSpPr>
        <p:spPr>
          <a:xfrm>
            <a:off x="5372100" y="6362700"/>
            <a:ext cx="1206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5EA7086-CD91-43B8-8B38-828C320CA923}"/>
              </a:ext>
            </a:extLst>
          </p:cNvPr>
          <p:cNvCxnSpPr>
            <a:cxnSpLocks/>
          </p:cNvCxnSpPr>
          <p:nvPr/>
        </p:nvCxnSpPr>
        <p:spPr>
          <a:xfrm>
            <a:off x="5235245" y="6845300"/>
            <a:ext cx="860755" cy="127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4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57340" y="65846"/>
            <a:ext cx="11567548" cy="2400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Estimate the relative pose between input cloud and a keyframe cloud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Input cloud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keyframe cloud </a:t>
            </a:r>
            <a:r>
              <a:rPr lang="ko-KR" altLang="en-US" sz="1400" dirty="0">
                <a:solidFill>
                  <a:schemeClr val="tx1"/>
                </a:solidFill>
              </a:rPr>
              <a:t>사이의 상대 </a:t>
            </a:r>
            <a:r>
              <a:rPr lang="en-US" altLang="ko-KR" sz="1400" dirty="0">
                <a:solidFill>
                  <a:schemeClr val="tx1"/>
                </a:solidFill>
              </a:rPr>
              <a:t>pose </a:t>
            </a:r>
            <a:r>
              <a:rPr lang="ko-KR" altLang="en-US" sz="1400" dirty="0">
                <a:solidFill>
                  <a:schemeClr val="tx1"/>
                </a:solidFill>
              </a:rPr>
              <a:t>추정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아직 </a:t>
            </a:r>
            <a:r>
              <a:rPr lang="en-US" altLang="ko-KR" sz="1400" dirty="0">
                <a:solidFill>
                  <a:schemeClr val="tx1"/>
                </a:solidFill>
              </a:rPr>
              <a:t>keyframe</a:t>
            </a:r>
            <a:r>
              <a:rPr lang="ko-KR" altLang="en-US" sz="1400" dirty="0">
                <a:solidFill>
                  <a:schemeClr val="tx1"/>
                </a:solidFill>
              </a:rPr>
              <a:t>이 존재하지 않기에 첫 번째 </a:t>
            </a:r>
            <a:r>
              <a:rPr lang="en-US" altLang="ko-KR" sz="1400" dirty="0">
                <a:solidFill>
                  <a:schemeClr val="tx1"/>
                </a:solidFill>
              </a:rPr>
              <a:t>frame</a:t>
            </a:r>
            <a:r>
              <a:rPr lang="ko-KR" altLang="en-US" sz="1400" dirty="0">
                <a:solidFill>
                  <a:schemeClr val="tx1"/>
                </a:solidFill>
              </a:rPr>
              <a:t>을 정의하고 </a:t>
            </a:r>
            <a:r>
              <a:rPr lang="en-US" altLang="ko-KR" sz="1400" dirty="0">
                <a:solidFill>
                  <a:schemeClr val="tx1"/>
                </a:solidFill>
              </a:rPr>
              <a:t>key frame</a:t>
            </a:r>
            <a:r>
              <a:rPr lang="ko-KR" altLang="en-US" sz="1400" dirty="0">
                <a:solidFill>
                  <a:schemeClr val="tx1"/>
                </a:solidFill>
              </a:rPr>
              <a:t>으로 설정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Pose</a:t>
            </a:r>
            <a:r>
              <a:rPr lang="ko-KR" altLang="en-US" sz="1400" dirty="0">
                <a:solidFill>
                  <a:schemeClr val="tx1"/>
                </a:solidFill>
              </a:rPr>
              <a:t>를 단위 행렬</a:t>
            </a:r>
            <a:r>
              <a:rPr lang="en-US" altLang="ko-KR" sz="1400" dirty="0">
                <a:solidFill>
                  <a:schemeClr val="tx1"/>
                </a:solidFill>
              </a:rPr>
              <a:t>(Identity Matrix)</a:t>
            </a:r>
            <a:r>
              <a:rPr lang="ko-KR" altLang="en-US" sz="1400" dirty="0">
                <a:solidFill>
                  <a:schemeClr val="tx1"/>
                </a:solidFill>
              </a:rPr>
              <a:t>로 초기화하고 직접 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Isometry</a:t>
            </a:r>
            <a:r>
              <a:rPr lang="en-US" altLang="ko-KR" sz="1400" dirty="0">
                <a:solidFill>
                  <a:schemeClr val="tx1"/>
                </a:solidFill>
              </a:rPr>
              <a:t> Affine</a:t>
            </a:r>
            <a:r>
              <a:rPr lang="ko-KR" altLang="en-US" sz="1400" dirty="0">
                <a:solidFill>
                  <a:schemeClr val="tx1"/>
                </a:solidFill>
              </a:rPr>
              <a:t>변환과 유사하지만 </a:t>
            </a:r>
            <a:r>
              <a:rPr lang="en-US" altLang="ko-KR" sz="1400" dirty="0">
                <a:solidFill>
                  <a:schemeClr val="tx1"/>
                </a:solidFill>
              </a:rPr>
              <a:t>inverse()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rotation()</a:t>
            </a:r>
            <a:r>
              <a:rPr lang="ko-KR" altLang="en-US" sz="1400" dirty="0">
                <a:solidFill>
                  <a:schemeClr val="tx1"/>
                </a:solidFill>
              </a:rPr>
              <a:t>함수의 속도를 높이는데 이용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4AFCEA-A5F9-4FE2-AF93-B1A8141FB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868" y="2664025"/>
            <a:ext cx="8572263" cy="34556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2CD6ED9-64D0-4B03-AD89-8D04EDCD59F5}"/>
              </a:ext>
            </a:extLst>
          </p:cNvPr>
          <p:cNvSpPr/>
          <p:nvPr/>
        </p:nvSpPr>
        <p:spPr>
          <a:xfrm>
            <a:off x="1809868" y="2664024"/>
            <a:ext cx="8572263" cy="21492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A5509D-9D76-4F5B-91A5-65C085DD78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4497" y="1644844"/>
            <a:ext cx="1247508" cy="622297"/>
          </a:xfrm>
          <a:prstGeom prst="bentConnector3">
            <a:avLst>
              <a:gd name="adj1" fmla="val -902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0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0"/>
            <a:ext cx="11411431" cy="809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&gt; enable </a:t>
            </a:r>
            <a:r>
              <a:rPr lang="en-US" altLang="ko-KR" sz="1400" dirty="0" err="1">
                <a:solidFill>
                  <a:schemeClr val="tx1"/>
                </a:solidFill>
              </a:rPr>
              <a:t>imu</a:t>
            </a:r>
            <a:r>
              <a:rPr lang="en-US" altLang="ko-KR" sz="1400" dirty="0">
                <a:solidFill>
                  <a:schemeClr val="tx1"/>
                </a:solidFill>
              </a:rPr>
              <a:t> fronted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91751-A00F-406C-927D-791D0A793C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04"/>
          <a:stretch/>
        </p:blipFill>
        <p:spPr>
          <a:xfrm>
            <a:off x="347662" y="809593"/>
            <a:ext cx="11496675" cy="2008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F64E51-01DF-4263-BB09-50C543EEF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31"/>
          <a:stretch/>
        </p:blipFill>
        <p:spPr>
          <a:xfrm>
            <a:off x="347662" y="3401346"/>
            <a:ext cx="11496675" cy="2775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31B5F54-1B43-4921-BF3F-43A502ACFE9D}"/>
              </a:ext>
            </a:extLst>
          </p:cNvPr>
          <p:cNvSpPr/>
          <p:nvPr/>
        </p:nvSpPr>
        <p:spPr>
          <a:xfrm>
            <a:off x="208139" y="2632640"/>
            <a:ext cx="11411431" cy="809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&gt; enable robot odometry </a:t>
            </a:r>
            <a:r>
              <a:rPr lang="en-US" altLang="ko-KR" sz="1400" dirty="0" err="1">
                <a:solidFill>
                  <a:schemeClr val="tx1"/>
                </a:solidFill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</a:rPr>
              <a:t> guess &amp; </a:t>
            </a:r>
            <a:r>
              <a:rPr lang="ko-KR" altLang="en-US" sz="1400" dirty="0">
                <a:solidFill>
                  <a:schemeClr val="tx1"/>
                </a:solidFill>
              </a:rPr>
              <a:t>이전 시간이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이 아니라면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F42EE3-8D90-4779-9146-9C7775772068}"/>
              </a:ext>
            </a:extLst>
          </p:cNvPr>
          <p:cNvSpPr/>
          <p:nvPr/>
        </p:nvSpPr>
        <p:spPr>
          <a:xfrm>
            <a:off x="572431" y="1868651"/>
            <a:ext cx="2526370" cy="4300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84708A-EA6D-4FAF-8FC3-0D101B10A0FD}"/>
              </a:ext>
            </a:extLst>
          </p:cNvPr>
          <p:cNvSpPr/>
          <p:nvPr/>
        </p:nvSpPr>
        <p:spPr>
          <a:xfrm>
            <a:off x="572430" y="5361151"/>
            <a:ext cx="3770969" cy="43004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66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C6ABD4-3F99-4B22-84C9-B5292948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30" y="3843130"/>
            <a:ext cx="10469740" cy="19326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167FCD-7A35-4672-AF9D-4653D09C11D9}"/>
              </a:ext>
            </a:extLst>
          </p:cNvPr>
          <p:cNvSpPr/>
          <p:nvPr/>
        </p:nvSpPr>
        <p:spPr>
          <a:xfrm>
            <a:off x="124177" y="128425"/>
            <a:ext cx="11775722" cy="3071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Concept Mapping</a:t>
            </a:r>
            <a:endParaRPr lang="en-US" altLang="ko-KR" sz="1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Prefiltering </a:t>
            </a:r>
            <a:r>
              <a:rPr lang="en-US" altLang="ko-KR" sz="1400" b="1" dirty="0" err="1">
                <a:solidFill>
                  <a:srgbClr val="92D050"/>
                </a:solidFill>
              </a:rPr>
              <a:t>nodelet</a:t>
            </a:r>
            <a:r>
              <a:rPr lang="en-US" altLang="ko-KR" sz="1400" b="1" dirty="0">
                <a:solidFill>
                  <a:srgbClr val="92D050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포인트 클라우드 필터링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Scan matching odometry </a:t>
            </a:r>
            <a:r>
              <a:rPr lang="en-US" altLang="ko-KR" sz="1400" b="1" dirty="0" err="1">
                <a:solidFill>
                  <a:srgbClr val="92D050"/>
                </a:solidFill>
              </a:rPr>
              <a:t>nodelet</a:t>
            </a:r>
            <a:r>
              <a:rPr lang="en-US" altLang="ko-KR" sz="1400" b="1" dirty="0">
                <a:solidFill>
                  <a:srgbClr val="92D050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연속 </a:t>
            </a:r>
            <a:r>
              <a:rPr lang="en-US" altLang="ko-KR" sz="1400" dirty="0">
                <a:solidFill>
                  <a:schemeClr val="tx1"/>
                </a:solidFill>
              </a:rPr>
              <a:t>frame</a:t>
            </a:r>
            <a:r>
              <a:rPr lang="ko-KR" altLang="en-US" sz="1400" dirty="0">
                <a:solidFill>
                  <a:schemeClr val="tx1"/>
                </a:solidFill>
              </a:rPr>
              <a:t>간의 스캔 </a:t>
            </a:r>
            <a:r>
              <a:rPr lang="ko-KR" altLang="en-US" sz="1400" dirty="0" err="1">
                <a:solidFill>
                  <a:schemeClr val="tx1"/>
                </a:solidFill>
              </a:rPr>
              <a:t>매칭을</a:t>
            </a:r>
            <a:r>
              <a:rPr lang="ko-KR" altLang="en-US" sz="1400" dirty="0">
                <a:solidFill>
                  <a:schemeClr val="tx1"/>
                </a:solidFill>
              </a:rPr>
              <a:t> 반복적으로 적용하여 센서 </a:t>
            </a:r>
            <a:r>
              <a:rPr lang="en-US" altLang="ko-KR" sz="1400" dirty="0">
                <a:solidFill>
                  <a:schemeClr val="tx1"/>
                </a:solidFill>
              </a:rPr>
              <a:t>pose </a:t>
            </a:r>
            <a:r>
              <a:rPr lang="ko-KR" altLang="en-US" sz="1400" dirty="0">
                <a:solidFill>
                  <a:schemeClr val="tx1"/>
                </a:solidFill>
              </a:rPr>
              <a:t>추정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Floor detection </a:t>
            </a:r>
            <a:r>
              <a:rPr lang="en-US" altLang="ko-KR" sz="1400" b="1" dirty="0" err="1">
                <a:solidFill>
                  <a:srgbClr val="92D050"/>
                </a:solidFill>
              </a:rPr>
              <a:t>nodelet</a:t>
            </a:r>
            <a:r>
              <a:rPr lang="en-US" altLang="ko-KR" sz="1400" b="1" dirty="0">
                <a:solidFill>
                  <a:srgbClr val="92D050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RANSAC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normal vector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filtering</a:t>
            </a:r>
            <a:r>
              <a:rPr lang="ko-KR" altLang="en-US" sz="1400" dirty="0">
                <a:solidFill>
                  <a:schemeClr val="tx1"/>
                </a:solidFill>
              </a:rPr>
              <a:t>의해 바닥 평면을 감지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HDL graph slam </a:t>
            </a:r>
            <a:r>
              <a:rPr lang="en-US" altLang="ko-KR" sz="1400" b="1" dirty="0" err="1">
                <a:solidFill>
                  <a:srgbClr val="92D050"/>
                </a:solidFill>
              </a:rPr>
              <a:t>nodelet</a:t>
            </a:r>
            <a:r>
              <a:rPr lang="en-US" altLang="ko-KR" sz="1400" b="1" dirty="0">
                <a:solidFill>
                  <a:srgbClr val="92D050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pose odometry</a:t>
            </a:r>
            <a:r>
              <a:rPr lang="ko-KR" altLang="en-US" sz="1400" dirty="0">
                <a:solidFill>
                  <a:schemeClr val="tx1"/>
                </a:solidFill>
              </a:rPr>
              <a:t>와 바닥 평면이 </a:t>
            </a:r>
            <a:r>
              <a:rPr lang="en-US" altLang="ko-KR" sz="1400" dirty="0">
                <a:solidFill>
                  <a:schemeClr val="tx1"/>
                </a:solidFill>
              </a:rPr>
              <a:t>HDL graph slam </a:t>
            </a:r>
            <a:r>
              <a:rPr lang="en-US" altLang="ko-KR" sz="1400" dirty="0" err="1">
                <a:solidFill>
                  <a:schemeClr val="tx1"/>
                </a:solidFill>
              </a:rPr>
              <a:t>nodelet</a:t>
            </a:r>
            <a:r>
              <a:rPr lang="ko-KR" altLang="en-US" sz="1400" dirty="0">
                <a:solidFill>
                  <a:schemeClr val="tx1"/>
                </a:solidFill>
              </a:rPr>
              <a:t>으로 전송하여 </a:t>
            </a:r>
            <a:r>
              <a:rPr lang="en-US" altLang="ko-KR" sz="1400" dirty="0">
                <a:solidFill>
                  <a:schemeClr val="tx1"/>
                </a:solidFill>
              </a:rPr>
              <a:t>loop closure</a:t>
            </a:r>
            <a:r>
              <a:rPr lang="ko-KR" altLang="en-US" sz="1400" dirty="0">
                <a:solidFill>
                  <a:schemeClr val="tx1"/>
                </a:solidFill>
              </a:rPr>
              <a:t>수행 및 다양한 제약 조건을 고려한 </a:t>
            </a:r>
            <a:r>
              <a:rPr lang="en-US" altLang="ko-KR" sz="1400" dirty="0">
                <a:solidFill>
                  <a:schemeClr val="tx1"/>
                </a:solidFill>
              </a:rPr>
              <a:t>pose graph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optimization </a:t>
            </a:r>
            <a:r>
              <a:rPr lang="ko-KR" altLang="en-US" sz="1400" dirty="0">
                <a:solidFill>
                  <a:schemeClr val="tx1"/>
                </a:solidFill>
              </a:rPr>
              <a:t>수행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7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40" y="115958"/>
            <a:ext cx="3898544" cy="6206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Align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Align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이전 </a:t>
            </a:r>
            <a:r>
              <a:rPr lang="en-US" altLang="ko-KR" sz="1400" dirty="0">
                <a:solidFill>
                  <a:schemeClr val="tx1"/>
                </a:solidFill>
              </a:rPr>
              <a:t>transform </a:t>
            </a:r>
            <a:r>
              <a:rPr lang="ko-KR" altLang="en-US" sz="1400" dirty="0">
                <a:solidFill>
                  <a:schemeClr val="tx1"/>
                </a:solidFill>
              </a:rPr>
              <a:t>* </a:t>
            </a:r>
            <a:r>
              <a:rPr lang="en-US" altLang="ko-KR" sz="1400" dirty="0" err="1">
                <a:solidFill>
                  <a:schemeClr val="tx1"/>
                </a:solidFill>
              </a:rPr>
              <a:t>msf_delta.matrx</a:t>
            </a:r>
            <a:r>
              <a:rPr lang="en-US" altLang="ko-KR" sz="1400" dirty="0">
                <a:solidFill>
                  <a:schemeClr val="tx1"/>
                </a:solidFill>
              </a:rPr>
              <a:t>() &gt; aligned</a:t>
            </a: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rgbClr val="92D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rgbClr val="92D050"/>
                </a:solidFill>
              </a:rPr>
              <a:t>hasConverged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마지막 </a:t>
            </a:r>
            <a:r>
              <a:rPr lang="en-US" altLang="ko-KR" sz="1400" dirty="0">
                <a:solidFill>
                  <a:schemeClr val="tx1"/>
                </a:solidFill>
              </a:rPr>
              <a:t>align </a:t>
            </a:r>
            <a:r>
              <a:rPr lang="ko-KR" altLang="en-US" sz="1400" dirty="0">
                <a:solidFill>
                  <a:schemeClr val="tx1"/>
                </a:solidFill>
              </a:rPr>
              <a:t>실행 후 수렴 상태</a:t>
            </a:r>
            <a:r>
              <a:rPr lang="en-US" altLang="ko-KR" sz="1400" dirty="0">
                <a:solidFill>
                  <a:schemeClr val="tx1"/>
                </a:solidFill>
              </a:rPr>
              <a:t>(keyframe pose </a:t>
            </a:r>
            <a:r>
              <a:rPr lang="ko-KR" altLang="en-US" sz="1400" dirty="0">
                <a:solidFill>
                  <a:schemeClr val="tx1"/>
                </a:solidFill>
              </a:rPr>
              <a:t>* 이전 </a:t>
            </a:r>
            <a:r>
              <a:rPr lang="en-US" altLang="ko-KR" sz="1400" dirty="0">
                <a:solidFill>
                  <a:schemeClr val="tx1"/>
                </a:solidFill>
              </a:rPr>
              <a:t>transform)</a:t>
            </a:r>
            <a:r>
              <a:rPr lang="ko-KR" altLang="en-US" sz="1400" dirty="0">
                <a:solidFill>
                  <a:schemeClr val="tx1"/>
                </a:solidFill>
              </a:rPr>
              <a:t>를 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Define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허용가능한 </a:t>
            </a:r>
            <a:r>
              <a:rPr lang="en-US" altLang="ko-KR" sz="1400" dirty="0">
                <a:solidFill>
                  <a:schemeClr val="tx1"/>
                </a:solidFill>
              </a:rPr>
              <a:t>trans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angle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max</a:t>
            </a:r>
            <a:r>
              <a:rPr lang="ko-KR" altLang="en-US" sz="1400" dirty="0">
                <a:solidFill>
                  <a:schemeClr val="tx1"/>
                </a:solidFill>
              </a:rPr>
              <a:t>만큼 움직이는지 확인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09362-3C5D-4160-908C-90CCA7EA2181}"/>
              </a:ext>
            </a:extLst>
          </p:cNvPr>
          <p:cNvSpPr txBox="1"/>
          <p:nvPr/>
        </p:nvSpPr>
        <p:spPr>
          <a:xfrm>
            <a:off x="2157412" y="1452791"/>
            <a:ext cx="21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B050"/>
                </a:solidFill>
              </a:rPr>
              <a:t>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C70FA-5058-4F55-8DFF-D13AB43198D9}"/>
              </a:ext>
            </a:extLst>
          </p:cNvPr>
          <p:cNvGrpSpPr/>
          <p:nvPr/>
        </p:nvGrpSpPr>
        <p:grpSpPr>
          <a:xfrm>
            <a:off x="4225925" y="1027339"/>
            <a:ext cx="7902575" cy="5181303"/>
            <a:chOff x="2121782" y="1560739"/>
            <a:chExt cx="7902575" cy="518130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75DE30C-F81E-4F50-8AB9-7F1933E78881}"/>
                </a:ext>
              </a:extLst>
            </p:cNvPr>
            <p:cNvGrpSpPr/>
            <p:nvPr/>
          </p:nvGrpSpPr>
          <p:grpSpPr>
            <a:xfrm>
              <a:off x="2121782" y="1560739"/>
              <a:ext cx="7902575" cy="5181303"/>
              <a:chOff x="2132012" y="1225549"/>
              <a:chExt cx="7902575" cy="5181303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8AF3FC8-72EE-4AF9-94E8-A86A379A4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2012" y="1225549"/>
                <a:ext cx="7902575" cy="5181303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E394D70-3B3D-402A-A5BC-5BF43C60D70C}"/>
                  </a:ext>
                </a:extLst>
              </p:cNvPr>
              <p:cNvSpPr/>
              <p:nvPr/>
            </p:nvSpPr>
            <p:spPr>
              <a:xfrm>
                <a:off x="2157412" y="3467100"/>
                <a:ext cx="5411788" cy="430049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41715F-0EBD-4E89-AFBA-A1D1B178BD34}"/>
                  </a:ext>
                </a:extLst>
              </p:cNvPr>
              <p:cNvSpPr/>
              <p:nvPr/>
            </p:nvSpPr>
            <p:spPr>
              <a:xfrm>
                <a:off x="2157412" y="1397001"/>
                <a:ext cx="5411788" cy="254000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3CCB8F-D6E3-4A64-8D36-8A6A68C35582}"/>
                </a:ext>
              </a:extLst>
            </p:cNvPr>
            <p:cNvSpPr/>
            <p:nvPr/>
          </p:nvSpPr>
          <p:spPr>
            <a:xfrm>
              <a:off x="2147182" y="2541134"/>
              <a:ext cx="5411788" cy="1129166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676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33539" y="268358"/>
            <a:ext cx="11467187" cy="809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 프레임의 위치나 각도가 </a:t>
            </a:r>
            <a:r>
              <a:rPr lang="en-US" altLang="ko-KR" sz="1400" dirty="0">
                <a:solidFill>
                  <a:schemeClr val="tx1"/>
                </a:solidFill>
              </a:rPr>
              <a:t>keyframe</a:t>
            </a:r>
            <a:r>
              <a:rPr lang="ko-KR" altLang="en-US" sz="1400" dirty="0">
                <a:solidFill>
                  <a:schemeClr val="tx1"/>
                </a:solidFill>
              </a:rPr>
              <a:t>에 비해 상대적으로 큰지 판단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상대적으로 크면 </a:t>
            </a:r>
            <a:r>
              <a:rPr lang="en-US" altLang="ko-KR" sz="1400" dirty="0">
                <a:solidFill>
                  <a:schemeClr val="tx1"/>
                </a:solidFill>
              </a:rPr>
              <a:t>keyframe</a:t>
            </a:r>
            <a:r>
              <a:rPr lang="ko-KR" altLang="en-US" sz="1400" dirty="0">
                <a:solidFill>
                  <a:schemeClr val="tx1"/>
                </a:solidFill>
              </a:rPr>
              <a:t>을 업데이트하고 새 </a:t>
            </a:r>
            <a:r>
              <a:rPr lang="en-US" altLang="ko-KR" sz="1400" dirty="0">
                <a:solidFill>
                  <a:schemeClr val="tx1"/>
                </a:solidFill>
              </a:rPr>
              <a:t>keyframe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 err="1">
                <a:solidFill>
                  <a:schemeClr val="tx1"/>
                </a:solidFill>
              </a:rPr>
              <a:t>pointcloud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target</a:t>
            </a:r>
            <a:r>
              <a:rPr lang="ko-KR" altLang="en-US" sz="1400" dirty="0">
                <a:solidFill>
                  <a:schemeClr val="tx1"/>
                </a:solidFill>
              </a:rPr>
              <a:t>으로 설정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047423-177B-4089-8947-7B7EAFEEBFFA}"/>
              </a:ext>
            </a:extLst>
          </p:cNvPr>
          <p:cNvGrpSpPr/>
          <p:nvPr/>
        </p:nvGrpSpPr>
        <p:grpSpPr>
          <a:xfrm>
            <a:off x="1862137" y="1411209"/>
            <a:ext cx="8467725" cy="4905375"/>
            <a:chOff x="1862137" y="1411209"/>
            <a:chExt cx="8467725" cy="49053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0EB1653-58DE-408D-AFBD-7E3CB2C6B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137" y="1411209"/>
              <a:ext cx="8467725" cy="49053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6574792-25B5-4E7A-B818-279EADD9052F}"/>
                </a:ext>
              </a:extLst>
            </p:cNvPr>
            <p:cNvSpPr/>
            <p:nvPr/>
          </p:nvSpPr>
          <p:spPr>
            <a:xfrm>
              <a:off x="1862137" y="2452851"/>
              <a:ext cx="8455025" cy="2258849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74535A-33CB-4FBB-A435-B0D9527CBBC6}"/>
              </a:ext>
            </a:extLst>
          </p:cNvPr>
          <p:cNvSpPr/>
          <p:nvPr/>
        </p:nvSpPr>
        <p:spPr>
          <a:xfrm>
            <a:off x="1862137" y="4804135"/>
            <a:ext cx="8455025" cy="11514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635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7"/>
            <a:ext cx="11806061" cy="1032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HDL graph slam 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nodelet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flush_keyframe_queue</a:t>
            </a: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Back-end </a:t>
            </a:r>
            <a:r>
              <a:rPr lang="ko-KR" altLang="en-US" sz="1400" dirty="0">
                <a:solidFill>
                  <a:schemeClr val="tx1"/>
                </a:solidFill>
              </a:rPr>
              <a:t>파트</a:t>
            </a:r>
            <a:r>
              <a:rPr lang="en-US" altLang="ko-KR" sz="1400" dirty="0">
                <a:solidFill>
                  <a:schemeClr val="tx1"/>
                </a:solidFill>
              </a:rPr>
              <a:t>, scan matching</a:t>
            </a:r>
            <a:r>
              <a:rPr lang="ko-KR" altLang="en-US" sz="1400" dirty="0">
                <a:solidFill>
                  <a:schemeClr val="tx1"/>
                </a:solidFill>
              </a:rPr>
              <a:t>의 누적 오차를 보상하기 위해 </a:t>
            </a:r>
            <a:r>
              <a:rPr lang="en-US" altLang="ko-KR" sz="1400" dirty="0">
                <a:solidFill>
                  <a:schemeClr val="tx1"/>
                </a:solidFill>
              </a:rPr>
              <a:t>loop closure</a:t>
            </a:r>
            <a:r>
              <a:rPr lang="ko-KR" altLang="en-US" sz="1400" dirty="0">
                <a:solidFill>
                  <a:schemeClr val="tx1"/>
                </a:solidFill>
              </a:rPr>
              <a:t>을 구행하고 다양한 제약 조건을 고려한 </a:t>
            </a:r>
            <a:r>
              <a:rPr lang="en-US" altLang="ko-KR" sz="1400" dirty="0">
                <a:solidFill>
                  <a:schemeClr val="tx1"/>
                </a:solidFill>
              </a:rPr>
              <a:t>pose graph optimization </a:t>
            </a:r>
            <a:r>
              <a:rPr lang="ko-KR" altLang="en-US" sz="1400" dirty="0">
                <a:solidFill>
                  <a:schemeClr val="tx1"/>
                </a:solidFill>
              </a:rPr>
              <a:t>수행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955832-D218-4894-B77F-A10384DE5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416" b="53951"/>
          <a:stretch/>
        </p:blipFill>
        <p:spPr>
          <a:xfrm>
            <a:off x="208139" y="1262876"/>
            <a:ext cx="6304256" cy="30562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647DBA-5C05-413D-BC74-F7D8C7C75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3" t="46332" r="2167" b="5528"/>
          <a:stretch/>
        </p:blipFill>
        <p:spPr>
          <a:xfrm>
            <a:off x="4711049" y="3429000"/>
            <a:ext cx="7272812" cy="31831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72691F-52C9-4C15-83E6-752A2E241F70}"/>
              </a:ext>
            </a:extLst>
          </p:cNvPr>
          <p:cNvSpPr/>
          <p:nvPr/>
        </p:nvSpPr>
        <p:spPr>
          <a:xfrm>
            <a:off x="6597789" y="1262876"/>
            <a:ext cx="5386072" cy="2166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Keyframe_queue</a:t>
            </a:r>
            <a:r>
              <a:rPr lang="ko-KR" altLang="en-US" sz="1400" dirty="0">
                <a:solidFill>
                  <a:schemeClr val="tx1"/>
                </a:solidFill>
              </a:rPr>
              <a:t>의 모든 </a:t>
            </a:r>
            <a:r>
              <a:rPr lang="en-US" altLang="ko-KR" sz="1400" dirty="0">
                <a:solidFill>
                  <a:schemeClr val="tx1"/>
                </a:solidFill>
              </a:rPr>
              <a:t>keyframe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</a:rPr>
              <a:t>pose graph</a:t>
            </a:r>
            <a:r>
              <a:rPr lang="ko-KR" altLang="en-US" sz="1400" dirty="0">
                <a:solidFill>
                  <a:schemeClr val="tx1"/>
                </a:solidFill>
              </a:rPr>
              <a:t>에 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std::</a:t>
            </a:r>
            <a:r>
              <a:rPr lang="en-US" altLang="ko-KR" sz="1400" b="1" dirty="0" err="1">
                <a:solidFill>
                  <a:srgbClr val="92D050"/>
                </a:solidFill>
              </a:rPr>
              <a:t>lock_guard</a:t>
            </a:r>
            <a:r>
              <a:rPr lang="en-US" altLang="ko-KR" sz="1400" b="1" dirty="0">
                <a:solidFill>
                  <a:srgbClr val="92D050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scope</a:t>
            </a:r>
            <a:r>
              <a:rPr lang="ko-KR" altLang="en-US" sz="1400" dirty="0">
                <a:solidFill>
                  <a:schemeClr val="tx1"/>
                </a:solidFill>
              </a:rPr>
              <a:t>가 끝날 때 획득한 자원을 자동으로 해제해서 </a:t>
            </a:r>
            <a:r>
              <a:rPr lang="en-US" altLang="ko-KR" sz="1400" dirty="0">
                <a:solidFill>
                  <a:schemeClr val="tx1"/>
                </a:solidFill>
              </a:rPr>
              <a:t>leak</a:t>
            </a:r>
            <a:r>
              <a:rPr lang="ko-KR" altLang="en-US" sz="1400" dirty="0">
                <a:solidFill>
                  <a:schemeClr val="tx1"/>
                </a:solidFill>
              </a:rPr>
              <a:t>을 방지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4EA50B-D03F-4B18-9D9C-0A334304C290}"/>
              </a:ext>
            </a:extLst>
          </p:cNvPr>
          <p:cNvSpPr/>
          <p:nvPr/>
        </p:nvSpPr>
        <p:spPr>
          <a:xfrm>
            <a:off x="1" y="4319160"/>
            <a:ext cx="4627756" cy="2422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</a:rPr>
              <a:t>pose node </a:t>
            </a:r>
            <a:r>
              <a:rPr lang="ko-KR" altLang="en-US" sz="1400" dirty="0">
                <a:solidFill>
                  <a:schemeClr val="tx1"/>
                </a:solidFill>
              </a:rPr>
              <a:t>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hash </a:t>
            </a:r>
            <a:r>
              <a:rPr lang="ko-KR" altLang="en-US" sz="1400" dirty="0">
                <a:solidFill>
                  <a:schemeClr val="tx1"/>
                </a:solidFill>
              </a:rPr>
              <a:t>정렬하지 않으며 자료 저장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검색 속도 빠름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② 첫 번째 </a:t>
            </a:r>
            <a:r>
              <a:rPr lang="en-US" altLang="ko-KR" sz="1400" dirty="0">
                <a:solidFill>
                  <a:schemeClr val="tx1"/>
                </a:solidFill>
              </a:rPr>
              <a:t>node fix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9E694C-0F17-4373-95B0-EB3E52F7113A}"/>
              </a:ext>
            </a:extLst>
          </p:cNvPr>
          <p:cNvSpPr/>
          <p:nvPr/>
        </p:nvSpPr>
        <p:spPr>
          <a:xfrm>
            <a:off x="4711049" y="3802566"/>
            <a:ext cx="3284375" cy="189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8C63C1-20DB-40B8-A6E1-97AA14BCE56E}"/>
              </a:ext>
            </a:extLst>
          </p:cNvPr>
          <p:cNvSpPr/>
          <p:nvPr/>
        </p:nvSpPr>
        <p:spPr>
          <a:xfrm>
            <a:off x="7894320" y="1366802"/>
            <a:ext cx="1905000" cy="259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00B050"/>
                </a:solidFill>
              </a:rPr>
              <a:t>Imu</a:t>
            </a:r>
            <a:r>
              <a:rPr lang="en-US" altLang="ko-KR" sz="1200" dirty="0">
                <a:solidFill>
                  <a:srgbClr val="00B050"/>
                </a:solidFill>
              </a:rPr>
              <a:t>, </a:t>
            </a:r>
            <a:r>
              <a:rPr lang="en-US" altLang="ko-KR" sz="1200" dirty="0" err="1">
                <a:solidFill>
                  <a:srgbClr val="00B050"/>
                </a:solidFill>
              </a:rPr>
              <a:t>gps</a:t>
            </a:r>
            <a:r>
              <a:rPr lang="en-US" altLang="ko-KR" sz="1200" dirty="0">
                <a:solidFill>
                  <a:srgbClr val="00B050"/>
                </a:solidFill>
              </a:rPr>
              <a:t>, floor </a:t>
            </a:r>
            <a:r>
              <a:rPr lang="en-US" altLang="ko-KR" sz="1200" dirty="0" err="1">
                <a:solidFill>
                  <a:srgbClr val="00B050"/>
                </a:solidFill>
              </a:rPr>
              <a:t>coeffs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57BB61C2-3592-4860-89D2-19B0D82C53AD}"/>
              </a:ext>
            </a:extLst>
          </p:cNvPr>
          <p:cNvSpPr/>
          <p:nvPr/>
        </p:nvSpPr>
        <p:spPr>
          <a:xfrm rot="10800000">
            <a:off x="8816340" y="1636753"/>
            <a:ext cx="60960" cy="24393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87339D-328E-4145-A2D8-0ABD66B91E29}"/>
              </a:ext>
            </a:extLst>
          </p:cNvPr>
          <p:cNvSpPr/>
          <p:nvPr/>
        </p:nvSpPr>
        <p:spPr>
          <a:xfrm>
            <a:off x="8255000" y="1880686"/>
            <a:ext cx="1183640" cy="2439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94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253540-9E00-4A33-86EC-59A63914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66" y="2074127"/>
            <a:ext cx="9706667" cy="42121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9F3F57-A8B6-4563-A29B-634291C14A9F}"/>
              </a:ext>
            </a:extLst>
          </p:cNvPr>
          <p:cNvSpPr/>
          <p:nvPr/>
        </p:nvSpPr>
        <p:spPr>
          <a:xfrm>
            <a:off x="192968" y="272074"/>
            <a:ext cx="11806061" cy="1802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flush_keyframe_queue</a:t>
            </a: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연속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keyframe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사이에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edge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추가</a:t>
            </a:r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 err="1">
                <a:solidFill>
                  <a:srgbClr val="92D050"/>
                </a:solidFill>
                <a:highlight>
                  <a:srgbClr val="FFFFFF"/>
                </a:highlight>
              </a:rPr>
              <a:t>add_robust_kernel</a:t>
            </a:r>
            <a:r>
              <a:rPr lang="en-US" altLang="ko-KR" sz="1400" b="1" dirty="0">
                <a:solidFill>
                  <a:srgbClr val="92D050"/>
                </a:solidFill>
                <a:highlight>
                  <a:srgbClr val="FFFFFF"/>
                </a:highlight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g2o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의 기능 중 하나로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base for all robust cost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</a:rPr>
              <a:t>fuction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 – </a:t>
            </a:r>
            <a:r>
              <a:rPr lang="en-US" altLang="ko-KR" sz="1400" dirty="0" err="1">
                <a:solidFill>
                  <a:schemeClr val="tx1"/>
                </a:solidFill>
                <a:highlight>
                  <a:srgbClr val="FFFFFF"/>
                </a:highlight>
              </a:rPr>
              <a:t>huber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 function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90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9F3F57-A8B6-4563-A29B-634291C14A9F}"/>
              </a:ext>
            </a:extLst>
          </p:cNvPr>
          <p:cNvSpPr/>
          <p:nvPr/>
        </p:nvSpPr>
        <p:spPr>
          <a:xfrm>
            <a:off x="192969" y="0"/>
            <a:ext cx="11806061" cy="564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flush_gps_queue</a:t>
            </a: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A70AF5-F253-4B57-8779-C4D3588A2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211" y="0"/>
            <a:ext cx="6158599" cy="5620943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0A14212B-4409-4FA6-9E89-CCEBF348F32D}"/>
              </a:ext>
            </a:extLst>
          </p:cNvPr>
          <p:cNvGrpSpPr/>
          <p:nvPr/>
        </p:nvGrpSpPr>
        <p:grpSpPr>
          <a:xfrm>
            <a:off x="812440" y="838227"/>
            <a:ext cx="3996185" cy="2918999"/>
            <a:chOff x="801832" y="1141512"/>
            <a:chExt cx="3996185" cy="2918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2BDB6A-2EC1-4467-A923-CD5B7D138C31}"/>
                </a:ext>
              </a:extLst>
            </p:cNvPr>
            <p:cNvSpPr/>
            <p:nvPr/>
          </p:nvSpPr>
          <p:spPr>
            <a:xfrm>
              <a:off x="3259149" y="1141512"/>
              <a:ext cx="1538868" cy="4683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</a:rPr>
                <a:t>navsat_callback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27C7C5-0979-4680-8ACF-097F6A044653}"/>
                </a:ext>
              </a:extLst>
            </p:cNvPr>
            <p:cNvSpPr/>
            <p:nvPr/>
          </p:nvSpPr>
          <p:spPr>
            <a:xfrm>
              <a:off x="801832" y="1141512"/>
              <a:ext cx="1449659" cy="4683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</a:rPr>
                <a:t>nmea_callback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9FDF295-03B7-4581-88D7-FED56F0601A0}"/>
                </a:ext>
              </a:extLst>
            </p:cNvPr>
            <p:cNvSpPr/>
            <p:nvPr/>
          </p:nvSpPr>
          <p:spPr>
            <a:xfrm>
              <a:off x="2018475" y="2390004"/>
              <a:ext cx="1449659" cy="4683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</a:rPr>
                <a:t>gps_callback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6ABC33-7291-4637-95A7-47968AE139B9}"/>
                </a:ext>
              </a:extLst>
            </p:cNvPr>
            <p:cNvSpPr/>
            <p:nvPr/>
          </p:nvSpPr>
          <p:spPr>
            <a:xfrm>
              <a:off x="2018474" y="3592160"/>
              <a:ext cx="1449659" cy="4683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</a:rPr>
                <a:t>gps_queue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9F109B4-DD1D-4316-8A2A-37A55AC3D9F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526662" y="1609863"/>
              <a:ext cx="910829" cy="77649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9C97F99-99B7-4406-B28B-04626C926828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3073149" y="1609863"/>
              <a:ext cx="955434" cy="77649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D02DD2A-89F5-4C9A-A18D-FBB4A25B4A1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2743304" y="2858355"/>
              <a:ext cx="1" cy="73380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CDFB79-BDDF-476C-B59D-A15BB69AFA94}"/>
                </a:ext>
              </a:extLst>
            </p:cNvPr>
            <p:cNvSpPr txBox="1"/>
            <p:nvPr/>
          </p:nvSpPr>
          <p:spPr>
            <a:xfrm>
              <a:off x="2803461" y="3078180"/>
              <a:ext cx="862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rgbClr val="FF0000"/>
                  </a:solidFill>
                </a:rPr>
                <a:t>push_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back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BB2597-133F-413A-BA9F-2F2FA2B4245F}"/>
              </a:ext>
            </a:extLst>
          </p:cNvPr>
          <p:cNvSpPr/>
          <p:nvPr/>
        </p:nvSpPr>
        <p:spPr>
          <a:xfrm>
            <a:off x="297632" y="4031187"/>
            <a:ext cx="5025802" cy="2512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Keyframe</a:t>
            </a:r>
            <a:r>
              <a:rPr lang="ko-KR" altLang="en-US" sz="1400" b="1" dirty="0">
                <a:solidFill>
                  <a:srgbClr val="92D050"/>
                </a:solidFill>
              </a:rPr>
              <a:t>에 가장 가까운 </a:t>
            </a:r>
            <a:r>
              <a:rPr lang="en-US" altLang="ko-KR" sz="1400" b="1" dirty="0">
                <a:solidFill>
                  <a:srgbClr val="92D050"/>
                </a:solidFill>
              </a:rPr>
              <a:t>GPS </a:t>
            </a:r>
            <a:r>
              <a:rPr lang="ko-KR" altLang="en-US" sz="1400" b="1" dirty="0">
                <a:solidFill>
                  <a:srgbClr val="92D050"/>
                </a:solidFill>
              </a:rPr>
              <a:t>데이터 찾기</a:t>
            </a:r>
            <a:endParaRPr lang="en-US" altLang="ko-KR" sz="1400" b="1" dirty="0">
              <a:solidFill>
                <a:srgbClr val="92D050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실제 </a:t>
            </a:r>
            <a:r>
              <a:rPr lang="en-US" altLang="ko-KR" sz="1400" dirty="0" err="1">
                <a:solidFill>
                  <a:schemeClr val="tx1"/>
                </a:solidFill>
              </a:rPr>
              <a:t>gps</a:t>
            </a:r>
            <a:r>
              <a:rPr lang="en-US" altLang="ko-KR" sz="1400" dirty="0">
                <a:solidFill>
                  <a:schemeClr val="tx1"/>
                </a:solidFill>
              </a:rPr>
              <a:t>-keyframe </a:t>
            </a:r>
            <a:r>
              <a:rPr lang="ko-KR" altLang="en-US" sz="1400" dirty="0">
                <a:solidFill>
                  <a:schemeClr val="tx1"/>
                </a:solidFill>
              </a:rPr>
              <a:t>좌표가 </a:t>
            </a:r>
            <a:r>
              <a:rPr lang="en-US" altLang="ko-KR" sz="1400" dirty="0">
                <a:solidFill>
                  <a:schemeClr val="tx1"/>
                </a:solidFill>
              </a:rPr>
              <a:t>closet </a:t>
            </a:r>
            <a:r>
              <a:rPr lang="en-US" altLang="ko-KR" sz="1400" dirty="0" err="1">
                <a:solidFill>
                  <a:schemeClr val="tx1"/>
                </a:solidFill>
              </a:rPr>
              <a:t>gps</a:t>
            </a:r>
            <a:r>
              <a:rPr lang="en-US" altLang="ko-KR" sz="1400" dirty="0">
                <a:solidFill>
                  <a:schemeClr val="tx1"/>
                </a:solidFill>
              </a:rPr>
              <a:t>-keyframe </a:t>
            </a:r>
            <a:r>
              <a:rPr lang="ko-KR" altLang="en-US" sz="1400" dirty="0">
                <a:solidFill>
                  <a:schemeClr val="tx1"/>
                </a:solidFill>
              </a:rPr>
              <a:t>좌표보다 크다면 </a:t>
            </a:r>
            <a:r>
              <a:rPr lang="en-US" altLang="ko-KR" sz="1400" dirty="0">
                <a:solidFill>
                  <a:schemeClr val="tx1"/>
                </a:solidFill>
              </a:rPr>
              <a:t>break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closet_gps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gps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2D050"/>
                </a:solidFill>
              </a:rPr>
              <a:t>하지만</a:t>
            </a:r>
            <a:r>
              <a:rPr lang="en-US" altLang="ko-KR" sz="1400" b="1" dirty="0">
                <a:solidFill>
                  <a:srgbClr val="92D050"/>
                </a:solidFill>
              </a:rPr>
              <a:t>, </a:t>
            </a:r>
            <a:r>
              <a:rPr lang="ko-KR" altLang="en-US" sz="1400" b="1" dirty="0">
                <a:solidFill>
                  <a:srgbClr val="92D050"/>
                </a:solidFill>
              </a:rPr>
              <a:t>만약 </a:t>
            </a:r>
            <a:r>
              <a:rPr lang="en-US" altLang="ko-KR" sz="1400" b="1" dirty="0">
                <a:solidFill>
                  <a:srgbClr val="92D050"/>
                </a:solidFill>
              </a:rPr>
              <a:t>GPS</a:t>
            </a:r>
            <a:r>
              <a:rPr lang="ko-KR" altLang="en-US" sz="1400" b="1" dirty="0">
                <a:solidFill>
                  <a:srgbClr val="92D050"/>
                </a:solidFill>
              </a:rPr>
              <a:t>와 </a:t>
            </a:r>
            <a:r>
              <a:rPr lang="en-US" altLang="ko-KR" sz="1400" b="1" dirty="0">
                <a:solidFill>
                  <a:srgbClr val="92D050"/>
                </a:solidFill>
              </a:rPr>
              <a:t>keyframe </a:t>
            </a:r>
            <a:r>
              <a:rPr lang="ko-KR" altLang="en-US" sz="1400" b="1" dirty="0">
                <a:solidFill>
                  <a:srgbClr val="92D050"/>
                </a:solidFill>
              </a:rPr>
              <a:t>사이의 시간 </a:t>
            </a:r>
            <a:r>
              <a:rPr lang="ko-KR" altLang="en-US" sz="1400" b="1" dirty="0" err="1">
                <a:solidFill>
                  <a:srgbClr val="92D050"/>
                </a:solidFill>
              </a:rPr>
              <a:t>잔차가</a:t>
            </a:r>
            <a:r>
              <a:rPr lang="ko-KR" altLang="en-US" sz="1400" b="1" dirty="0">
                <a:solidFill>
                  <a:srgbClr val="92D050"/>
                </a:solidFill>
              </a:rPr>
              <a:t> 너무 크다면 </a:t>
            </a:r>
            <a:r>
              <a:rPr lang="en-US" altLang="ko-KR" sz="1400" b="1" dirty="0">
                <a:solidFill>
                  <a:srgbClr val="92D050"/>
                </a:solidFill>
              </a:rPr>
              <a:t>skip it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733E30-6AB0-448A-A3EA-300C9D92DC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8" t="1" r="35860" b="84985"/>
          <a:stretch/>
        </p:blipFill>
        <p:spPr>
          <a:xfrm>
            <a:off x="5623211" y="5569632"/>
            <a:ext cx="6114413" cy="10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71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9F3F57-A8B6-4563-A29B-634291C14A9F}"/>
              </a:ext>
            </a:extLst>
          </p:cNvPr>
          <p:cNvSpPr/>
          <p:nvPr/>
        </p:nvSpPr>
        <p:spPr>
          <a:xfrm>
            <a:off x="208139" y="115957"/>
            <a:ext cx="11806061" cy="564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flush_gps_queue</a:t>
            </a: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7E644C-5901-45CB-94EC-218663439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58" r="23609" b="3090"/>
          <a:stretch/>
        </p:blipFill>
        <p:spPr>
          <a:xfrm>
            <a:off x="4805381" y="758284"/>
            <a:ext cx="7208819" cy="552429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49CA1C-0CD4-405D-8D32-D516253380C2}"/>
              </a:ext>
            </a:extLst>
          </p:cNvPr>
          <p:cNvGrpSpPr/>
          <p:nvPr/>
        </p:nvGrpSpPr>
        <p:grpSpPr>
          <a:xfrm>
            <a:off x="177800" y="847493"/>
            <a:ext cx="4907156" cy="3906460"/>
            <a:chOff x="177800" y="847493"/>
            <a:chExt cx="4907156" cy="390646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810CD2D-60D4-470D-A699-653154864F12}"/>
                </a:ext>
              </a:extLst>
            </p:cNvPr>
            <p:cNvGrpSpPr/>
            <p:nvPr/>
          </p:nvGrpSpPr>
          <p:grpSpPr>
            <a:xfrm>
              <a:off x="177800" y="847493"/>
              <a:ext cx="4907156" cy="3702204"/>
              <a:chOff x="177800" y="847493"/>
              <a:chExt cx="4907156" cy="3702204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B5EE894-2E0F-42B7-B085-6A4C03F1E1A5}"/>
                  </a:ext>
                </a:extLst>
              </p:cNvPr>
              <p:cNvSpPr/>
              <p:nvPr/>
            </p:nvSpPr>
            <p:spPr>
              <a:xfrm>
                <a:off x="177800" y="847493"/>
                <a:ext cx="4456324" cy="37022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srgbClr val="92D050"/>
                    </a:solidFill>
                  </a:rPr>
                  <a:t>초기위치 </a:t>
                </a:r>
                <a:r>
                  <a:rPr lang="en-US" altLang="ko-KR" sz="1400" b="1" dirty="0">
                    <a:solidFill>
                      <a:srgbClr val="92D050"/>
                    </a:solidFill>
                  </a:rPr>
                  <a:t>= </a:t>
                </a:r>
                <a:r>
                  <a:rPr lang="ko-KR" altLang="en-US" sz="1400" b="1" dirty="0">
                    <a:solidFill>
                      <a:srgbClr val="92D050"/>
                    </a:solidFill>
                  </a:rPr>
                  <a:t>첫 번째</a:t>
                </a:r>
                <a:r>
                  <a:rPr lang="en-US" altLang="ko-KR" sz="1400" b="1" dirty="0">
                    <a:solidFill>
                      <a:srgbClr val="92D050"/>
                    </a:solidFill>
                  </a:rPr>
                  <a:t> GPS </a:t>
                </a:r>
                <a:r>
                  <a:rPr lang="ko-KR" altLang="en-US" sz="1400" b="1" dirty="0">
                    <a:solidFill>
                      <a:srgbClr val="92D050"/>
                    </a:solidFill>
                  </a:rPr>
                  <a:t>데이터 위치는 지도의 원점</a:t>
                </a:r>
                <a:endParaRPr lang="en-US" altLang="ko-KR" sz="1400" b="1" dirty="0">
                  <a:solidFill>
                    <a:srgbClr val="92D05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모든 후속 전역 좌표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–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원점 좌표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=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로컬 좌표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Keyframe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GPS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위치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x,y,z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추가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GPS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 높이 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갚이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있는지 여부에 따라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edge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추가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5E07111C-FB7E-4D99-A63A-8321A7B05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5093" y="1918010"/>
                <a:ext cx="579863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57CB3BD7-488D-455E-B4DD-A12C9F326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498" y="2527610"/>
                <a:ext cx="99245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D42B5024-EE0B-4FFA-9197-6FFD82F64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498" y="2839844"/>
                <a:ext cx="99245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45385A11-A2EF-409D-92C3-596313E5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5743" y="3520433"/>
                <a:ext cx="759212" cy="1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80F5F81-95A6-46A0-84CC-B0442AD142A0}"/>
                </a:ext>
              </a:extLst>
            </p:cNvPr>
            <p:cNvSpPr/>
            <p:nvPr/>
          </p:nvSpPr>
          <p:spPr>
            <a:xfrm>
              <a:off x="177800" y="4133203"/>
              <a:ext cx="4456324" cy="620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GPS</a:t>
              </a:r>
              <a:r>
                <a:rPr lang="ko-KR" altLang="en-US" sz="1400" dirty="0">
                  <a:solidFill>
                    <a:schemeClr val="tx1"/>
                  </a:solidFill>
                </a:rPr>
                <a:t>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X, Y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 사용하고 </a:t>
              </a:r>
              <a:r>
                <a:rPr lang="en-US" altLang="ko-KR" sz="1400" dirty="0">
                  <a:solidFill>
                    <a:schemeClr val="tx1"/>
                  </a:solidFill>
                </a:rPr>
                <a:t>Z</a:t>
              </a:r>
              <a:r>
                <a:rPr lang="ko-KR" altLang="en-US" sz="1400" dirty="0">
                  <a:solidFill>
                    <a:schemeClr val="tx1"/>
                  </a:solidFill>
                </a:rPr>
                <a:t>은 사용하지 않음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Robust kernel </a:t>
              </a:r>
              <a:r>
                <a:rPr lang="ko-KR" altLang="en-US" sz="1400" dirty="0">
                  <a:solidFill>
                    <a:schemeClr val="tx1"/>
                  </a:solidFill>
                </a:rPr>
                <a:t>추가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9C8B6D-2505-442E-A57B-F6E2BB88E993}"/>
              </a:ext>
            </a:extLst>
          </p:cNvPr>
          <p:cNvSpPr/>
          <p:nvPr/>
        </p:nvSpPr>
        <p:spPr>
          <a:xfrm>
            <a:off x="132402" y="5700132"/>
            <a:ext cx="4456324" cy="620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Upper</a:t>
            </a:r>
            <a:r>
              <a:rPr lang="ko-KR" altLang="en-US" sz="1400" b="1" dirty="0">
                <a:solidFill>
                  <a:srgbClr val="92D050"/>
                </a:solidFill>
              </a:rPr>
              <a:t> </a:t>
            </a:r>
            <a:r>
              <a:rPr lang="en-US" altLang="ko-KR" sz="1400" b="1" dirty="0">
                <a:solidFill>
                  <a:srgbClr val="92D050"/>
                </a:solidFill>
              </a:rPr>
              <a:t>bound</a:t>
            </a:r>
            <a:r>
              <a:rPr lang="ko-KR" altLang="en-US" sz="1400" b="1" dirty="0">
                <a:solidFill>
                  <a:srgbClr val="92D050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원하는 값 </a:t>
            </a:r>
            <a:r>
              <a:rPr lang="en-US" altLang="ko-KR" sz="1400" dirty="0">
                <a:solidFill>
                  <a:schemeClr val="tx1"/>
                </a:solidFill>
              </a:rPr>
              <a:t>k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ko-KR" altLang="en-US" sz="1400" dirty="0" err="1">
                <a:solidFill>
                  <a:schemeClr val="tx1"/>
                </a:solidFill>
              </a:rPr>
              <a:t>초가한</a:t>
            </a:r>
            <a:r>
              <a:rPr lang="ko-KR" altLang="en-US" sz="1400" dirty="0">
                <a:solidFill>
                  <a:schemeClr val="tx1"/>
                </a:solidFill>
              </a:rPr>
              <a:t> 값이 </a:t>
            </a:r>
            <a:r>
              <a:rPr lang="ko-KR" altLang="en-US" sz="1400" dirty="0" err="1">
                <a:solidFill>
                  <a:schemeClr val="tx1"/>
                </a:solidFill>
              </a:rPr>
              <a:t>처음나오는</a:t>
            </a:r>
            <a:r>
              <a:rPr lang="ko-KR" altLang="en-US" sz="1400" dirty="0">
                <a:solidFill>
                  <a:schemeClr val="tx1"/>
                </a:solidFill>
              </a:rPr>
              <a:t> 위치를 찾음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7140B1-3FA3-4C95-8096-AA0AA1366D06}"/>
              </a:ext>
            </a:extLst>
          </p:cNvPr>
          <p:cNvCxnSpPr>
            <a:cxnSpLocks/>
          </p:cNvCxnSpPr>
          <p:nvPr/>
        </p:nvCxnSpPr>
        <p:spPr>
          <a:xfrm>
            <a:off x="4588726" y="5884488"/>
            <a:ext cx="37960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7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9F3F57-A8B6-4563-A29B-634291C14A9F}"/>
              </a:ext>
            </a:extLst>
          </p:cNvPr>
          <p:cNvSpPr/>
          <p:nvPr/>
        </p:nvSpPr>
        <p:spPr>
          <a:xfrm>
            <a:off x="208139" y="115957"/>
            <a:ext cx="11806061" cy="564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flush_imu_queue</a:t>
            </a: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35936B-DFA7-41D2-9A6B-4711BE477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933"/>
          <a:stretch/>
        </p:blipFill>
        <p:spPr>
          <a:xfrm>
            <a:off x="208139" y="879088"/>
            <a:ext cx="6257925" cy="3124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0822AB-88B0-40C4-9430-B61FF1791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52"/>
          <a:stretch/>
        </p:blipFill>
        <p:spPr>
          <a:xfrm>
            <a:off x="5756275" y="3273286"/>
            <a:ext cx="6257925" cy="346875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08D48B-F8BB-477B-B83F-B2D41FE8585A}"/>
              </a:ext>
            </a:extLst>
          </p:cNvPr>
          <p:cNvSpPr/>
          <p:nvPr/>
        </p:nvSpPr>
        <p:spPr>
          <a:xfrm>
            <a:off x="208139" y="4120879"/>
            <a:ext cx="5289412" cy="2621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Keyframe</a:t>
            </a:r>
            <a:r>
              <a:rPr lang="ko-KR" altLang="en-US" sz="1400" dirty="0">
                <a:solidFill>
                  <a:schemeClr val="tx1"/>
                </a:solidFill>
              </a:rPr>
              <a:t>에 가장 가까운 </a:t>
            </a:r>
            <a:r>
              <a:rPr lang="en-US" altLang="ko-KR" sz="1400" dirty="0">
                <a:solidFill>
                  <a:schemeClr val="tx1"/>
                </a:solidFill>
              </a:rPr>
              <a:t>IMU data </a:t>
            </a:r>
            <a:r>
              <a:rPr lang="ko-KR" altLang="en-US" sz="1400" dirty="0">
                <a:solidFill>
                  <a:schemeClr val="tx1"/>
                </a:solidFill>
              </a:rPr>
              <a:t>찾아 </a:t>
            </a:r>
            <a:r>
              <a:rPr lang="en-US" altLang="ko-KR" sz="1400" dirty="0" err="1">
                <a:solidFill>
                  <a:schemeClr val="tx1"/>
                </a:solidFill>
              </a:rPr>
              <a:t>closet_imu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imu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GPS</a:t>
            </a:r>
            <a:r>
              <a:rPr lang="ko-KR" altLang="en-US" sz="1400" dirty="0">
                <a:solidFill>
                  <a:schemeClr val="tx1"/>
                </a:solidFill>
              </a:rPr>
              <a:t>와 동일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IMU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orientation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acceleration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closet IMU</a:t>
            </a:r>
            <a:r>
              <a:rPr lang="ko-KR" altLang="en-US" sz="1400" dirty="0">
                <a:solidFill>
                  <a:schemeClr val="tx1"/>
                </a:solidFill>
              </a:rPr>
              <a:t>에서 참조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C76B9D-5119-46FB-B8F8-4CEC674B1CFC}"/>
              </a:ext>
            </a:extLst>
          </p:cNvPr>
          <p:cNvSpPr/>
          <p:nvPr/>
        </p:nvSpPr>
        <p:spPr>
          <a:xfrm>
            <a:off x="6618464" y="1031488"/>
            <a:ext cx="5725936" cy="2166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Hdl</a:t>
            </a:r>
            <a:r>
              <a:rPr lang="ko-KR" altLang="en-US" sz="1400" dirty="0">
                <a:solidFill>
                  <a:schemeClr val="tx1"/>
                </a:solidFill>
              </a:rPr>
              <a:t>은 주로 자세 각도와 중력 가속도의 방향을 제한하기 위해 </a:t>
            </a:r>
            <a:r>
              <a:rPr lang="en-US" altLang="ko-KR" sz="1400" dirty="0">
                <a:solidFill>
                  <a:schemeClr val="tx1"/>
                </a:solidFill>
              </a:rPr>
              <a:t>IMU</a:t>
            </a:r>
            <a:r>
              <a:rPr lang="ko-KR" altLang="en-US" sz="1400" dirty="0">
                <a:solidFill>
                  <a:schemeClr val="tx1"/>
                </a:solidFill>
              </a:rPr>
              <a:t>를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실시간으로 </a:t>
            </a:r>
            <a:r>
              <a:rPr lang="en-US" altLang="ko-KR" sz="1400" dirty="0" err="1">
                <a:solidFill>
                  <a:schemeClr val="tx1"/>
                </a:solidFill>
              </a:rPr>
              <a:t>imu</a:t>
            </a:r>
            <a:r>
              <a:rPr lang="en-US" altLang="ko-KR" sz="1400" dirty="0">
                <a:solidFill>
                  <a:schemeClr val="tx1"/>
                </a:solidFill>
              </a:rPr>
              <a:t> data</a:t>
            </a:r>
            <a:r>
              <a:rPr lang="ko-KR" altLang="en-US" sz="1400" dirty="0">
                <a:solidFill>
                  <a:schemeClr val="tx1"/>
                </a:solidFill>
              </a:rPr>
              <a:t>를 수집해서 </a:t>
            </a:r>
            <a:r>
              <a:rPr lang="en-US" altLang="ko-KR" sz="1400" dirty="0">
                <a:solidFill>
                  <a:schemeClr val="tx1"/>
                </a:solidFill>
              </a:rPr>
              <a:t>queue</a:t>
            </a:r>
            <a:r>
              <a:rPr lang="ko-KR" altLang="en-US" sz="1400" dirty="0">
                <a:solidFill>
                  <a:schemeClr val="tx1"/>
                </a:solidFill>
              </a:rPr>
              <a:t>에 넣음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Imu_queue</a:t>
            </a:r>
            <a:r>
              <a:rPr lang="ko-KR" altLang="en-US" sz="1400" dirty="0">
                <a:solidFill>
                  <a:schemeClr val="tx1"/>
                </a:solidFill>
              </a:rPr>
              <a:t>의 시작 타임 스탬프가 </a:t>
            </a:r>
            <a:r>
              <a:rPr lang="en-US" altLang="ko-KR" sz="1400" dirty="0">
                <a:solidFill>
                  <a:schemeClr val="tx1"/>
                </a:solidFill>
              </a:rPr>
              <a:t>keyframe</a:t>
            </a:r>
            <a:r>
              <a:rPr lang="ko-KR" altLang="en-US" sz="1400" dirty="0">
                <a:solidFill>
                  <a:schemeClr val="tx1"/>
                </a:solidFill>
              </a:rPr>
              <a:t>의 타임 스탬프보다 빠르거나 </a:t>
            </a:r>
            <a:r>
              <a:rPr lang="en-US" altLang="ko-KR" sz="1400" dirty="0">
                <a:solidFill>
                  <a:schemeClr val="tx1"/>
                </a:solidFill>
              </a:rPr>
              <a:t>or keyframe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 err="1">
                <a:solidFill>
                  <a:schemeClr val="tx1"/>
                </a:solidFill>
              </a:rPr>
              <a:t>ptr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값을 </a:t>
            </a:r>
            <a:r>
              <a:rPr lang="en-US" altLang="ko-KR" sz="1400" dirty="0">
                <a:solidFill>
                  <a:schemeClr val="tx1"/>
                </a:solidFill>
              </a:rPr>
              <a:t>acceleration</a:t>
            </a:r>
            <a:r>
              <a:rPr lang="ko-KR" altLang="en-US" sz="1400" dirty="0">
                <a:solidFill>
                  <a:schemeClr val="tx1"/>
                </a:solidFill>
              </a:rPr>
              <a:t>이 참조한다면 </a:t>
            </a:r>
            <a:r>
              <a:rPr lang="en-US" altLang="ko-KR" sz="1400" dirty="0">
                <a:solidFill>
                  <a:schemeClr val="tx1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031178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9F3F57-A8B6-4563-A29B-634291C14A9F}"/>
              </a:ext>
            </a:extLst>
          </p:cNvPr>
          <p:cNvSpPr/>
          <p:nvPr/>
        </p:nvSpPr>
        <p:spPr>
          <a:xfrm>
            <a:off x="208139" y="115957"/>
            <a:ext cx="11806061" cy="564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flush_imu_queue</a:t>
            </a: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750483-1DE1-49D4-9680-9F4928DFF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08"/>
          <a:stretch/>
        </p:blipFill>
        <p:spPr>
          <a:xfrm>
            <a:off x="4438186" y="568950"/>
            <a:ext cx="7393422" cy="57201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082F77B-953F-4B79-A067-BABC739089C5}"/>
              </a:ext>
            </a:extLst>
          </p:cNvPr>
          <p:cNvGrpSpPr/>
          <p:nvPr/>
        </p:nvGrpSpPr>
        <p:grpSpPr>
          <a:xfrm>
            <a:off x="177800" y="680224"/>
            <a:ext cx="4335157" cy="4337825"/>
            <a:chOff x="177800" y="680224"/>
            <a:chExt cx="4828966" cy="43378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451FA-4092-4681-8F3E-BA1117812E31}"/>
                </a:ext>
              </a:extLst>
            </p:cNvPr>
            <p:cNvSpPr/>
            <p:nvPr/>
          </p:nvSpPr>
          <p:spPr>
            <a:xfrm>
              <a:off x="177800" y="680224"/>
              <a:ext cx="4456324" cy="4337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IMU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위치를 기본 좌표계로 변환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IMU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과거 </a:t>
              </a:r>
              <a:r>
                <a:rPr lang="en-US" altLang="ko-KR" sz="1400" dirty="0">
                  <a:solidFill>
                    <a:schemeClr val="tx1"/>
                  </a:solidFill>
                </a:rPr>
                <a:t>keyframe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 해당하는 최신 일치 </a:t>
              </a:r>
              <a:r>
                <a:rPr lang="en-US" altLang="ko-KR" sz="1400" dirty="0">
                  <a:solidFill>
                    <a:schemeClr val="tx1"/>
                  </a:solidFill>
                </a:rPr>
                <a:t>data frame</a:t>
              </a:r>
              <a:r>
                <a:rPr lang="ko-KR" altLang="en-US" sz="1400" dirty="0">
                  <a:solidFill>
                    <a:schemeClr val="tx1"/>
                  </a:solidFill>
                </a:rPr>
                <a:t>을 가져오고 정적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tf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변환에 따라 기본 </a:t>
              </a:r>
              <a:r>
                <a:rPr lang="en-US" altLang="ko-KR" sz="1400" dirty="0">
                  <a:solidFill>
                    <a:schemeClr val="tx1"/>
                  </a:solidFill>
                </a:rPr>
                <a:t>frame </a:t>
              </a:r>
              <a:r>
                <a:rPr lang="ko-KR" altLang="en-US" sz="1400" dirty="0">
                  <a:solidFill>
                    <a:schemeClr val="tx1"/>
                  </a:solidFill>
                </a:rPr>
                <a:t>좌표계의 자세 및 가속도 정보로 변환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Edge : Pose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제약 조건 추가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Edge : Acc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제약 조건 추가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E5D8D07-43B7-45FD-B54B-1313F3F0D8E7}"/>
                </a:ext>
              </a:extLst>
            </p:cNvPr>
            <p:cNvCxnSpPr>
              <a:cxnSpLocks/>
            </p:cNvCxnSpPr>
            <p:nvPr/>
          </p:nvCxnSpPr>
          <p:spPr>
            <a:xfrm>
              <a:off x="3383220" y="1204332"/>
              <a:ext cx="161206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2AE3C30-0B4C-4D75-9EED-2098F4083DF6}"/>
                </a:ext>
              </a:extLst>
            </p:cNvPr>
            <p:cNvCxnSpPr>
              <a:cxnSpLocks/>
            </p:cNvCxnSpPr>
            <p:nvPr/>
          </p:nvCxnSpPr>
          <p:spPr>
            <a:xfrm>
              <a:off x="4325743" y="2081562"/>
              <a:ext cx="6810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43A6517-CC70-41F6-9D25-577ECC326488}"/>
                </a:ext>
              </a:extLst>
            </p:cNvPr>
            <p:cNvCxnSpPr>
              <a:cxnSpLocks/>
            </p:cNvCxnSpPr>
            <p:nvPr/>
          </p:nvCxnSpPr>
          <p:spPr>
            <a:xfrm>
              <a:off x="2922246" y="3743093"/>
              <a:ext cx="208452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D0A96AB-233A-4680-A365-769EA20F04BC}"/>
                </a:ext>
              </a:extLst>
            </p:cNvPr>
            <p:cNvCxnSpPr>
              <a:cxnSpLocks/>
            </p:cNvCxnSpPr>
            <p:nvPr/>
          </p:nvCxnSpPr>
          <p:spPr>
            <a:xfrm>
              <a:off x="2922246" y="4590951"/>
              <a:ext cx="20720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8023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9F3F57-A8B6-4563-A29B-634291C14A9F}"/>
              </a:ext>
            </a:extLst>
          </p:cNvPr>
          <p:cNvSpPr/>
          <p:nvPr/>
        </p:nvSpPr>
        <p:spPr>
          <a:xfrm>
            <a:off x="208139" y="115957"/>
            <a:ext cx="11806061" cy="2280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flush_floor_queue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HDL Pose Graph SLAM</a:t>
            </a:r>
            <a:r>
              <a:rPr lang="ko-KR" altLang="en-US" sz="1400" dirty="0">
                <a:solidFill>
                  <a:schemeClr val="tx1"/>
                </a:solidFill>
              </a:rPr>
              <a:t>에서 발생하는 </a:t>
            </a:r>
            <a:r>
              <a:rPr lang="ko-KR" altLang="en-US" sz="1400" dirty="0">
                <a:solidFill>
                  <a:srgbClr val="FF0000"/>
                </a:solidFill>
              </a:rPr>
              <a:t>높이 오차를 억제하는 것</a:t>
            </a:r>
            <a:r>
              <a:rPr lang="ko-KR" altLang="en-US" sz="1400" dirty="0">
                <a:solidFill>
                  <a:schemeClr val="tx1"/>
                </a:solidFill>
              </a:rPr>
              <a:t>이 주 목적으로 평면 정보를 기반으로 제약 조건 추가 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ko-KR" altLang="en-US" sz="1400" dirty="0">
                <a:solidFill>
                  <a:schemeClr val="tx1"/>
                </a:solidFill>
              </a:rPr>
              <a:t>높이 불안정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Plane node </a:t>
            </a:r>
            <a:r>
              <a:rPr lang="ko-KR" altLang="en-US" sz="1400" dirty="0">
                <a:solidFill>
                  <a:schemeClr val="tx1"/>
                </a:solidFill>
              </a:rPr>
              <a:t>초기화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제약 조건이 될 첫 번째 </a:t>
            </a:r>
            <a:r>
              <a:rPr lang="en-US" altLang="ko-KR" sz="1400" dirty="0">
                <a:solidFill>
                  <a:schemeClr val="tx1"/>
                </a:solidFill>
              </a:rPr>
              <a:t>plane</a:t>
            </a:r>
            <a:r>
              <a:rPr lang="ko-KR" altLang="en-US" sz="1400" dirty="0">
                <a:solidFill>
                  <a:schemeClr val="tx1"/>
                </a:solidFill>
              </a:rPr>
              <a:t>이 초기값으로 사용되며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모든 후속 평면은 첫 번째 </a:t>
            </a:r>
            <a:r>
              <a:rPr lang="en-US" altLang="ko-KR" sz="1400" dirty="0">
                <a:solidFill>
                  <a:schemeClr val="tx1"/>
                </a:solidFill>
              </a:rPr>
              <a:t>frame plane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</a:rPr>
              <a:t>ground plane information </a:t>
            </a:r>
            <a:r>
              <a:rPr lang="en-US" altLang="ko-KR" sz="1400" dirty="0" err="1">
                <a:solidFill>
                  <a:schemeClr val="tx1"/>
                </a:solidFill>
              </a:rPr>
              <a:t>referenc</a:t>
            </a:r>
            <a:r>
              <a:rPr lang="ko-KR" altLang="en-US" sz="1400" dirty="0">
                <a:solidFill>
                  <a:schemeClr val="tx1"/>
                </a:solidFill>
              </a:rPr>
              <a:t>로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Edge : plane </a:t>
            </a:r>
            <a:r>
              <a:rPr lang="ko-KR" altLang="en-US" sz="1400" dirty="0">
                <a:solidFill>
                  <a:schemeClr val="tx1"/>
                </a:solidFill>
              </a:rPr>
              <a:t>제약 조건 추가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FF5F55-34F3-41F6-A60C-6565CD5FC6DC}"/>
              </a:ext>
            </a:extLst>
          </p:cNvPr>
          <p:cNvGrpSpPr/>
          <p:nvPr/>
        </p:nvGrpSpPr>
        <p:grpSpPr>
          <a:xfrm>
            <a:off x="1648460" y="2425957"/>
            <a:ext cx="8818524" cy="4307722"/>
            <a:chOff x="1648460" y="2425957"/>
            <a:chExt cx="8818524" cy="430772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3E4C338-6E4C-4EB6-82A7-458FC55356A8}"/>
                </a:ext>
              </a:extLst>
            </p:cNvPr>
            <p:cNvGrpSpPr/>
            <p:nvPr/>
          </p:nvGrpSpPr>
          <p:grpSpPr>
            <a:xfrm>
              <a:off x="1725015" y="2425957"/>
              <a:ext cx="8741969" cy="4307722"/>
              <a:chOff x="3141220" y="2550277"/>
              <a:chExt cx="8741969" cy="4307722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0C93C54D-ACC0-4239-A660-77A0D28808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7963"/>
              <a:stretch/>
            </p:blipFill>
            <p:spPr>
              <a:xfrm>
                <a:off x="3141220" y="3289300"/>
                <a:ext cx="8741969" cy="3568699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0C83988-6DFA-42C1-ACE4-784BABC3D9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94472"/>
              <a:stretch/>
            </p:blipFill>
            <p:spPr>
              <a:xfrm>
                <a:off x="3141220" y="2550277"/>
                <a:ext cx="8741969" cy="379143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42F0CC-9DE6-4512-BA47-1C636899F5C2}"/>
                  </a:ext>
                </a:extLst>
              </p:cNvPr>
              <p:cNvSpPr txBox="1"/>
              <p:nvPr/>
            </p:nvSpPr>
            <p:spPr>
              <a:xfrm>
                <a:off x="7338307" y="2958792"/>
                <a:ext cx="461665" cy="33050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5DD878-6013-4DA4-A912-3E12F90AABC0}"/>
                </a:ext>
              </a:extLst>
            </p:cNvPr>
            <p:cNvSpPr txBox="1"/>
            <p:nvPr/>
          </p:nvSpPr>
          <p:spPr>
            <a:xfrm>
              <a:off x="1656080" y="3086973"/>
              <a:ext cx="63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</a:rPr>
                <a:t>①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C61366-47E6-4BFD-997B-CFD5699CD10D}"/>
                </a:ext>
              </a:extLst>
            </p:cNvPr>
            <p:cNvSpPr txBox="1"/>
            <p:nvPr/>
          </p:nvSpPr>
          <p:spPr>
            <a:xfrm>
              <a:off x="1651000" y="3939800"/>
              <a:ext cx="63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</a:rPr>
                <a:t>②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EC13CE-4546-4A91-9435-084CEA89F0EF}"/>
                </a:ext>
              </a:extLst>
            </p:cNvPr>
            <p:cNvSpPr txBox="1"/>
            <p:nvPr/>
          </p:nvSpPr>
          <p:spPr>
            <a:xfrm>
              <a:off x="1648460" y="4613735"/>
              <a:ext cx="63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</a:rPr>
                <a:t>③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660C5C0-6C8D-4B0A-8A1B-2A8886E110AF}"/>
              </a:ext>
            </a:extLst>
          </p:cNvPr>
          <p:cNvSpPr txBox="1"/>
          <p:nvPr/>
        </p:nvSpPr>
        <p:spPr>
          <a:xfrm>
            <a:off x="208139" y="1154546"/>
            <a:ext cx="63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09309-9651-4527-9B58-F50E8FA8FB7A}"/>
              </a:ext>
            </a:extLst>
          </p:cNvPr>
          <p:cNvSpPr txBox="1"/>
          <p:nvPr/>
        </p:nvSpPr>
        <p:spPr>
          <a:xfrm>
            <a:off x="208139" y="1551443"/>
            <a:ext cx="63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68C2A-5903-41EA-8855-094238175163}"/>
              </a:ext>
            </a:extLst>
          </p:cNvPr>
          <p:cNvSpPr txBox="1"/>
          <p:nvPr/>
        </p:nvSpPr>
        <p:spPr>
          <a:xfrm>
            <a:off x="208139" y="2003827"/>
            <a:ext cx="63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5659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3A60C2-A71C-4F50-9FB9-92D1C60AB36E}"/>
              </a:ext>
            </a:extLst>
          </p:cNvPr>
          <p:cNvSpPr/>
          <p:nvPr/>
        </p:nvSpPr>
        <p:spPr>
          <a:xfrm>
            <a:off x="284339" y="230257"/>
            <a:ext cx="11806061" cy="4194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Closed loop detection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왜 키프레임에 가까운 데이터를 찾아서 비교하는가 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loop detection </a:t>
            </a:r>
          </a:p>
          <a:p>
            <a:pPr lvl="1">
              <a:lnSpc>
                <a:spcPct val="2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키 프레임은 예비 조건을 만족하는 키 프레임과 하나씩 매칭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두 개의 폐루프는 일정 거리만큼 떨어져 있어야 하는데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가까운 거리에 있는 폐루프는 의미가 없음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같은 위치 근처에서 폐루프를 방지하기 위해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Closed loop detection</a:t>
            </a:r>
            <a:r>
              <a:rPr lang="ko-KR" altLang="en-US" sz="1400" dirty="0">
                <a:solidFill>
                  <a:schemeClr val="tx1"/>
                </a:solidFill>
              </a:rPr>
              <a:t>의 두 키프레임은 잘못된 </a:t>
            </a:r>
            <a:r>
              <a:rPr lang="en-US" altLang="ko-KR" sz="1400" dirty="0">
                <a:solidFill>
                  <a:schemeClr val="tx1"/>
                </a:solidFill>
              </a:rPr>
              <a:t>closed loop</a:t>
            </a:r>
            <a:r>
              <a:rPr lang="ko-KR" altLang="en-US" sz="1400" dirty="0">
                <a:solidFill>
                  <a:schemeClr val="tx1"/>
                </a:solidFill>
              </a:rPr>
              <a:t>가 나타나는 것을 방지하기 위해 특정 트랙 누적 간격을 </a:t>
            </a:r>
            <a:r>
              <a:rPr lang="ko-KR" altLang="en-US" sz="1400" dirty="0" err="1">
                <a:solidFill>
                  <a:schemeClr val="tx1"/>
                </a:solidFill>
              </a:rPr>
              <a:t>설정해야함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즉</a:t>
            </a:r>
            <a:r>
              <a:rPr lang="en-US" altLang="ko-KR" sz="1400" dirty="0">
                <a:solidFill>
                  <a:schemeClr val="tx1"/>
                </a:solidFill>
              </a:rPr>
              <a:t>, odometry </a:t>
            </a:r>
            <a:r>
              <a:rPr lang="ko-KR" altLang="en-US" sz="1400" dirty="0">
                <a:solidFill>
                  <a:schemeClr val="tx1"/>
                </a:solidFill>
              </a:rPr>
              <a:t>기능과 동일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두 키프레임은 최적화 전에 특정 거리 이내에 있어야 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A1076D-F430-41C8-B980-6F058AC2E373}"/>
              </a:ext>
            </a:extLst>
          </p:cNvPr>
          <p:cNvGrpSpPr/>
          <p:nvPr/>
        </p:nvGrpSpPr>
        <p:grpSpPr>
          <a:xfrm>
            <a:off x="1647118" y="4985152"/>
            <a:ext cx="9080501" cy="1442594"/>
            <a:chOff x="1647118" y="4996304"/>
            <a:chExt cx="9080501" cy="144259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DD33A00-8B85-486E-9F6C-6879B9E14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118" y="4996304"/>
              <a:ext cx="9080501" cy="87109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11BA13-453A-427C-A445-102ED3A91515}"/>
                </a:ext>
              </a:extLst>
            </p:cNvPr>
            <p:cNvSpPr txBox="1"/>
            <p:nvPr/>
          </p:nvSpPr>
          <p:spPr>
            <a:xfrm>
              <a:off x="3714750" y="6161899"/>
              <a:ext cx="476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Fig. </a:t>
              </a:r>
              <a:r>
                <a:rPr lang="en-US" altLang="ko-KR" sz="1200" dirty="0" err="1"/>
                <a:t>HDL_graph_slam_nodelet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void </a:t>
              </a:r>
              <a:r>
                <a:rPr lang="en-US" altLang="ko-KR" sz="1200" dirty="0" err="1"/>
                <a:t>optimization_timer_callback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02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6"/>
            <a:ext cx="11775722" cy="1964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Prefiltering_nodelet.cpp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주로 포인트 클라우드 필터링 ① </a:t>
            </a:r>
            <a:r>
              <a:rPr lang="en-US" altLang="ko-KR" sz="1400" dirty="0">
                <a:solidFill>
                  <a:schemeClr val="tx1"/>
                </a:solidFill>
              </a:rPr>
              <a:t>Down Sampling</a:t>
            </a:r>
            <a:r>
              <a:rPr lang="ko-KR" altLang="en-US" sz="1400" dirty="0">
                <a:solidFill>
                  <a:schemeClr val="tx1"/>
                </a:solidFill>
              </a:rPr>
              <a:t> ② </a:t>
            </a:r>
            <a:r>
              <a:rPr lang="en-US" altLang="ko-KR" sz="1400" dirty="0">
                <a:solidFill>
                  <a:schemeClr val="tx1"/>
                </a:solidFill>
              </a:rPr>
              <a:t>Outlier Filtering </a:t>
            </a:r>
            <a:r>
              <a:rPr lang="ko-KR" altLang="en-US" sz="1400" dirty="0">
                <a:solidFill>
                  <a:schemeClr val="tx1"/>
                </a:solidFill>
              </a:rPr>
              <a:t>③ </a:t>
            </a:r>
            <a:r>
              <a:rPr lang="en-US" altLang="ko-KR" sz="1400" dirty="0">
                <a:solidFill>
                  <a:schemeClr val="tx1"/>
                </a:solidFill>
              </a:rPr>
              <a:t>Distance Filter Outlier Filtering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3D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LiDAR</a:t>
            </a:r>
            <a:r>
              <a:rPr lang="ko-KR" altLang="en-US" sz="1400" dirty="0">
                <a:solidFill>
                  <a:schemeClr val="tx1"/>
                </a:solidFill>
              </a:rPr>
              <a:t>는 많은 </a:t>
            </a:r>
            <a:r>
              <a:rPr lang="en-US" altLang="ko-KR" sz="1400" dirty="0">
                <a:solidFill>
                  <a:schemeClr val="tx1"/>
                </a:solidFill>
              </a:rPr>
              <a:t>point cloud data</a:t>
            </a:r>
            <a:r>
              <a:rPr lang="ko-KR" altLang="en-US" sz="1400" dirty="0">
                <a:solidFill>
                  <a:schemeClr val="tx1"/>
                </a:solidFill>
              </a:rPr>
              <a:t> 생성하므로</a:t>
            </a:r>
            <a:r>
              <a:rPr lang="en-US" altLang="ko-KR" sz="1400" dirty="0">
                <a:solidFill>
                  <a:schemeClr val="tx1"/>
                </a:solidFill>
              </a:rPr>
              <a:t>, point cloud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outlier</a:t>
            </a:r>
            <a:r>
              <a:rPr lang="ko-KR" altLang="en-US" sz="1400" dirty="0">
                <a:solidFill>
                  <a:schemeClr val="tx1"/>
                </a:solidFill>
              </a:rPr>
              <a:t>을 제거하고 </a:t>
            </a:r>
            <a:r>
              <a:rPr lang="en-US" altLang="ko-KR" sz="1400" dirty="0">
                <a:solidFill>
                  <a:schemeClr val="tx1"/>
                </a:solidFill>
              </a:rPr>
              <a:t>down sampling</a:t>
            </a:r>
            <a:r>
              <a:rPr lang="ko-KR" altLang="en-US" sz="1400" dirty="0">
                <a:solidFill>
                  <a:schemeClr val="tx1"/>
                </a:solidFill>
              </a:rPr>
              <a:t> 하고 </a:t>
            </a:r>
            <a:r>
              <a:rPr lang="en-US" altLang="ko-KR" sz="1400" dirty="0">
                <a:solidFill>
                  <a:schemeClr val="tx1"/>
                </a:solidFill>
              </a:rPr>
              <a:t>filtering</a:t>
            </a:r>
            <a:r>
              <a:rPr lang="ko-KR" altLang="en-US" sz="1400" dirty="0">
                <a:solidFill>
                  <a:schemeClr val="tx1"/>
                </a:solidFill>
              </a:rPr>
              <a:t>에 관한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Virtual void on Init </a:t>
            </a:r>
            <a:r>
              <a:rPr lang="en-US" altLang="ko-KR" sz="1400" dirty="0" err="1">
                <a:solidFill>
                  <a:schemeClr val="tx1"/>
                </a:solidFill>
              </a:rPr>
              <a:t>Nodehandle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</a:rPr>
              <a:t>points sub, points pub, colored pub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28CE9F-284E-47B4-81A3-54C953C55223}"/>
              </a:ext>
            </a:extLst>
          </p:cNvPr>
          <p:cNvGrpSpPr/>
          <p:nvPr/>
        </p:nvGrpSpPr>
        <p:grpSpPr>
          <a:xfrm>
            <a:off x="938369" y="2504661"/>
            <a:ext cx="10315261" cy="3730487"/>
            <a:chOff x="938369" y="2504661"/>
            <a:chExt cx="10315261" cy="373048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0612899-D29E-4ED6-8A0B-044299851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369" y="2504661"/>
              <a:ext cx="10315261" cy="373048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725BBB9-E022-4AC8-8378-310B6E1A7C2E}"/>
                </a:ext>
              </a:extLst>
            </p:cNvPr>
            <p:cNvSpPr/>
            <p:nvPr/>
          </p:nvSpPr>
          <p:spPr>
            <a:xfrm>
              <a:off x="1510748" y="4333461"/>
              <a:ext cx="728869" cy="25179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FEC7F88-61D6-45DE-B9D1-C84931199AF2}"/>
                </a:ext>
              </a:extLst>
            </p:cNvPr>
            <p:cNvSpPr/>
            <p:nvPr/>
          </p:nvSpPr>
          <p:spPr>
            <a:xfrm>
              <a:off x="1298713" y="5082209"/>
              <a:ext cx="1060174" cy="25179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C19899-DD19-4150-BADC-6F52430B9596}"/>
                </a:ext>
              </a:extLst>
            </p:cNvPr>
            <p:cNvSpPr/>
            <p:nvPr/>
          </p:nvSpPr>
          <p:spPr>
            <a:xfrm>
              <a:off x="1298713" y="5347252"/>
              <a:ext cx="1060174" cy="2517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3564F6-A6C4-450F-B4FE-EEAADEE0DEEF}"/>
                </a:ext>
              </a:extLst>
            </p:cNvPr>
            <p:cNvSpPr/>
            <p:nvPr/>
          </p:nvSpPr>
          <p:spPr>
            <a:xfrm>
              <a:off x="1298712" y="5599043"/>
              <a:ext cx="1166191" cy="2517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20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F8A8C8-DBD5-46A2-9216-4029E3458569}"/>
              </a:ext>
            </a:extLst>
          </p:cNvPr>
          <p:cNvGrpSpPr/>
          <p:nvPr/>
        </p:nvGrpSpPr>
        <p:grpSpPr>
          <a:xfrm>
            <a:off x="208139" y="115957"/>
            <a:ext cx="11806061" cy="2125436"/>
            <a:chOff x="208139" y="115957"/>
            <a:chExt cx="11806061" cy="21254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59F3F57-A8B6-4563-A29B-634291C14A9F}"/>
                </a:ext>
              </a:extLst>
            </p:cNvPr>
            <p:cNvSpPr/>
            <p:nvPr/>
          </p:nvSpPr>
          <p:spPr>
            <a:xfrm>
              <a:off x="208139" y="115957"/>
              <a:ext cx="11806061" cy="20362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 err="1">
                  <a:solidFill>
                    <a:schemeClr val="tx1"/>
                  </a:solidFill>
                  <a:highlight>
                    <a:srgbClr val="DEFD23"/>
                  </a:highlight>
                </a:rPr>
                <a:t>optimization_timer_callback</a:t>
              </a:r>
              <a:endPara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queue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모든 </a:t>
              </a:r>
              <a:r>
                <a:rPr lang="en-US" altLang="ko-KR" sz="1400" dirty="0">
                  <a:solidFill>
                    <a:schemeClr val="tx1"/>
                  </a:solidFill>
                </a:rPr>
                <a:t>data</a:t>
              </a:r>
              <a:r>
                <a:rPr lang="en-US" altLang="ko-KR" sz="1400" dirty="0">
                  <a:solidFill>
                    <a:srgbClr val="FF0000"/>
                  </a:solidFill>
                </a:rPr>
                <a:t>(</a:t>
              </a:r>
              <a:r>
                <a:rPr lang="en-US" altLang="ko-KR" sz="1400" dirty="0" err="1">
                  <a:solidFill>
                    <a:srgbClr val="FF0000"/>
                  </a:solidFill>
                </a:rPr>
                <a:t>gps,IMU,floor</a:t>
              </a:r>
              <a:r>
                <a:rPr lang="en-US" altLang="ko-KR" sz="1400" dirty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 err="1">
                  <a:solidFill>
                    <a:srgbClr val="FF0000"/>
                  </a:solidFill>
                </a:rPr>
                <a:t>coeffs,flush</a:t>
              </a:r>
              <a:r>
                <a:rPr lang="en-US" altLang="ko-KR" sz="1400" dirty="0">
                  <a:solidFill>
                    <a:srgbClr val="FF0000"/>
                  </a:solidFill>
                </a:rPr>
                <a:t> keyframe queue)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</a:t>
              </a:r>
              <a:r>
                <a:rPr lang="en-US" altLang="ko-KR" sz="1400" dirty="0">
                  <a:solidFill>
                    <a:schemeClr val="tx1"/>
                  </a:solidFill>
                </a:rPr>
                <a:t>pose graph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 추가한 다음 </a:t>
              </a:r>
              <a:r>
                <a:rPr lang="en-US" altLang="ko-KR" sz="1400" dirty="0">
                  <a:solidFill>
                    <a:schemeClr val="tx1"/>
                  </a:solidFill>
                </a:rPr>
                <a:t>pose graph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</a:t>
              </a:r>
              <a:r>
                <a:rPr lang="en-US" altLang="ko-KR" sz="1400" dirty="0">
                  <a:solidFill>
                    <a:schemeClr val="tx1"/>
                  </a:solidFill>
                </a:rPr>
                <a:t>optimization</a:t>
              </a:r>
            </a:p>
            <a:p>
              <a:pPr lvl="1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Loop detection closed loop</a:t>
              </a:r>
              <a:r>
                <a:rPr lang="ko-KR" altLang="en-US" sz="1400" dirty="0">
                  <a:solidFill>
                    <a:schemeClr val="tx1"/>
                  </a:solidFill>
                </a:rPr>
                <a:t>가 있는 경우 </a:t>
              </a:r>
              <a:r>
                <a:rPr lang="en-US" altLang="ko-KR" sz="1400" dirty="0">
                  <a:solidFill>
                    <a:schemeClr val="tx1"/>
                  </a:solidFill>
                </a:rPr>
                <a:t>pose graph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 </a:t>
              </a:r>
              <a:r>
                <a:rPr lang="en-US" altLang="ko-KR" sz="1400" dirty="0">
                  <a:solidFill>
                    <a:schemeClr val="tx1"/>
                  </a:solidFill>
                </a:rPr>
                <a:t>closed loop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제약 조건 추가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첫 번째 노드 앵커 위치를 </a:t>
              </a:r>
              <a:r>
                <a:rPr lang="en-US" altLang="ko-KR" sz="1400" dirty="0">
                  <a:solidFill>
                    <a:schemeClr val="tx1"/>
                  </a:solidFill>
                </a:rPr>
                <a:t>pose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현재 추정치로 이동하고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첫 번째 노드가 </a:t>
              </a:r>
              <a:r>
                <a:rPr lang="en-US" altLang="ko-KR" sz="1400" dirty="0">
                  <a:solidFill>
                    <a:schemeClr val="tx1"/>
                  </a:solidFill>
                </a:rPr>
                <a:t>origin </a:t>
              </a:r>
              <a:r>
                <a:rPr lang="ko-KR" altLang="en-US" sz="1400" dirty="0">
                  <a:solidFill>
                    <a:schemeClr val="tx1"/>
                  </a:solidFill>
                </a:rPr>
                <a:t>주위에 머물려고 하는 동안 자유롭게 이동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Pose graph optimization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A49D41-CADD-4AE9-B159-764D8024F997}"/>
                </a:ext>
              </a:extLst>
            </p:cNvPr>
            <p:cNvSpPr txBox="1"/>
            <p:nvPr/>
          </p:nvSpPr>
          <p:spPr>
            <a:xfrm>
              <a:off x="208139" y="1022780"/>
              <a:ext cx="63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</a:rPr>
                <a:t>①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C4FD75-20E3-4EC8-B307-F6E0DB2263F9}"/>
                </a:ext>
              </a:extLst>
            </p:cNvPr>
            <p:cNvSpPr txBox="1"/>
            <p:nvPr/>
          </p:nvSpPr>
          <p:spPr>
            <a:xfrm>
              <a:off x="208139" y="1447420"/>
              <a:ext cx="63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</a:rPr>
                <a:t>②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A3EC09-4E6F-4049-87EF-1D15F3DF55C4}"/>
                </a:ext>
              </a:extLst>
            </p:cNvPr>
            <p:cNvSpPr txBox="1"/>
            <p:nvPr/>
          </p:nvSpPr>
          <p:spPr>
            <a:xfrm>
              <a:off x="208139" y="1872061"/>
              <a:ext cx="63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</a:rPr>
                <a:t>③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A212EA-7D77-4719-B396-0B3FABEB1042}"/>
              </a:ext>
            </a:extLst>
          </p:cNvPr>
          <p:cNvGrpSpPr/>
          <p:nvPr/>
        </p:nvGrpSpPr>
        <p:grpSpPr>
          <a:xfrm>
            <a:off x="1449960" y="2311998"/>
            <a:ext cx="8975673" cy="4452347"/>
            <a:chOff x="1449960" y="2311998"/>
            <a:chExt cx="8975673" cy="445234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AE369CB-F8CB-4A41-8A8F-0178F434F063}"/>
                </a:ext>
              </a:extLst>
            </p:cNvPr>
            <p:cNvGrpSpPr/>
            <p:nvPr/>
          </p:nvGrpSpPr>
          <p:grpSpPr>
            <a:xfrm>
              <a:off x="1796705" y="2311998"/>
              <a:ext cx="8628928" cy="4452347"/>
              <a:chOff x="1789119" y="2218304"/>
              <a:chExt cx="8628928" cy="445234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40D1EE6-21E0-49F8-BF67-AAB8CDF2F6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94235"/>
              <a:stretch/>
            </p:blipFill>
            <p:spPr>
              <a:xfrm>
                <a:off x="1789120" y="2218304"/>
                <a:ext cx="8628927" cy="395357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51CC05C-6630-4EEF-A0F0-AA40F698B1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4976"/>
              <a:stretch/>
            </p:blipFill>
            <p:spPr>
              <a:xfrm>
                <a:off x="1789119" y="2897094"/>
                <a:ext cx="8628927" cy="377355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7E78ED-4A3A-4A2D-BD7F-F92B65E89AEE}"/>
                  </a:ext>
                </a:extLst>
              </p:cNvPr>
              <p:cNvSpPr txBox="1"/>
              <p:nvPr/>
            </p:nvSpPr>
            <p:spPr>
              <a:xfrm>
                <a:off x="5956536" y="2637978"/>
                <a:ext cx="461665" cy="33050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4260ED-0322-4603-B318-34C56E92691A}"/>
                </a:ext>
              </a:extLst>
            </p:cNvPr>
            <p:cNvSpPr txBox="1"/>
            <p:nvPr/>
          </p:nvSpPr>
          <p:spPr>
            <a:xfrm>
              <a:off x="1449960" y="3116699"/>
              <a:ext cx="63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</a:rPr>
                <a:t>①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8DB78D-2894-4EDA-9E7F-DC3782F30BAD}"/>
                </a:ext>
              </a:extLst>
            </p:cNvPr>
            <p:cNvSpPr txBox="1"/>
            <p:nvPr/>
          </p:nvSpPr>
          <p:spPr>
            <a:xfrm>
              <a:off x="1449960" y="5240324"/>
              <a:ext cx="63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</a:rPr>
                <a:t>②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FFF5F6-18E0-4DFA-97F1-38730650BAA9}"/>
                </a:ext>
              </a:extLst>
            </p:cNvPr>
            <p:cNvSpPr txBox="1"/>
            <p:nvPr/>
          </p:nvSpPr>
          <p:spPr>
            <a:xfrm>
              <a:off x="1449960" y="6084712"/>
              <a:ext cx="63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21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6"/>
            <a:ext cx="11775722" cy="3064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Downsampling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 Filtering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Pcl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i="1" dirty="0" err="1">
                <a:solidFill>
                  <a:schemeClr val="tx1"/>
                </a:solidFill>
              </a:rPr>
              <a:t>VoxelGrid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및 </a:t>
            </a:r>
            <a:r>
              <a:rPr lang="en-US" altLang="ko-KR" sz="1400" i="1" dirty="0" err="1">
                <a:solidFill>
                  <a:schemeClr val="tx1"/>
                </a:solidFill>
              </a:rPr>
              <a:t>ApproximateVoxelGrid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두 가지의 </a:t>
            </a:r>
            <a:r>
              <a:rPr lang="en-US" altLang="ko-KR" sz="1400" dirty="0" err="1">
                <a:solidFill>
                  <a:schemeClr val="tx1"/>
                </a:solidFill>
              </a:rPr>
              <a:t>downsampling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방법이 있으며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서로 다른 인터페이스를 제공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rgbClr val="92D050"/>
                </a:solidFill>
              </a:rPr>
              <a:t>VoxelGrid</a:t>
            </a:r>
            <a:r>
              <a:rPr lang="en-US" altLang="ko-KR" sz="1400" dirty="0">
                <a:solidFill>
                  <a:schemeClr val="tx1"/>
                </a:solidFill>
              </a:rPr>
              <a:t> Voxel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2D </a:t>
            </a:r>
            <a:r>
              <a:rPr lang="ko-KR" altLang="en-US" sz="1400" dirty="0">
                <a:solidFill>
                  <a:schemeClr val="tx1"/>
                </a:solidFill>
              </a:rPr>
              <a:t>이미지를 구성하는 최소 단위인 </a:t>
            </a:r>
            <a:r>
              <a:rPr lang="en-US" altLang="ko-KR" sz="1400" dirty="0">
                <a:solidFill>
                  <a:schemeClr val="tx1"/>
                </a:solidFill>
              </a:rPr>
              <a:t>pixel(picture element)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</a:rPr>
              <a:t>3D</a:t>
            </a:r>
            <a:r>
              <a:rPr lang="ko-KR" altLang="en-US" sz="1400" dirty="0">
                <a:solidFill>
                  <a:schemeClr val="tx1"/>
                </a:solidFill>
              </a:rPr>
              <a:t>로 확장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 err="1">
                <a:solidFill>
                  <a:schemeClr val="tx1"/>
                </a:solidFill>
              </a:rPr>
              <a:t>복셀화는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point cloud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Voxel</a:t>
            </a:r>
            <a:r>
              <a:rPr lang="ko-KR" altLang="en-US" sz="1400" dirty="0">
                <a:solidFill>
                  <a:schemeClr val="tx1"/>
                </a:solidFill>
              </a:rPr>
              <a:t>로 변환하는 작업으로 사용자 정의로 적합한 </a:t>
            </a:r>
            <a:r>
              <a:rPr lang="en-US" altLang="ko-KR" sz="1400" dirty="0">
                <a:solidFill>
                  <a:schemeClr val="tx1"/>
                </a:solidFill>
              </a:rPr>
              <a:t>Voxel</a:t>
            </a:r>
            <a:r>
              <a:rPr lang="ko-KR" altLang="en-US" sz="1400" dirty="0">
                <a:solidFill>
                  <a:schemeClr val="tx1"/>
                </a:solidFill>
              </a:rPr>
              <a:t>크기</a:t>
            </a:r>
            <a:r>
              <a:rPr lang="en-US" altLang="ko-KR" sz="1400" dirty="0">
                <a:solidFill>
                  <a:schemeClr val="tx1"/>
                </a:solidFill>
              </a:rPr>
              <a:t>(=</a:t>
            </a:r>
            <a:r>
              <a:rPr lang="en-US" altLang="ko-KR" sz="1400" dirty="0" err="1">
                <a:solidFill>
                  <a:schemeClr val="tx1"/>
                </a:solidFill>
              </a:rPr>
              <a:t>leaf_size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선택하여 </a:t>
            </a:r>
            <a:r>
              <a:rPr lang="en-US" altLang="ko-KR" sz="1400" dirty="0">
                <a:solidFill>
                  <a:schemeClr val="tx1"/>
                </a:solidFill>
              </a:rPr>
              <a:t>leaf size</a:t>
            </a:r>
            <a:r>
              <a:rPr lang="ko-KR" altLang="en-US" sz="1400" dirty="0">
                <a:solidFill>
                  <a:schemeClr val="tx1"/>
                </a:solidFill>
              </a:rPr>
              <a:t>내의 </a:t>
            </a:r>
            <a:r>
              <a:rPr lang="en-US" altLang="ko-KR" sz="1400" dirty="0">
                <a:solidFill>
                  <a:schemeClr val="tx1"/>
                </a:solidFill>
              </a:rPr>
              <a:t>point cloud </a:t>
            </a:r>
            <a:r>
              <a:rPr lang="ko-KR" altLang="en-US" sz="1400" dirty="0">
                <a:solidFill>
                  <a:schemeClr val="tx1"/>
                </a:solidFill>
              </a:rPr>
              <a:t>유무를 계산하여 그 </a:t>
            </a:r>
            <a:r>
              <a:rPr lang="en-US" altLang="ko-KR" sz="1400" dirty="0">
                <a:solidFill>
                  <a:schemeClr val="tx1"/>
                </a:solidFill>
              </a:rPr>
              <a:t>point</a:t>
            </a:r>
            <a:r>
              <a:rPr lang="ko-KR" altLang="en-US" sz="1400" dirty="0">
                <a:solidFill>
                  <a:schemeClr val="tx1"/>
                </a:solidFill>
              </a:rPr>
              <a:t>들의 중심점을 계산하고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나머지 </a:t>
            </a:r>
            <a:r>
              <a:rPr lang="en-US" altLang="ko-KR" sz="1400" dirty="0">
                <a:solidFill>
                  <a:schemeClr val="tx1"/>
                </a:solidFill>
              </a:rPr>
              <a:t>point</a:t>
            </a:r>
            <a:r>
              <a:rPr lang="ko-KR" altLang="en-US" sz="1400" dirty="0">
                <a:solidFill>
                  <a:schemeClr val="tx1"/>
                </a:solidFill>
              </a:rPr>
              <a:t>는 제거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rgbClr val="92D050"/>
                </a:solidFill>
              </a:rPr>
              <a:t>ApproximateVoxelGrid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유일한 차이점은 이 방법은 각 작은 큐브의 중심을 사용하여 큐브 내의 여러 점을 </a:t>
            </a:r>
            <a:r>
              <a:rPr lang="ko-KR" altLang="en-US" sz="1400" dirty="0" err="1">
                <a:solidFill>
                  <a:schemeClr val="tx1"/>
                </a:solidFill>
              </a:rPr>
              <a:t>근사화한다는</a:t>
            </a:r>
            <a:r>
              <a:rPr lang="ko-KR" altLang="en-US" sz="1400" dirty="0">
                <a:solidFill>
                  <a:schemeClr val="tx1"/>
                </a:solidFill>
              </a:rPr>
              <a:t>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VoxelGrid</a:t>
            </a:r>
            <a:r>
              <a:rPr lang="ko-KR" altLang="en-US" sz="1400" dirty="0">
                <a:solidFill>
                  <a:schemeClr val="tx1"/>
                </a:solidFill>
              </a:rPr>
              <a:t>에 비해 계산 속도는 약간 빠르지만 원래 포인트 클라우드의 로컬 모양의 섬세함도 잃음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B6EE2F-A2F3-4BD5-9E46-8D9920D4AA8E}"/>
              </a:ext>
            </a:extLst>
          </p:cNvPr>
          <p:cNvGrpSpPr/>
          <p:nvPr/>
        </p:nvGrpSpPr>
        <p:grpSpPr>
          <a:xfrm>
            <a:off x="1553820" y="3574773"/>
            <a:ext cx="9084360" cy="2947678"/>
            <a:chOff x="1553820" y="3429000"/>
            <a:chExt cx="9084360" cy="2947678"/>
          </a:xfrm>
        </p:grpSpPr>
        <p:pic>
          <p:nvPicPr>
            <p:cNvPr id="1026" name="Picture 2" descr="Geometric structure of a voxel and a pixel">
              <a:extLst>
                <a:ext uri="{FF2B5EF4-FFF2-40B4-BE49-F238E27FC236}">
                  <a16:creationId xmlns:a16="http://schemas.microsoft.com/office/drawing/2014/main" id="{A028D3D2-AEAF-4A1D-9BFB-3EE63479A7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820" y="3429000"/>
              <a:ext cx="2839692" cy="2566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">
              <a:extLst>
                <a:ext uri="{FF2B5EF4-FFF2-40B4-BE49-F238E27FC236}">
                  <a16:creationId xmlns:a16="http://schemas.microsoft.com/office/drawing/2014/main" id="{9049B363-6A7C-4106-A9D0-50529D45F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257" y="3429000"/>
              <a:ext cx="5998923" cy="2947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585AF32-9832-41AC-A113-22CADC3E5C16}"/>
              </a:ext>
            </a:extLst>
          </p:cNvPr>
          <p:cNvSpPr txBox="1"/>
          <p:nvPr/>
        </p:nvSpPr>
        <p:spPr>
          <a:xfrm>
            <a:off x="2637182" y="6432435"/>
            <a:ext cx="7580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Fig. Pixel vs Voxel                                                                                Fig. </a:t>
            </a:r>
            <a:r>
              <a:rPr lang="en-US" altLang="ko-KR" sz="1000" dirty="0" err="1"/>
              <a:t>VoxelGrid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922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00A37FC-7331-4780-8CE2-F74E33188F86}"/>
              </a:ext>
            </a:extLst>
          </p:cNvPr>
          <p:cNvGrpSpPr/>
          <p:nvPr/>
        </p:nvGrpSpPr>
        <p:grpSpPr>
          <a:xfrm>
            <a:off x="1078784" y="940905"/>
            <a:ext cx="10034432" cy="4727713"/>
            <a:chOff x="906334" y="1205947"/>
            <a:chExt cx="10254526" cy="49911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A4CF9C1-C226-4461-A49F-16CD606E0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140" y="1205947"/>
              <a:ext cx="10129720" cy="49911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1E3DEB-72CF-4D3F-B311-B08663B714E0}"/>
                </a:ext>
              </a:extLst>
            </p:cNvPr>
            <p:cNvSpPr txBox="1"/>
            <p:nvPr/>
          </p:nvSpPr>
          <p:spPr>
            <a:xfrm>
              <a:off x="906334" y="3215565"/>
              <a:ext cx="62285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②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F9AC99-0327-43DF-B95A-AE30EB4B0AF6}"/>
                </a:ext>
              </a:extLst>
            </p:cNvPr>
            <p:cNvSpPr txBox="1"/>
            <p:nvPr/>
          </p:nvSpPr>
          <p:spPr>
            <a:xfrm>
              <a:off x="921432" y="4417748"/>
              <a:ext cx="62285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8E3ED7-5EB8-41E0-8BFF-38F8CDBDA8D9}"/>
                </a:ext>
              </a:extLst>
            </p:cNvPr>
            <p:cNvSpPr txBox="1"/>
            <p:nvPr/>
          </p:nvSpPr>
          <p:spPr>
            <a:xfrm>
              <a:off x="921432" y="2010453"/>
              <a:ext cx="62285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2F5AE9-20AB-48B9-B44F-BC2E3BC442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1141" y="3297129"/>
              <a:ext cx="10113938" cy="26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A2C4D5-B935-472E-A57B-F21AFEA3DCB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922" y="4484743"/>
              <a:ext cx="10113938" cy="26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77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7"/>
            <a:ext cx="11775722" cy="307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Outlier Filtering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Outlier removal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KNN</a:t>
            </a:r>
            <a:r>
              <a:rPr lang="ko-KR" altLang="en-US" sz="1400" dirty="0">
                <a:solidFill>
                  <a:schemeClr val="tx1"/>
                </a:solidFill>
              </a:rPr>
              <a:t>을 기준으로 </a:t>
            </a:r>
            <a:r>
              <a:rPr lang="en-US" altLang="ko-KR" sz="1400" i="1" dirty="0" err="1">
                <a:solidFill>
                  <a:schemeClr val="tx1"/>
                </a:solidFill>
              </a:rPr>
              <a:t>StatisticalOutlierRemoval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및 </a:t>
            </a:r>
            <a:r>
              <a:rPr lang="en-US" altLang="ko-KR" sz="1400" i="1" dirty="0" err="1">
                <a:solidFill>
                  <a:schemeClr val="tx1"/>
                </a:solidFill>
              </a:rPr>
              <a:t>RadiusOutlierRemoval</a:t>
            </a:r>
            <a:r>
              <a:rPr lang="ko-KR" altLang="en-US" sz="1400" dirty="0">
                <a:solidFill>
                  <a:schemeClr val="tx1"/>
                </a:solidFill>
              </a:rPr>
              <a:t>로 나뉘어짐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KNN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지도 학습 알고리즘으로 </a:t>
            </a:r>
            <a:r>
              <a:rPr lang="en-US" altLang="ko-KR" sz="1400" dirty="0">
                <a:solidFill>
                  <a:schemeClr val="tx1"/>
                </a:solidFill>
              </a:rPr>
              <a:t>k</a:t>
            </a:r>
            <a:r>
              <a:rPr lang="ko-KR" altLang="en-US" sz="1400" dirty="0">
                <a:solidFill>
                  <a:schemeClr val="tx1"/>
                </a:solidFill>
              </a:rPr>
              <a:t>개의 가장 가까운 이웃을 선택한 다음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이웃을 기반으로 클래스를 할당하거나 새 관찰에 대한 값을 예측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rgbClr val="92D050"/>
                </a:solidFill>
              </a:rPr>
              <a:t>StatisticalOutlierRemoval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통계학적 정보를 이용하여 </a:t>
            </a:r>
            <a:r>
              <a:rPr lang="en-US" altLang="ko-KR" sz="1400" dirty="0">
                <a:solidFill>
                  <a:schemeClr val="tx1"/>
                </a:solidFill>
              </a:rPr>
              <a:t>Noise</a:t>
            </a:r>
            <a:r>
              <a:rPr lang="ko-KR" altLang="en-US" sz="1400" dirty="0">
                <a:solidFill>
                  <a:schemeClr val="tx1"/>
                </a:solidFill>
              </a:rPr>
              <a:t>를 탐지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Mean k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 err="1">
                <a:solidFill>
                  <a:schemeClr val="tx1"/>
                </a:solidFill>
              </a:rPr>
              <a:t>stddev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mul</a:t>
            </a:r>
            <a:r>
              <a:rPr lang="en-US" altLang="ko-KR" sz="1400" dirty="0">
                <a:solidFill>
                  <a:schemeClr val="tx1"/>
                </a:solidFill>
              </a:rPr>
              <a:t> thresh </a:t>
            </a:r>
            <a:r>
              <a:rPr lang="ko-KR" altLang="en-US" sz="1400" dirty="0">
                <a:solidFill>
                  <a:schemeClr val="tx1"/>
                </a:solidFill>
              </a:rPr>
              <a:t>정의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이웃 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표준 편차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rgbClr val="92D050"/>
                </a:solidFill>
              </a:rPr>
              <a:t>RadiusOutlierRemoval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거리 정보를 이용한 가장 간단한 </a:t>
            </a:r>
            <a:r>
              <a:rPr lang="en-US" altLang="ko-KR" sz="1400" dirty="0">
                <a:solidFill>
                  <a:schemeClr val="tx1"/>
                </a:solidFill>
              </a:rPr>
              <a:t>Noise</a:t>
            </a:r>
            <a:r>
              <a:rPr lang="ko-KR" altLang="en-US" sz="1400" dirty="0">
                <a:solidFill>
                  <a:schemeClr val="tx1"/>
                </a:solidFill>
              </a:rPr>
              <a:t>를 탐지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Radius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 err="1">
                <a:solidFill>
                  <a:schemeClr val="tx1"/>
                </a:solidFill>
              </a:rPr>
              <a:t>min_neighbors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정의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반경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최소 이웃 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35310E7-7134-4EBF-AAB3-0F60D7CCA5CA}"/>
              </a:ext>
            </a:extLst>
          </p:cNvPr>
          <p:cNvGrpSpPr/>
          <p:nvPr/>
        </p:nvGrpSpPr>
        <p:grpSpPr>
          <a:xfrm>
            <a:off x="1253638" y="3442252"/>
            <a:ext cx="8963787" cy="3249657"/>
            <a:chOff x="1253638" y="3429000"/>
            <a:chExt cx="8963787" cy="32496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6996F2-4C8E-4469-866A-28B8120D6308}"/>
                </a:ext>
              </a:extLst>
            </p:cNvPr>
            <p:cNvGrpSpPr/>
            <p:nvPr/>
          </p:nvGrpSpPr>
          <p:grpSpPr>
            <a:xfrm>
              <a:off x="1253638" y="3429000"/>
              <a:ext cx="8843693" cy="3249657"/>
              <a:chOff x="1253638" y="3429000"/>
              <a:chExt cx="8843693" cy="3249657"/>
            </a:xfrm>
          </p:grpSpPr>
          <p:pic>
            <p:nvPicPr>
              <p:cNvPr id="2050" name="Picture 2" descr="image">
                <a:extLst>
                  <a:ext uri="{FF2B5EF4-FFF2-40B4-BE49-F238E27FC236}">
                    <a16:creationId xmlns:a16="http://schemas.microsoft.com/office/drawing/2014/main" id="{075FCA75-AF98-4D9E-9131-215963456C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1388"/>
              <a:stretch/>
            </p:blipFill>
            <p:spPr bwMode="auto">
              <a:xfrm>
                <a:off x="1253638" y="3429000"/>
                <a:ext cx="4365283" cy="3249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image">
                <a:extLst>
                  <a:ext uri="{FF2B5EF4-FFF2-40B4-BE49-F238E27FC236}">
                    <a16:creationId xmlns:a16="http://schemas.microsoft.com/office/drawing/2014/main" id="{554AE877-4E8E-4154-B701-0F8BFE4E15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3081" y="4309234"/>
                <a:ext cx="3524250" cy="1552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B4E230-E560-4917-B101-35483323BA7B}"/>
                </a:ext>
              </a:extLst>
            </p:cNvPr>
            <p:cNvSpPr txBox="1"/>
            <p:nvPr/>
          </p:nvSpPr>
          <p:spPr>
            <a:xfrm>
              <a:off x="2637182" y="6432435"/>
              <a:ext cx="7580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Fig. </a:t>
              </a:r>
              <a:r>
                <a:rPr lang="en-US" altLang="ko-KR" sz="1000" dirty="0" err="1"/>
                <a:t>StatisticalOutlierRemoval</a:t>
              </a:r>
              <a:r>
                <a:rPr lang="en-US" altLang="ko-KR" sz="1000" dirty="0"/>
                <a:t>                                                                         Fig. </a:t>
              </a:r>
              <a:r>
                <a:rPr lang="en-US" altLang="ko-KR" sz="1000" dirty="0" err="1"/>
                <a:t>RadiusOutlierRemoval</a:t>
              </a:r>
              <a:r>
                <a:rPr lang="en-US" altLang="ko-KR" sz="1000" dirty="0"/>
                <a:t> 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28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7D21A3E-3450-4046-BBE0-A8F4D536FE5D}"/>
              </a:ext>
            </a:extLst>
          </p:cNvPr>
          <p:cNvGrpSpPr/>
          <p:nvPr/>
        </p:nvGrpSpPr>
        <p:grpSpPr>
          <a:xfrm>
            <a:off x="1499304" y="1142999"/>
            <a:ext cx="9193391" cy="4572001"/>
            <a:chOff x="162644" y="768625"/>
            <a:chExt cx="11535408" cy="556260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E8E6923-25BC-4E9B-A9FE-C3E4D3652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48" y="768625"/>
              <a:ext cx="11204104" cy="556260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3C7D74-B944-423C-A3CB-45D31B3EE115}"/>
                </a:ext>
              </a:extLst>
            </p:cNvPr>
            <p:cNvSpPr txBox="1"/>
            <p:nvPr/>
          </p:nvSpPr>
          <p:spPr>
            <a:xfrm>
              <a:off x="162644" y="3193845"/>
              <a:ext cx="622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②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AB0E91-4F45-41A4-9B7D-BC454D9F2A47}"/>
                </a:ext>
              </a:extLst>
            </p:cNvPr>
            <p:cNvSpPr txBox="1"/>
            <p:nvPr/>
          </p:nvSpPr>
          <p:spPr>
            <a:xfrm>
              <a:off x="162644" y="926321"/>
              <a:ext cx="622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187E98F-9694-4164-A883-8F9BD0307DC0}"/>
                </a:ext>
              </a:extLst>
            </p:cNvPr>
            <p:cNvCxnSpPr>
              <a:cxnSpLocks/>
            </p:cNvCxnSpPr>
            <p:nvPr/>
          </p:nvCxnSpPr>
          <p:spPr>
            <a:xfrm>
              <a:off x="480696" y="3254060"/>
              <a:ext cx="112173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999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7"/>
            <a:ext cx="11775722" cy="1434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Distance Filter Outlier Filtering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Cloud</a:t>
            </a:r>
            <a:r>
              <a:rPr lang="ko-KR" altLang="en-US" sz="1400" dirty="0">
                <a:solidFill>
                  <a:schemeClr val="tx1"/>
                </a:solidFill>
              </a:rPr>
              <a:t>의 처음부터 끝까지 조건을 만족하는 </a:t>
            </a:r>
            <a:r>
              <a:rPr lang="en-US" altLang="ko-KR" sz="1400" dirty="0">
                <a:solidFill>
                  <a:schemeClr val="tx1"/>
                </a:solidFill>
              </a:rPr>
              <a:t>element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copy</a:t>
            </a:r>
            <a:r>
              <a:rPr lang="ko-KR" altLang="en-US" sz="1400" dirty="0">
                <a:solidFill>
                  <a:schemeClr val="tx1"/>
                </a:solidFill>
              </a:rPr>
              <a:t>하는데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컨테이너 끝에 </a:t>
            </a:r>
            <a:r>
              <a:rPr lang="en-US" altLang="ko-KR" sz="1400" dirty="0">
                <a:solidFill>
                  <a:schemeClr val="tx1"/>
                </a:solidFill>
              </a:rPr>
              <a:t>filtered-&gt;points </a:t>
            </a:r>
            <a:r>
              <a:rPr lang="ko-KR" altLang="en-US" sz="1400" dirty="0">
                <a:solidFill>
                  <a:schemeClr val="tx1"/>
                </a:solidFill>
              </a:rPr>
              <a:t>새 요소 자동으로 삽입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Distance near thresh &lt; d &lt; </a:t>
            </a:r>
            <a:r>
              <a:rPr lang="en-US" altLang="ko-KR" sz="1400" dirty="0" err="1">
                <a:solidFill>
                  <a:schemeClr val="tx1"/>
                </a:solidFill>
              </a:rPr>
              <a:t>Distancee</a:t>
            </a:r>
            <a:r>
              <a:rPr lang="en-US" altLang="ko-KR" sz="1400" dirty="0">
                <a:solidFill>
                  <a:schemeClr val="tx1"/>
                </a:solidFill>
              </a:rPr>
              <a:t> far </a:t>
            </a:r>
            <a:r>
              <a:rPr lang="en-US" altLang="ko-KR" sz="1400" dirty="0" err="1">
                <a:solidFill>
                  <a:schemeClr val="tx1"/>
                </a:solidFill>
              </a:rPr>
              <a:t>thres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true or false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</a:rPr>
              <a:t>return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7DCA9D-6959-4EC7-B0E3-B0A9C4943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7" y="5517770"/>
            <a:ext cx="7036484" cy="1224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BE373E-FCCA-42E9-80AD-AB6C257DE83A}"/>
              </a:ext>
            </a:extLst>
          </p:cNvPr>
          <p:cNvSpPr txBox="1"/>
          <p:nvPr/>
        </p:nvSpPr>
        <p:spPr>
          <a:xfrm>
            <a:off x="8080032" y="5686099"/>
            <a:ext cx="4111968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accent1"/>
                </a:solidFill>
              </a:rPr>
              <a:t>즉</a:t>
            </a:r>
            <a:r>
              <a:rPr lang="en-US" altLang="ko-KR" sz="1200" dirty="0">
                <a:solidFill>
                  <a:schemeClr val="accent1"/>
                </a:solidFill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</a:rPr>
              <a:t>최종 </a:t>
            </a:r>
            <a:r>
              <a:rPr lang="en-US" altLang="ko-KR" sz="1200" dirty="0">
                <a:solidFill>
                  <a:schemeClr val="accent1"/>
                </a:solidFill>
              </a:rPr>
              <a:t>pub </a:t>
            </a:r>
            <a:r>
              <a:rPr lang="ko-KR" altLang="en-US" sz="1200" dirty="0">
                <a:solidFill>
                  <a:schemeClr val="accent1"/>
                </a:solidFill>
              </a:rPr>
              <a:t>되는 </a:t>
            </a:r>
            <a:r>
              <a:rPr lang="en-US" altLang="ko-KR" sz="1200" dirty="0" err="1">
                <a:solidFill>
                  <a:schemeClr val="accent1"/>
                </a:solidFill>
              </a:rPr>
              <a:t>filtere</a:t>
            </a:r>
            <a:r>
              <a:rPr lang="ko-KR" altLang="en-US" sz="1200" dirty="0">
                <a:solidFill>
                  <a:schemeClr val="accent1"/>
                </a:solidFill>
              </a:rPr>
              <a:t>는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</a:rPr>
              <a:t>distance filter, </a:t>
            </a:r>
            <a:r>
              <a:rPr lang="en-US" altLang="ko-KR" sz="1200" dirty="0" err="1">
                <a:solidFill>
                  <a:schemeClr val="accent1"/>
                </a:solidFill>
              </a:rPr>
              <a:t>downsampling</a:t>
            </a:r>
            <a:r>
              <a:rPr lang="en-US" altLang="ko-KR" sz="1200" dirty="0">
                <a:solidFill>
                  <a:schemeClr val="accent1"/>
                </a:solidFill>
              </a:rPr>
              <a:t> filter, outlier removal filter</a:t>
            </a:r>
            <a:r>
              <a:rPr lang="ko-KR" altLang="en-US" sz="1200" dirty="0">
                <a:solidFill>
                  <a:schemeClr val="accent1"/>
                </a:solidFill>
              </a:rPr>
              <a:t> 를 거쳐 나옴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6FD324-E49A-49C0-9838-70B48A6076BB}"/>
              </a:ext>
            </a:extLst>
          </p:cNvPr>
          <p:cNvGrpSpPr/>
          <p:nvPr/>
        </p:nvGrpSpPr>
        <p:grpSpPr>
          <a:xfrm>
            <a:off x="1043547" y="1608379"/>
            <a:ext cx="9740687" cy="3851517"/>
            <a:chOff x="1043547" y="1608379"/>
            <a:chExt cx="9740687" cy="385151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C4B409C-3668-4F40-970B-79692B192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547" y="1608379"/>
              <a:ext cx="9740687" cy="385151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561B414-9074-4397-89BC-1796A431549F}"/>
                </a:ext>
              </a:extLst>
            </p:cNvPr>
            <p:cNvSpPr/>
            <p:nvPr/>
          </p:nvSpPr>
          <p:spPr>
            <a:xfrm>
              <a:off x="5174166" y="2531327"/>
              <a:ext cx="1683834" cy="20072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6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C1445FA-40D9-4CEF-9949-35795046AF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32"/>
          <a:stretch/>
        </p:blipFill>
        <p:spPr>
          <a:xfrm>
            <a:off x="366713" y="749300"/>
            <a:ext cx="6962775" cy="58293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508867-E10C-482C-9EFC-33DF1003B0D4}"/>
              </a:ext>
            </a:extLst>
          </p:cNvPr>
          <p:cNvSpPr/>
          <p:nvPr/>
        </p:nvSpPr>
        <p:spPr>
          <a:xfrm>
            <a:off x="208139" y="115957"/>
            <a:ext cx="11775722" cy="493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Deskewing</a:t>
            </a: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B82C80-E271-4717-B2A1-150965A99263}"/>
              </a:ext>
            </a:extLst>
          </p:cNvPr>
          <p:cNvSpPr/>
          <p:nvPr/>
        </p:nvSpPr>
        <p:spPr>
          <a:xfrm>
            <a:off x="7329488" y="514350"/>
            <a:ext cx="4703939" cy="131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92D050"/>
                </a:solidFill>
                <a:highlight>
                  <a:srgbClr val="FFFFFF"/>
                </a:highlight>
              </a:rPr>
              <a:t>Deskewing</a:t>
            </a:r>
            <a:endParaRPr lang="en-US" altLang="ko-KR" sz="1400" b="1" dirty="0">
              <a:solidFill>
                <a:srgbClr val="92D050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기울어진 이미지를 보정하기 위해 스캔한 이미지를 회전</a:t>
            </a:r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1195C-38B4-4F7F-8A11-70B5A9C3B0B1}"/>
              </a:ext>
            </a:extLst>
          </p:cNvPr>
          <p:cNvSpPr/>
          <p:nvPr/>
        </p:nvSpPr>
        <p:spPr>
          <a:xfrm>
            <a:off x="7329488" y="4915364"/>
            <a:ext cx="4703939" cy="131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92D050"/>
                </a:solidFill>
                <a:highlight>
                  <a:srgbClr val="FFFFFF"/>
                </a:highlight>
              </a:rPr>
              <a:t>iterator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vector&lt;type&gt;::iterator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멤버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type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으로 정의</a:t>
            </a:r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주의할 점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: end()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는 맨 마지막 원소의 다음 원소</a:t>
            </a:r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FFFFFF"/>
                </a:highlight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연산자를 사용하여 내부의 원소를 </a:t>
            </a:r>
            <a:r>
              <a:rPr lang="ko-KR" altLang="en-US" sz="1400" dirty="0" err="1">
                <a:solidFill>
                  <a:schemeClr val="tx1"/>
                </a:solidFill>
                <a:highlight>
                  <a:srgbClr val="FFFFFF"/>
                </a:highlight>
              </a:rPr>
              <a:t>가르키고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 접근 가능</a:t>
            </a:r>
            <a:endParaRPr lang="en-US" altLang="ko-KR" sz="14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64CFE8-11BA-490F-9EC6-E0A249802104}"/>
              </a:ext>
            </a:extLst>
          </p:cNvPr>
          <p:cNvGrpSpPr/>
          <p:nvPr/>
        </p:nvGrpSpPr>
        <p:grpSpPr>
          <a:xfrm>
            <a:off x="7665758" y="1660063"/>
            <a:ext cx="4031399" cy="3121875"/>
            <a:chOff x="7477087" y="1728439"/>
            <a:chExt cx="4031399" cy="3121875"/>
          </a:xfrm>
        </p:grpSpPr>
        <p:pic>
          <p:nvPicPr>
            <p:cNvPr id="2050" name="Picture 2" descr="The effect of ego-motion on scan skewing.">
              <a:extLst>
                <a:ext uri="{FF2B5EF4-FFF2-40B4-BE49-F238E27FC236}">
                  <a16:creationId xmlns:a16="http://schemas.microsoft.com/office/drawing/2014/main" id="{F3BDDD19-CDEA-4817-82B3-5BA05CFA1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087" y="1728439"/>
              <a:ext cx="4031399" cy="1560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498973D-EA71-4604-B890-A8750941F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7089" y="3289377"/>
              <a:ext cx="4031397" cy="1560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182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11543</TotalTime>
  <Words>1664</Words>
  <Application>Microsoft Office PowerPoint</Application>
  <PresentationFormat>와이드스크린</PresentationFormat>
  <Paragraphs>236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1436</cp:revision>
  <dcterms:created xsi:type="dcterms:W3CDTF">2022-09-20T07:37:58Z</dcterms:created>
  <dcterms:modified xsi:type="dcterms:W3CDTF">2022-11-11T07:38:54Z</dcterms:modified>
</cp:coreProperties>
</file>