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1" r:id="rId2"/>
    <p:sldId id="306" r:id="rId3"/>
    <p:sldId id="314" r:id="rId4"/>
    <p:sldId id="307" r:id="rId5"/>
    <p:sldId id="311" r:id="rId6"/>
    <p:sldId id="310" r:id="rId7"/>
    <p:sldId id="315" r:id="rId8"/>
    <p:sldId id="308" r:id="rId9"/>
    <p:sldId id="312" r:id="rId10"/>
    <p:sldId id="31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D23"/>
    <a:srgbClr val="FFFFFF"/>
    <a:srgbClr val="4A4949"/>
    <a:srgbClr val="A7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10" autoAdjust="0"/>
    <p:restoredTop sz="91784" autoAdjust="0"/>
  </p:normalViewPr>
  <p:slideViewPr>
    <p:cSldViewPr snapToGrid="0">
      <p:cViewPr varScale="1">
        <p:scale>
          <a:sx n="86" d="100"/>
          <a:sy n="86" d="100"/>
        </p:scale>
        <p:origin x="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F3BCE-85D2-49A6-B403-2DA32D68337C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E0967-6272-4D61-B49C-4A9836A84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218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033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76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176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671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672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728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336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310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683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ED528-5023-44F1-A1C9-6B7BDAE3D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20E422-FFEB-46DD-B9CC-4B018FD0A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4C001-66C3-40FF-8687-A9F383B34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81402-720A-4A1B-89EF-4754E9E91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F2B129-D386-498B-B00D-CB586AD5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839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5CCE2-CD07-4072-9B87-D7A7072EE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6F2190-FC25-4212-9757-37C3FA274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D44C76-D65B-4FD6-88B8-CD70AC53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17966E-EEED-42D9-96C2-D31D9C305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6D2C48-3D01-433E-BECA-1A157186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66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97CC7B-0202-4A48-971D-037AC09DC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53310C-5FCF-46D7-897D-86F27C8C7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C3BE5B-16A9-4C05-8707-B7EF4929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509A75-A0A2-41AA-92AF-92624AD86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788FA0-BD81-4AC2-8B06-CC946726A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2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3AEC1-FFAA-4AEE-8F0E-E57F2206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ECA3A1-19DB-4342-B306-CBC29E496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3A21F-6D68-4425-ACAA-913F4311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83F5F5-1023-489C-8537-5820E0D8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211284-8836-49B4-A915-718C5C11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36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AA244-6790-44EE-ABD5-C27C25DF3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D1CFE5-7390-4E5D-BB4E-2DF9024BB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A11C9-805D-406F-A4EF-CA830EC5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DC658A-925E-4980-9512-A8F71C21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223D5E-21AB-46F3-89A2-A8FF3F58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822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DCB2D-F131-47A2-B5B5-FC8AB1866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492E3-2B43-4938-B577-D50E48A3B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3872F0-C7A4-4C49-99AD-9C032BFF3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741E1F-6544-4D46-9043-1870620D3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CEA1A6-2B20-44CF-8A17-5E28DBB4D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727DBA-334A-4DB1-AA2E-D4EA653B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63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C6549-EF96-4418-9DB0-3A0DF8E6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E0F344-E777-459E-8E4C-0365EF01B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90BA02-BEBF-445D-8C5E-35E2A87A2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F5DF76-E9AF-4963-81B8-EE37247F7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4D47B8-A82F-4A3A-A10C-F572583FC4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51540A-254C-49EC-82C6-437B327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D32CF2-7CD9-41CC-B8BC-EEF73E911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8A4C66-2860-4ECC-AA73-F9F3BDF1B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092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733A7-EEAD-4C13-AC12-DDD4A6FA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C0C4D3-FF51-4169-8F0D-C33A42246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6DE9D7-8C0A-4976-8197-62630AE2C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271C94-AE13-4DAE-A2B2-43926026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077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C33C3B-BEF8-4FAC-8956-8888BA512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60DAEA-551D-4EE4-9ADF-FBEC274E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2A1C5A-F4C3-4820-BC22-5EEF5801D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44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09AD1-2548-4CF8-AD70-80899FC26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85DE18-8B60-4A09-94AD-88D275B4A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85B996-A263-4E89-9A05-9B0181C4E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515281-8FE7-4832-82E3-80E23FD06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EDD5A6-6E43-4152-B592-EBD31A98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04D93D-F462-43AF-B44B-E955E70A9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871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67DA-382C-423A-A0BC-FB7F2754A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8DE2B6-90F6-48A4-AC11-F231A2A64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BEB7AE-B7F6-4A90-95E2-68F2DE3FC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7F6245-ADE7-4007-9E7F-98FA8CEC9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48084A-0B02-48EB-BD58-74F86BF1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17F944-0CCA-4D11-A973-C1DD40C6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147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96183B-C3FF-4764-A668-FA3F7B806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CCF4DF-784C-411E-83D1-46F12A3C4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1F69B6-F8A9-469B-9B05-A4BD4C716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0595F-CE56-409D-8655-7E5EB9963D40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F891B2-1B09-448C-B008-5893912B7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4753A5-BF27-4EB5-A6EC-E5650E47C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91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7F544BA-3BD2-41CA-8389-1DE805E3E236}"/>
              </a:ext>
            </a:extLst>
          </p:cNvPr>
          <p:cNvSpPr/>
          <p:nvPr/>
        </p:nvSpPr>
        <p:spPr>
          <a:xfrm>
            <a:off x="2447591" y="1161926"/>
            <a:ext cx="729681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err="1">
                <a:highlight>
                  <a:srgbClr val="FFFF00"/>
                </a:highlight>
              </a:rPr>
              <a:t>Pointcloud</a:t>
            </a:r>
            <a:r>
              <a:rPr lang="ko-KR" altLang="en-US" sz="3600" b="1" dirty="0">
                <a:highlight>
                  <a:srgbClr val="FFFF00"/>
                </a:highlight>
              </a:rPr>
              <a:t> </a:t>
            </a:r>
            <a:r>
              <a:rPr lang="en-US" altLang="ko-KR" sz="3600" b="1" dirty="0">
                <a:highlight>
                  <a:srgbClr val="FFFF00"/>
                </a:highlight>
              </a:rPr>
              <a:t>Registration</a:t>
            </a:r>
            <a:r>
              <a:rPr lang="ko-KR" altLang="en-US" sz="3600" b="1" dirty="0">
                <a:highlight>
                  <a:srgbClr val="FFFF00"/>
                </a:highlight>
              </a:rPr>
              <a:t> </a:t>
            </a:r>
            <a:r>
              <a:rPr lang="en-US" altLang="ko-KR" sz="3600" b="1" dirty="0">
                <a:highlight>
                  <a:srgbClr val="FFFF00"/>
                </a:highlight>
              </a:rPr>
              <a:t>method</a:t>
            </a:r>
          </a:p>
          <a:p>
            <a:endParaRPr lang="en-US" altLang="ko-KR" sz="3600" b="1" dirty="0"/>
          </a:p>
          <a:p>
            <a:endParaRPr lang="en-US" altLang="ko-KR" sz="3600" b="1" dirty="0"/>
          </a:p>
          <a:p>
            <a:r>
              <a:rPr lang="en-US" altLang="ko-KR" sz="2400" b="1" dirty="0"/>
              <a:t>- </a:t>
            </a:r>
            <a:r>
              <a:rPr lang="en-US" altLang="ko-KR" sz="2400" b="1" dirty="0" err="1"/>
              <a:t>Pointcloud</a:t>
            </a:r>
            <a:r>
              <a:rPr lang="en-US" altLang="ko-KR" sz="2400" b="1" dirty="0"/>
              <a:t> Registration</a:t>
            </a:r>
          </a:p>
          <a:p>
            <a:r>
              <a:rPr lang="en-US" altLang="ko-KR" sz="2400" b="1" dirty="0"/>
              <a:t>  - ICP</a:t>
            </a:r>
          </a:p>
          <a:p>
            <a:pPr lvl="1"/>
            <a:r>
              <a:rPr lang="en-US" altLang="ko-KR" sz="2400" b="1" dirty="0"/>
              <a:t>- GICP</a:t>
            </a:r>
          </a:p>
          <a:p>
            <a:r>
              <a:rPr lang="en-US" altLang="ko-KR" sz="2400" b="1" dirty="0"/>
              <a:t>  - NDT</a:t>
            </a:r>
          </a:p>
          <a:p>
            <a:endParaRPr lang="en-US" altLang="ko-KR" sz="24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37C5307-CA03-4CDB-B337-7BA4F8FF1BEA}"/>
              </a:ext>
            </a:extLst>
          </p:cNvPr>
          <p:cNvSpPr/>
          <p:nvPr/>
        </p:nvSpPr>
        <p:spPr>
          <a:xfrm>
            <a:off x="8636000" y="5359400"/>
            <a:ext cx="2857500" cy="1054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발표자 </a:t>
            </a:r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ko-KR" altLang="en-US" b="1" dirty="0">
                <a:solidFill>
                  <a:schemeClr val="tx1"/>
                </a:solidFill>
              </a:rPr>
              <a:t>이담</a:t>
            </a:r>
          </a:p>
        </p:txBody>
      </p:sp>
    </p:spTree>
    <p:extLst>
      <p:ext uri="{BB962C8B-B14F-4D97-AF65-F5344CB8AC3E}">
        <p14:creationId xmlns:p14="http://schemas.microsoft.com/office/powerpoint/2010/main" val="858459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E6D47D9D-26F1-414F-BF04-BE58A76B138D}"/>
                  </a:ext>
                </a:extLst>
              </p:cNvPr>
              <p:cNvSpPr/>
              <p:nvPr/>
            </p:nvSpPr>
            <p:spPr>
              <a:xfrm>
                <a:off x="208139" y="0"/>
                <a:ext cx="11775722" cy="56473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b="1" dirty="0">
                    <a:solidFill>
                      <a:schemeClr val="tx1"/>
                    </a:solidFill>
                    <a:highlight>
                      <a:srgbClr val="DEFD23"/>
                    </a:highlight>
                  </a:rPr>
                  <a:t>Scan alignment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altLang="ko-KR" sz="1400" dirty="0">
                    <a:solidFill>
                      <a:schemeClr val="tx1"/>
                    </a:solidFill>
                  </a:rPr>
                  <a:t>① 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첫 스캔에 대해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NDT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를 만듦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200000"/>
                  </a:lnSpc>
                </a:pPr>
                <a:r>
                  <a:rPr lang="en-US" altLang="ko-KR" sz="1400" dirty="0">
                    <a:solidFill>
                      <a:schemeClr val="tx1"/>
                    </a:solidFill>
                  </a:rPr>
                  <a:t>② 0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이나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odometry data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를 사용해서 파라미터에 대한 추정치를 초기화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200000"/>
                  </a:lnSpc>
                </a:pPr>
                <a:r>
                  <a:rPr lang="en-US" altLang="ko-KR" sz="1400" dirty="0">
                    <a:solidFill>
                      <a:schemeClr val="tx1"/>
                    </a:solidFill>
                  </a:rPr>
                  <a:t>③ 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두 번째 스캔의 각 샘플에 대해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재구성된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2D point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를 파라미터에 따라 첫 번째 스캔의 좌표 프레임에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mapping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altLang="ko-KR" sz="1400" dirty="0">
                    <a:solidFill>
                      <a:schemeClr val="tx1"/>
                    </a:solidFill>
                  </a:rPr>
                  <a:t>④ Mapping 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된 각 지점에 해당하는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normal distribution(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정규 분포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)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를 결정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200000"/>
                  </a:lnSpc>
                </a:pPr>
                <a:r>
                  <a:rPr lang="en-US" altLang="ko-KR" sz="1400" dirty="0">
                    <a:solidFill>
                      <a:schemeClr val="tx1"/>
                    </a:solidFill>
                  </a:rPr>
                  <a:t>⑤ 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파라미터에 대한</a:t>
                </a:r>
                <a:r>
                  <a:rPr lang="ko-KR" altLang="en-US" sz="1400" b="1" dirty="0">
                    <a:solidFill>
                      <a:srgbClr val="DEFD23"/>
                    </a:solidFill>
                  </a:rPr>
                  <a:t> </a:t>
                </a:r>
                <a:r>
                  <a:rPr lang="en-US" altLang="ko-KR" sz="1400" b="1" dirty="0">
                    <a:solidFill>
                      <a:srgbClr val="92D050"/>
                    </a:solidFill>
                  </a:rPr>
                  <a:t>score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은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mapping 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된 각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point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에 대한 분포를 평가하고 결과를 합산하여 결정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200000"/>
                  </a:lnSpc>
                </a:pP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200000"/>
                  </a:lnSpc>
                </a:pP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lvl="2">
                  <a:lnSpc>
                    <a:spcPct val="200000"/>
                  </a:lnSpc>
                </a:pPr>
                <a:r>
                  <a:rPr lang="ko-KR" altLang="en-US" sz="1400" dirty="0">
                    <a:solidFill>
                      <a:schemeClr val="tx1"/>
                    </a:solidFill>
                  </a:rPr>
                  <a:t>모든 점   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파</a:t>
                </a:r>
                <a14:m>
                  <m:oMath xmlns:m="http://schemas.openxmlformats.org/officeDocument/2006/math">
                    <m:r>
                      <a:rPr lang="ko-KR" altLang="en-US" sz="1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라</m:t>
                    </m:r>
                    <m:r>
                      <a:rPr lang="ko-KR" alt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미</m:t>
                    </m:r>
                    <m:r>
                      <a:rPr lang="ko-KR" altLang="en-US" sz="1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터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ko-KR" altLang="en-US" sz="1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에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따</m:t>
                    </m:r>
                    <m:r>
                      <a:rPr lang="ko-KR" alt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라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mapping</m:t>
                    </m:r>
                    <m:r>
                      <a:rPr lang="ko-KR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한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결과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)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에서 파라미터 공분산과 평균이 최대일 때 최적이 되며 그 합계가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p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의 점수가 됨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200000"/>
                  </a:lnSpc>
                </a:pPr>
                <a:r>
                  <a:rPr lang="en-US" altLang="ko-KR" sz="1400" dirty="0">
                    <a:solidFill>
                      <a:schemeClr val="tx1"/>
                    </a:solidFill>
                  </a:rPr>
                  <a:t>⑥ score optimization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을 하여 새로운 파라미터 추정치를 계산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lvl="2">
                  <a:lnSpc>
                    <a:spcPct val="200000"/>
                  </a:lnSpc>
                </a:pPr>
                <a:r>
                  <a:rPr lang="en-US" altLang="ko-KR" sz="1400" b="1" dirty="0">
                    <a:solidFill>
                      <a:srgbClr val="92D050"/>
                    </a:solidFill>
                  </a:rPr>
                  <a:t>Newton algorithm 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해를 근사적으로 찾을 때 유용하게 사용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200000"/>
                  </a:lnSpc>
                </a:pPr>
                <a:r>
                  <a:rPr lang="en-US" altLang="ko-KR" sz="1400" dirty="0">
                    <a:solidFill>
                      <a:schemeClr val="tx1"/>
                    </a:solidFill>
                  </a:rPr>
                  <a:t>⑦ 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수렴 기준이 충족될 때까지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3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으로 이동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:r>
                  <a:rPr lang="ko-KR" altLang="en-US" sz="1400" dirty="0">
                    <a:solidFill>
                      <a:schemeClr val="tx1"/>
                    </a:solidFill>
                  </a:rPr>
                  <a:t>두 번째 스캔 매핑은 아래와 같은 식을 사용하여 수행되며 해당하는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normal distribution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를 찾음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E6D47D9D-26F1-414F-BF04-BE58A76B13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39" y="0"/>
                <a:ext cx="11775722" cy="5647343"/>
              </a:xfrm>
              <a:prstGeom prst="rect">
                <a:avLst/>
              </a:prstGeom>
              <a:blipFill>
                <a:blip r:embed="rId3"/>
                <a:stretch>
                  <a:fillRect l="-155" b="-54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그룹 17">
            <a:extLst>
              <a:ext uri="{FF2B5EF4-FFF2-40B4-BE49-F238E27FC236}">
                <a16:creationId xmlns:a16="http://schemas.microsoft.com/office/drawing/2014/main" id="{E378F14F-7603-410C-BEFB-21C562CD9FCB}"/>
              </a:ext>
            </a:extLst>
          </p:cNvPr>
          <p:cNvGrpSpPr/>
          <p:nvPr/>
        </p:nvGrpSpPr>
        <p:grpSpPr>
          <a:xfrm>
            <a:off x="3376903" y="5647343"/>
            <a:ext cx="5438194" cy="1210657"/>
            <a:chOff x="3928830" y="4681871"/>
            <a:chExt cx="5438194" cy="121065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979ACBC-6FC9-4504-9BA9-E0A42EC9F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28830" y="4681871"/>
              <a:ext cx="4334339" cy="711486"/>
            </a:xfrm>
            <a:prstGeom prst="rect">
              <a:avLst/>
            </a:prstGeom>
          </p:spPr>
        </p:pic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18A5C2FF-E233-46D1-9FC8-3C044A657FA0}"/>
                </a:ext>
              </a:extLst>
            </p:cNvPr>
            <p:cNvCxnSpPr/>
            <p:nvPr/>
          </p:nvCxnSpPr>
          <p:spPr>
            <a:xfrm>
              <a:off x="7950820" y="5393357"/>
              <a:ext cx="446048" cy="360672"/>
            </a:xfrm>
            <a:prstGeom prst="bentConnector3">
              <a:avLst>
                <a:gd name="adj1" fmla="val 0"/>
              </a:avLst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B8779F4A-7B03-478A-B177-C1889F5C2DEE}"/>
                </a:ext>
              </a:extLst>
            </p:cNvPr>
            <p:cNvCxnSpPr/>
            <p:nvPr/>
          </p:nvCxnSpPr>
          <p:spPr>
            <a:xfrm rot="10800000" flipV="1">
              <a:off x="5337659" y="5393357"/>
              <a:ext cx="401444" cy="360672"/>
            </a:xfrm>
            <a:prstGeom prst="bentConnector3">
              <a:avLst>
                <a:gd name="adj1" fmla="val 0"/>
              </a:avLst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AD3FE5D-2D4B-4585-B0B4-545351BEE26D}"/>
                </a:ext>
              </a:extLst>
            </p:cNvPr>
            <p:cNvSpPr txBox="1"/>
            <p:nvPr/>
          </p:nvSpPr>
          <p:spPr>
            <a:xfrm>
              <a:off x="4690887" y="5615529"/>
              <a:ext cx="8474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00B050"/>
                  </a:solidFill>
                </a:rPr>
                <a:t>회전각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398787-52CD-44C0-B4BC-958736240959}"/>
                </a:ext>
              </a:extLst>
            </p:cNvPr>
            <p:cNvSpPr txBox="1"/>
            <p:nvPr/>
          </p:nvSpPr>
          <p:spPr>
            <a:xfrm>
              <a:off x="8396868" y="5615529"/>
              <a:ext cx="9701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00B050"/>
                  </a:solidFill>
                </a:rPr>
                <a:t>Translation</a:t>
              </a:r>
              <a:endParaRPr lang="ko-KR" altLang="en-US" sz="12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CCFDD419-A9A4-4A2B-BACF-0F239E54DA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4126" y="2724763"/>
            <a:ext cx="4343748" cy="741419"/>
          </a:xfrm>
          <a:prstGeom prst="rect">
            <a:avLst/>
          </a:prstGeom>
        </p:spPr>
      </p:pic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8BEF3FE-9D7E-4E62-8172-2B0376AF561A}"/>
              </a:ext>
            </a:extLst>
          </p:cNvPr>
          <p:cNvCxnSpPr>
            <a:cxnSpLocks/>
          </p:cNvCxnSpPr>
          <p:nvPr/>
        </p:nvCxnSpPr>
        <p:spPr>
          <a:xfrm>
            <a:off x="208139" y="1601333"/>
            <a:ext cx="0" cy="343457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4B4363A-BD6E-4F54-B63B-2F7F243751D5}"/>
              </a:ext>
            </a:extLst>
          </p:cNvPr>
          <p:cNvCxnSpPr/>
          <p:nvPr/>
        </p:nvCxnSpPr>
        <p:spPr>
          <a:xfrm>
            <a:off x="208139" y="5035910"/>
            <a:ext cx="472085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EE44DBA-CB4F-4376-8BB1-06356D446E0C}"/>
              </a:ext>
            </a:extLst>
          </p:cNvPr>
          <p:cNvCxnSpPr/>
          <p:nvPr/>
        </p:nvCxnSpPr>
        <p:spPr>
          <a:xfrm>
            <a:off x="208139" y="1601333"/>
            <a:ext cx="483237" cy="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>
            <a:extLst>
              <a:ext uri="{FF2B5EF4-FFF2-40B4-BE49-F238E27FC236}">
                <a16:creationId xmlns:a16="http://schemas.microsoft.com/office/drawing/2014/main" id="{6B3F5C41-2AE7-4246-B0E0-543FE17B18A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0618" t="17956" r="14234" b="49979"/>
          <a:stretch/>
        </p:blipFill>
        <p:spPr>
          <a:xfrm>
            <a:off x="1861399" y="3643154"/>
            <a:ext cx="204734" cy="21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50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208139" y="115956"/>
            <a:ext cx="11775722" cy="2779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Pointcloud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 Registration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Point Cloud Registration</a:t>
            </a:r>
            <a:r>
              <a:rPr lang="ko-KR" altLang="en-US" sz="1400" dirty="0">
                <a:solidFill>
                  <a:schemeClr val="tx1"/>
                </a:solidFill>
              </a:rPr>
              <a:t>이란 두 </a:t>
            </a:r>
            <a:r>
              <a:rPr lang="en-US" altLang="ko-KR" sz="1400" dirty="0">
                <a:solidFill>
                  <a:schemeClr val="tx1"/>
                </a:solidFill>
              </a:rPr>
              <a:t>Point Cloud</a:t>
            </a:r>
            <a:r>
              <a:rPr lang="ko-KR" altLang="en-US" sz="1400" dirty="0">
                <a:solidFill>
                  <a:schemeClr val="tx1"/>
                </a:solidFill>
              </a:rPr>
              <a:t>를 정렬을 하는 공간 변환을 찾는 과정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이는 </a:t>
            </a:r>
            <a:r>
              <a:rPr lang="en-US" altLang="ko-KR" sz="1400" dirty="0">
                <a:solidFill>
                  <a:schemeClr val="tx1"/>
                </a:solidFill>
              </a:rPr>
              <a:t>Mapping</a:t>
            </a:r>
            <a:r>
              <a:rPr lang="ko-KR" altLang="en-US" sz="1400" dirty="0">
                <a:solidFill>
                  <a:schemeClr val="tx1"/>
                </a:solidFill>
              </a:rPr>
              <a:t>을 할 때 매우 중요한 과정인데 </a:t>
            </a:r>
            <a:r>
              <a:rPr lang="en-US" altLang="ko-KR" sz="1400" dirty="0">
                <a:solidFill>
                  <a:schemeClr val="tx1"/>
                </a:solidFill>
              </a:rPr>
              <a:t>Scan matching</a:t>
            </a:r>
            <a:r>
              <a:rPr lang="ko-KR" altLang="en-US" sz="1400" dirty="0">
                <a:solidFill>
                  <a:schemeClr val="tx1"/>
                </a:solidFill>
              </a:rPr>
              <a:t>을 하거나 </a:t>
            </a:r>
            <a:r>
              <a:rPr lang="en-US" altLang="ko-KR" sz="1400" dirty="0">
                <a:solidFill>
                  <a:schemeClr val="tx1"/>
                </a:solidFill>
              </a:rPr>
              <a:t>Scan registration</a:t>
            </a:r>
            <a:r>
              <a:rPr lang="ko-KR" altLang="en-US" sz="1400" dirty="0">
                <a:solidFill>
                  <a:schemeClr val="tx1"/>
                </a:solidFill>
              </a:rPr>
              <a:t>을 진행할 때 동일한 </a:t>
            </a:r>
            <a:r>
              <a:rPr lang="en-US" altLang="ko-KR" sz="1400" dirty="0">
                <a:solidFill>
                  <a:schemeClr val="tx1"/>
                </a:solidFill>
              </a:rPr>
              <a:t>reference frame</a:t>
            </a:r>
            <a:r>
              <a:rPr lang="ko-KR" altLang="en-US" sz="1400" dirty="0">
                <a:solidFill>
                  <a:schemeClr val="tx1"/>
                </a:solidFill>
              </a:rPr>
              <a:t>에서 보았을 때 각각의 </a:t>
            </a:r>
            <a:r>
              <a:rPr lang="en-US" altLang="ko-KR" sz="1400" dirty="0">
                <a:solidFill>
                  <a:schemeClr val="tx1"/>
                </a:solidFill>
              </a:rPr>
              <a:t>Map point</a:t>
            </a:r>
            <a:r>
              <a:rPr lang="ko-KR" altLang="en-US" sz="1400" dirty="0">
                <a:solidFill>
                  <a:schemeClr val="tx1"/>
                </a:solidFill>
              </a:rPr>
              <a:t>들이 일치해야 정확한 주위 환경을 </a:t>
            </a:r>
            <a:r>
              <a:rPr lang="en-US" altLang="ko-KR" sz="1400" dirty="0">
                <a:solidFill>
                  <a:schemeClr val="tx1"/>
                </a:solidFill>
              </a:rPr>
              <a:t>Mapping </a:t>
            </a:r>
            <a:r>
              <a:rPr lang="ko-KR" altLang="en-US" sz="1400" dirty="0">
                <a:solidFill>
                  <a:schemeClr val="tx1"/>
                </a:solidFill>
              </a:rPr>
              <a:t>할 수 있기 때문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따라서 </a:t>
            </a:r>
            <a:r>
              <a:rPr lang="en-US" altLang="ko-KR" sz="1400" dirty="0">
                <a:solidFill>
                  <a:schemeClr val="tx1"/>
                </a:solidFill>
              </a:rPr>
              <a:t>Point Cloud Registration</a:t>
            </a:r>
            <a:r>
              <a:rPr lang="ko-KR" altLang="en-US" sz="1400" dirty="0">
                <a:solidFill>
                  <a:schemeClr val="tx1"/>
                </a:solidFill>
              </a:rPr>
              <a:t>을 통해 가장 정렬을 잘하는 </a:t>
            </a:r>
            <a:r>
              <a:rPr lang="en-US" altLang="ko-KR" sz="1400" dirty="0">
                <a:solidFill>
                  <a:srgbClr val="FF0000"/>
                </a:solidFill>
              </a:rPr>
              <a:t>Rotation Matrix R</a:t>
            </a:r>
            <a:r>
              <a:rPr lang="ko-KR" altLang="en-US" sz="1400" dirty="0">
                <a:solidFill>
                  <a:schemeClr val="tx1"/>
                </a:solidFill>
              </a:rPr>
              <a:t>과 </a:t>
            </a:r>
            <a:r>
              <a:rPr lang="en-US" altLang="ko-KR" sz="1400" dirty="0">
                <a:solidFill>
                  <a:srgbClr val="FF0000"/>
                </a:solidFill>
              </a:rPr>
              <a:t>Translation Vector t</a:t>
            </a:r>
            <a:r>
              <a:rPr lang="ko-KR" altLang="en-US" sz="1400" dirty="0">
                <a:solidFill>
                  <a:schemeClr val="tx1"/>
                </a:solidFill>
              </a:rPr>
              <a:t>를 찾는 것이 핵심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빨간색 </a:t>
            </a:r>
            <a:r>
              <a:rPr lang="en-US" altLang="ko-KR" sz="1400" dirty="0">
                <a:solidFill>
                  <a:schemeClr val="tx1"/>
                </a:solidFill>
              </a:rPr>
              <a:t>Point Cloud</a:t>
            </a:r>
            <a:r>
              <a:rPr lang="ko-KR" altLang="en-US" sz="1400" dirty="0">
                <a:solidFill>
                  <a:schemeClr val="tx1"/>
                </a:solidFill>
              </a:rPr>
              <a:t>를 </a:t>
            </a:r>
            <a:r>
              <a:rPr lang="en-US" altLang="ko-KR" sz="1400" dirty="0" err="1">
                <a:solidFill>
                  <a:schemeClr val="tx1"/>
                </a:solidFill>
              </a:rPr>
              <a:t>Yn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파란색 </a:t>
            </a:r>
            <a:r>
              <a:rPr lang="en-US" altLang="ko-KR" sz="1400" dirty="0">
                <a:solidFill>
                  <a:schemeClr val="tx1"/>
                </a:solidFill>
              </a:rPr>
              <a:t>Point Cloud</a:t>
            </a:r>
            <a:r>
              <a:rPr lang="ko-KR" altLang="en-US" sz="1400" dirty="0">
                <a:solidFill>
                  <a:schemeClr val="tx1"/>
                </a:solidFill>
              </a:rPr>
              <a:t>를 </a:t>
            </a:r>
            <a:r>
              <a:rPr lang="en-US" altLang="ko-KR" sz="1400" dirty="0" err="1">
                <a:solidFill>
                  <a:schemeClr val="tx1"/>
                </a:solidFill>
              </a:rPr>
              <a:t>Xn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그리고 각각 </a:t>
            </a:r>
            <a:r>
              <a:rPr lang="en-US" altLang="ko-KR" sz="1400" dirty="0">
                <a:solidFill>
                  <a:schemeClr val="tx1"/>
                </a:solidFill>
              </a:rPr>
              <a:t>Point</a:t>
            </a:r>
            <a:r>
              <a:rPr lang="ko-KR" altLang="en-US" sz="1400" dirty="0">
                <a:solidFill>
                  <a:schemeClr val="tx1"/>
                </a:solidFill>
              </a:rPr>
              <a:t>들의 대응 관계를 </a:t>
            </a:r>
            <a:r>
              <a:rPr lang="en-US" altLang="ko-KR" sz="1400" dirty="0">
                <a:solidFill>
                  <a:schemeClr val="tx1"/>
                </a:solidFill>
              </a:rPr>
              <a:t>C</a:t>
            </a:r>
            <a:r>
              <a:rPr lang="ko-KR" altLang="en-US" sz="1400" dirty="0">
                <a:solidFill>
                  <a:schemeClr val="tx1"/>
                </a:solidFill>
              </a:rPr>
              <a:t>라고 정의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740DFBF-DBC5-44AB-890D-EF6F063744FB}"/>
              </a:ext>
            </a:extLst>
          </p:cNvPr>
          <p:cNvGrpSpPr/>
          <p:nvPr/>
        </p:nvGrpSpPr>
        <p:grpSpPr>
          <a:xfrm>
            <a:off x="696913" y="3238500"/>
            <a:ext cx="9604374" cy="2449405"/>
            <a:chOff x="696913" y="3683000"/>
            <a:chExt cx="9604374" cy="2449405"/>
          </a:xfrm>
        </p:grpSpPr>
        <p:pic>
          <p:nvPicPr>
            <p:cNvPr id="7" name="Picture 2" descr="https://user-images.githubusercontent.com/41863759/134810803-95fbd31f-b420-41d4-999b-f1602401846d.png">
              <a:extLst>
                <a:ext uri="{FF2B5EF4-FFF2-40B4-BE49-F238E27FC236}">
                  <a16:creationId xmlns:a16="http://schemas.microsoft.com/office/drawing/2014/main" id="{E76663FE-7700-43C4-82D3-BA13D6BCE6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913" y="3683000"/>
              <a:ext cx="5208587" cy="2449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https://user-images.githubusercontent.com/41863759/134813581-b7ea6a73-2539-42a6-ac1c-c69bb3cdd11f.png">
              <a:extLst>
                <a:ext uri="{FF2B5EF4-FFF2-40B4-BE49-F238E27FC236}">
                  <a16:creationId xmlns:a16="http://schemas.microsoft.com/office/drawing/2014/main" id="{1BA81F7A-2FD9-4BC4-9D50-9AE60628E2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3644" y="4310062"/>
              <a:ext cx="1893887" cy="370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https://user-images.githubusercontent.com/41863759/134813673-850d45b2-fa67-443d-9c2d-e297d61fc972.png">
              <a:extLst>
                <a:ext uri="{FF2B5EF4-FFF2-40B4-BE49-F238E27FC236}">
                  <a16:creationId xmlns:a16="http://schemas.microsoft.com/office/drawing/2014/main" id="{0594C4A0-DBA2-41E5-8BFF-CD59341847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9887" y="4907702"/>
              <a:ext cx="3581400" cy="819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D8671BBC-538D-41B4-AC23-6D66C755FDD4}"/>
              </a:ext>
            </a:extLst>
          </p:cNvPr>
          <p:cNvCxnSpPr>
            <a:stCxn id="2052" idx="2"/>
          </p:cNvCxnSpPr>
          <p:nvPr/>
        </p:nvCxnSpPr>
        <p:spPr>
          <a:xfrm rot="5400000">
            <a:off x="7639730" y="5225142"/>
            <a:ext cx="813029" cy="928687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25C19DA-75AB-4434-8050-F1C83BA9569D}"/>
              </a:ext>
            </a:extLst>
          </p:cNvPr>
          <p:cNvSpPr txBox="1"/>
          <p:nvPr/>
        </p:nvSpPr>
        <p:spPr>
          <a:xfrm>
            <a:off x="3556000" y="5955920"/>
            <a:ext cx="4143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solidFill>
                  <a:srgbClr val="00B050"/>
                </a:solidFill>
              </a:rPr>
              <a:t>유클리디안</a:t>
            </a:r>
            <a:r>
              <a:rPr lang="ko-KR" altLang="en-US" sz="1200" dirty="0">
                <a:solidFill>
                  <a:srgbClr val="00B050"/>
                </a:solidFill>
              </a:rPr>
              <a:t> 거리가 최소화 되도록 하는 </a:t>
            </a:r>
            <a:r>
              <a:rPr lang="en-US" altLang="ko-KR" sz="1200" dirty="0">
                <a:solidFill>
                  <a:srgbClr val="00B050"/>
                </a:solidFill>
              </a:rPr>
              <a:t>R</a:t>
            </a:r>
            <a:r>
              <a:rPr lang="ko-KR" altLang="en-US" sz="1200" dirty="0">
                <a:solidFill>
                  <a:srgbClr val="00B050"/>
                </a:solidFill>
              </a:rPr>
              <a:t>과 </a:t>
            </a:r>
            <a:r>
              <a:rPr lang="en-US" altLang="ko-KR" sz="1200" dirty="0">
                <a:solidFill>
                  <a:srgbClr val="00B050"/>
                </a:solidFill>
              </a:rPr>
              <a:t>t</a:t>
            </a:r>
            <a:r>
              <a:rPr lang="ko-KR" altLang="en-US" sz="1200" dirty="0">
                <a:solidFill>
                  <a:srgbClr val="00B050"/>
                </a:solidFill>
              </a:rPr>
              <a:t>를 찾는 것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226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208139" y="115956"/>
            <a:ext cx="11775722" cy="4125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ICP(Iterative Closet Point)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ICP</a:t>
            </a:r>
            <a:r>
              <a:rPr lang="ko-KR" altLang="en-US" sz="1400" dirty="0">
                <a:solidFill>
                  <a:schemeClr val="tx1"/>
                </a:solidFill>
              </a:rPr>
              <a:t>는 동일한 </a:t>
            </a:r>
            <a:r>
              <a:rPr lang="en-US" altLang="ko-KR" sz="1400" dirty="0">
                <a:solidFill>
                  <a:schemeClr val="tx1"/>
                </a:solidFill>
              </a:rPr>
              <a:t>object</a:t>
            </a:r>
            <a:r>
              <a:rPr lang="ko-KR" altLang="en-US" sz="1400" dirty="0">
                <a:solidFill>
                  <a:schemeClr val="tx1"/>
                </a:solidFill>
              </a:rPr>
              <a:t>에 대해 다른 지점에서 </a:t>
            </a:r>
            <a:r>
              <a:rPr lang="en-US" altLang="ko-KR" sz="1400" dirty="0">
                <a:solidFill>
                  <a:schemeClr val="tx1"/>
                </a:solidFill>
              </a:rPr>
              <a:t>scan</a:t>
            </a:r>
            <a:r>
              <a:rPr lang="ko-KR" altLang="en-US" sz="1400" dirty="0">
                <a:solidFill>
                  <a:schemeClr val="tx1"/>
                </a:solidFill>
              </a:rPr>
              <a:t>된 두 개의 </a:t>
            </a:r>
            <a:r>
              <a:rPr lang="en-US" altLang="ko-KR" sz="1400" dirty="0" err="1">
                <a:solidFill>
                  <a:schemeClr val="tx1"/>
                </a:solidFill>
              </a:rPr>
              <a:t>pointcloud</a:t>
            </a:r>
            <a:r>
              <a:rPr lang="ko-KR" altLang="en-US" sz="1400" dirty="0">
                <a:solidFill>
                  <a:schemeClr val="tx1"/>
                </a:solidFill>
              </a:rPr>
              <a:t>가 있을 경우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이러한 </a:t>
            </a:r>
            <a:r>
              <a:rPr lang="en-US" altLang="ko-KR" sz="1400" dirty="0" err="1">
                <a:solidFill>
                  <a:schemeClr val="tx1"/>
                </a:solidFill>
              </a:rPr>
              <a:t>pointcloud</a:t>
            </a:r>
            <a:r>
              <a:rPr lang="ko-KR" altLang="en-US" sz="1400" dirty="0">
                <a:solidFill>
                  <a:schemeClr val="tx1"/>
                </a:solidFill>
              </a:rPr>
              <a:t>를 합쳐 </a:t>
            </a:r>
            <a:r>
              <a:rPr lang="en-US" altLang="ko-KR" sz="1400" dirty="0">
                <a:solidFill>
                  <a:schemeClr val="tx1"/>
                </a:solidFill>
              </a:rPr>
              <a:t>registration(</a:t>
            </a:r>
            <a:r>
              <a:rPr lang="ko-KR" altLang="en-US" sz="1400" dirty="0">
                <a:solidFill>
                  <a:schemeClr val="tx1"/>
                </a:solidFill>
              </a:rPr>
              <a:t>정합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하는 알고리즘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반복적으로 </a:t>
            </a:r>
            <a:r>
              <a:rPr lang="ko-KR" altLang="en-US" sz="1400" dirty="0">
                <a:solidFill>
                  <a:srgbClr val="FF0000"/>
                </a:solidFill>
              </a:rPr>
              <a:t>가장 근접된 점들을 맞춰주므로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Iterative closet point</a:t>
            </a:r>
            <a:r>
              <a:rPr lang="ko-KR" altLang="en-US" sz="1400" dirty="0">
                <a:solidFill>
                  <a:schemeClr val="tx1"/>
                </a:solidFill>
              </a:rPr>
              <a:t>라고 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두 </a:t>
            </a:r>
            <a:r>
              <a:rPr lang="en-US" altLang="ko-KR" sz="1400" dirty="0" err="1">
                <a:solidFill>
                  <a:schemeClr val="tx1"/>
                </a:solidFill>
              </a:rPr>
              <a:t>pointcloud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사이의 차이를 최소화 하는데 사용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① </a:t>
            </a:r>
            <a:r>
              <a:rPr lang="ko-KR" altLang="en-US" sz="1400" dirty="0">
                <a:solidFill>
                  <a:schemeClr val="tx1"/>
                </a:solidFill>
              </a:rPr>
              <a:t>두 </a:t>
            </a:r>
            <a:r>
              <a:rPr lang="en-US" altLang="ko-KR" sz="1400" dirty="0">
                <a:solidFill>
                  <a:schemeClr val="tx1"/>
                </a:solidFill>
              </a:rPr>
              <a:t>scan </a:t>
            </a:r>
            <a:r>
              <a:rPr lang="ko-KR" altLang="en-US" sz="1400" dirty="0">
                <a:solidFill>
                  <a:schemeClr val="tx1"/>
                </a:solidFill>
              </a:rPr>
              <a:t>간의 </a:t>
            </a:r>
            <a:r>
              <a:rPr lang="en-US" altLang="ko-KR" sz="1400" dirty="0">
                <a:solidFill>
                  <a:schemeClr val="tx1"/>
                </a:solidFill>
              </a:rPr>
              <a:t>correspondence</a:t>
            </a:r>
            <a:r>
              <a:rPr lang="ko-KR" altLang="en-US" sz="1400" dirty="0">
                <a:solidFill>
                  <a:schemeClr val="tx1"/>
                </a:solidFill>
              </a:rPr>
              <a:t>를 계산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두 </a:t>
            </a:r>
            <a:r>
              <a:rPr lang="en-US" altLang="ko-KR" sz="1400" dirty="0">
                <a:solidFill>
                  <a:schemeClr val="tx1"/>
                </a:solidFill>
              </a:rPr>
              <a:t>Point Cloud</a:t>
            </a:r>
            <a:r>
              <a:rPr lang="ko-KR" altLang="en-US" sz="1400" dirty="0">
                <a:solidFill>
                  <a:schemeClr val="tx1"/>
                </a:solidFill>
              </a:rPr>
              <a:t>의 대응관계</a:t>
            </a:r>
            <a:r>
              <a:rPr lang="en-US" altLang="ko-KR" sz="1400" dirty="0">
                <a:solidFill>
                  <a:schemeClr val="tx1"/>
                </a:solidFill>
              </a:rPr>
              <a:t>(Correspondences)</a:t>
            </a:r>
            <a:r>
              <a:rPr lang="ko-KR" altLang="en-US" sz="1400" dirty="0">
                <a:solidFill>
                  <a:schemeClr val="tx1"/>
                </a:solidFill>
              </a:rPr>
              <a:t>를 모른다고 가정 </a:t>
            </a:r>
            <a:r>
              <a:rPr lang="en-US" altLang="ko-KR" sz="1400" dirty="0">
                <a:solidFill>
                  <a:schemeClr val="tx1"/>
                </a:solidFill>
              </a:rPr>
              <a:t>(Unknown Data Association)</a:t>
            </a: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ICP </a:t>
            </a:r>
            <a:r>
              <a:rPr lang="ko-KR" altLang="en-US" sz="1400" dirty="0">
                <a:solidFill>
                  <a:schemeClr val="tx1"/>
                </a:solidFill>
              </a:rPr>
              <a:t>알고리즘에서는 </a:t>
            </a:r>
            <a:r>
              <a:rPr lang="en-US" altLang="ko-KR" sz="1400" dirty="0">
                <a:solidFill>
                  <a:schemeClr val="tx1"/>
                </a:solidFill>
              </a:rPr>
              <a:t>Direct</a:t>
            </a:r>
            <a:r>
              <a:rPr lang="ko-KR" altLang="en-US" sz="1400" dirty="0">
                <a:solidFill>
                  <a:schemeClr val="tx1"/>
                </a:solidFill>
              </a:rPr>
              <a:t>로 해를 찾을 수 없어 초기값</a:t>
            </a:r>
            <a:r>
              <a:rPr lang="en-US" altLang="ko-KR" sz="1400" dirty="0">
                <a:solidFill>
                  <a:schemeClr val="tx1"/>
                </a:solidFill>
              </a:rPr>
              <a:t>(Initial guess)</a:t>
            </a:r>
            <a:r>
              <a:rPr lang="ko-KR" altLang="en-US" sz="1400" dirty="0">
                <a:solidFill>
                  <a:schemeClr val="tx1"/>
                </a:solidFill>
              </a:rPr>
              <a:t>을 가정하고 문제를 풀어나감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② </a:t>
            </a:r>
            <a:r>
              <a:rPr lang="ko-KR" altLang="en-US" sz="1400" dirty="0">
                <a:solidFill>
                  <a:schemeClr val="tx1"/>
                </a:solidFill>
              </a:rPr>
              <a:t>해당 </a:t>
            </a:r>
            <a:r>
              <a:rPr lang="en-US" altLang="ko-KR" sz="1400" dirty="0">
                <a:solidFill>
                  <a:schemeClr val="tx1"/>
                </a:solidFill>
              </a:rPr>
              <a:t>points</a:t>
            </a:r>
            <a:r>
              <a:rPr lang="ko-KR" altLang="en-US" sz="1400" dirty="0">
                <a:solidFill>
                  <a:schemeClr val="tx1"/>
                </a:solidFill>
              </a:rPr>
              <a:t>사이의 거리를 최소화 하는 </a:t>
            </a:r>
            <a:r>
              <a:rPr lang="en-US" altLang="ko-KR" sz="1400" dirty="0">
                <a:solidFill>
                  <a:schemeClr val="tx1"/>
                </a:solidFill>
              </a:rPr>
              <a:t>transformation </a:t>
            </a:r>
            <a:r>
              <a:rPr lang="ko-KR" altLang="en-US" sz="1400" dirty="0">
                <a:solidFill>
                  <a:schemeClr val="tx1"/>
                </a:solidFill>
              </a:rPr>
              <a:t>계산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이 두단계를 반복적으로 반복하면 일반적으로 원하는 </a:t>
            </a:r>
            <a:r>
              <a:rPr lang="en-US" altLang="ko-KR" sz="1400" dirty="0">
                <a:solidFill>
                  <a:schemeClr val="tx1"/>
                </a:solidFill>
              </a:rPr>
              <a:t>transformation</a:t>
            </a:r>
            <a:r>
              <a:rPr lang="ko-KR" altLang="en-US" sz="1400" dirty="0">
                <a:solidFill>
                  <a:schemeClr val="tx1"/>
                </a:solidFill>
              </a:rPr>
              <a:t>으로 수렴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41EF391-3115-4380-995A-FB5070CC843C}"/>
              </a:ext>
            </a:extLst>
          </p:cNvPr>
          <p:cNvGrpSpPr/>
          <p:nvPr/>
        </p:nvGrpSpPr>
        <p:grpSpPr>
          <a:xfrm>
            <a:off x="3606399" y="4490833"/>
            <a:ext cx="5182402" cy="2251211"/>
            <a:chOff x="3504799" y="4348976"/>
            <a:chExt cx="5182402" cy="2251211"/>
          </a:xfrm>
        </p:grpSpPr>
        <p:pic>
          <p:nvPicPr>
            <p:cNvPr id="6" name="Picture 4" descr="https://upload.wikimedia.org/wikipedia/commons/thumb/c/c0/Idea_closest_point_algorithm.svg/1280px-Idea_closest_point_algorithm.svg.png">
              <a:extLst>
                <a:ext uri="{FF2B5EF4-FFF2-40B4-BE49-F238E27FC236}">
                  <a16:creationId xmlns:a16="http://schemas.microsoft.com/office/drawing/2014/main" id="{FD988264-2492-46A4-A663-D7FAECECE9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799" y="4348976"/>
              <a:ext cx="5182402" cy="1974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55200E9-4768-4744-B53B-9F1412805223}"/>
                </a:ext>
              </a:extLst>
            </p:cNvPr>
            <p:cNvSpPr txBox="1"/>
            <p:nvPr/>
          </p:nvSpPr>
          <p:spPr>
            <a:xfrm>
              <a:off x="5298688" y="6323188"/>
              <a:ext cx="1594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Fig. ICP registration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6508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208139" y="115956"/>
            <a:ext cx="11775722" cy="631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DEFD23"/>
                </a:highlight>
              </a:rPr>
              <a:t>Six stages of the ICP algorithm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100" i="1" dirty="0">
                <a:solidFill>
                  <a:schemeClr val="tx1"/>
                </a:solidFill>
              </a:rPr>
              <a:t>in paper &lt;Efficient Variants of the ICP Algorithm&gt;</a:t>
            </a: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① 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C0C0C0"/>
                </a:highlight>
              </a:rPr>
              <a:t>Selection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하나 또는 두 개의 </a:t>
            </a:r>
            <a:r>
              <a:rPr lang="en-US" altLang="ko-KR" sz="1400" dirty="0">
                <a:solidFill>
                  <a:schemeClr val="tx1"/>
                </a:solidFill>
              </a:rPr>
              <a:t>mesh</a:t>
            </a:r>
            <a:r>
              <a:rPr lang="ko-KR" altLang="en-US" sz="1400" dirty="0">
                <a:solidFill>
                  <a:schemeClr val="tx1"/>
                </a:solidFill>
              </a:rPr>
              <a:t>에서 일부 </a:t>
            </a:r>
            <a:r>
              <a:rPr lang="en-US" altLang="ko-KR" sz="1400" dirty="0">
                <a:solidFill>
                  <a:schemeClr val="tx1"/>
                </a:solidFill>
              </a:rPr>
              <a:t>point set</a:t>
            </a:r>
            <a:r>
              <a:rPr lang="ko-KR" altLang="en-US" sz="1400" dirty="0">
                <a:solidFill>
                  <a:schemeClr val="tx1"/>
                </a:solidFill>
              </a:rPr>
              <a:t>을 선택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2">
              <a:lnSpc>
                <a:spcPct val="200000"/>
              </a:lnSpc>
            </a:pPr>
            <a:r>
              <a:rPr lang="en-US" altLang="ko-KR" sz="1400" b="1" dirty="0">
                <a:solidFill>
                  <a:srgbClr val="92D050"/>
                </a:solidFill>
              </a:rPr>
              <a:t>Sampling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비교할 데이터를 어떻게 선정하느냐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2"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전체 데이터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일정 간격</a:t>
            </a:r>
            <a:r>
              <a:rPr lang="en-US" altLang="ko-KR" sz="1400" dirty="0">
                <a:solidFill>
                  <a:schemeClr val="tx1"/>
                </a:solidFill>
              </a:rPr>
              <a:t>(Uniform), </a:t>
            </a:r>
            <a:r>
              <a:rPr lang="ko-KR" altLang="en-US" sz="1400" dirty="0">
                <a:solidFill>
                  <a:schemeClr val="tx1"/>
                </a:solidFill>
              </a:rPr>
              <a:t>랜덤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② 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C0C0C0"/>
                </a:highlight>
              </a:rPr>
              <a:t>Matching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이러한 </a:t>
            </a:r>
            <a:r>
              <a:rPr lang="en-US" altLang="ko-KR" sz="1400" dirty="0">
                <a:solidFill>
                  <a:schemeClr val="tx1"/>
                </a:solidFill>
              </a:rPr>
              <a:t>points</a:t>
            </a:r>
            <a:r>
              <a:rPr lang="ko-KR" altLang="en-US" sz="1400" dirty="0">
                <a:solidFill>
                  <a:schemeClr val="tx1"/>
                </a:solidFill>
              </a:rPr>
              <a:t>을 다른 </a:t>
            </a:r>
            <a:r>
              <a:rPr lang="en-US" altLang="ko-KR" sz="1400" dirty="0">
                <a:solidFill>
                  <a:schemeClr val="tx1"/>
                </a:solidFill>
              </a:rPr>
              <a:t>mesh</a:t>
            </a:r>
            <a:r>
              <a:rPr lang="ko-KR" altLang="en-US" sz="1400" dirty="0">
                <a:solidFill>
                  <a:schemeClr val="tx1"/>
                </a:solidFill>
              </a:rPr>
              <a:t>의 </a:t>
            </a:r>
            <a:r>
              <a:rPr lang="en-US" altLang="ko-KR" sz="1400" dirty="0">
                <a:solidFill>
                  <a:schemeClr val="tx1"/>
                </a:solidFill>
              </a:rPr>
              <a:t>sample</a:t>
            </a:r>
            <a:r>
              <a:rPr lang="ko-KR" altLang="en-US" sz="1400" dirty="0">
                <a:solidFill>
                  <a:schemeClr val="tx1"/>
                </a:solidFill>
              </a:rPr>
              <a:t>과 매칭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2"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Point-to-point, point-to-plane</a:t>
            </a:r>
          </a:p>
          <a:p>
            <a:pPr lvl="2">
              <a:lnSpc>
                <a:spcPct val="200000"/>
              </a:lnSpc>
            </a:pPr>
            <a:r>
              <a:rPr lang="en-US" altLang="ko-KR" sz="1400" dirty="0" err="1">
                <a:solidFill>
                  <a:schemeClr val="tx1"/>
                </a:solidFill>
              </a:rPr>
              <a:t>Kd</a:t>
            </a:r>
            <a:r>
              <a:rPr lang="en-US" altLang="ko-KR" sz="1400" dirty="0">
                <a:solidFill>
                  <a:schemeClr val="tx1"/>
                </a:solidFill>
              </a:rPr>
              <a:t>-tree</a:t>
            </a: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③ 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C0C0C0"/>
                </a:highlight>
              </a:rPr>
              <a:t>Weighting</a:t>
            </a:r>
            <a:r>
              <a:rPr lang="en-US" altLang="ko-KR" sz="1400" dirty="0">
                <a:solidFill>
                  <a:schemeClr val="tx1"/>
                </a:solidFill>
              </a:rPr>
              <a:t> corresponding(</a:t>
            </a:r>
            <a:r>
              <a:rPr lang="ko-KR" altLang="en-US" sz="1400" dirty="0">
                <a:solidFill>
                  <a:schemeClr val="tx1"/>
                </a:solidFill>
              </a:rPr>
              <a:t>대응 관계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  <a:r>
              <a:rPr lang="ko-KR" altLang="en-US" sz="1400" dirty="0">
                <a:solidFill>
                  <a:schemeClr val="tx1"/>
                </a:solidFill>
              </a:rPr>
              <a:t>쌍에 적절하게 가중치 부여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2"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같은 가중치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거리에 따른 가중치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법선 벡터에 따른 가중치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④ 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C0C0C0"/>
                </a:highlight>
              </a:rPr>
              <a:t>Rejecting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각 쌍을 개별적으로 보거나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전체 쌍 집합을 고려하여 특정 쌍 제거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2"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Outlier Rejecting – M-estimation, RANSAC ···</a:t>
            </a: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⑤ 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C0C0C0"/>
                </a:highlight>
              </a:rPr>
              <a:t>Error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C0C0C0"/>
                </a:highlight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C0C0C0"/>
                </a:highlight>
              </a:rPr>
              <a:t>Metric</a:t>
            </a:r>
            <a:r>
              <a:rPr lang="en-US" altLang="ko-KR" sz="1400" dirty="0">
                <a:solidFill>
                  <a:schemeClr val="tx1"/>
                </a:solidFill>
              </a:rPr>
              <a:t> point</a:t>
            </a:r>
            <a:r>
              <a:rPr lang="ko-KR" altLang="en-US" sz="1400" dirty="0">
                <a:solidFill>
                  <a:schemeClr val="tx1"/>
                </a:solidFill>
              </a:rPr>
              <a:t>쌍을 기반으로 </a:t>
            </a:r>
            <a:r>
              <a:rPr lang="en-US" altLang="ko-KR" sz="1400" dirty="0">
                <a:solidFill>
                  <a:schemeClr val="tx1"/>
                </a:solidFill>
              </a:rPr>
              <a:t>Error Metric </a:t>
            </a:r>
            <a:r>
              <a:rPr lang="ko-KR" altLang="en-US" sz="1400" dirty="0">
                <a:solidFill>
                  <a:schemeClr val="tx1"/>
                </a:solidFill>
              </a:rPr>
              <a:t>할당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⑥ 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C0C0C0"/>
                </a:highlight>
              </a:rPr>
              <a:t>Minimizing</a:t>
            </a:r>
            <a:r>
              <a:rPr lang="en-US" altLang="ko-KR" sz="1400" dirty="0">
                <a:solidFill>
                  <a:schemeClr val="tx1"/>
                </a:solidFill>
              </a:rPr>
              <a:t> Error Metric </a:t>
            </a:r>
            <a:r>
              <a:rPr lang="ko-KR" altLang="en-US" sz="1400" dirty="0">
                <a:solidFill>
                  <a:schemeClr val="tx1"/>
                </a:solidFill>
              </a:rPr>
              <a:t>최소화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AA95BCEB-4504-4F4A-8E6B-54A5F20C4C2D}"/>
              </a:ext>
            </a:extLst>
          </p:cNvPr>
          <p:cNvSpPr/>
          <p:nvPr/>
        </p:nvSpPr>
        <p:spPr>
          <a:xfrm>
            <a:off x="7192208" y="1721316"/>
            <a:ext cx="2865863" cy="847492"/>
          </a:xfrm>
          <a:prstGeom prst="wedgeRoundRectCallout">
            <a:avLst>
              <a:gd name="adj1" fmla="val -76895"/>
              <a:gd name="adj2" fmla="val 35279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ICP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성능에 영향을 주는 요인들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267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208139" y="115957"/>
            <a:ext cx="11775722" cy="1512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DEFD23"/>
                </a:highlight>
              </a:rPr>
              <a:t>ICP Algorithm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92D050"/>
                </a:solidFill>
              </a:rPr>
              <a:t>Input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Pointcloud</a:t>
            </a:r>
            <a:r>
              <a:rPr lang="en-US" altLang="ko-KR" sz="1400" dirty="0">
                <a:solidFill>
                  <a:schemeClr val="tx1"/>
                </a:solidFill>
              </a:rPr>
              <a:t>, Criteria for stopping the iterations, Initial estimation of the transformation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92D050"/>
                </a:solidFill>
              </a:rPr>
              <a:t>Output</a:t>
            </a:r>
            <a:r>
              <a:rPr lang="en-US" altLang="ko-KR" sz="1400" dirty="0">
                <a:solidFill>
                  <a:schemeClr val="tx1"/>
                </a:solidFill>
              </a:rPr>
              <a:t> Refined Transformation (</a:t>
            </a:r>
            <a:r>
              <a:rPr lang="en-US" altLang="ko-KR" sz="1400" dirty="0" err="1">
                <a:solidFill>
                  <a:schemeClr val="tx1"/>
                </a:solidFill>
              </a:rPr>
              <a:t>Roatation</a:t>
            </a:r>
            <a:r>
              <a:rPr lang="en-US" altLang="ko-KR" sz="1400" dirty="0">
                <a:solidFill>
                  <a:schemeClr val="tx1"/>
                </a:solidFill>
              </a:rPr>
              <a:t> Matrix R, Translation Vector t)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6D713DB-BECF-4C6D-9E62-1BBAC9430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363" y="1992507"/>
            <a:ext cx="4702912" cy="429037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1A9729C-08A3-4C41-A58F-6846BDFC0261}"/>
              </a:ext>
            </a:extLst>
          </p:cNvPr>
          <p:cNvSpPr/>
          <p:nvPr/>
        </p:nvSpPr>
        <p:spPr>
          <a:xfrm>
            <a:off x="5950981" y="3497922"/>
            <a:ext cx="5689035" cy="2867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1400" b="1" dirty="0" err="1">
                <a:solidFill>
                  <a:srgbClr val="00B050"/>
                </a:solidFill>
              </a:rPr>
              <a:t>dmax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maximum matching threshold</a:t>
            </a:r>
            <a:r>
              <a:rPr lang="ko-KR" altLang="en-US" sz="1400" dirty="0">
                <a:solidFill>
                  <a:schemeClr val="tx1"/>
                </a:solidFill>
              </a:rPr>
              <a:t>로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일부 </a:t>
            </a:r>
            <a:r>
              <a:rPr lang="en-US" altLang="ko-KR" sz="1400" dirty="0">
                <a:solidFill>
                  <a:schemeClr val="tx1"/>
                </a:solidFill>
              </a:rPr>
              <a:t>point</a:t>
            </a:r>
            <a:r>
              <a:rPr lang="ko-KR" altLang="en-US" sz="1400" dirty="0">
                <a:solidFill>
                  <a:schemeClr val="tx1"/>
                </a:solidFill>
              </a:rPr>
              <a:t>가 두 번째 </a:t>
            </a:r>
            <a:r>
              <a:rPr lang="en-US" altLang="ko-KR" sz="1400" dirty="0">
                <a:solidFill>
                  <a:schemeClr val="tx1"/>
                </a:solidFill>
              </a:rPr>
              <a:t>scan</a:t>
            </a:r>
            <a:r>
              <a:rPr lang="ko-KR" altLang="en-US" sz="1400" dirty="0">
                <a:solidFill>
                  <a:schemeClr val="tx1"/>
                </a:solidFill>
              </a:rPr>
              <a:t>에서 일치하지 않는다는 사실을 설명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대부분의 </a:t>
            </a:r>
            <a:r>
              <a:rPr lang="en-US" altLang="ko-KR" sz="1400" dirty="0">
                <a:solidFill>
                  <a:schemeClr val="tx1"/>
                </a:solidFill>
              </a:rPr>
              <a:t>ICP </a:t>
            </a:r>
            <a:r>
              <a:rPr lang="ko-KR" altLang="en-US" sz="1400" dirty="0">
                <a:solidFill>
                  <a:schemeClr val="tx1"/>
                </a:solidFill>
              </a:rPr>
              <a:t>구현에서 </a:t>
            </a:r>
            <a:r>
              <a:rPr lang="en-US" altLang="ko-KR" sz="1400" dirty="0" err="1">
                <a:solidFill>
                  <a:schemeClr val="tx1"/>
                </a:solidFill>
              </a:rPr>
              <a:t>dmax</a:t>
            </a:r>
            <a:r>
              <a:rPr lang="ko-KR" altLang="en-US" sz="1400" dirty="0">
                <a:solidFill>
                  <a:schemeClr val="tx1"/>
                </a:solidFill>
              </a:rPr>
              <a:t>는 </a:t>
            </a:r>
            <a:r>
              <a:rPr lang="ko-KR" altLang="en-US" sz="1400" dirty="0">
                <a:solidFill>
                  <a:srgbClr val="FF0000"/>
                </a:solidFill>
              </a:rPr>
              <a:t>수렴과 정확도 간의 균형</a:t>
            </a:r>
            <a:r>
              <a:rPr lang="ko-KR" altLang="en-US" sz="1400" dirty="0">
                <a:solidFill>
                  <a:schemeClr val="tx1"/>
                </a:solidFill>
              </a:rPr>
              <a:t>을 나타냄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값이 낮으면 수렴이 잘 안됨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값이 크면 잘못된 대응관계로 인해 최종 </a:t>
            </a:r>
            <a:r>
              <a:rPr lang="en-US" altLang="ko-KR" sz="1400" dirty="0">
                <a:solidFill>
                  <a:schemeClr val="tx1"/>
                </a:solidFill>
              </a:rPr>
              <a:t>alignment</a:t>
            </a:r>
            <a:r>
              <a:rPr lang="ko-KR" altLang="en-US" sz="1400" dirty="0">
                <a:solidFill>
                  <a:schemeClr val="tx1"/>
                </a:solidFill>
              </a:rPr>
              <a:t>의 값이 올바르지 못함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A1462E5-FDD8-47F9-9DDC-DFF783EDBF0A}"/>
              </a:ext>
            </a:extLst>
          </p:cNvPr>
          <p:cNvCxnSpPr>
            <a:cxnSpLocks/>
          </p:cNvCxnSpPr>
          <p:nvPr/>
        </p:nvCxnSpPr>
        <p:spPr>
          <a:xfrm>
            <a:off x="4748562" y="3965799"/>
            <a:ext cx="1124360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815504D-1073-444E-AC8D-A9472541CBC3}"/>
              </a:ext>
            </a:extLst>
          </p:cNvPr>
          <p:cNvSpPr/>
          <p:nvPr/>
        </p:nvSpPr>
        <p:spPr>
          <a:xfrm>
            <a:off x="3479180" y="3854295"/>
            <a:ext cx="434898" cy="22300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826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208139" y="67996"/>
            <a:ext cx="11775722" cy="6028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DEFD23"/>
                </a:highlight>
              </a:rPr>
              <a:t>Limitations of the ICP Algorithm</a:t>
            </a: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① 모든 </a:t>
            </a:r>
            <a:r>
              <a:rPr lang="ko-KR" altLang="en-US" sz="1400" dirty="0" err="1">
                <a:solidFill>
                  <a:schemeClr val="tx1"/>
                </a:solidFill>
              </a:rPr>
              <a:t>점군에</a:t>
            </a:r>
            <a:r>
              <a:rPr lang="ko-KR" altLang="en-US" sz="1400" dirty="0">
                <a:solidFill>
                  <a:schemeClr val="tx1"/>
                </a:solidFill>
              </a:rPr>
              <a:t> 대해 반복적으로 가장 근접된 점들을 맞춰주므로 </a:t>
            </a:r>
            <a:r>
              <a:rPr lang="ko-KR" altLang="en-US" sz="1400" dirty="0" err="1">
                <a:solidFill>
                  <a:schemeClr val="tx1"/>
                </a:solidFill>
              </a:rPr>
              <a:t>연산량</a:t>
            </a:r>
            <a:r>
              <a:rPr lang="ko-KR" altLang="en-US" sz="1400" dirty="0">
                <a:solidFill>
                  <a:schemeClr val="tx1"/>
                </a:solidFill>
              </a:rPr>
              <a:t> 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② </a:t>
            </a:r>
            <a:r>
              <a:rPr lang="en-US" altLang="ko-KR" sz="1400" dirty="0">
                <a:solidFill>
                  <a:schemeClr val="tx1"/>
                </a:solidFill>
              </a:rPr>
              <a:t>Local minimum</a:t>
            </a:r>
            <a:r>
              <a:rPr lang="ko-KR" altLang="en-US" sz="1400" dirty="0">
                <a:solidFill>
                  <a:schemeClr val="tx1"/>
                </a:solidFill>
              </a:rPr>
              <a:t>에 수렴하는 경향이 있음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③ 결과의 정확성이 </a:t>
            </a:r>
            <a:r>
              <a:rPr lang="en-US" altLang="ko-KR" sz="1400" dirty="0">
                <a:solidFill>
                  <a:schemeClr val="tx1"/>
                </a:solidFill>
              </a:rPr>
              <a:t>initial alignment</a:t>
            </a:r>
            <a:r>
              <a:rPr lang="ko-KR" altLang="en-US" sz="1400" dirty="0">
                <a:solidFill>
                  <a:schemeClr val="tx1"/>
                </a:solidFill>
              </a:rPr>
              <a:t>의 정확도에 크게 좌우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G-ICP(Generalized</a:t>
            </a:r>
            <a:r>
              <a:rPr lang="ko-KR" altLang="en-US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Iterative</a:t>
            </a:r>
            <a:r>
              <a:rPr lang="ko-KR" altLang="en-US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Closet</a:t>
            </a:r>
            <a:r>
              <a:rPr lang="ko-KR" altLang="en-US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Point)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200" i="1" dirty="0">
                <a:solidFill>
                  <a:schemeClr val="tx1"/>
                </a:solidFill>
              </a:rPr>
              <a:t>in paper &lt;Generalized-ICP&gt;</a:t>
            </a:r>
            <a:r>
              <a:rPr lang="ko-KR" altLang="en-US" sz="1200" i="1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endParaRPr lang="en-US" altLang="ko-KR" sz="1400" i="1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G-ICP</a:t>
            </a:r>
            <a:r>
              <a:rPr lang="ko-KR" altLang="en-US" sz="1400" dirty="0">
                <a:solidFill>
                  <a:schemeClr val="tx1"/>
                </a:solidFill>
              </a:rPr>
              <a:t>는 두 </a:t>
            </a:r>
            <a:r>
              <a:rPr lang="en-US" altLang="ko-KR" sz="1400" dirty="0">
                <a:solidFill>
                  <a:schemeClr val="tx1"/>
                </a:solidFill>
              </a:rPr>
              <a:t>scan</a:t>
            </a:r>
            <a:r>
              <a:rPr lang="ko-KR" altLang="en-US" sz="1400" dirty="0">
                <a:solidFill>
                  <a:schemeClr val="tx1"/>
                </a:solidFill>
              </a:rPr>
              <a:t>의 </a:t>
            </a:r>
            <a:r>
              <a:rPr lang="en-US" altLang="ko-KR" sz="1400" dirty="0">
                <a:solidFill>
                  <a:schemeClr val="tx1"/>
                </a:solidFill>
              </a:rPr>
              <a:t>locally planar structure</a:t>
            </a:r>
            <a:r>
              <a:rPr lang="ko-KR" altLang="en-US" sz="1400" dirty="0">
                <a:solidFill>
                  <a:schemeClr val="tx1"/>
                </a:solidFill>
              </a:rPr>
              <a:t>를 고려하는 </a:t>
            </a:r>
            <a:r>
              <a:rPr lang="en-US" altLang="ko-KR" sz="1400" dirty="0">
                <a:solidFill>
                  <a:schemeClr val="tx1"/>
                </a:solidFill>
              </a:rPr>
              <a:t>ICP </a:t>
            </a:r>
            <a:r>
              <a:rPr lang="ko-KR" altLang="en-US" sz="1400" dirty="0">
                <a:solidFill>
                  <a:schemeClr val="tx1"/>
                </a:solidFill>
              </a:rPr>
              <a:t>알고리즘의 일반화를 제안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ICP</a:t>
            </a:r>
            <a:r>
              <a:rPr lang="ko-KR" altLang="en-US" sz="1400" dirty="0">
                <a:solidFill>
                  <a:schemeClr val="tx1"/>
                </a:solidFill>
              </a:rPr>
              <a:t> 알고리즘의 최소화 파트                                               에 </a:t>
            </a:r>
            <a:r>
              <a:rPr lang="en-US" altLang="ko-KR" sz="1400" dirty="0">
                <a:solidFill>
                  <a:srgbClr val="FF0000"/>
                </a:solidFill>
              </a:rPr>
              <a:t>probabilistic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model</a:t>
            </a:r>
            <a:r>
              <a:rPr lang="ko-KR" altLang="en-US" sz="1400" dirty="0">
                <a:solidFill>
                  <a:schemeClr val="tx1"/>
                </a:solidFill>
              </a:rPr>
              <a:t>을 추가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point-to-point </a:t>
            </a:r>
            <a:r>
              <a:rPr lang="ko-KR" altLang="en-US" sz="1400" dirty="0">
                <a:solidFill>
                  <a:schemeClr val="tx1"/>
                </a:solidFill>
              </a:rPr>
              <a:t>방법이 아닌 </a:t>
            </a:r>
            <a:r>
              <a:rPr lang="en-US" altLang="ko-KR" sz="1400" b="1" dirty="0">
                <a:solidFill>
                  <a:srgbClr val="92D050"/>
                </a:solidFill>
              </a:rPr>
              <a:t>point-to-plane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방법을 사용하므로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표면 </a:t>
            </a:r>
            <a:r>
              <a:rPr lang="ko-KR" altLang="en-US" sz="1400" dirty="0" err="1">
                <a:solidFill>
                  <a:schemeClr val="tx1"/>
                </a:solidFill>
              </a:rPr>
              <a:t>법선을</a:t>
            </a:r>
            <a:r>
              <a:rPr lang="ko-KR" altLang="en-US" sz="1400" dirty="0">
                <a:solidFill>
                  <a:schemeClr val="tx1"/>
                </a:solidFill>
              </a:rPr>
              <a:t> 따라 오류를 최소화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Correspondence</a:t>
            </a:r>
            <a:r>
              <a:rPr lang="ko-KR" altLang="en-US" sz="1400" dirty="0">
                <a:solidFill>
                  <a:schemeClr val="tx1"/>
                </a:solidFill>
              </a:rPr>
              <a:t>는 </a:t>
            </a:r>
            <a:r>
              <a:rPr lang="en-US" altLang="ko-KR" sz="1400" dirty="0">
                <a:solidFill>
                  <a:schemeClr val="tx1"/>
                </a:solidFill>
              </a:rPr>
              <a:t>probabilistic </a:t>
            </a:r>
            <a:r>
              <a:rPr lang="ko-KR" altLang="en-US" sz="1400" dirty="0">
                <a:solidFill>
                  <a:schemeClr val="tx1"/>
                </a:solidFill>
              </a:rPr>
              <a:t>추정이 아닌 </a:t>
            </a:r>
            <a:r>
              <a:rPr lang="en-US" altLang="ko-KR" sz="1400" dirty="0">
                <a:solidFill>
                  <a:schemeClr val="tx1"/>
                </a:solidFill>
              </a:rPr>
              <a:t>standard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Euclidean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distance</a:t>
            </a:r>
            <a:r>
              <a:rPr lang="ko-KR" altLang="en-US" sz="1400" dirty="0">
                <a:solidFill>
                  <a:schemeClr val="tx1"/>
                </a:solidFill>
              </a:rPr>
              <a:t>로 계산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Closet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point</a:t>
            </a:r>
            <a:r>
              <a:rPr lang="ko-KR" altLang="en-US" sz="1400" dirty="0">
                <a:solidFill>
                  <a:schemeClr val="tx1"/>
                </a:solidFill>
              </a:rPr>
              <a:t>를 찾을 때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kd</a:t>
            </a:r>
            <a:r>
              <a:rPr lang="en-US" altLang="ko-KR" sz="1400" dirty="0">
                <a:solidFill>
                  <a:schemeClr val="tx1"/>
                </a:solidFill>
              </a:rPr>
              <a:t>-tree</a:t>
            </a:r>
            <a:r>
              <a:rPr lang="ko-KR" altLang="en-US" sz="1400" dirty="0">
                <a:solidFill>
                  <a:schemeClr val="tx1"/>
                </a:solidFill>
              </a:rPr>
              <a:t>를 사용하여 </a:t>
            </a:r>
            <a:r>
              <a:rPr lang="ko-KR" altLang="en-US" sz="1400" dirty="0">
                <a:solidFill>
                  <a:srgbClr val="FF0000"/>
                </a:solidFill>
              </a:rPr>
              <a:t>속도</a:t>
            </a:r>
            <a:r>
              <a:rPr lang="ko-KR" altLang="en-US" sz="1400" dirty="0">
                <a:solidFill>
                  <a:schemeClr val="tx1"/>
                </a:solidFill>
              </a:rPr>
              <a:t>와 </a:t>
            </a:r>
            <a:r>
              <a:rPr lang="ko-KR" altLang="en-US" sz="1400" dirty="0">
                <a:solidFill>
                  <a:srgbClr val="FF0000"/>
                </a:solidFill>
              </a:rPr>
              <a:t>단순성</a:t>
            </a:r>
            <a:r>
              <a:rPr lang="ko-KR" altLang="en-US" sz="1400" dirty="0">
                <a:solidFill>
                  <a:schemeClr val="tx1"/>
                </a:solidFill>
              </a:rPr>
              <a:t>이라는 </a:t>
            </a:r>
            <a:r>
              <a:rPr lang="en-US" altLang="ko-KR" sz="1400" dirty="0">
                <a:solidFill>
                  <a:schemeClr val="tx1"/>
                </a:solidFill>
              </a:rPr>
              <a:t>ICP</a:t>
            </a:r>
            <a:r>
              <a:rPr lang="ko-KR" altLang="en-US" sz="1400" dirty="0">
                <a:solidFill>
                  <a:schemeClr val="tx1"/>
                </a:solidFill>
              </a:rPr>
              <a:t>의 이점을 유지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5686C10-2CC1-401C-B3F2-925DEADD45A4}"/>
              </a:ext>
            </a:extLst>
          </p:cNvPr>
          <p:cNvGrpSpPr/>
          <p:nvPr/>
        </p:nvGrpSpPr>
        <p:grpSpPr>
          <a:xfrm>
            <a:off x="3417091" y="3834661"/>
            <a:ext cx="4274921" cy="763145"/>
            <a:chOff x="2568471" y="3379970"/>
            <a:chExt cx="4274921" cy="76314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6B56998-246F-41CC-8791-BE893A3E1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8471" y="3379970"/>
              <a:ext cx="2914650" cy="508763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2A36C767-0F38-489B-95D5-47CE94AA140D}"/>
                    </a:ext>
                  </a:extLst>
                </p:cNvPr>
                <p:cNvSpPr/>
                <p:nvPr/>
              </p:nvSpPr>
              <p:spPr>
                <a:xfrm>
                  <a:off x="4765495" y="3634351"/>
                  <a:ext cx="2077897" cy="50876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20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ko-KR" altLang="en-US" sz="1200" dirty="0">
                      <a:solidFill>
                        <a:srgbClr val="00B050"/>
                      </a:solidFill>
                    </a:rPr>
                    <a:t>의 </a:t>
                  </a:r>
                  <a:r>
                    <a:rPr lang="en-US" altLang="ko-KR" sz="1200" dirty="0">
                      <a:solidFill>
                        <a:srgbClr val="00B050"/>
                      </a:solidFill>
                    </a:rPr>
                    <a:t>surface normal</a:t>
                  </a:r>
                  <a:endParaRPr lang="ko-KR" alt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2A36C767-0F38-489B-95D5-47CE94AA14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5495" y="3634351"/>
                  <a:ext cx="2077897" cy="50876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C6EED66F-E5ED-4FF7-98A4-434A50827945}"/>
                </a:ext>
              </a:extLst>
            </p:cNvPr>
            <p:cNvCxnSpPr/>
            <p:nvPr/>
          </p:nvCxnSpPr>
          <p:spPr>
            <a:xfrm rot="10800000">
              <a:off x="4148459" y="3769113"/>
              <a:ext cx="617037" cy="211873"/>
            </a:xfrm>
            <a:prstGeom prst="bentConnector3">
              <a:avLst>
                <a:gd name="adj1" fmla="val 100339"/>
              </a:avLst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52270883-F451-4006-8D9A-D6720F5CF4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539" t="74013" r="26485" b="14129"/>
          <a:stretch/>
        </p:blipFill>
        <p:spPr>
          <a:xfrm>
            <a:off x="2638818" y="3376891"/>
            <a:ext cx="2622515" cy="45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03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208139" y="67997"/>
            <a:ext cx="11775722" cy="33610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G-ICP Algorithm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모든 </a:t>
            </a:r>
            <a:r>
              <a:rPr lang="en-US" altLang="ko-KR" sz="1400" dirty="0">
                <a:solidFill>
                  <a:schemeClr val="tx1"/>
                </a:solidFill>
              </a:rPr>
              <a:t>points</a:t>
            </a:r>
            <a:r>
              <a:rPr lang="ko-KR" altLang="en-US" sz="1400" dirty="0">
                <a:solidFill>
                  <a:schemeClr val="tx1"/>
                </a:solidFill>
              </a:rPr>
              <a:t>들의 </a:t>
            </a:r>
            <a:r>
              <a:rPr lang="en-US" altLang="ko-KR" sz="1400" dirty="0">
                <a:solidFill>
                  <a:schemeClr val="tx1"/>
                </a:solidFill>
              </a:rPr>
              <a:t>set</a:t>
            </a:r>
            <a:r>
              <a:rPr lang="ko-KR" altLang="en-US" sz="1400" dirty="0">
                <a:solidFill>
                  <a:schemeClr val="tx1"/>
                </a:solidFill>
              </a:rPr>
              <a:t>을 </a:t>
            </a:r>
            <a:r>
              <a:rPr lang="en-US" altLang="ko-KR" sz="1400" dirty="0">
                <a:solidFill>
                  <a:srgbClr val="FF0000"/>
                </a:solidFill>
              </a:rPr>
              <a:t>Gaussian distribution</a:t>
            </a:r>
            <a:r>
              <a:rPr lang="ko-KR" altLang="en-US" sz="1400" dirty="0">
                <a:solidFill>
                  <a:schemeClr val="tx1"/>
                </a:solidFill>
              </a:rPr>
              <a:t>이라고 가정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따라서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상황을 모델링하는데 더 많은 자유가 있음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2"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왜냐하면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공분산 </a:t>
            </a:r>
            <a:r>
              <a:rPr lang="en-US" altLang="ko-KR" sz="1400" dirty="0">
                <a:solidFill>
                  <a:schemeClr val="tx1"/>
                </a:solidFill>
              </a:rPr>
              <a:t>set</a:t>
            </a:r>
            <a:r>
              <a:rPr lang="ko-KR" altLang="en-US" sz="1400" dirty="0">
                <a:solidFill>
                  <a:schemeClr val="tx1"/>
                </a:solidFill>
              </a:rPr>
              <a:t>을 자유롭게 선택할 수 있기 때문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이후</a:t>
            </a:r>
            <a:r>
              <a:rPr lang="en-US" altLang="ko-KR" sz="1400" dirty="0">
                <a:solidFill>
                  <a:schemeClr val="tx1"/>
                </a:solidFill>
              </a:rPr>
              <a:t>, T</a:t>
            </a:r>
            <a:r>
              <a:rPr lang="ko-KR" altLang="en-US" sz="1400" dirty="0">
                <a:solidFill>
                  <a:schemeClr val="tx1"/>
                </a:solidFill>
              </a:rPr>
              <a:t>에 대해 반복적으로 계산할 때</a:t>
            </a:r>
            <a:r>
              <a:rPr lang="en-US" altLang="ko-KR" sz="1400" dirty="0">
                <a:solidFill>
                  <a:schemeClr val="tx1"/>
                </a:solidFill>
              </a:rPr>
              <a:t>, MLE</a:t>
            </a:r>
            <a:r>
              <a:rPr lang="ko-KR" altLang="en-US" sz="1400" dirty="0">
                <a:solidFill>
                  <a:schemeClr val="tx1"/>
                </a:solidFill>
              </a:rPr>
              <a:t>를 사용하여 </a:t>
            </a:r>
            <a:r>
              <a:rPr lang="en-US" altLang="ko-KR" sz="1400" dirty="0">
                <a:solidFill>
                  <a:srgbClr val="FF0000"/>
                </a:solidFill>
              </a:rPr>
              <a:t>probabilistic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model</a:t>
            </a:r>
            <a:r>
              <a:rPr lang="ko-KR" altLang="en-US" sz="1400" dirty="0">
                <a:solidFill>
                  <a:schemeClr val="tx1"/>
                </a:solidFill>
              </a:rPr>
              <a:t>로 만듦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 dirty="0">
                <a:solidFill>
                  <a:srgbClr val="92D050"/>
                </a:solidFill>
              </a:rPr>
              <a:t>MLE(Maximum</a:t>
            </a:r>
            <a:r>
              <a:rPr lang="ko-KR" altLang="en-US" sz="1400" b="1" dirty="0">
                <a:solidFill>
                  <a:srgbClr val="92D050"/>
                </a:solidFill>
              </a:rPr>
              <a:t> </a:t>
            </a:r>
            <a:r>
              <a:rPr lang="en-US" altLang="ko-KR" sz="1400" b="1" dirty="0">
                <a:solidFill>
                  <a:srgbClr val="92D050"/>
                </a:solidFill>
              </a:rPr>
              <a:t>Likelihood Estimation) </a:t>
            </a:r>
            <a:r>
              <a:rPr lang="ko-KR" altLang="en-US" sz="1400" dirty="0">
                <a:solidFill>
                  <a:schemeClr val="tx1"/>
                </a:solidFill>
              </a:rPr>
              <a:t>관측된 데이터의 발생 확률이 전체적으로 최대가 되도록 하는 파라미터를 찾음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정확도를 높이며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동시에 두 스캔의 구조 정보를 사용하여 잘못된 </a:t>
            </a:r>
            <a:r>
              <a:rPr lang="en-US" altLang="ko-KR" sz="1400" dirty="0">
                <a:solidFill>
                  <a:schemeClr val="tx1"/>
                </a:solidFill>
              </a:rPr>
              <a:t>correspondence</a:t>
            </a:r>
            <a:r>
              <a:rPr lang="ko-KR" altLang="en-US" sz="1400" dirty="0">
                <a:solidFill>
                  <a:schemeClr val="tx1"/>
                </a:solidFill>
              </a:rPr>
              <a:t>의 영향을 줄임 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1DCAA54-2BBE-4255-8C14-01334910E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736" y="3791416"/>
            <a:ext cx="8924528" cy="250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73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208139" y="115957"/>
            <a:ext cx="11775722" cy="3681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NDT(Normal Distribution Transform)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200" i="1" dirty="0">
                <a:solidFill>
                  <a:schemeClr val="tx1"/>
                </a:solidFill>
              </a:rPr>
              <a:t>in paper &lt;The Normal Distributions Transform: A New Approach to Laser Scan Matching&gt; </a:t>
            </a:r>
            <a:endParaRPr lang="en-US" altLang="ko-KR" sz="1400" i="1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Occupancy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grid</a:t>
            </a:r>
            <a:r>
              <a:rPr lang="ko-KR" altLang="en-US" sz="1400" dirty="0">
                <a:solidFill>
                  <a:schemeClr val="tx1"/>
                </a:solidFill>
              </a:rPr>
              <a:t>와 비슷하게 </a:t>
            </a:r>
            <a:r>
              <a:rPr lang="en-US" altLang="ko-KR" sz="1400" dirty="0">
                <a:solidFill>
                  <a:schemeClr val="tx1"/>
                </a:solidFill>
              </a:rPr>
              <a:t>2D</a:t>
            </a:r>
            <a:r>
              <a:rPr lang="ko-KR" altLang="en-US" sz="1400" dirty="0">
                <a:solidFill>
                  <a:schemeClr val="tx1"/>
                </a:solidFill>
              </a:rPr>
              <a:t>평면을 셀로 나누고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각 셀에 </a:t>
            </a:r>
            <a:r>
              <a:rPr lang="en-US" altLang="ko-KR" sz="1400" dirty="0">
                <a:solidFill>
                  <a:schemeClr val="tx1"/>
                </a:solidFill>
              </a:rPr>
              <a:t>point </a:t>
            </a:r>
            <a:r>
              <a:rPr lang="ko-KR" altLang="en-US" sz="1400" dirty="0">
                <a:solidFill>
                  <a:schemeClr val="tx1"/>
                </a:solidFill>
              </a:rPr>
              <a:t>측정 확률을 모델링하는 정규분포를 가짐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이 변환 결과는 연속적이고 미분 가능한 확률 밀도이며 다른 </a:t>
            </a:r>
            <a:r>
              <a:rPr lang="en-US" altLang="ko-KR" sz="1400" dirty="0">
                <a:solidFill>
                  <a:schemeClr val="tx1"/>
                </a:solidFill>
              </a:rPr>
              <a:t>scan</a:t>
            </a:r>
            <a:r>
              <a:rPr lang="ko-KR" altLang="en-US" sz="1400" dirty="0">
                <a:solidFill>
                  <a:schemeClr val="tx1"/>
                </a:solidFill>
              </a:rPr>
              <a:t>과 </a:t>
            </a:r>
            <a:r>
              <a:rPr lang="en-US" altLang="ko-KR" sz="1400" dirty="0">
                <a:solidFill>
                  <a:schemeClr val="tx1"/>
                </a:solidFill>
              </a:rPr>
              <a:t>matching</a:t>
            </a:r>
            <a:r>
              <a:rPr lang="ko-KR" altLang="en-US" sz="1400" dirty="0">
                <a:solidFill>
                  <a:schemeClr val="tx1"/>
                </a:solidFill>
              </a:rPr>
              <a:t>하는데 쓸 수 있는 구분가능한 확률 분포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DEFD23"/>
                </a:highlight>
              </a:rPr>
              <a:t>NDT Algorithm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NDT</a:t>
            </a:r>
            <a:r>
              <a:rPr lang="ko-KR" altLang="en-US" sz="1400" dirty="0">
                <a:solidFill>
                  <a:schemeClr val="tx1"/>
                </a:solidFill>
              </a:rPr>
              <a:t>는 지역 정규 분포 집합으로 한 스캔 데이터의 모든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차원 점들의 분포를 만듦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차원 공간을 일정한사이즈의 셀로 나누며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각 셀은 적어도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개의 점을 포함하며 각 셀에 대해 아래와 같은 과정을 수행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6E2C62-743A-45F2-BB74-60D83E3DA590}"/>
              </a:ext>
            </a:extLst>
          </p:cNvPr>
          <p:cNvSpPr/>
          <p:nvPr/>
        </p:nvSpPr>
        <p:spPr>
          <a:xfrm>
            <a:off x="208137" y="4931938"/>
            <a:ext cx="11775722" cy="16853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이 셀에 포함된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차원 점 </a:t>
            </a:r>
            <a:r>
              <a:rPr lang="en-US" altLang="ko-KR" sz="1400" dirty="0">
                <a:solidFill>
                  <a:schemeClr val="tx1"/>
                </a:solidFill>
              </a:rPr>
              <a:t>x</a:t>
            </a:r>
            <a:r>
              <a:rPr lang="ko-KR" altLang="en-US" sz="1400" dirty="0">
                <a:solidFill>
                  <a:schemeClr val="tx1"/>
                </a:solidFill>
              </a:rPr>
              <a:t>의 샘플 측정 확률은 정규 분포로 만들 수 있음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Occupancy gird</a:t>
            </a:r>
            <a:r>
              <a:rPr lang="ko-KR" altLang="en-US" sz="1400" dirty="0">
                <a:solidFill>
                  <a:schemeClr val="tx1"/>
                </a:solidFill>
              </a:rPr>
              <a:t>처럼 </a:t>
            </a:r>
            <a:r>
              <a:rPr lang="en-US" altLang="ko-KR" sz="1400" dirty="0">
                <a:solidFill>
                  <a:schemeClr val="tx1"/>
                </a:solidFill>
              </a:rPr>
              <a:t>NDT</a:t>
            </a:r>
            <a:r>
              <a:rPr lang="ko-KR" altLang="en-US" sz="1400" dirty="0">
                <a:solidFill>
                  <a:schemeClr val="tx1"/>
                </a:solidFill>
              </a:rPr>
              <a:t>는 평면의 규칙적인 세분화로 나타낼 수 있지만</a:t>
            </a:r>
            <a:r>
              <a:rPr lang="en-US" altLang="ko-KR" sz="1400" dirty="0">
                <a:solidFill>
                  <a:schemeClr val="tx1"/>
                </a:solidFill>
              </a:rPr>
              <a:t>, occupancy grid</a:t>
            </a:r>
            <a:r>
              <a:rPr lang="ko-KR" altLang="en-US" sz="1400" dirty="0">
                <a:solidFill>
                  <a:schemeClr val="tx1"/>
                </a:solidFill>
              </a:rPr>
              <a:t>는 </a:t>
            </a:r>
            <a:r>
              <a:rPr lang="en-US" altLang="ko-KR" sz="1400" dirty="0">
                <a:solidFill>
                  <a:schemeClr val="tx1"/>
                </a:solidFill>
              </a:rPr>
              <a:t>cell</a:t>
            </a:r>
            <a:r>
              <a:rPr lang="ko-KR" altLang="en-US" sz="1400" dirty="0">
                <a:solidFill>
                  <a:schemeClr val="tx1"/>
                </a:solidFill>
              </a:rPr>
              <a:t>이 차 있을 확률이고 </a:t>
            </a:r>
            <a:r>
              <a:rPr lang="en-US" altLang="ko-KR" sz="1400" dirty="0">
                <a:solidFill>
                  <a:schemeClr val="tx1"/>
                </a:solidFill>
              </a:rPr>
              <a:t>NDT</a:t>
            </a:r>
            <a:r>
              <a:rPr lang="ko-KR" altLang="en-US" sz="1400" dirty="0">
                <a:solidFill>
                  <a:schemeClr val="tx1"/>
                </a:solidFill>
              </a:rPr>
              <a:t>는 </a:t>
            </a:r>
            <a:r>
              <a:rPr lang="en-US" altLang="ko-KR" sz="1400" dirty="0">
                <a:solidFill>
                  <a:schemeClr val="tx1"/>
                </a:solidFill>
              </a:rPr>
              <a:t>cell </a:t>
            </a:r>
            <a:r>
              <a:rPr lang="ko-KR" altLang="en-US" sz="1400" dirty="0">
                <a:solidFill>
                  <a:schemeClr val="tx1"/>
                </a:solidFill>
              </a:rPr>
              <a:t>각 위치에서 측정한 샘플의 확률을 나타냄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F68F74C-DBA0-477F-A0F8-A4C60F4FA253}"/>
              </a:ext>
            </a:extLst>
          </p:cNvPr>
          <p:cNvGrpSpPr/>
          <p:nvPr/>
        </p:nvGrpSpPr>
        <p:grpSpPr>
          <a:xfrm>
            <a:off x="1016931" y="3614236"/>
            <a:ext cx="9531654" cy="1122556"/>
            <a:chOff x="1016931" y="3623105"/>
            <a:chExt cx="9531654" cy="1122556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E3F60210-8D7A-4D66-AFD9-268A434F40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6931" y="3623105"/>
              <a:ext cx="4927691" cy="1122556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A7DA735-B3EF-4F13-BF47-94712383C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79896" y="4052436"/>
              <a:ext cx="3168689" cy="607267"/>
            </a:xfrm>
            <a:prstGeom prst="rect">
              <a:avLst/>
            </a:prstGeom>
          </p:spPr>
        </p:pic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A3B8AA46-B9B0-46D4-8AEC-A0E057A6B30B}"/>
                </a:ext>
              </a:extLst>
            </p:cNvPr>
            <p:cNvCxnSpPr/>
            <p:nvPr/>
          </p:nvCxnSpPr>
          <p:spPr>
            <a:xfrm>
              <a:off x="5664820" y="4449337"/>
              <a:ext cx="144965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10B9C3F-2208-4C4C-B4A6-2207EBF5C7DA}"/>
                </a:ext>
              </a:extLst>
            </p:cNvPr>
            <p:cNvSpPr txBox="1"/>
            <p:nvPr/>
          </p:nvSpPr>
          <p:spPr>
            <a:xfrm>
              <a:off x="5932449" y="4139022"/>
              <a:ext cx="1182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00B050"/>
                  </a:solidFill>
                </a:rPr>
                <a:t>modeling</a:t>
              </a:r>
              <a:endParaRPr lang="ko-KR" altLang="en-US" sz="12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5279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33FD1511-5526-41F2-BE02-FF56C045F444}"/>
              </a:ext>
            </a:extLst>
          </p:cNvPr>
          <p:cNvGrpSpPr/>
          <p:nvPr/>
        </p:nvGrpSpPr>
        <p:grpSpPr>
          <a:xfrm>
            <a:off x="2717180" y="1209357"/>
            <a:ext cx="7839307" cy="4581814"/>
            <a:chOff x="2717180" y="1209357"/>
            <a:chExt cx="7839307" cy="4581814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894B4BD6-1785-4917-A77F-A96BE947D04D}"/>
                </a:ext>
              </a:extLst>
            </p:cNvPr>
            <p:cNvGrpSpPr/>
            <p:nvPr/>
          </p:nvGrpSpPr>
          <p:grpSpPr>
            <a:xfrm>
              <a:off x="2717180" y="1209357"/>
              <a:ext cx="6757639" cy="4581814"/>
              <a:chOff x="2817540" y="1535987"/>
              <a:chExt cx="6757639" cy="4581814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AA9A450E-C6D6-49AB-8494-48E6D05BE948}"/>
                  </a:ext>
                </a:extLst>
              </p:cNvPr>
              <p:cNvGrpSpPr/>
              <p:nvPr/>
            </p:nvGrpSpPr>
            <p:grpSpPr>
              <a:xfrm>
                <a:off x="2817540" y="2286001"/>
                <a:ext cx="6757639" cy="3055434"/>
                <a:chOff x="2709746" y="2029522"/>
                <a:chExt cx="6757639" cy="3055434"/>
              </a:xfrm>
            </p:grpSpPr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4A6C70D1-EA1B-413D-B188-4CE87A754751}"/>
                    </a:ext>
                  </a:extLst>
                </p:cNvPr>
                <p:cNvSpPr/>
                <p:nvPr/>
              </p:nvSpPr>
              <p:spPr>
                <a:xfrm>
                  <a:off x="2709746" y="2029522"/>
                  <a:ext cx="6757639" cy="3055434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4" name="그림 3">
                  <a:extLst>
                    <a:ext uri="{FF2B5EF4-FFF2-40B4-BE49-F238E27FC236}">
                      <a16:creationId xmlns:a16="http://schemas.microsoft.com/office/drawing/2014/main" id="{5B34747C-2583-4073-BEE5-AA2F74AD32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26448" y="2118732"/>
                  <a:ext cx="6539104" cy="2871904"/>
                </a:xfrm>
                <a:prstGeom prst="rect">
                  <a:avLst/>
                </a:prstGeom>
              </p:spPr>
            </p:pic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D8A06D-BA28-4D3F-ABAF-7C3359958184}"/>
                  </a:ext>
                </a:extLst>
              </p:cNvPr>
              <p:cNvSpPr txBox="1"/>
              <p:nvPr/>
            </p:nvSpPr>
            <p:spPr>
              <a:xfrm>
                <a:off x="2917900" y="5840802"/>
                <a:ext cx="65569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Fig. An example of the NDT : The original laser scan and the resulting probability density</a:t>
                </a:r>
                <a:endParaRPr lang="ko-KR" altLang="en-US" sz="1200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9DE5A5DC-0633-436D-8203-5249A8820A57}"/>
                  </a:ext>
                </a:extLst>
              </p:cNvPr>
              <p:cNvCxnSpPr/>
              <p:nvPr/>
            </p:nvCxnSpPr>
            <p:spPr>
              <a:xfrm rot="10800000">
                <a:off x="6918947" y="1689876"/>
                <a:ext cx="1126273" cy="1092820"/>
              </a:xfrm>
              <a:prstGeom prst="bentConnector3">
                <a:avLst>
                  <a:gd name="adj1" fmla="val -495"/>
                </a:avLst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0D75161F-B1F5-4AC9-8E92-41388C380509}"/>
                  </a:ext>
                </a:extLst>
              </p:cNvPr>
              <p:cNvSpPr/>
              <p:nvPr/>
            </p:nvSpPr>
            <p:spPr>
              <a:xfrm>
                <a:off x="7866801" y="2782696"/>
                <a:ext cx="356839" cy="446048"/>
              </a:xfrm>
              <a:prstGeom prst="ellipse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9643C5B-FA12-4F99-8ABD-7A6F60B44864}"/>
                  </a:ext>
                </a:extLst>
              </p:cNvPr>
              <p:cNvSpPr txBox="1"/>
              <p:nvPr/>
            </p:nvSpPr>
            <p:spPr>
              <a:xfrm>
                <a:off x="3673942" y="1535987"/>
                <a:ext cx="32450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rgbClr val="00B050"/>
                    </a:solidFill>
                  </a:rPr>
                  <a:t>밝은 영역은 높은 확률 밀도를 나타냄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608A29-6C31-4F46-B4A8-079D9455D4DF}"/>
                </a:ext>
              </a:extLst>
            </p:cNvPr>
            <p:cNvSpPr txBox="1"/>
            <p:nvPr/>
          </p:nvSpPr>
          <p:spPr>
            <a:xfrm>
              <a:off x="3999570" y="5125989"/>
              <a:ext cx="65569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Laser scan                                                     NDT</a:t>
              </a:r>
              <a:endParaRPr lang="ko-KR" altLang="en-US" sz="1200" dirty="0"/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ABE8689-3705-4915-8EBA-8A33BEE666DE}"/>
              </a:ext>
            </a:extLst>
          </p:cNvPr>
          <p:cNvSpPr/>
          <p:nvPr/>
        </p:nvSpPr>
        <p:spPr>
          <a:xfrm>
            <a:off x="208139" y="115957"/>
            <a:ext cx="11775722" cy="11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DEFD23"/>
                </a:highlight>
              </a:rPr>
              <a:t>NDT Example</a:t>
            </a:r>
          </a:p>
        </p:txBody>
      </p:sp>
    </p:spTree>
    <p:extLst>
      <p:ext uri="{BB962C8B-B14F-4D97-AF65-F5344CB8AC3E}">
        <p14:creationId xmlns:p14="http://schemas.microsoft.com/office/powerpoint/2010/main" val="158576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12444</TotalTime>
  <Words>925</Words>
  <Application>Microsoft Office PowerPoint</Application>
  <PresentationFormat>와이드스크린</PresentationFormat>
  <Paragraphs>107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owner</cp:lastModifiedBy>
  <cp:revision>1530</cp:revision>
  <dcterms:created xsi:type="dcterms:W3CDTF">2022-09-20T07:37:58Z</dcterms:created>
  <dcterms:modified xsi:type="dcterms:W3CDTF">2022-11-16T04:40:34Z</dcterms:modified>
</cp:coreProperties>
</file>