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306" r:id="rId3"/>
    <p:sldId id="312" r:id="rId4"/>
    <p:sldId id="308" r:id="rId5"/>
    <p:sldId id="307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5" r:id="rId21"/>
    <p:sldId id="32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3FF"/>
    <a:srgbClr val="E6E6E6"/>
    <a:srgbClr val="FFFFFF"/>
    <a:srgbClr val="DEFD23"/>
    <a:srgbClr val="FC7404"/>
    <a:srgbClr val="4A4949"/>
    <a:srgbClr val="33FF8F"/>
    <a:srgbClr val="A7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8" autoAdjust="0"/>
    <p:restoredTop sz="92125" autoAdjust="0"/>
  </p:normalViewPr>
  <p:slideViewPr>
    <p:cSldViewPr snapToGrid="0">
      <p:cViewPr varScale="1">
        <p:scale>
          <a:sx n="80" d="100"/>
          <a:sy n="80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BCE-85D2-49A6-B403-2DA32D68337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E0967-6272-4D61-B49C-4A9836A84D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1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3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Column-wise </a:t>
            </a:r>
            <a:r>
              <a:rPr lang="ko-KR" altLang="en-US" dirty="0"/>
              <a:t>란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 err="1"/>
              <a:t>colum</a:t>
            </a:r>
            <a:r>
              <a:rPr lang="ko-KR" altLang="en-US" dirty="0"/>
              <a:t>들은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column</a:t>
            </a:r>
            <a:r>
              <a:rPr lang="ko-KR" altLang="en-US" dirty="0"/>
              <a:t>들의 조합</a:t>
            </a:r>
            <a:endParaRPr lang="en-US" altLang="ko-KR" dirty="0"/>
          </a:p>
          <a:p>
            <a:r>
              <a:rPr lang="ko-KR" altLang="en-US" dirty="0"/>
              <a:t>근데 </a:t>
            </a:r>
            <a:r>
              <a:rPr lang="en-US" altLang="ko-KR" dirty="0"/>
              <a:t>ground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를 비교해야 </a:t>
            </a:r>
            <a:r>
              <a:rPr lang="ko-KR" altLang="en-US" dirty="0" err="1"/>
              <a:t>되는거아닌가</a:t>
            </a:r>
            <a:r>
              <a:rPr lang="en-US" altLang="ko-KR" dirty="0"/>
              <a:t>..</a:t>
            </a:r>
            <a:r>
              <a:rPr lang="ko-KR" altLang="en-US" dirty="0"/>
              <a:t>물론 </a:t>
            </a:r>
            <a:r>
              <a:rPr lang="en-US" altLang="ko-KR" dirty="0"/>
              <a:t>ground</a:t>
            </a:r>
            <a:r>
              <a:rPr lang="ko-KR" altLang="en-US" dirty="0"/>
              <a:t>가 </a:t>
            </a:r>
            <a:r>
              <a:rPr lang="ko-KR" altLang="en-US" dirty="0" err="1"/>
              <a:t>평평하진</a:t>
            </a:r>
            <a:r>
              <a:rPr lang="ko-KR" altLang="en-US" dirty="0"/>
              <a:t> 않지만 왜 행으로 비교하는지 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3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최대 </a:t>
            </a:r>
            <a:r>
              <a:rPr lang="en-US" altLang="ko-KR" sz="1200" dirty="0"/>
              <a:t>c edge, </a:t>
            </a:r>
            <a:r>
              <a:rPr lang="ko-KR" altLang="en-US" sz="1200" dirty="0"/>
              <a:t>최소 </a:t>
            </a:r>
            <a:r>
              <a:rPr lang="en-US" altLang="ko-KR" sz="1200" dirty="0"/>
              <a:t>c planar (except ground point)</a:t>
            </a:r>
            <a:r>
              <a:rPr lang="ko-KR" altLang="en-US" sz="1200" dirty="0"/>
              <a:t>는 </a:t>
            </a:r>
            <a:r>
              <a:rPr lang="en-US" altLang="ko-KR" sz="1200" dirty="0"/>
              <a:t>LOAM</a:t>
            </a:r>
            <a:r>
              <a:rPr lang="ko-KR" altLang="en-US" sz="1200" dirty="0"/>
              <a:t>과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9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76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48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loosley</a:t>
            </a:r>
            <a:r>
              <a:rPr lang="ko-KR" altLang="en-US" dirty="0" err="1"/>
              <a:t>냐면</a:t>
            </a:r>
            <a:r>
              <a:rPr lang="ko-KR" altLang="en-US" dirty="0"/>
              <a:t> </a:t>
            </a:r>
            <a:r>
              <a:rPr lang="en-US" altLang="ko-KR" dirty="0"/>
              <a:t>LOAM</a:t>
            </a:r>
            <a:r>
              <a:rPr lang="ko-KR" altLang="en-US" dirty="0"/>
              <a:t>과 </a:t>
            </a:r>
            <a:r>
              <a:rPr lang="en-US" altLang="ko-KR" dirty="0" err="1"/>
              <a:t>LeGO</a:t>
            </a:r>
            <a:r>
              <a:rPr lang="en-US" altLang="ko-KR" dirty="0"/>
              <a:t>-LOAM</a:t>
            </a:r>
            <a:r>
              <a:rPr lang="ko-KR" altLang="en-US" dirty="0"/>
              <a:t>에서의 </a:t>
            </a:r>
            <a:r>
              <a:rPr lang="en-US" altLang="ko-KR" dirty="0"/>
              <a:t>IMU</a:t>
            </a:r>
            <a:r>
              <a:rPr lang="ko-KR" altLang="en-US" dirty="0"/>
              <a:t>는 부가적 센서로 </a:t>
            </a:r>
            <a:r>
              <a:rPr lang="en-US" altLang="ko-KR" dirty="0"/>
              <a:t>LiDAR</a:t>
            </a:r>
            <a:r>
              <a:rPr lang="ko-KR" altLang="en-US" dirty="0"/>
              <a:t>의 오류 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를 줄이고 스캔일치를 위해 도입되었기 때문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89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92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1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8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89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0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3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9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4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5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4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1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같은 타임스탬프 </a:t>
            </a:r>
            <a:r>
              <a:rPr lang="en-US" altLang="ko-KR" dirty="0"/>
              <a:t>? </a:t>
            </a:r>
            <a:r>
              <a:rPr lang="en-US" altLang="ko-KR" dirty="0" err="1"/>
              <a:t>Qk</a:t>
            </a:r>
            <a:r>
              <a:rPr lang="ko-KR" altLang="en-US" dirty="0"/>
              <a:t>는 </a:t>
            </a:r>
            <a:r>
              <a:rPr lang="en-US" altLang="ko-KR" dirty="0" err="1"/>
              <a:t>pointcloud</a:t>
            </a:r>
            <a:r>
              <a:rPr lang="en-US" altLang="ko-KR" dirty="0"/>
              <a:t> </a:t>
            </a:r>
            <a:r>
              <a:rPr lang="ko-KR" altLang="en-US" dirty="0"/>
              <a:t>각각이 아니라 </a:t>
            </a:r>
            <a:r>
              <a:rPr lang="en-US" altLang="ko-KR" dirty="0"/>
              <a:t>map</a:t>
            </a:r>
            <a:r>
              <a:rPr lang="ko-KR" altLang="en-US" dirty="0"/>
              <a:t>이니까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52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66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E0967-6272-4D61-B49C-4A9836A84DE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D528-5023-44F1-A1C9-6B7BDAE3D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0E422-FFEB-46DD-B9CC-4B018FD0A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C001-66C3-40FF-8687-A9F383B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81402-720A-4A1B-89EF-4754E9E9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2B129-D386-498B-B00D-CB586AD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3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CCE2-CD07-4072-9B87-D7A7072E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6F2190-FC25-4212-9757-37C3FA27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44C76-D65B-4FD6-88B8-CD70AC5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966E-EEED-42D9-96C2-D31D9C3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D2C48-3D01-433E-BECA-1A157186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97CC7B-0202-4A48-971D-037AC09DC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53310C-5FCF-46D7-897D-86F27C8C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BE5B-16A9-4C05-8707-B7EF4929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09A75-A0A2-41AA-92AF-92624AD8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8FA0-BD81-4AC2-8B06-CC946726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3AEC1-FFAA-4AEE-8F0E-E57F220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CA3A1-19DB-4342-B306-CBC29E49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3A21F-6D68-4425-ACAA-913F4311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3F5F5-1023-489C-8537-5820E0D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211284-8836-49B4-A915-718C5C11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A244-6790-44EE-ABD5-C27C25D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1CFE5-7390-4E5D-BB4E-2DF9024B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A11C9-805D-406F-A4EF-CA830EC5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658A-925E-4980-9512-A8F71C21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23D5E-21AB-46F3-89A2-A8FF3F58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2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B2D-F131-47A2-B5B5-FC8AB186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492E3-2B43-4938-B577-D50E48A3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872F0-C7A4-4C49-99AD-9C032BFF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41E1F-6544-4D46-9043-1870620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EA1A6-2B20-44CF-8A17-5E28DBB4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27DBA-334A-4DB1-AA2E-D4EA653B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6549-EF96-4418-9DB0-3A0DF8E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0F344-E777-459E-8E4C-0365EF01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0BA02-BEBF-445D-8C5E-35E2A87A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5DF76-E9AF-4963-81B8-EE37247F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4D47B8-A82F-4A3A-A10C-F572583FC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51540A-254C-49EC-82C6-437B327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32CF2-7CD9-41CC-B8BC-EEF73E9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A4C66-2860-4ECC-AA73-F9F3BDF1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9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33A7-EEAD-4C13-AC12-DDD4A6FA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0C4D3-FF51-4169-8F0D-C33A4224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DE9D7-8C0A-4976-8197-62630AE2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271C94-AE13-4DAE-A2B2-43926026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7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C33C3B-BEF8-4FAC-8956-8888BA5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60DAEA-551D-4EE4-9ADF-FBEC274E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A1C5A-F4C3-4820-BC22-5EEF5801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4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AD1-2548-4CF8-AD70-80899FC2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5DE18-8B60-4A09-94AD-88D275B4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5B996-A263-4E89-9A05-9B0181C4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15281-8FE7-4832-82E3-80E23FD0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DD5A6-6E43-4152-B592-EBD31A98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4D93D-F462-43AF-B44B-E955E70A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7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67DA-382C-423A-A0BC-FB7F275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DE2B6-90F6-48A4-AC11-F231A2A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EB7AE-B7F6-4A90-95E2-68F2DE3F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F6245-ADE7-4007-9E7F-98FA8CE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8084A-0B02-48EB-BD58-74F86BF1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7F944-0CCA-4D11-A973-C1DD40C6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6183B-C3FF-4764-A668-FA3F7B8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CF4DF-784C-411E-83D1-46F12A3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F69B6-F8A9-469B-9B05-A4BD4C71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0595F-CE56-409D-8655-7E5EB9963D40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891B2-1B09-448C-B008-5893912B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53A5-BF27-4EB5-A6EC-E5650E47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3710A-DDE0-4D79-83C3-E05118773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gif"/><Relationship Id="rId4" Type="http://schemas.openxmlformats.org/officeDocument/2006/relationships/image" Target="../media/image9.png"/><Relationship Id="rId9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5" Type="http://schemas.openxmlformats.org/officeDocument/2006/relationships/image" Target="../media/image12.gif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19.pn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F544BA-3BD2-41CA-8389-1DE805E3E236}"/>
              </a:ext>
            </a:extLst>
          </p:cNvPr>
          <p:cNvSpPr/>
          <p:nvPr/>
        </p:nvSpPr>
        <p:spPr>
          <a:xfrm>
            <a:off x="2447591" y="1161926"/>
            <a:ext cx="72968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highlight>
                  <a:srgbClr val="FFFF00"/>
                </a:highlight>
              </a:rPr>
              <a:t>Paper</a:t>
            </a:r>
            <a:r>
              <a:rPr lang="ko-KR" altLang="en-US" sz="3600" b="1" dirty="0">
                <a:highlight>
                  <a:srgbClr val="FFFF00"/>
                </a:highlight>
              </a:rPr>
              <a:t> </a:t>
            </a:r>
            <a:r>
              <a:rPr lang="en-US" altLang="ko-KR" sz="3600" b="1" dirty="0">
                <a:highlight>
                  <a:srgbClr val="FFFF00"/>
                </a:highlight>
              </a:rPr>
              <a:t>Review</a:t>
            </a:r>
          </a:p>
          <a:p>
            <a:endParaRPr lang="en-US" altLang="ko-KR" sz="3600" b="1" dirty="0"/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KD-tree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Octree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/>
              <a:t>Paper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b="1" dirty="0"/>
              <a:t>LOAM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b="1" dirty="0"/>
              <a:t>Lego-LOAM	</a:t>
            </a:r>
          </a:p>
          <a:p>
            <a:pPr marL="800100" lvl="1" indent="-342900">
              <a:buFontTx/>
              <a:buChar char="-"/>
            </a:pPr>
            <a:r>
              <a:rPr lang="en-US" altLang="ko-KR" sz="2400" b="1" dirty="0" err="1"/>
              <a:t>Lio-sam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7C5307-CA03-4CDB-B337-7BA4F8FF1BEA}"/>
              </a:ext>
            </a:extLst>
          </p:cNvPr>
          <p:cNvSpPr/>
          <p:nvPr/>
        </p:nvSpPr>
        <p:spPr>
          <a:xfrm>
            <a:off x="8636000" y="5359400"/>
            <a:ext cx="2857500" cy="105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발표자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이담</a:t>
            </a:r>
          </a:p>
        </p:txBody>
      </p:sp>
    </p:spTree>
    <p:extLst>
      <p:ext uri="{BB962C8B-B14F-4D97-AF65-F5344CB8AC3E}">
        <p14:creationId xmlns:p14="http://schemas.microsoft.com/office/powerpoint/2010/main" val="85845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291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LeGO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-LOAM : Overview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Hardware </a:t>
            </a:r>
            <a:r>
              <a:rPr lang="ko-KR" altLang="en-US" sz="1400" dirty="0">
                <a:solidFill>
                  <a:schemeClr val="tx1"/>
                </a:solidFill>
              </a:rPr>
              <a:t>논문 전체에서 </a:t>
            </a:r>
            <a:r>
              <a:rPr lang="en-US" altLang="ko-KR" sz="1400" dirty="0">
                <a:solidFill>
                  <a:schemeClr val="tx1"/>
                </a:solidFill>
              </a:rPr>
              <a:t>0.2°</a:t>
            </a:r>
            <a:r>
              <a:rPr lang="ko-KR" altLang="en-US" sz="1400" dirty="0">
                <a:solidFill>
                  <a:schemeClr val="tx1"/>
                </a:solidFill>
              </a:rPr>
              <a:t>의 수평 각 해상도를 제공하는 </a:t>
            </a:r>
            <a:r>
              <a:rPr lang="en-US" altLang="ko-KR" sz="1400" dirty="0">
                <a:solidFill>
                  <a:schemeClr val="tx1"/>
                </a:solidFill>
              </a:rPr>
              <a:t>10Hz</a:t>
            </a:r>
            <a:r>
              <a:rPr lang="ko-KR" altLang="en-US" sz="1400" dirty="0">
                <a:solidFill>
                  <a:schemeClr val="tx1"/>
                </a:solidFill>
              </a:rPr>
              <a:t>의 스캔 속도를 선택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Software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Segmentation </a:t>
            </a:r>
            <a:r>
              <a:rPr lang="ko-KR" altLang="en-US" sz="1400" dirty="0">
                <a:solidFill>
                  <a:schemeClr val="tx1"/>
                </a:solidFill>
              </a:rPr>
              <a:t>모듈에서 </a:t>
            </a:r>
            <a:r>
              <a:rPr lang="en-US" altLang="ko-KR" sz="1400" dirty="0">
                <a:solidFill>
                  <a:schemeClr val="tx1"/>
                </a:solidFill>
              </a:rPr>
              <a:t>Point Cloud → Range Image → Ground Point → Segmented Point</a:t>
            </a:r>
            <a:r>
              <a:rPr lang="ko-KR" altLang="en-US" sz="1400" dirty="0">
                <a:solidFill>
                  <a:schemeClr val="tx1"/>
                </a:solidFill>
              </a:rPr>
              <a:t>의 과정을 진행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en-US" altLang="ko-KR" sz="1400" dirty="0" err="1">
                <a:solidFill>
                  <a:schemeClr val="tx1"/>
                </a:solidFill>
              </a:rPr>
              <a:t>Extration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모듈에서 </a:t>
            </a:r>
            <a:r>
              <a:rPr lang="en-US" altLang="ko-KR" sz="1400" dirty="0">
                <a:solidFill>
                  <a:schemeClr val="tx1"/>
                </a:solidFill>
              </a:rPr>
              <a:t>Segmented Cloud</a:t>
            </a:r>
            <a:r>
              <a:rPr lang="ko-KR" altLang="en-US" sz="1400" dirty="0">
                <a:solidFill>
                  <a:schemeClr val="tx1"/>
                </a:solidFill>
              </a:rPr>
              <a:t>로 부터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를 뽑고 이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를 이용해 </a:t>
            </a:r>
            <a:r>
              <a:rPr lang="en-US" altLang="ko-KR" sz="1400" dirty="0">
                <a:solidFill>
                  <a:schemeClr val="tx1"/>
                </a:solidFill>
              </a:rPr>
              <a:t>odometry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두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</a:rPr>
              <a:t>integration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01A6C5-DA63-4AD4-8688-0C27E1E81824}"/>
              </a:ext>
            </a:extLst>
          </p:cNvPr>
          <p:cNvGrpSpPr/>
          <p:nvPr/>
        </p:nvGrpSpPr>
        <p:grpSpPr>
          <a:xfrm>
            <a:off x="2138362" y="3028950"/>
            <a:ext cx="7915275" cy="3569053"/>
            <a:chOff x="2138361" y="3172991"/>
            <a:chExt cx="7915275" cy="3569053"/>
          </a:xfrm>
        </p:grpSpPr>
        <p:pic>
          <p:nvPicPr>
            <p:cNvPr id="5122" name="Picture 2" descr="image">
              <a:extLst>
                <a:ext uri="{FF2B5EF4-FFF2-40B4-BE49-F238E27FC236}">
                  <a16:creationId xmlns:a16="http://schemas.microsoft.com/office/drawing/2014/main" id="{AA36198C-7423-41BB-B820-D18AFE2FB5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90"/>
            <a:stretch/>
          </p:blipFill>
          <p:spPr bwMode="auto">
            <a:xfrm>
              <a:off x="2138361" y="3172991"/>
              <a:ext cx="7915275" cy="3148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27AFD3-431B-414C-808A-00A343BC8096}"/>
                </a:ext>
              </a:extLst>
            </p:cNvPr>
            <p:cNvSpPr txBox="1"/>
            <p:nvPr/>
          </p:nvSpPr>
          <p:spPr>
            <a:xfrm>
              <a:off x="4196059" y="6465045"/>
              <a:ext cx="3799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Hardware and system overview of </a:t>
              </a:r>
              <a:r>
                <a:rPr lang="en-US" altLang="ko-KR" sz="1200" dirty="0" err="1"/>
                <a:t>LeGO</a:t>
              </a:r>
              <a:r>
                <a:rPr lang="en-US" altLang="ko-KR" sz="1200" dirty="0"/>
                <a:t>-LOAM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946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85725" y="115954"/>
            <a:ext cx="5414964" cy="624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LeGO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-LOAM : Segmentation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pt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en-US" altLang="ko-KR" sz="1400" dirty="0">
                <a:solidFill>
                  <a:srgbClr val="00B050"/>
                </a:solidFill>
              </a:rPr>
              <a:t>1800x16 </a:t>
            </a:r>
            <a:r>
              <a:rPr lang="ko-KR" altLang="en-US" sz="1400" dirty="0">
                <a:solidFill>
                  <a:srgbClr val="00B050"/>
                </a:solidFill>
              </a:rPr>
              <a:t>해상도 크기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range image</a:t>
            </a:r>
            <a:r>
              <a:rPr lang="ko-KR" altLang="en-US" sz="1400" dirty="0">
                <a:solidFill>
                  <a:schemeClr val="tx1"/>
                </a:solidFill>
              </a:rPr>
              <a:t>로 변환하며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pt</a:t>
            </a:r>
            <a:r>
              <a:rPr lang="ko-KR" altLang="en-US" sz="1400" dirty="0">
                <a:solidFill>
                  <a:schemeClr val="tx1"/>
                </a:solidFill>
              </a:rPr>
              <a:t>의 한 점 </a:t>
            </a:r>
            <a:r>
              <a:rPr lang="en-US" altLang="ko-KR" sz="1400" dirty="0">
                <a:solidFill>
                  <a:schemeClr val="tx1"/>
                </a:solidFill>
              </a:rPr>
              <a:t>pi</a:t>
            </a:r>
            <a:r>
              <a:rPr lang="ko-KR" altLang="en-US" sz="1400" dirty="0">
                <a:solidFill>
                  <a:schemeClr val="tx1"/>
                </a:solidFill>
              </a:rPr>
              <a:t>는 고유한 </a:t>
            </a:r>
            <a:r>
              <a:rPr lang="en-US" altLang="ko-KR" sz="1400" dirty="0">
                <a:solidFill>
                  <a:schemeClr val="tx1"/>
                </a:solidFill>
              </a:rPr>
              <a:t>pixel</a:t>
            </a:r>
            <a:r>
              <a:rPr lang="ko-KR" altLang="en-US" sz="1400" dirty="0">
                <a:solidFill>
                  <a:schemeClr val="tx1"/>
                </a:solidFill>
              </a:rPr>
              <a:t>로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Pixel range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value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 err="1">
                <a:solidFill>
                  <a:schemeClr val="tx1"/>
                </a:solidFill>
              </a:rPr>
              <a:t>pi~senso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Euclidean distance</a:t>
            </a:r>
            <a:r>
              <a:rPr lang="ko-KR" altLang="en-US" sz="1400" dirty="0">
                <a:solidFill>
                  <a:schemeClr val="tx1"/>
                </a:solidFill>
              </a:rPr>
              <a:t>로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range image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column-wise</a:t>
            </a:r>
            <a:r>
              <a:rPr lang="ko-KR" altLang="en-US" sz="1400" dirty="0">
                <a:solidFill>
                  <a:schemeClr val="tx1"/>
                </a:solidFill>
              </a:rPr>
              <a:t>평가를 통해 </a:t>
            </a:r>
            <a:r>
              <a:rPr lang="en-US" altLang="ko-KR" sz="1400" dirty="0">
                <a:solidFill>
                  <a:srgbClr val="FF0000"/>
                </a:solidFill>
              </a:rPr>
              <a:t>ground point extraction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Ground point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</a:rPr>
              <a:t>를 제외한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image-based segmentation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range image</a:t>
            </a:r>
            <a:r>
              <a:rPr lang="ko-KR" altLang="en-US" sz="1400" dirty="0">
                <a:solidFill>
                  <a:schemeClr val="tx1"/>
                </a:solidFill>
              </a:rPr>
              <a:t>에 적용하여 포인트를 많은 클러스터로 그룹화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segmentation</a:t>
            </a:r>
            <a:r>
              <a:rPr lang="ko-KR" altLang="en-US" sz="1400" dirty="0">
                <a:solidFill>
                  <a:schemeClr val="tx1"/>
                </a:solidFill>
              </a:rPr>
              <a:t>된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를 사용하여 빠르고 안정적인 </a:t>
            </a:r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en-US" altLang="ko-KR" sz="1400" dirty="0" err="1">
                <a:solidFill>
                  <a:schemeClr val="tx1"/>
                </a:solidFill>
              </a:rPr>
              <a:t>extracion</a:t>
            </a:r>
            <a:r>
              <a:rPr lang="ko-KR" altLang="en-US" sz="1400" dirty="0">
                <a:solidFill>
                  <a:schemeClr val="tx1"/>
                </a:solidFill>
              </a:rPr>
              <a:t>을 수행하기 위해 </a:t>
            </a:r>
            <a:r>
              <a:rPr lang="en-US" altLang="ko-KR" sz="1400" dirty="0">
                <a:solidFill>
                  <a:srgbClr val="00B050"/>
                </a:solidFill>
              </a:rPr>
              <a:t>30</a:t>
            </a:r>
            <a:r>
              <a:rPr lang="ko-KR" altLang="en-US" sz="1400" dirty="0">
                <a:solidFill>
                  <a:srgbClr val="00B050"/>
                </a:solidFill>
              </a:rPr>
              <a:t>개 미만 </a:t>
            </a:r>
            <a:r>
              <a:rPr lang="en-US" altLang="ko-KR" sz="1400" dirty="0">
                <a:solidFill>
                  <a:srgbClr val="00B050"/>
                </a:solidFill>
              </a:rPr>
              <a:t>point</a:t>
            </a:r>
            <a:r>
              <a:rPr lang="ko-KR" altLang="en-US" sz="1400" dirty="0">
                <a:solidFill>
                  <a:srgbClr val="00B050"/>
                </a:solidFill>
              </a:rPr>
              <a:t>의 클러스터 생략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 과정을 통해 </a:t>
            </a:r>
            <a:r>
              <a:rPr lang="en-US" altLang="ko-KR" sz="1400" dirty="0">
                <a:solidFill>
                  <a:schemeClr val="tx1"/>
                </a:solidFill>
              </a:rPr>
              <a:t> segmented point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 err="1">
                <a:solidFill>
                  <a:schemeClr val="tx1"/>
                </a:solidFill>
              </a:rPr>
              <a:t>groud</a:t>
            </a:r>
            <a:r>
              <a:rPr lang="en-US" altLang="ko-KR" sz="1400" dirty="0">
                <a:solidFill>
                  <a:schemeClr val="tx1"/>
                </a:solidFill>
              </a:rPr>
              <a:t> point (</a:t>
            </a:r>
            <a:r>
              <a:rPr lang="ko-KR" altLang="en-US" sz="1400" dirty="0">
                <a:solidFill>
                  <a:schemeClr val="tx1"/>
                </a:solidFill>
              </a:rPr>
              <a:t>그림 </a:t>
            </a:r>
            <a:r>
              <a:rPr lang="en-US" altLang="ko-KR" sz="1400" dirty="0">
                <a:solidFill>
                  <a:schemeClr val="tx1"/>
                </a:solidFill>
              </a:rPr>
              <a:t>b)</a:t>
            </a:r>
            <a:r>
              <a:rPr lang="ko-KR" altLang="en-US" sz="1400" dirty="0">
                <a:solidFill>
                  <a:schemeClr val="tx1"/>
                </a:solidFill>
              </a:rPr>
              <a:t>를 얻음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222BA7A5-4A7D-419C-9306-D1222A7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1" y="228599"/>
            <a:ext cx="62189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26C7888-C2DB-4EC7-ADBF-5A670546D5C5}"/>
              </a:ext>
            </a:extLst>
          </p:cNvPr>
          <p:cNvSpPr/>
          <p:nvPr/>
        </p:nvSpPr>
        <p:spPr>
          <a:xfrm>
            <a:off x="6763093" y="5006361"/>
            <a:ext cx="3957639" cy="134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(a) origin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(b) ground points, segmentation points</a:t>
            </a:r>
            <a:endParaRPr lang="ko-KR" altLang="en-US" sz="140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(c) 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각각의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sub image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에 존재하는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feature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들의 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(d) 6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개의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 sub image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에 있는 모든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feature</a:t>
            </a:r>
            <a:r>
              <a:rPr lang="ko-KR" altLang="en-US" sz="1400" dirty="0">
                <a:solidFill>
                  <a:srgbClr val="24292F"/>
                </a:solidFill>
                <a:latin typeface="-apple-system"/>
              </a:rPr>
              <a:t>들의 </a:t>
            </a:r>
            <a:r>
              <a:rPr lang="en-US" altLang="ko-KR" sz="1400" dirty="0">
                <a:solidFill>
                  <a:srgbClr val="24292F"/>
                </a:solidFill>
                <a:latin typeface="-apple-system"/>
              </a:rPr>
              <a:t>set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4DE2AE6-48CD-4BA4-A9EB-439C38A6CC05}"/>
              </a:ext>
            </a:extLst>
          </p:cNvPr>
          <p:cNvCxnSpPr/>
          <p:nvPr/>
        </p:nvCxnSpPr>
        <p:spPr>
          <a:xfrm rot="5400000">
            <a:off x="1884361" y="821534"/>
            <a:ext cx="357188" cy="314325"/>
          </a:xfrm>
          <a:prstGeom prst="bentConnector3">
            <a:avLst>
              <a:gd name="adj1" fmla="val 2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17E27-3434-43AE-AFCD-FA2317CAEB2A}"/>
              </a:ext>
            </a:extLst>
          </p:cNvPr>
          <p:cNvSpPr/>
          <p:nvPr/>
        </p:nvSpPr>
        <p:spPr>
          <a:xfrm>
            <a:off x="2220118" y="671511"/>
            <a:ext cx="2771775" cy="35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B050"/>
                </a:solidFill>
              </a:rPr>
              <a:t>VLP-16</a:t>
            </a:r>
            <a:r>
              <a:rPr lang="ko-KR" altLang="en-US" sz="1200" b="1" dirty="0">
                <a:solidFill>
                  <a:srgbClr val="00B050"/>
                </a:solidFill>
              </a:rPr>
              <a:t>의 수평 및 수직 각 해상도가 각각 </a:t>
            </a:r>
            <a:r>
              <a:rPr lang="en-US" altLang="ko-KR" sz="1200" b="1" dirty="0">
                <a:solidFill>
                  <a:srgbClr val="00B050"/>
                </a:solidFill>
              </a:rPr>
              <a:t>0.2º</a:t>
            </a:r>
            <a:r>
              <a:rPr lang="ko-KR" altLang="en-US" sz="1200" b="1" dirty="0">
                <a:solidFill>
                  <a:srgbClr val="00B050"/>
                </a:solidFill>
              </a:rPr>
              <a:t>와 </a:t>
            </a:r>
            <a:r>
              <a:rPr lang="en-US" altLang="ko-KR" sz="1200" b="1" dirty="0">
                <a:solidFill>
                  <a:srgbClr val="00B050"/>
                </a:solidFill>
              </a:rPr>
              <a:t>2º</a:t>
            </a:r>
            <a:r>
              <a:rPr lang="ko-KR" altLang="en-US" sz="1200" b="1" dirty="0">
                <a:solidFill>
                  <a:srgbClr val="00B050"/>
                </a:solidFill>
              </a:rPr>
              <a:t>이기 때문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CBB3D-4D31-4397-A37A-A619A814B351}"/>
              </a:ext>
            </a:extLst>
          </p:cNvPr>
          <p:cNvSpPr/>
          <p:nvPr/>
        </p:nvSpPr>
        <p:spPr>
          <a:xfrm>
            <a:off x="8713337" y="228600"/>
            <a:ext cx="3109463" cy="2328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BDF40-D6C6-49BB-A7A8-19215F319D7C}"/>
              </a:ext>
            </a:extLst>
          </p:cNvPr>
          <p:cNvSpPr txBox="1"/>
          <p:nvPr/>
        </p:nvSpPr>
        <p:spPr>
          <a:xfrm>
            <a:off x="6340743" y="6476255"/>
            <a:ext cx="480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Fig. Feature extraction process for a scan in noisy </a:t>
            </a:r>
            <a:r>
              <a:rPr lang="en-US" altLang="ko-KR" sz="1200" dirty="0" err="1"/>
              <a:t>environmnet</a:t>
            </a:r>
            <a:endParaRPr lang="ko-KR" altLang="en-US" sz="1200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122C1422-4195-451C-944D-184E37AADF01}"/>
              </a:ext>
            </a:extLst>
          </p:cNvPr>
          <p:cNvCxnSpPr/>
          <p:nvPr/>
        </p:nvCxnSpPr>
        <p:spPr>
          <a:xfrm rot="10800000" flipV="1">
            <a:off x="3743327" y="1557333"/>
            <a:ext cx="300037" cy="257175"/>
          </a:xfrm>
          <a:prstGeom prst="bentConnector3">
            <a:avLst>
              <a:gd name="adj1" fmla="val 2381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96C5F0-576E-4969-A782-F51E2C3A8C88}"/>
              </a:ext>
            </a:extLst>
          </p:cNvPr>
          <p:cNvSpPr/>
          <p:nvPr/>
        </p:nvSpPr>
        <p:spPr>
          <a:xfrm>
            <a:off x="1052171" y="1643062"/>
            <a:ext cx="2771775" cy="35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B050"/>
                </a:solidFill>
              </a:rPr>
              <a:t>특정 위치에서 환경속의 특정 포인트까지 거리를 </a:t>
            </a:r>
            <a:r>
              <a:rPr lang="en-US" altLang="ko-KR" sz="1200" b="1" dirty="0">
                <a:solidFill>
                  <a:srgbClr val="00B050"/>
                </a:solidFill>
              </a:rPr>
              <a:t>2D </a:t>
            </a:r>
            <a:r>
              <a:rPr lang="ko-KR" altLang="en-US" sz="1200" b="1" dirty="0">
                <a:solidFill>
                  <a:srgbClr val="00B050"/>
                </a:solidFill>
              </a:rPr>
              <a:t>이미지로 표현</a:t>
            </a:r>
          </a:p>
        </p:txBody>
      </p:sp>
    </p:spTree>
    <p:extLst>
      <p:ext uri="{BB962C8B-B14F-4D97-AF65-F5344CB8AC3E}">
        <p14:creationId xmlns:p14="http://schemas.microsoft.com/office/powerpoint/2010/main" val="15021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112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LeGO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-LOAM : Feature Extraction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앞에서 추출한 </a:t>
            </a:r>
            <a:r>
              <a:rPr lang="en-US" altLang="ko-KR" sz="1400" dirty="0">
                <a:solidFill>
                  <a:schemeClr val="tx1"/>
                </a:solidFill>
              </a:rPr>
              <a:t>segmented point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ground point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를 뽑는 과정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ACB1B-CEB5-4D1A-956D-FE043CD63A5A}"/>
              </a:ext>
            </a:extLst>
          </p:cNvPr>
          <p:cNvSpPr/>
          <p:nvPr/>
        </p:nvSpPr>
        <p:spPr>
          <a:xfrm>
            <a:off x="208139" y="2418139"/>
            <a:ext cx="12141023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모든 방향에서 특징을 고르게 추출하기 위해 </a:t>
            </a:r>
            <a:r>
              <a:rPr lang="en-US" altLang="ko-KR" sz="1400" dirty="0"/>
              <a:t>range image</a:t>
            </a:r>
            <a:r>
              <a:rPr lang="ko-KR" altLang="en-US" sz="1400" dirty="0"/>
              <a:t>를 수평으로 </a:t>
            </a:r>
            <a:r>
              <a:rPr lang="en-US" altLang="ko-KR" sz="1400" dirty="0"/>
              <a:t>60°</a:t>
            </a:r>
            <a:r>
              <a:rPr lang="ko-KR" altLang="en-US" sz="1400" dirty="0"/>
              <a:t>씩 </a:t>
            </a:r>
            <a:r>
              <a:rPr lang="en-US" altLang="ko-KR" sz="1400" dirty="0"/>
              <a:t>6</a:t>
            </a:r>
            <a:r>
              <a:rPr lang="ko-KR" altLang="en-US" sz="1400" dirty="0"/>
              <a:t>개의 동일한 </a:t>
            </a:r>
            <a:r>
              <a:rPr lang="en-US" altLang="ko-KR" sz="1400" dirty="0"/>
              <a:t>sub</a:t>
            </a:r>
            <a:r>
              <a:rPr lang="ko-KR" altLang="en-US" sz="1400" dirty="0"/>
              <a:t> </a:t>
            </a:r>
            <a:r>
              <a:rPr lang="en-US" altLang="ko-KR" sz="1400" dirty="0"/>
              <a:t>image</a:t>
            </a:r>
            <a:r>
              <a:rPr lang="ko-KR" altLang="en-US" sz="1400" dirty="0"/>
              <a:t>로 나눔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거칠기 값 </a:t>
            </a:r>
            <a:r>
              <a:rPr lang="en-US" altLang="ko-KR" sz="1400" dirty="0"/>
              <a:t>c</a:t>
            </a:r>
            <a:r>
              <a:rPr lang="ko-KR" altLang="en-US" sz="1400" dirty="0"/>
              <a:t>에 따라 하위 이미지의 각 행에 있는 점을 정렬 → 최대 </a:t>
            </a:r>
            <a:r>
              <a:rPr lang="en-US" altLang="ko-KR" sz="1400" dirty="0"/>
              <a:t>c edge, </a:t>
            </a:r>
            <a:r>
              <a:rPr lang="ko-KR" altLang="en-US" sz="1400" dirty="0"/>
              <a:t>최소 </a:t>
            </a:r>
            <a:r>
              <a:rPr lang="en-US" altLang="ko-KR" sz="1400" dirty="0"/>
              <a:t>c planar (except ground point)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280D9E-B018-44C2-9985-63EBA2EBD279}"/>
              </a:ext>
            </a:extLst>
          </p:cNvPr>
          <p:cNvGrpSpPr/>
          <p:nvPr/>
        </p:nvGrpSpPr>
        <p:grpSpPr>
          <a:xfrm>
            <a:off x="1643062" y="1158545"/>
            <a:ext cx="10706100" cy="580336"/>
            <a:chOff x="1485900" y="1200841"/>
            <a:chExt cx="10706100" cy="580336"/>
          </a:xfrm>
        </p:grpSpPr>
        <p:pic>
          <p:nvPicPr>
            <p:cNvPr id="10244" name="Picture 4" descr="image">
              <a:extLst>
                <a:ext uri="{FF2B5EF4-FFF2-40B4-BE49-F238E27FC236}">
                  <a16:creationId xmlns:a16="http://schemas.microsoft.com/office/drawing/2014/main" id="{3F3B0A9B-C335-42B4-BA2F-770D94532C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08" t="-6603" r="29663"/>
            <a:stretch/>
          </p:blipFill>
          <p:spPr bwMode="auto">
            <a:xfrm>
              <a:off x="1485900" y="1243013"/>
              <a:ext cx="2700338" cy="53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67DDB77-398E-4859-8071-1899C4717FFE}"/>
                </a:ext>
              </a:extLst>
            </p:cNvPr>
            <p:cNvCxnSpPr>
              <a:cxnSpLocks/>
            </p:cNvCxnSpPr>
            <p:nvPr/>
          </p:nvCxnSpPr>
          <p:spPr>
            <a:xfrm>
              <a:off x="4341018" y="1527484"/>
              <a:ext cx="20924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3802C5-B445-4775-9C16-C1050D45E615}"/>
                </a:ext>
              </a:extLst>
            </p:cNvPr>
            <p:cNvSpPr txBox="1"/>
            <p:nvPr/>
          </p:nvSpPr>
          <p:spPr>
            <a:xfrm>
              <a:off x="4341018" y="1200841"/>
              <a:ext cx="2062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B050"/>
                  </a:solidFill>
                </a:rPr>
                <a:t>LOAM</a:t>
              </a:r>
              <a:r>
                <a:rPr lang="ko-KR" altLang="en-US" sz="1200" dirty="0">
                  <a:solidFill>
                    <a:srgbClr val="00B050"/>
                  </a:solidFill>
                </a:rPr>
                <a:t>과 같은 </a:t>
              </a:r>
              <a:r>
                <a:rPr lang="en-US" altLang="ko-KR" sz="1200" dirty="0">
                  <a:solidFill>
                    <a:srgbClr val="00B050"/>
                  </a:solidFill>
                </a:rPr>
                <a:t>smoothness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E2440B-720D-418E-833C-5D8C47CDB20A}"/>
                </a:ext>
              </a:extLst>
            </p:cNvPr>
            <p:cNvSpPr txBox="1"/>
            <p:nvPr/>
          </p:nvSpPr>
          <p:spPr>
            <a:xfrm>
              <a:off x="6557962" y="1200841"/>
              <a:ext cx="5634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LOAM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origin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point cloud</a:t>
              </a:r>
            </a:p>
            <a:p>
              <a:r>
                <a:rPr lang="en-US" altLang="ko-KR" sz="1400" b="1" dirty="0" err="1"/>
                <a:t>LeGO</a:t>
              </a:r>
              <a:r>
                <a:rPr lang="en-US" altLang="ko-KR" sz="1400" b="1" dirty="0"/>
                <a:t>-LOAM</a:t>
              </a:r>
              <a:r>
                <a:rPr lang="en-US" altLang="ko-KR" sz="1400" dirty="0"/>
                <a:t> ground point, segmentation point</a:t>
              </a:r>
              <a:endParaRPr lang="ko-KR" altLang="en-US" sz="1400" dirty="0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C6136F7-CB8E-45AF-B15A-24F78C882309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255633" y="1794669"/>
            <a:ext cx="548178" cy="36530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E65E0E-723F-420D-945E-834307286414}"/>
              </a:ext>
            </a:extLst>
          </p:cNvPr>
          <p:cNvSpPr/>
          <p:nvPr/>
        </p:nvSpPr>
        <p:spPr>
          <a:xfrm>
            <a:off x="2712373" y="2064466"/>
            <a:ext cx="927148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S</a:t>
            </a:r>
            <a:r>
              <a:rPr lang="ko-KR" altLang="en-US" sz="1400" dirty="0"/>
              <a:t> </a:t>
            </a:r>
            <a:r>
              <a:rPr lang="en-US" altLang="ko-KR" sz="1400" dirty="0"/>
              <a:t>range image</a:t>
            </a:r>
            <a:r>
              <a:rPr lang="ko-KR" altLang="en-US" sz="1400" dirty="0"/>
              <a:t>의 동일한 행에 있는 연속적인 </a:t>
            </a:r>
            <a:r>
              <a:rPr lang="en-US" altLang="ko-KR" sz="1400" dirty="0"/>
              <a:t>pi</a:t>
            </a:r>
            <a:r>
              <a:rPr lang="ko-KR" altLang="en-US" sz="1400" dirty="0"/>
              <a:t>의 점 집합</a:t>
            </a:r>
            <a:r>
              <a:rPr lang="en-US" altLang="ko-KR" sz="1400" dirty="0"/>
              <a:t> |S| ~ 10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7AC47F-4429-4E3E-A0F1-3582EE9CD7B6}"/>
              </a:ext>
            </a:extLst>
          </p:cNvPr>
          <p:cNvGrpSpPr/>
          <p:nvPr/>
        </p:nvGrpSpPr>
        <p:grpSpPr>
          <a:xfrm>
            <a:off x="208139" y="3304048"/>
            <a:ext cx="8983487" cy="3565593"/>
            <a:chOff x="150988" y="3198952"/>
            <a:chExt cx="8983487" cy="356559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47E2456-EDB1-423E-BF78-2504AD901220}"/>
                </a:ext>
              </a:extLst>
            </p:cNvPr>
            <p:cNvGrpSpPr/>
            <p:nvPr/>
          </p:nvGrpSpPr>
          <p:grpSpPr>
            <a:xfrm>
              <a:off x="2657476" y="3198952"/>
              <a:ext cx="6476999" cy="3565593"/>
              <a:chOff x="2657476" y="3263911"/>
              <a:chExt cx="6476999" cy="3565593"/>
            </a:xfrm>
          </p:grpSpPr>
          <p:pic>
            <p:nvPicPr>
              <p:cNvPr id="10242" name="Picture 2" descr="image">
                <a:extLst>
                  <a:ext uri="{FF2B5EF4-FFF2-40B4-BE49-F238E27FC236}">
                    <a16:creationId xmlns:a16="http://schemas.microsoft.com/office/drawing/2014/main" id="{7BB5913E-4A03-4E26-BD01-A012CA54BC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7476" y="3263911"/>
                <a:ext cx="6476999" cy="3208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A04CB7-1C21-437C-9C12-BBBA0B2F9233}"/>
                  </a:ext>
                </a:extLst>
              </p:cNvPr>
              <p:cNvSpPr txBox="1"/>
              <p:nvPr/>
            </p:nvSpPr>
            <p:spPr>
              <a:xfrm>
                <a:off x="3869934" y="6552505"/>
                <a:ext cx="44521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Fig. Two-step optimization for the lidar odometry module</a:t>
                </a:r>
                <a:endParaRPr lang="ko-KR" altLang="en-US" sz="12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D583BA-F816-4E85-B534-0B93352375DE}"/>
                </a:ext>
              </a:extLst>
            </p:cNvPr>
            <p:cNvSpPr/>
            <p:nvPr/>
          </p:nvSpPr>
          <p:spPr>
            <a:xfrm>
              <a:off x="150988" y="4246281"/>
              <a:ext cx="4082745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FC7404"/>
                  </a:solidFill>
                </a:rPr>
                <a:t>6</a:t>
              </a:r>
              <a:r>
                <a:rPr lang="ko-KR" altLang="en-US" sz="1400" dirty="0">
                  <a:solidFill>
                    <a:srgbClr val="FC7404"/>
                  </a:solidFill>
                </a:rPr>
                <a:t>개의 </a:t>
              </a:r>
              <a:r>
                <a:rPr lang="en-US" altLang="ko-KR" sz="1400" dirty="0">
                  <a:solidFill>
                    <a:srgbClr val="FC7404"/>
                  </a:solidFill>
                </a:rPr>
                <a:t>sub image</a:t>
              </a:r>
              <a:r>
                <a:rPr lang="ko-KR" altLang="en-US" sz="1400" dirty="0">
                  <a:solidFill>
                    <a:srgbClr val="FC7404"/>
                  </a:solidFill>
                </a:rPr>
                <a:t>에 있는 모든 </a:t>
              </a:r>
              <a:r>
                <a:rPr lang="en-US" altLang="ko-KR" sz="1400" dirty="0">
                  <a:solidFill>
                    <a:srgbClr val="FC7404"/>
                  </a:solidFill>
                </a:rPr>
                <a:t>feature</a:t>
              </a:r>
              <a:r>
                <a:rPr lang="ko-KR" altLang="en-US" sz="1400" dirty="0">
                  <a:solidFill>
                    <a:srgbClr val="FC7404"/>
                  </a:solidFill>
                </a:rPr>
                <a:t>들의 </a:t>
              </a:r>
              <a:r>
                <a:rPr lang="en-US" altLang="ko-KR" sz="1400" dirty="0">
                  <a:solidFill>
                    <a:srgbClr val="FC7404"/>
                  </a:solidFill>
                </a:rPr>
                <a:t>set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2726A4-6445-4EA0-B61F-17EEEBBAD39D}"/>
                </a:ext>
              </a:extLst>
            </p:cNvPr>
            <p:cNvSpPr/>
            <p:nvPr/>
          </p:nvSpPr>
          <p:spPr>
            <a:xfrm>
              <a:off x="293089" y="3666696"/>
              <a:ext cx="4082745" cy="373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070C0"/>
                  </a:solidFill>
                </a:rPr>
                <a:t>각각의 </a:t>
              </a:r>
              <a:r>
                <a:rPr lang="en-US" altLang="ko-KR" sz="1400" dirty="0">
                  <a:solidFill>
                    <a:srgbClr val="0070C0"/>
                  </a:solidFill>
                </a:rPr>
                <a:t>sub image</a:t>
              </a:r>
              <a:r>
                <a:rPr lang="ko-KR" altLang="en-US" sz="1400" dirty="0">
                  <a:solidFill>
                    <a:srgbClr val="0070C0"/>
                  </a:solidFill>
                </a:rPr>
                <a:t>에 있는 </a:t>
              </a:r>
              <a:r>
                <a:rPr lang="en-US" altLang="ko-KR" sz="1400" dirty="0">
                  <a:solidFill>
                    <a:srgbClr val="0070C0"/>
                  </a:solidFill>
                </a:rPr>
                <a:t>feature</a:t>
              </a:r>
              <a:r>
                <a:rPr lang="ko-KR" altLang="en-US" sz="1400" dirty="0">
                  <a:solidFill>
                    <a:srgbClr val="0070C0"/>
                  </a:solidFill>
                </a:rPr>
                <a:t>들의 </a:t>
              </a:r>
              <a:r>
                <a:rPr lang="en-US" altLang="ko-KR" sz="1400" dirty="0">
                  <a:solidFill>
                    <a:srgbClr val="0070C0"/>
                  </a:solidFill>
                </a:rPr>
                <a:t>set</a:t>
              </a: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6261ECB1-EAF5-4202-8008-EFD459808157}"/>
              </a:ext>
            </a:extLst>
          </p:cNvPr>
          <p:cNvSpPr/>
          <p:nvPr/>
        </p:nvSpPr>
        <p:spPr>
          <a:xfrm>
            <a:off x="5883978" y="3852823"/>
            <a:ext cx="333375" cy="373885"/>
          </a:xfrm>
          <a:prstGeom prst="ellipse">
            <a:avLst/>
          </a:prstGeom>
          <a:noFill/>
          <a:ln w="28575">
            <a:solidFill>
              <a:srgbClr val="29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043C268-383E-40FE-B376-A68E31150FE7}"/>
              </a:ext>
            </a:extLst>
          </p:cNvPr>
          <p:cNvSpPr/>
          <p:nvPr/>
        </p:nvSpPr>
        <p:spPr>
          <a:xfrm>
            <a:off x="5833940" y="5300663"/>
            <a:ext cx="333375" cy="373885"/>
          </a:xfrm>
          <a:prstGeom prst="ellipse">
            <a:avLst/>
          </a:prstGeom>
          <a:noFill/>
          <a:ln w="28575">
            <a:solidFill>
              <a:srgbClr val="29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E0B2C9E-9489-4C87-8F78-46E91559CC92}"/>
              </a:ext>
            </a:extLst>
          </p:cNvPr>
          <p:cNvSpPr/>
          <p:nvPr/>
        </p:nvSpPr>
        <p:spPr>
          <a:xfrm>
            <a:off x="5807712" y="4496766"/>
            <a:ext cx="523875" cy="373885"/>
          </a:xfrm>
          <a:prstGeom prst="ellipse">
            <a:avLst/>
          </a:prstGeom>
          <a:noFill/>
          <a:ln w="28575">
            <a:solidFill>
              <a:srgbClr val="FC7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B1AFF5-3721-4750-BF5A-8090425BB316}"/>
              </a:ext>
            </a:extLst>
          </p:cNvPr>
          <p:cNvSpPr/>
          <p:nvPr/>
        </p:nvSpPr>
        <p:spPr>
          <a:xfrm>
            <a:off x="5726814" y="5927905"/>
            <a:ext cx="523875" cy="373885"/>
          </a:xfrm>
          <a:prstGeom prst="ellipse">
            <a:avLst/>
          </a:prstGeom>
          <a:noFill/>
          <a:ln w="28575">
            <a:solidFill>
              <a:srgbClr val="FC7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1C63C-52D0-4852-93B2-7F2A8C265820}"/>
              </a:ext>
            </a:extLst>
          </p:cNvPr>
          <p:cNvSpPr txBox="1"/>
          <p:nvPr/>
        </p:nvSpPr>
        <p:spPr>
          <a:xfrm>
            <a:off x="6072126" y="5172741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F7FEB-8278-4DEA-BA33-809025B81D80}"/>
              </a:ext>
            </a:extLst>
          </p:cNvPr>
          <p:cNvSpPr txBox="1"/>
          <p:nvPr/>
        </p:nvSpPr>
        <p:spPr>
          <a:xfrm>
            <a:off x="6105524" y="3725593"/>
            <a:ext cx="333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6DBA6-F39F-495A-824E-BE63916BA0C1}"/>
              </a:ext>
            </a:extLst>
          </p:cNvPr>
          <p:cNvSpPr txBox="1"/>
          <p:nvPr/>
        </p:nvSpPr>
        <p:spPr>
          <a:xfrm>
            <a:off x="6081658" y="5766842"/>
            <a:ext cx="38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40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B4922A-3BB8-4437-8A8C-A96B1AA53F46}"/>
              </a:ext>
            </a:extLst>
          </p:cNvPr>
          <p:cNvSpPr txBox="1"/>
          <p:nvPr/>
        </p:nvSpPr>
        <p:spPr>
          <a:xfrm>
            <a:off x="6098353" y="4302348"/>
            <a:ext cx="380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80</a:t>
            </a:r>
            <a:endParaRPr lang="ko-KR" altLang="en-US" sz="12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C958CE5-CEE6-4FB3-BEC5-407B491C7958}"/>
              </a:ext>
            </a:extLst>
          </p:cNvPr>
          <p:cNvCxnSpPr/>
          <p:nvPr/>
        </p:nvCxnSpPr>
        <p:spPr>
          <a:xfrm>
            <a:off x="2628256" y="1721340"/>
            <a:ext cx="323014" cy="276999"/>
          </a:xfrm>
          <a:prstGeom prst="bentConnector3">
            <a:avLst>
              <a:gd name="adj1" fmla="val 134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125BBB6-A406-4D1E-B76E-F56FE6AC6B06}"/>
                  </a:ext>
                </a:extLst>
              </p:cNvPr>
              <p:cNvSpPr/>
              <p:nvPr/>
            </p:nvSpPr>
            <p:spPr>
              <a:xfrm>
                <a:off x="2951270" y="1759165"/>
                <a:ext cx="3106638" cy="37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b="1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92D050"/>
                    </a:solidFill>
                  </a:rPr>
                  <a:t> </a:t>
                </a:r>
                <a:r>
                  <a:rPr lang="en-US" altLang="ko-KR" sz="1400" dirty="0"/>
                  <a:t>range value : Euclidean distance</a:t>
                </a: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125BBB6-A406-4D1E-B76E-F56FE6AC6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270" y="1759165"/>
                <a:ext cx="3106638" cy="374461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4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3376" y="0"/>
            <a:ext cx="11775722" cy="165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LeGO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-LOAM : LiDAR odometry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LiDAR odometry module</a:t>
            </a:r>
            <a:r>
              <a:rPr lang="ko-KR" altLang="en-US" sz="1400" dirty="0">
                <a:solidFill>
                  <a:schemeClr val="tx1"/>
                </a:solidFill>
              </a:rPr>
              <a:t>은 연속적인 스캔 사이의 </a:t>
            </a:r>
            <a:r>
              <a:rPr lang="en-US" altLang="ko-KR" sz="1400" dirty="0">
                <a:solidFill>
                  <a:srgbClr val="FF0000"/>
                </a:solidFill>
              </a:rPr>
              <a:t>sensor motion</a:t>
            </a:r>
            <a:r>
              <a:rPr lang="ko-KR" altLang="en-US" sz="1400" dirty="0">
                <a:solidFill>
                  <a:schemeClr val="tx1"/>
                </a:solidFill>
              </a:rPr>
              <a:t>을 추정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에서                                       에 대한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찾아야 함     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51B1B4D9-4564-46E3-B7DD-A44DE771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9" y="1190623"/>
            <a:ext cx="4521024" cy="25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">
            <a:extLst>
              <a:ext uri="{FF2B5EF4-FFF2-40B4-BE49-F238E27FC236}">
                <a16:creationId xmlns:a16="http://schemas.microsoft.com/office/drawing/2014/main" id="{AEC0D89A-9BB2-4FDB-8B21-5DE20483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44" y="1218889"/>
            <a:ext cx="2306462" cy="2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2D8F93-74F4-4933-BC8D-8FE95E407A2D}"/>
              </a:ext>
            </a:extLst>
          </p:cNvPr>
          <p:cNvSpPr/>
          <p:nvPr/>
        </p:nvSpPr>
        <p:spPr>
          <a:xfrm>
            <a:off x="208139" y="1771650"/>
            <a:ext cx="11775722" cy="467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1) </a:t>
            </a:r>
            <a:r>
              <a:rPr lang="en-US" altLang="ko-KR" sz="1400" b="1" dirty="0">
                <a:solidFill>
                  <a:srgbClr val="92D050"/>
                </a:solidFill>
              </a:rPr>
              <a:t>Label Matching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For planar features       ,           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ground points</a:t>
            </a:r>
            <a:r>
              <a:rPr lang="ko-KR" altLang="en-US" sz="1400" dirty="0">
                <a:solidFill>
                  <a:schemeClr val="tx1"/>
                </a:solidFill>
              </a:rPr>
              <a:t>로 레이블이 지정된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만 해당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을 이용해 </a:t>
            </a:r>
            <a:r>
              <a:rPr lang="en-US" altLang="ko-KR" sz="1400" dirty="0">
                <a:solidFill>
                  <a:schemeClr val="tx1"/>
                </a:solidFill>
              </a:rPr>
              <a:t>planar patch</a:t>
            </a:r>
            <a:r>
              <a:rPr lang="ko-KR" altLang="en-US" sz="1400" dirty="0">
                <a:solidFill>
                  <a:schemeClr val="tx1"/>
                </a:solidFill>
              </a:rPr>
              <a:t> 찾음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For edge features       , </a:t>
            </a:r>
            <a:r>
              <a:rPr lang="ko-KR" altLang="en-US" sz="1400" dirty="0">
                <a:solidFill>
                  <a:schemeClr val="tx1"/>
                </a:solidFill>
              </a:rPr>
              <a:t>해당 </a:t>
            </a:r>
            <a:r>
              <a:rPr lang="en-US" altLang="ko-KR" sz="1400" dirty="0">
                <a:solidFill>
                  <a:schemeClr val="tx1"/>
                </a:solidFill>
              </a:rPr>
              <a:t>edge line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segmentation</a:t>
            </a:r>
            <a:r>
              <a:rPr lang="ko-KR" altLang="en-US" sz="1400" dirty="0">
                <a:solidFill>
                  <a:srgbClr val="FF0000"/>
                </a:solidFill>
              </a:rPr>
              <a:t>된 </a:t>
            </a:r>
            <a:r>
              <a:rPr lang="en-US" altLang="ko-KR" sz="1400" dirty="0">
                <a:solidFill>
                  <a:srgbClr val="FF0000"/>
                </a:solidFill>
              </a:rPr>
              <a:t>cluster</a:t>
            </a:r>
            <a:r>
              <a:rPr lang="ko-KR" altLang="en-US" sz="1400" dirty="0">
                <a:solidFill>
                  <a:schemeClr val="tx1"/>
                </a:solidFill>
              </a:rPr>
              <a:t>의          에서 </a:t>
            </a:r>
            <a:r>
              <a:rPr lang="en-US" altLang="ko-KR" sz="1400" dirty="0">
                <a:solidFill>
                  <a:schemeClr val="tx1"/>
                </a:solidFill>
              </a:rPr>
              <a:t>correspondence </a:t>
            </a:r>
            <a:r>
              <a:rPr lang="ko-KR" altLang="en-US" sz="1400" dirty="0">
                <a:solidFill>
                  <a:schemeClr val="tx1"/>
                </a:solidFill>
              </a:rPr>
              <a:t>찾음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2) </a:t>
            </a:r>
            <a:r>
              <a:rPr lang="en-US" altLang="ko-KR" sz="1400" b="1" dirty="0">
                <a:solidFill>
                  <a:srgbClr val="92D050"/>
                </a:solidFill>
              </a:rPr>
              <a:t>Two-step LM Optimization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이전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와 현재 </a:t>
            </a:r>
            <a:r>
              <a:rPr lang="en-US" altLang="ko-KR" sz="1400" dirty="0">
                <a:solidFill>
                  <a:schemeClr val="tx1"/>
                </a:solidFill>
              </a:rPr>
              <a:t>scan</a:t>
            </a:r>
            <a:r>
              <a:rPr lang="ko-KR" altLang="en-US" sz="1400" dirty="0">
                <a:solidFill>
                  <a:schemeClr val="tx1"/>
                </a:solidFill>
              </a:rPr>
              <a:t>에서의 </a:t>
            </a:r>
            <a:r>
              <a:rPr lang="en-US" altLang="ko-KR" sz="1400" dirty="0">
                <a:solidFill>
                  <a:schemeClr val="tx1"/>
                </a:solidFill>
              </a:rPr>
              <a:t>edge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planar feature points </a:t>
            </a:r>
            <a:r>
              <a:rPr lang="ko-KR" altLang="en-US" sz="1400" dirty="0">
                <a:solidFill>
                  <a:schemeClr val="tx1"/>
                </a:solidFill>
              </a:rPr>
              <a:t>거리의 </a:t>
            </a:r>
            <a:r>
              <a:rPr lang="en-US" altLang="ko-KR" sz="1400" dirty="0">
                <a:solidFill>
                  <a:schemeClr val="tx1"/>
                </a:solidFill>
              </a:rPr>
              <a:t>non-linear </a:t>
            </a:r>
            <a:r>
              <a:rPr lang="ko-KR" altLang="en-US" sz="1400" dirty="0">
                <a:solidFill>
                  <a:schemeClr val="tx1"/>
                </a:solidFill>
              </a:rPr>
              <a:t>표현식이 일련의 </a:t>
            </a:r>
            <a:r>
              <a:rPr lang="ko-KR" altLang="en-US" sz="1400" b="1" dirty="0">
                <a:solidFill>
                  <a:srgbClr val="00B050"/>
                </a:solidFill>
              </a:rPr>
              <a:t>단일 종합 거리 벡터</a:t>
            </a:r>
            <a:r>
              <a:rPr lang="ko-KR" altLang="en-US" sz="1400" dirty="0">
                <a:solidFill>
                  <a:schemeClr val="tx1"/>
                </a:solidFill>
              </a:rPr>
              <a:t>로 컴파일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위에서 구한 </a:t>
            </a:r>
            <a:r>
              <a:rPr lang="ko-KR" altLang="en-US" sz="1400" b="1" dirty="0">
                <a:solidFill>
                  <a:srgbClr val="00B050"/>
                </a:solidFill>
              </a:rPr>
              <a:t>거리 벡터</a:t>
            </a:r>
            <a:r>
              <a:rPr lang="ko-KR" altLang="en-US" sz="1400" dirty="0">
                <a:solidFill>
                  <a:schemeClr val="tx1"/>
                </a:solidFill>
              </a:rPr>
              <a:t>에 대해 </a:t>
            </a:r>
            <a:r>
              <a:rPr lang="en-US" altLang="ko-KR" sz="1400" dirty="0">
                <a:solidFill>
                  <a:schemeClr val="tx1"/>
                </a:solidFill>
              </a:rPr>
              <a:t>optimization</a:t>
            </a:r>
            <a:r>
              <a:rPr lang="ko-KR" altLang="en-US" sz="1400" dirty="0">
                <a:solidFill>
                  <a:schemeClr val="tx1"/>
                </a:solidFill>
              </a:rPr>
              <a:t>을 하는데 속도의 효율성을 위해 두 개의 </a:t>
            </a:r>
            <a:r>
              <a:rPr lang="en-US" altLang="ko-KR" sz="1400" dirty="0">
                <a:solidFill>
                  <a:schemeClr val="tx1"/>
                </a:solidFill>
              </a:rPr>
              <a:t>step</a:t>
            </a:r>
            <a:r>
              <a:rPr lang="ko-KR" altLang="en-US" sz="1400" dirty="0">
                <a:solidFill>
                  <a:schemeClr val="tx1"/>
                </a:solidFill>
              </a:rPr>
              <a:t>으로 나눠서 </a:t>
            </a:r>
            <a:r>
              <a:rPr lang="en-US" altLang="ko-KR" sz="1400" dirty="0">
                <a:solidFill>
                  <a:schemeClr val="tx1"/>
                </a:solidFill>
              </a:rPr>
              <a:t>optimization </a:t>
            </a:r>
            <a:r>
              <a:rPr lang="ko-KR" altLang="en-US" sz="1400" dirty="0">
                <a:solidFill>
                  <a:schemeClr val="tx1"/>
                </a:solidFill>
              </a:rPr>
              <a:t>진행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① </a:t>
            </a:r>
            <a:r>
              <a:rPr lang="en-US" altLang="ko-KR" sz="1400" b="1" dirty="0">
                <a:solidFill>
                  <a:schemeClr val="tx1"/>
                </a:solidFill>
              </a:rPr>
              <a:t>z, roll, pitch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Ground plane</a:t>
            </a:r>
            <a:r>
              <a:rPr lang="ko-KR" altLang="en-US" sz="1400" dirty="0">
                <a:solidFill>
                  <a:schemeClr val="tx1"/>
                </a:solidFill>
              </a:rPr>
              <a:t>을 이용하여      </a:t>
            </a:r>
            <a:r>
              <a:rPr lang="en-US" altLang="ko-KR" sz="1400" dirty="0">
                <a:solidFill>
                  <a:schemeClr val="tx1"/>
                </a:solidFill>
              </a:rPr>
              <a:t>,          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</a:rPr>
              <a:t>optimization (distance </a:t>
            </a:r>
            <a:r>
              <a:rPr lang="ko-KR" altLang="en-US" sz="1400" dirty="0">
                <a:solidFill>
                  <a:schemeClr val="tx1"/>
                </a:solidFill>
              </a:rPr>
              <a:t>줄임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② </a:t>
            </a:r>
            <a:r>
              <a:rPr lang="en-US" altLang="ko-KR" sz="1400" b="1" dirty="0">
                <a:solidFill>
                  <a:schemeClr val="tx1"/>
                </a:solidFill>
              </a:rPr>
              <a:t>x, y, yaw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z, roll, pitch</a:t>
            </a:r>
            <a:r>
              <a:rPr lang="ko-KR" altLang="en-US" sz="1400" dirty="0">
                <a:solidFill>
                  <a:schemeClr val="tx1"/>
                </a:solidFill>
              </a:rPr>
              <a:t>를 제약조건으로 사용하여 </a:t>
            </a:r>
            <a:r>
              <a:rPr lang="en-US" altLang="ko-KR" sz="1400" dirty="0">
                <a:solidFill>
                  <a:schemeClr val="tx1"/>
                </a:solidFill>
              </a:rPr>
              <a:t>Edge      ,          </a:t>
            </a:r>
            <a:r>
              <a:rPr lang="ko-KR" altLang="en-US" sz="1400" dirty="0">
                <a:solidFill>
                  <a:schemeClr val="tx1"/>
                </a:solidFill>
              </a:rPr>
              <a:t>의 해당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</a:rPr>
              <a:t>optimization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마지막으로 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② 를 융합하여 두 개의 연속 스캔 간의 </a:t>
            </a:r>
            <a:r>
              <a:rPr lang="en-US" altLang="ko-KR" sz="1400" dirty="0">
                <a:solidFill>
                  <a:srgbClr val="FF0000"/>
                </a:solidFill>
              </a:rPr>
              <a:t>6D transformation</a:t>
            </a:r>
            <a:r>
              <a:rPr lang="ko-KR" altLang="en-US" sz="1400" dirty="0">
                <a:solidFill>
                  <a:schemeClr val="tx1"/>
                </a:solidFill>
              </a:rPr>
              <a:t>을 찾음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2294" name="Picture 6" descr="image">
            <a:extLst>
              <a:ext uri="{FF2B5EF4-FFF2-40B4-BE49-F238E27FC236}">
                <a16:creationId xmlns:a16="http://schemas.microsoft.com/office/drawing/2014/main" id="{782D130C-3F99-46E9-BE18-A4C328BB4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6" b="27174"/>
          <a:stretch/>
        </p:blipFill>
        <p:spPr bwMode="auto">
          <a:xfrm>
            <a:off x="1938337" y="2123448"/>
            <a:ext cx="266340" cy="2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image">
            <a:extLst>
              <a:ext uri="{FF2B5EF4-FFF2-40B4-BE49-F238E27FC236}">
                <a16:creationId xmlns:a16="http://schemas.microsoft.com/office/drawing/2014/main" id="{60528BC7-3CB6-4EA6-91A3-6C32BC32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78" y="2098386"/>
            <a:ext cx="542926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image">
            <a:extLst>
              <a:ext uri="{FF2B5EF4-FFF2-40B4-BE49-F238E27FC236}">
                <a16:creationId xmlns:a16="http://schemas.microsoft.com/office/drawing/2014/main" id="{7ECB9E88-97F8-4E29-B9FA-8E6C0667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58" y="2531991"/>
            <a:ext cx="274920" cy="2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image">
            <a:extLst>
              <a:ext uri="{FF2B5EF4-FFF2-40B4-BE49-F238E27FC236}">
                <a16:creationId xmlns:a16="http://schemas.microsoft.com/office/drawing/2014/main" id="{C04835C5-1868-41ED-BE99-189C70EDC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2531108"/>
            <a:ext cx="504825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">
            <a:extLst>
              <a:ext uri="{FF2B5EF4-FFF2-40B4-BE49-F238E27FC236}">
                <a16:creationId xmlns:a16="http://schemas.microsoft.com/office/drawing/2014/main" id="{571552AE-D16B-4F9B-AFC4-22119537C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6" b="27174"/>
          <a:stretch/>
        </p:blipFill>
        <p:spPr bwMode="auto">
          <a:xfrm>
            <a:off x="2890838" y="5119065"/>
            <a:ext cx="266340" cy="2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">
            <a:extLst>
              <a:ext uri="{FF2B5EF4-FFF2-40B4-BE49-F238E27FC236}">
                <a16:creationId xmlns:a16="http://schemas.microsoft.com/office/drawing/2014/main" id="{C6ACC7C5-C841-4FC4-8F64-215AA7A3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42" y="5076203"/>
            <a:ext cx="542926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">
            <a:extLst>
              <a:ext uri="{FF2B5EF4-FFF2-40B4-BE49-F238E27FC236}">
                <a16:creationId xmlns:a16="http://schemas.microsoft.com/office/drawing/2014/main" id="{1A1EC5B7-CA2D-44A1-9A3B-08D7F82D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0" y="5969259"/>
            <a:ext cx="274920" cy="2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">
            <a:extLst>
              <a:ext uri="{FF2B5EF4-FFF2-40B4-BE49-F238E27FC236}">
                <a16:creationId xmlns:a16="http://schemas.microsoft.com/office/drawing/2014/main" id="{7F64495F-83AA-4B9C-8672-20694B94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55" y="5954971"/>
            <a:ext cx="504825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4B05F96-4941-4C9C-AB1E-0BFEAE885C76}"/>
              </a:ext>
            </a:extLst>
          </p:cNvPr>
          <p:cNvSpPr/>
          <p:nvPr/>
        </p:nvSpPr>
        <p:spPr>
          <a:xfrm>
            <a:off x="208139" y="2971369"/>
            <a:ext cx="11775722" cy="3400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1) </a:t>
            </a:r>
            <a:r>
              <a:rPr lang="en-US" altLang="ko-KR" sz="1400" b="1" dirty="0">
                <a:solidFill>
                  <a:srgbClr val="92D050"/>
                </a:solidFill>
              </a:rPr>
              <a:t>Radius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를 기준으로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set</a:t>
            </a:r>
            <a:r>
              <a:rPr lang="ko-KR" altLang="en-US" sz="1400" dirty="0">
                <a:solidFill>
                  <a:schemeClr val="tx1"/>
                </a:solidFill>
              </a:rPr>
              <a:t> 중 센서의 현재 위치의 </a:t>
            </a:r>
            <a:r>
              <a:rPr lang="en-US" altLang="ko-KR" sz="1400" dirty="0">
                <a:solidFill>
                  <a:schemeClr val="tx1"/>
                </a:solidFill>
              </a:rPr>
              <a:t>100m </a:t>
            </a:r>
            <a:r>
              <a:rPr lang="ko-KR" altLang="en-US" sz="1400" dirty="0">
                <a:solidFill>
                  <a:schemeClr val="tx1"/>
                </a:solidFill>
              </a:rPr>
              <a:t>이내의 모든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들의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을 불러옴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이러한 </a:t>
            </a:r>
            <a:r>
              <a:rPr lang="en-US" altLang="ko-KR" sz="1400" dirty="0">
                <a:solidFill>
                  <a:schemeClr val="tx1"/>
                </a:solidFill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</a:rPr>
              <a:t>을 각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 err="1">
                <a:solidFill>
                  <a:schemeClr val="tx1"/>
                </a:solidFill>
              </a:rPr>
              <a:t>tf</a:t>
            </a:r>
            <a:r>
              <a:rPr lang="ko-KR" altLang="en-US" sz="1400" dirty="0">
                <a:solidFill>
                  <a:schemeClr val="tx1"/>
                </a:solidFill>
              </a:rPr>
              <a:t>하고 합쳐서 </a:t>
            </a:r>
            <a:r>
              <a:rPr lang="en-US" altLang="ko-KR" sz="1400" dirty="0">
                <a:solidFill>
                  <a:schemeClr val="tx1"/>
                </a:solidFill>
              </a:rPr>
              <a:t>surrounding map</a:t>
            </a:r>
            <a:r>
              <a:rPr lang="ko-KR" altLang="en-US" sz="1400" dirty="0">
                <a:solidFill>
                  <a:schemeClr val="tx1"/>
                </a:solidFill>
              </a:rPr>
              <a:t>을 얻음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chemeClr val="tx1"/>
                </a:solidFill>
              </a:rPr>
              <a:t>2) </a:t>
            </a:r>
            <a:r>
              <a:rPr lang="en-US" altLang="ko-KR" sz="1400" b="1" dirty="0">
                <a:solidFill>
                  <a:srgbClr val="92D050"/>
                </a:solidFill>
              </a:rPr>
              <a:t>Pose-graph SLAM</a:t>
            </a:r>
            <a:r>
              <a:rPr lang="ko-KR" altLang="en-US" sz="1400" b="1" dirty="0">
                <a:solidFill>
                  <a:srgbClr val="92D050"/>
                </a:solidFill>
              </a:rPr>
              <a:t>과의 통합</a:t>
            </a: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LeGO</a:t>
            </a:r>
            <a:r>
              <a:rPr lang="en-US" altLang="ko-KR" sz="1400" dirty="0">
                <a:solidFill>
                  <a:schemeClr val="tx1"/>
                </a:solidFill>
              </a:rPr>
              <a:t>-LOAM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en-US" altLang="ko-KR" sz="1400" dirty="0">
                <a:solidFill>
                  <a:schemeClr val="tx1"/>
                </a:solidFill>
              </a:rPr>
              <a:t>pose-graph SLAM</a:t>
            </a:r>
            <a:r>
              <a:rPr lang="ko-KR" altLang="en-US" sz="1400" dirty="0">
                <a:solidFill>
                  <a:schemeClr val="tx1"/>
                </a:solidFill>
              </a:rPr>
              <a:t>과 통합하여 사용한다면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rgbClr val="00B050"/>
                </a:solidFill>
              </a:rPr>
              <a:t>node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rgbClr val="0070C0"/>
                </a:solidFill>
              </a:rPr>
              <a:t>feature set</a:t>
            </a:r>
            <a:r>
              <a:rPr lang="ko-KR" altLang="en-US" sz="1400" dirty="0">
                <a:solidFill>
                  <a:schemeClr val="tx1"/>
                </a:solidFill>
              </a:rPr>
              <a:t>은 각 </a:t>
            </a:r>
            <a:r>
              <a:rPr lang="en-US" altLang="ko-KR" sz="1400" dirty="0">
                <a:solidFill>
                  <a:srgbClr val="0070C0"/>
                </a:solidFill>
              </a:rPr>
              <a:t>node</a:t>
            </a:r>
            <a:r>
              <a:rPr lang="ko-KR" altLang="en-US" sz="1400" dirty="0">
                <a:solidFill>
                  <a:srgbClr val="0070C0"/>
                </a:solidFill>
              </a:rPr>
              <a:t>의 </a:t>
            </a:r>
            <a:r>
              <a:rPr lang="en-US" altLang="ko-KR" sz="1400" dirty="0">
                <a:solidFill>
                  <a:srgbClr val="0070C0"/>
                </a:solidFill>
              </a:rPr>
              <a:t>measurement</a:t>
            </a:r>
            <a:r>
              <a:rPr lang="ko-KR" altLang="en-US" sz="1400" dirty="0">
                <a:solidFill>
                  <a:schemeClr val="tx1"/>
                </a:solidFill>
              </a:rPr>
              <a:t>로 모델링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LiDAR mapping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pose estimation drift</a:t>
            </a:r>
            <a:r>
              <a:rPr lang="ko-KR" altLang="en-US" sz="1400" dirty="0">
                <a:solidFill>
                  <a:schemeClr val="tx1"/>
                </a:solidFill>
              </a:rPr>
              <a:t>가 매우 작으므로 단기적으로 </a:t>
            </a:r>
            <a:r>
              <a:rPr lang="en-US" altLang="ko-KR" sz="1400" dirty="0">
                <a:solidFill>
                  <a:schemeClr val="tx1"/>
                </a:solidFill>
              </a:rPr>
              <a:t>pose drift</a:t>
            </a:r>
            <a:r>
              <a:rPr lang="ko-KR" altLang="en-US" sz="1400" dirty="0">
                <a:solidFill>
                  <a:schemeClr val="tx1"/>
                </a:solidFill>
              </a:rPr>
              <a:t>가 없다는 가정하에 최근의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를 사용해 </a:t>
            </a:r>
            <a:r>
              <a:rPr lang="en-US" altLang="ko-KR" sz="1400" dirty="0">
                <a:solidFill>
                  <a:schemeClr val="tx1"/>
                </a:solidFill>
              </a:rPr>
              <a:t>map</a:t>
            </a:r>
            <a:r>
              <a:rPr lang="ko-KR" altLang="en-US" sz="1400" dirty="0">
                <a:solidFill>
                  <a:schemeClr val="tx1"/>
                </a:solidFill>
              </a:rPr>
              <a:t>을 얻음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이후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</a:rPr>
              <a:t>LM optimization</a:t>
            </a:r>
            <a:r>
              <a:rPr lang="ko-KR" altLang="en-US" sz="1400" dirty="0">
                <a:solidFill>
                  <a:schemeClr val="tx1"/>
                </a:solidFill>
              </a:rPr>
              <a:t>을 해서 </a:t>
            </a:r>
            <a:r>
              <a:rPr lang="en-US" altLang="ko-KR" sz="1400" dirty="0" err="1">
                <a:solidFill>
                  <a:schemeClr val="tx1"/>
                </a:solidFill>
              </a:rPr>
              <a:t>tf</a:t>
            </a:r>
            <a:r>
              <a:rPr lang="ko-KR" altLang="en-US" sz="1400" dirty="0">
                <a:solidFill>
                  <a:schemeClr val="tx1"/>
                </a:solidFill>
              </a:rPr>
              <a:t>를 얻어 새 </a:t>
            </a:r>
            <a:r>
              <a:rPr lang="en-US" altLang="ko-KR" sz="1400" dirty="0">
                <a:solidFill>
                  <a:schemeClr val="tx1"/>
                </a:solidFill>
              </a:rPr>
              <a:t>node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에서 선택한 </a:t>
            </a:r>
            <a:r>
              <a:rPr lang="en-US" altLang="ko-KR" sz="1400" dirty="0">
                <a:solidFill>
                  <a:schemeClr val="tx1"/>
                </a:solidFill>
              </a:rPr>
              <a:t>node </a:t>
            </a:r>
            <a:r>
              <a:rPr lang="ko-KR" altLang="en-US" sz="1400" dirty="0">
                <a:solidFill>
                  <a:schemeClr val="tx1"/>
                </a:solidFill>
              </a:rPr>
              <a:t>사이의 공간 제약 조건 추가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추가적으로 </a:t>
            </a:r>
            <a:r>
              <a:rPr lang="en-US" altLang="ko-KR" sz="1400" dirty="0">
                <a:solidFill>
                  <a:schemeClr val="tx1"/>
                </a:solidFill>
              </a:rPr>
              <a:t>Loop closure</a:t>
            </a:r>
            <a:r>
              <a:rPr lang="ko-KR" altLang="en-US" sz="1400" dirty="0">
                <a:solidFill>
                  <a:schemeClr val="tx1"/>
                </a:solidFill>
              </a:rPr>
              <a:t>로도 </a:t>
            </a:r>
            <a:r>
              <a:rPr lang="en-US" altLang="ko-KR" sz="1400" dirty="0">
                <a:solidFill>
                  <a:schemeClr val="tx1"/>
                </a:solidFill>
              </a:rPr>
              <a:t>drift</a:t>
            </a:r>
            <a:r>
              <a:rPr lang="ko-KR" altLang="en-US" sz="1400" dirty="0">
                <a:solidFill>
                  <a:schemeClr val="tx1"/>
                </a:solidFill>
              </a:rPr>
              <a:t>제거 가능한데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때 </a:t>
            </a:r>
            <a:r>
              <a:rPr lang="en-US" altLang="ko-KR" sz="1400" dirty="0">
                <a:solidFill>
                  <a:srgbClr val="00B050"/>
                </a:solidFill>
              </a:rPr>
              <a:t>ICP</a:t>
            </a:r>
            <a:r>
              <a:rPr lang="ko-KR" altLang="en-US" sz="1400" dirty="0">
                <a:solidFill>
                  <a:schemeClr val="tx1"/>
                </a:solidFill>
              </a:rPr>
              <a:t>와 같은 </a:t>
            </a:r>
            <a:r>
              <a:rPr lang="en-US" altLang="ko-KR" sz="1400" dirty="0">
                <a:solidFill>
                  <a:schemeClr val="tx1"/>
                </a:solidFill>
              </a:rPr>
              <a:t>registration</a:t>
            </a:r>
            <a:r>
              <a:rPr lang="ko-KR" altLang="en-US" sz="1400" dirty="0">
                <a:solidFill>
                  <a:schemeClr val="tx1"/>
                </a:solidFill>
              </a:rPr>
              <a:t>을 통해 추가적 제약 조건을 얻어서 수행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924EA3-BFE7-4001-8E4C-009986AE70A2}"/>
              </a:ext>
            </a:extLst>
          </p:cNvPr>
          <p:cNvGrpSpPr/>
          <p:nvPr/>
        </p:nvGrpSpPr>
        <p:grpSpPr>
          <a:xfrm>
            <a:off x="208139" y="322826"/>
            <a:ext cx="11775722" cy="2494897"/>
            <a:chOff x="208139" y="115956"/>
            <a:chExt cx="11775722" cy="24948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D47D9D-26F1-414F-BF04-BE58A76B138D}"/>
                </a:ext>
              </a:extLst>
            </p:cNvPr>
            <p:cNvSpPr/>
            <p:nvPr/>
          </p:nvSpPr>
          <p:spPr>
            <a:xfrm>
              <a:off x="208139" y="115956"/>
              <a:ext cx="11775722" cy="24948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solidFill>
                    <a:schemeClr val="tx1"/>
                  </a:solidFill>
                  <a:highlight>
                    <a:srgbClr val="DEFD23"/>
                  </a:highlight>
                </a:rPr>
                <a:t>LeGO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-LOAM : LiDAR mapping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In, lower frequency, LiDAR mapping module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은            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feature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근처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en-US" altLang="ko-KR" sz="1400" dirty="0">
                  <a:solidFill>
                    <a:schemeClr val="tx1"/>
                  </a:solidFill>
                </a:rPr>
                <a:t> map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matching</a:t>
              </a:r>
              <a:r>
                <a:rPr lang="ko-KR" altLang="en-US" sz="1400" dirty="0">
                  <a:solidFill>
                    <a:schemeClr val="tx1"/>
                  </a:solidFill>
                </a:rPr>
                <a:t>하고 </a:t>
              </a:r>
              <a:r>
                <a:rPr lang="en-US" altLang="ko-KR" sz="1400" dirty="0">
                  <a:solidFill>
                    <a:schemeClr val="tx1"/>
                  </a:solidFill>
                </a:rPr>
                <a:t>refine</a:t>
              </a:r>
              <a:r>
                <a:rPr lang="ko-KR" altLang="en-US" sz="1400" dirty="0">
                  <a:solidFill>
                    <a:schemeClr val="tx1"/>
                  </a:solidFill>
                </a:rPr>
                <a:t>한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tf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얻음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그리고나서</a:t>
              </a:r>
              <a:r>
                <a:rPr lang="en-US" altLang="ko-KR" sz="1400" dirty="0">
                  <a:solidFill>
                    <a:schemeClr val="tx1"/>
                  </a:solidFill>
                </a:rPr>
                <a:t>, LM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방법을 사용해서 최종적인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얻음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solidFill>
                    <a:srgbClr val="92D050"/>
                  </a:solidFill>
                </a:rPr>
                <a:t>LOAM</a:t>
              </a:r>
              <a:r>
                <a:rPr lang="ko-KR" altLang="en-US" sz="1400" b="1" dirty="0">
                  <a:solidFill>
                    <a:srgbClr val="92D050"/>
                  </a:solidFill>
                </a:rPr>
                <a:t>과의 차이 </a:t>
              </a:r>
              <a:r>
                <a:rPr lang="ko-KR" altLang="en-US" sz="1400" dirty="0">
                  <a:solidFill>
                    <a:schemeClr val="tx1"/>
                  </a:solidFill>
                </a:rPr>
                <a:t>단 하나의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point cloud map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저장하는 것 대신에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개별 </a:t>
              </a:r>
              <a:r>
                <a:rPr lang="en-US" altLang="ko-KR" sz="1400" dirty="0">
                  <a:solidFill>
                    <a:schemeClr val="tx1"/>
                  </a:solidFill>
                </a:rPr>
                <a:t>feature set  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저장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			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라고하면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부터         를 얻는 방법은 아래와 같음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F45C30-C747-4021-91C3-5817A427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139" y="2155652"/>
              <a:ext cx="3167063" cy="2693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88219BB-F4AB-400D-9179-ACDDFECB15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2061" b="-6083"/>
            <a:stretch/>
          </p:blipFill>
          <p:spPr>
            <a:xfrm>
              <a:off x="4232451" y="2155652"/>
              <a:ext cx="568149" cy="285749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B836515-B81A-4CCF-B0AC-942550D659D1}"/>
                </a:ext>
              </a:extLst>
            </p:cNvPr>
            <p:cNvGrpSpPr/>
            <p:nvPr/>
          </p:nvGrpSpPr>
          <p:grpSpPr>
            <a:xfrm>
              <a:off x="4142537" y="866074"/>
              <a:ext cx="658063" cy="279674"/>
              <a:chOff x="4672762" y="3084110"/>
              <a:chExt cx="688844" cy="28575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684C6FB3-9F39-4A3D-B608-638E47819C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000" t="-504" r="12394" b="9595"/>
              <a:stretch/>
            </p:blipFill>
            <p:spPr>
              <a:xfrm>
                <a:off x="4961114" y="3084112"/>
                <a:ext cx="391936" cy="285749"/>
              </a:xfrm>
              <a:prstGeom prst="rect">
                <a:avLst/>
              </a:prstGeom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AE401CC-AA7D-4A88-BE93-9C700A109A46}"/>
                  </a:ext>
                </a:extLst>
              </p:cNvPr>
              <p:cNvSpPr/>
              <p:nvPr/>
            </p:nvSpPr>
            <p:spPr>
              <a:xfrm>
                <a:off x="5288932" y="3084110"/>
                <a:ext cx="72674" cy="1629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B1BE25E-A14E-492B-ABEC-12A915B2D3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822" t="-2524" r="27607" b="11615"/>
              <a:stretch/>
            </p:blipFill>
            <p:spPr>
              <a:xfrm>
                <a:off x="4672762" y="3084111"/>
                <a:ext cx="279797" cy="28575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C0F0776-F4E5-47B8-B7B8-A044019FC26C}"/>
                  </a:ext>
                </a:extLst>
              </p:cNvPr>
              <p:cNvSpPr/>
              <p:nvPr/>
            </p:nvSpPr>
            <p:spPr>
              <a:xfrm>
                <a:off x="4903743" y="3084111"/>
                <a:ext cx="57371" cy="183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4246324-4146-4599-98C8-2323F48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1334" y="902657"/>
              <a:ext cx="419100" cy="285750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202091-5D79-4A60-A65E-F5639DD02AA3}"/>
                </a:ext>
              </a:extLst>
            </p:cNvPr>
            <p:cNvGrpSpPr/>
            <p:nvPr/>
          </p:nvGrpSpPr>
          <p:grpSpPr>
            <a:xfrm>
              <a:off x="7072609" y="1741947"/>
              <a:ext cx="658063" cy="279674"/>
              <a:chOff x="4672762" y="3084110"/>
              <a:chExt cx="688844" cy="2857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2EE5606B-953E-4826-AD6F-D41B91B227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000" t="-504" r="12394" b="9595"/>
              <a:stretch/>
            </p:blipFill>
            <p:spPr>
              <a:xfrm>
                <a:off x="4961114" y="3084112"/>
                <a:ext cx="391936" cy="285749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0BCE4AB-95AC-4E3C-ACE7-F2CE1925B8E2}"/>
                  </a:ext>
                </a:extLst>
              </p:cNvPr>
              <p:cNvSpPr/>
              <p:nvPr/>
            </p:nvSpPr>
            <p:spPr>
              <a:xfrm>
                <a:off x="5288932" y="3084110"/>
                <a:ext cx="72674" cy="1629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2748322-087E-4B3A-B2EF-B9909E1AE9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822" t="-2524" r="27607" b="11615"/>
              <a:stretch/>
            </p:blipFill>
            <p:spPr>
              <a:xfrm>
                <a:off x="4672762" y="3084111"/>
                <a:ext cx="279797" cy="285750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7C17D63-B27E-489A-88E7-3BE9EE0C6D89}"/>
                  </a:ext>
                </a:extLst>
              </p:cNvPr>
              <p:cNvSpPr/>
              <p:nvPr/>
            </p:nvSpPr>
            <p:spPr>
              <a:xfrm>
                <a:off x="4903743" y="3084111"/>
                <a:ext cx="57371" cy="183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A080B4-87A6-4765-A835-EABB625BD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299" y="2155652"/>
              <a:ext cx="419100" cy="285750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1FBDA296-EE7B-4FF3-8FCB-C49F5E96F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717" y="5672908"/>
            <a:ext cx="4191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3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5"/>
            <a:ext cx="11775722" cy="760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LIO-SAM: Tightly-coupled Lidar Inertial Odometry via Smoothing and Mapping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D3AE194-A080-47BA-8A4F-7B3579DF6DBC}"/>
              </a:ext>
            </a:extLst>
          </p:cNvPr>
          <p:cNvSpPr/>
          <p:nvPr/>
        </p:nvSpPr>
        <p:spPr>
          <a:xfrm rot="16200000">
            <a:off x="4729940" y="2619353"/>
            <a:ext cx="482504" cy="943523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7963BA-0FB0-48C7-A3CB-265CD7F8FE7C}"/>
              </a:ext>
            </a:extLst>
          </p:cNvPr>
          <p:cNvSpPr/>
          <p:nvPr/>
        </p:nvSpPr>
        <p:spPr>
          <a:xfrm>
            <a:off x="208139" y="5305830"/>
            <a:ext cx="11811927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매우 정확한 </a:t>
            </a:r>
            <a:r>
              <a:rPr lang="en-US" altLang="ko-KR" sz="1400" dirty="0"/>
              <a:t>real-time </a:t>
            </a:r>
            <a:r>
              <a:rPr lang="ko-KR" altLang="en-US" sz="1400" dirty="0"/>
              <a:t>모바일 로봇 궤적 추정 및 지도 구축을 달성하는 </a:t>
            </a:r>
            <a:r>
              <a:rPr lang="en-US" altLang="ko-KR" sz="1400" dirty="0"/>
              <a:t>smoothing </a:t>
            </a:r>
            <a:r>
              <a:rPr lang="ko-KR" altLang="en-US" sz="1400" dirty="0"/>
              <a:t>및 </a:t>
            </a:r>
            <a:r>
              <a:rPr lang="en-US" altLang="ko-KR" sz="1400" dirty="0"/>
              <a:t>mapping</a:t>
            </a:r>
            <a:r>
              <a:rPr lang="ko-KR" altLang="en-US" sz="1400" dirty="0"/>
              <a:t>을 통한 </a:t>
            </a:r>
            <a:r>
              <a:rPr lang="en-US" altLang="ko-KR" sz="1400" dirty="0">
                <a:solidFill>
                  <a:srgbClr val="FF0000"/>
                </a:solidFill>
              </a:rPr>
              <a:t>tightly-coupled</a:t>
            </a:r>
            <a:r>
              <a:rPr lang="ko-KR" altLang="en-US" sz="1400" dirty="0"/>
              <a:t>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lidar inertial odometry</a:t>
            </a:r>
            <a:r>
              <a:rPr lang="en-US" altLang="ko-KR" sz="1400" dirty="0"/>
              <a:t> </a:t>
            </a:r>
            <a:r>
              <a:rPr lang="ko-KR" altLang="en-US" sz="1400" dirty="0"/>
              <a:t>측정을 위한 프레임워크인 </a:t>
            </a:r>
            <a:r>
              <a:rPr lang="en-US" altLang="ko-KR" sz="1400" b="1" dirty="0">
                <a:solidFill>
                  <a:srgbClr val="00B050"/>
                </a:solidFill>
              </a:rPr>
              <a:t>LIO-SAM</a:t>
            </a:r>
            <a:r>
              <a:rPr lang="ko-KR" altLang="en-US" sz="1400" dirty="0"/>
              <a:t>을 제안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C0BBA5-A372-4C71-ADE4-6E2B96D1F1DE}"/>
              </a:ext>
            </a:extLst>
          </p:cNvPr>
          <p:cNvCxnSpPr>
            <a:cxnSpLocks/>
          </p:cNvCxnSpPr>
          <p:nvPr/>
        </p:nvCxnSpPr>
        <p:spPr>
          <a:xfrm>
            <a:off x="9216571" y="5820229"/>
            <a:ext cx="0" cy="3711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0C5E66-786E-4827-B7D7-BD73AAB9C1E4}"/>
              </a:ext>
            </a:extLst>
          </p:cNvPr>
          <p:cNvSpPr txBox="1"/>
          <p:nvPr/>
        </p:nvSpPr>
        <p:spPr>
          <a:xfrm>
            <a:off x="7721600" y="6295681"/>
            <a:ext cx="3164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LOAM</a:t>
            </a:r>
            <a:r>
              <a:rPr lang="ko-KR" altLang="en-US" sz="1200" dirty="0">
                <a:solidFill>
                  <a:srgbClr val="00B050"/>
                </a:solidFill>
              </a:rPr>
              <a:t>과 </a:t>
            </a:r>
            <a:r>
              <a:rPr lang="en-US" altLang="ko-KR" sz="1200" dirty="0" err="1">
                <a:solidFill>
                  <a:srgbClr val="00B050"/>
                </a:solidFill>
              </a:rPr>
              <a:t>LeGO</a:t>
            </a:r>
            <a:r>
              <a:rPr lang="en-US" altLang="ko-KR" sz="1200" dirty="0">
                <a:solidFill>
                  <a:srgbClr val="00B050"/>
                </a:solidFill>
              </a:rPr>
              <a:t>-LOAM</a:t>
            </a:r>
            <a:r>
              <a:rPr lang="ko-KR" altLang="en-US" sz="1200" dirty="0">
                <a:solidFill>
                  <a:srgbClr val="00B050"/>
                </a:solidFill>
              </a:rPr>
              <a:t>은 </a:t>
            </a:r>
            <a:r>
              <a:rPr lang="en-US" altLang="ko-KR" sz="1200" dirty="0">
                <a:solidFill>
                  <a:srgbClr val="00B050"/>
                </a:solidFill>
              </a:rPr>
              <a:t>loosely-coupled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610125-947D-4844-AD71-1DFFA045E34E}"/>
              </a:ext>
            </a:extLst>
          </p:cNvPr>
          <p:cNvSpPr/>
          <p:nvPr/>
        </p:nvSpPr>
        <p:spPr>
          <a:xfrm>
            <a:off x="208139" y="1786559"/>
            <a:ext cx="4763053" cy="260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LOAM</a:t>
            </a:r>
            <a:r>
              <a:rPr lang="ko-KR" altLang="en-US" sz="1400" b="1" dirty="0">
                <a:solidFill>
                  <a:srgbClr val="92D050"/>
                </a:solidFill>
              </a:rPr>
              <a:t>의 문제점</a:t>
            </a:r>
            <a:endParaRPr lang="en-US" altLang="ko-KR" sz="1400" b="1" dirty="0">
              <a:solidFill>
                <a:srgbClr val="92D05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/>
              <a:t>①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loop detection </a:t>
            </a:r>
            <a:r>
              <a:rPr lang="en-US" altLang="ko-KR" sz="1400" dirty="0"/>
              <a:t>X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② </a:t>
            </a:r>
            <a:r>
              <a:rPr lang="ko-KR" altLang="en-US" sz="1400" dirty="0">
                <a:solidFill>
                  <a:srgbClr val="00B0F0"/>
                </a:solidFill>
              </a:rPr>
              <a:t>절대 위치 측정</a:t>
            </a:r>
            <a:r>
              <a:rPr lang="ko-KR" altLang="en-US" sz="1400" dirty="0"/>
              <a:t> </a:t>
            </a:r>
            <a:r>
              <a:rPr lang="en-US" altLang="ko-KR" sz="1400" dirty="0"/>
              <a:t>sensor e.g. GPS X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뿐만 아니라 다른 센서도 추가하여 통합하기 어려움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③</a:t>
            </a:r>
            <a:r>
              <a:rPr lang="en-US" altLang="ko-KR" sz="1400" dirty="0"/>
              <a:t> scan-matching</a:t>
            </a:r>
            <a:r>
              <a:rPr lang="ko-KR" altLang="en-US" sz="1400" dirty="0"/>
              <a:t>기반이 핵심이므로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large-scale test</a:t>
            </a:r>
            <a:r>
              <a:rPr lang="ko-KR" altLang="en-US" sz="1400" dirty="0"/>
              <a:t>에서 </a:t>
            </a:r>
            <a:r>
              <a:rPr lang="en-US" altLang="ko-KR" sz="1400" dirty="0">
                <a:solidFill>
                  <a:srgbClr val="0070C0"/>
                </a:solidFill>
              </a:rPr>
              <a:t>drift</a:t>
            </a:r>
            <a:r>
              <a:rPr lang="en-US" altLang="ko-KR" sz="1400" dirty="0"/>
              <a:t> </a:t>
            </a:r>
            <a:r>
              <a:rPr lang="ko-KR" altLang="en-US" sz="1400" dirty="0"/>
              <a:t>발생</a:t>
            </a:r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38E7B4-4E09-432B-AFBD-F20DAF634189}"/>
              </a:ext>
            </a:extLst>
          </p:cNvPr>
          <p:cNvSpPr/>
          <p:nvPr/>
        </p:nvSpPr>
        <p:spPr>
          <a:xfrm>
            <a:off x="5863771" y="1355671"/>
            <a:ext cx="5982251" cy="347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In, LIO-SAM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①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00B050"/>
                </a:solidFill>
              </a:rPr>
              <a:t>loop detection </a:t>
            </a:r>
            <a:r>
              <a:rPr lang="en-US" altLang="ko-KR" sz="1400" dirty="0"/>
              <a:t>O</a:t>
            </a:r>
          </a:p>
          <a:p>
            <a:pPr>
              <a:lnSpc>
                <a:spcPct val="200000"/>
              </a:lnSpc>
            </a:pPr>
            <a:r>
              <a:rPr lang="ko-KR" altLang="en-US" sz="1400" dirty="0"/>
              <a:t>② </a:t>
            </a:r>
            <a:r>
              <a:rPr lang="ko-KR" altLang="en-US" sz="1400" dirty="0">
                <a:solidFill>
                  <a:srgbClr val="00B0F0"/>
                </a:solidFill>
              </a:rPr>
              <a:t>절대 위치 측정 </a:t>
            </a:r>
            <a:r>
              <a:rPr lang="en-US" altLang="ko-KR" sz="1400" dirty="0"/>
              <a:t>sensor e.g. GPS </a:t>
            </a:r>
            <a:r>
              <a:rPr lang="ko-KR" altLang="en-US" sz="1400" dirty="0"/>
              <a:t>뿐 아니라 다른 절대 측정 센서도 포함될 수 있음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③</a:t>
            </a:r>
            <a:r>
              <a:rPr lang="en-US" altLang="ko-KR" sz="1400" dirty="0"/>
              <a:t> Lidar frame odometry</a:t>
            </a:r>
            <a:r>
              <a:rPr lang="ko-KR" altLang="en-US" sz="1400" dirty="0"/>
              <a:t>에 </a:t>
            </a:r>
            <a:r>
              <a:rPr lang="en-US" altLang="ko-KR" sz="1400" dirty="0">
                <a:solidFill>
                  <a:srgbClr val="0070C0"/>
                </a:solidFill>
              </a:rPr>
              <a:t>IMU </a:t>
            </a:r>
            <a:r>
              <a:rPr lang="en-US" altLang="ko-KR" sz="1400" dirty="0" err="1">
                <a:solidFill>
                  <a:srgbClr val="0070C0"/>
                </a:solidFill>
              </a:rPr>
              <a:t>preintegration</a:t>
            </a:r>
            <a:r>
              <a:rPr lang="ko-KR" altLang="en-US" sz="1400" dirty="0"/>
              <a:t>을 통해 </a:t>
            </a:r>
            <a:r>
              <a:rPr lang="en-US" altLang="ko-KR" sz="1400" dirty="0"/>
              <a:t>very slowly</a:t>
            </a:r>
            <a:r>
              <a:rPr lang="ko-KR" altLang="en-US" sz="1400" dirty="0"/>
              <a:t>한 </a:t>
            </a:r>
            <a:r>
              <a:rPr lang="en-US" altLang="ko-KR" sz="1400" dirty="0"/>
              <a:t>drift</a:t>
            </a:r>
            <a:r>
              <a:rPr lang="ko-KR" altLang="en-US" sz="1400" dirty="0"/>
              <a:t>가 발생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But, GPS</a:t>
            </a:r>
            <a:r>
              <a:rPr lang="ko-KR" altLang="en-US" sz="1400" dirty="0"/>
              <a:t>때문에 고도에 대한 </a:t>
            </a:r>
            <a:r>
              <a:rPr lang="en-US" altLang="ko-KR" sz="1400" dirty="0"/>
              <a:t>drift</a:t>
            </a:r>
            <a:r>
              <a:rPr lang="ko-KR" altLang="en-US" sz="1400" dirty="0"/>
              <a:t>가 발생하는데 이는 </a:t>
            </a:r>
            <a:r>
              <a:rPr lang="en-US" altLang="ko-KR" sz="1400" dirty="0"/>
              <a:t>LIO-SAM</a:t>
            </a:r>
            <a:r>
              <a:rPr lang="ko-KR" altLang="en-US" sz="1400" dirty="0"/>
              <a:t>에서 </a:t>
            </a:r>
            <a:r>
              <a:rPr lang="en-US" altLang="ko-KR" sz="1400" dirty="0"/>
              <a:t>factor graph</a:t>
            </a:r>
            <a:r>
              <a:rPr lang="ko-KR" altLang="en-US" sz="1400" dirty="0"/>
              <a:t>을 사용하므로 </a:t>
            </a:r>
            <a:r>
              <a:rPr lang="en-US" altLang="ko-KR" sz="1400" dirty="0"/>
              <a:t>loop closure </a:t>
            </a:r>
            <a:r>
              <a:rPr lang="ko-KR" altLang="en-US" sz="1400" dirty="0"/>
              <a:t>수행하여 효과적으로 처리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0237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5"/>
            <a:ext cx="11775722" cy="2917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LIO-SAM: Overview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센서의 관찰을 사용하여 로봇의 상태와 궤적을 추정하려고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상태 추정은 </a:t>
            </a:r>
            <a:r>
              <a:rPr lang="en-US" altLang="ko-KR" sz="1400" dirty="0">
                <a:solidFill>
                  <a:schemeClr val="tx1"/>
                </a:solidFill>
              </a:rPr>
              <a:t>MAP </a:t>
            </a:r>
            <a:r>
              <a:rPr lang="ko-KR" altLang="en-US" sz="1400" dirty="0">
                <a:solidFill>
                  <a:schemeClr val="tx1"/>
                </a:solidFill>
              </a:rPr>
              <a:t>문제로 공식화 되며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factor graph</a:t>
            </a:r>
            <a:r>
              <a:rPr lang="ko-KR" altLang="en-US" sz="1400" dirty="0">
                <a:solidFill>
                  <a:schemeClr val="tx1"/>
                </a:solidFill>
              </a:rPr>
              <a:t>로 모델링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MAP(Maximum A Posterior)</a:t>
            </a:r>
            <a:r>
              <a:rPr lang="en-US" altLang="ko-KR" sz="1400" dirty="0">
                <a:solidFill>
                  <a:schemeClr val="tx1"/>
                </a:solidFill>
              </a:rPr>
              <a:t> data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prior</a:t>
            </a:r>
            <a:r>
              <a:rPr lang="ko-KR" altLang="en-US" sz="1400" dirty="0">
                <a:solidFill>
                  <a:schemeClr val="tx1"/>
                </a:solidFill>
              </a:rPr>
              <a:t>까지 반영하며 이 </a:t>
            </a:r>
            <a:r>
              <a:rPr lang="en-US" altLang="ko-KR" sz="1400" dirty="0">
                <a:solidFill>
                  <a:schemeClr val="tx1"/>
                </a:solidFill>
              </a:rPr>
              <a:t>prior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output</a:t>
            </a:r>
            <a:r>
              <a:rPr lang="ko-KR" altLang="en-US" sz="1400" dirty="0">
                <a:solidFill>
                  <a:schemeClr val="tx1"/>
                </a:solidFill>
              </a:rPr>
              <a:t>에 대한 특정 </a:t>
            </a:r>
            <a:r>
              <a:rPr lang="ko-KR" altLang="en-US" sz="1400" dirty="0" err="1">
                <a:solidFill>
                  <a:schemeClr val="tx1"/>
                </a:solidFill>
              </a:rPr>
              <a:t>제약조건이라고</a:t>
            </a:r>
            <a:r>
              <a:rPr lang="ko-KR" altLang="en-US" sz="1400" dirty="0">
                <a:solidFill>
                  <a:schemeClr val="tx1"/>
                </a:solidFill>
              </a:rPr>
              <a:t> 생각하면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Global factor graph</a:t>
            </a:r>
            <a:r>
              <a:rPr lang="ko-KR" altLang="en-US" sz="1400" dirty="0">
                <a:solidFill>
                  <a:schemeClr val="tx1"/>
                </a:solidFill>
              </a:rPr>
              <a:t>를 도입함으로써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sensor fusion</a:t>
            </a:r>
            <a:r>
              <a:rPr lang="ko-KR" altLang="en-US" sz="1400" dirty="0">
                <a:solidFill>
                  <a:schemeClr val="tx1"/>
                </a:solidFill>
              </a:rPr>
              <a:t>을 효율적으로 수행하고 로봇 </a:t>
            </a:r>
            <a:r>
              <a:rPr lang="en-US" altLang="ko-KR" sz="1400" dirty="0">
                <a:solidFill>
                  <a:schemeClr val="tx1"/>
                </a:solidFill>
              </a:rPr>
              <a:t>pose</a:t>
            </a:r>
            <a:r>
              <a:rPr lang="ko-KR" altLang="en-US" sz="1400" dirty="0">
                <a:solidFill>
                  <a:schemeClr val="tx1"/>
                </a:solidFill>
              </a:rPr>
              <a:t>간의 장소 인식 통합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로봇 자세의 변화가 사용자 정의 </a:t>
            </a:r>
            <a:r>
              <a:rPr lang="ko-KR" altLang="en-US" sz="1400" dirty="0" err="1">
                <a:solidFill>
                  <a:schemeClr val="tx1"/>
                </a:solidFill>
              </a:rPr>
              <a:t>임계값</a:t>
            </a:r>
            <a:r>
              <a:rPr lang="en-US" altLang="ko-KR" sz="1400" dirty="0">
                <a:solidFill>
                  <a:schemeClr val="tx1"/>
                </a:solidFill>
              </a:rPr>
              <a:t>(threshold)</a:t>
            </a:r>
            <a:r>
              <a:rPr lang="ko-KR" altLang="en-US" sz="1400" dirty="0">
                <a:solidFill>
                  <a:schemeClr val="tx1"/>
                </a:solidFill>
              </a:rPr>
              <a:t>을 초과하면 새로운 로봇 상태 노드 </a:t>
            </a:r>
            <a:r>
              <a:rPr lang="en-US" altLang="ko-KR" sz="1400" dirty="0">
                <a:solidFill>
                  <a:schemeClr val="tx1"/>
                </a:solidFill>
              </a:rPr>
              <a:t>x</a:t>
            </a:r>
            <a:r>
              <a:rPr lang="ko-KR" altLang="en-US" sz="1400" dirty="0">
                <a:solidFill>
                  <a:schemeClr val="tx1"/>
                </a:solidFill>
              </a:rPr>
              <a:t>가 그래프에 추가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factor graph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iSAM2</a:t>
            </a:r>
            <a:r>
              <a:rPr lang="ko-KR" altLang="en-US" sz="1400" dirty="0">
                <a:solidFill>
                  <a:schemeClr val="tx1"/>
                </a:solidFill>
              </a:rPr>
              <a:t>를 사용한 </a:t>
            </a:r>
            <a:r>
              <a:rPr lang="en-US" altLang="ko-KR" sz="1400" dirty="0">
                <a:solidFill>
                  <a:schemeClr val="tx1"/>
                </a:solidFill>
              </a:rPr>
              <a:t>incremental smoothing and mapping</a:t>
            </a:r>
            <a:r>
              <a:rPr lang="ko-KR" altLang="en-US" sz="1400" dirty="0">
                <a:solidFill>
                  <a:schemeClr val="tx1"/>
                </a:solidFill>
              </a:rPr>
              <a:t>을 사용하여 새 노드를 삽입할 때 최적화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3C8D55-1385-4C05-B6E3-EB04D0A3C3BD}"/>
              </a:ext>
            </a:extLst>
          </p:cNvPr>
          <p:cNvGrpSpPr/>
          <p:nvPr/>
        </p:nvGrpSpPr>
        <p:grpSpPr>
          <a:xfrm>
            <a:off x="680105" y="3225799"/>
            <a:ext cx="10831789" cy="3313046"/>
            <a:chOff x="680105" y="3428999"/>
            <a:chExt cx="10831789" cy="3313046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CA5F0BE1-13BD-41C9-9753-91178B17E4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5" t="2755" r="5278" b="21014"/>
            <a:stretch/>
          </p:blipFill>
          <p:spPr bwMode="auto">
            <a:xfrm>
              <a:off x="1028448" y="3428999"/>
              <a:ext cx="10483446" cy="3313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71E67DA2-F551-4F87-874D-DC96EABC18DF}"/>
                </a:ext>
              </a:extLst>
            </p:cNvPr>
            <p:cNvSpPr/>
            <p:nvPr/>
          </p:nvSpPr>
          <p:spPr>
            <a:xfrm>
              <a:off x="680105" y="6473530"/>
              <a:ext cx="859469" cy="19594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FBFBE3-D0E9-47E9-8D84-84469DC4DB66}"/>
                </a:ext>
              </a:extLst>
            </p:cNvPr>
            <p:cNvSpPr txBox="1"/>
            <p:nvPr/>
          </p:nvSpPr>
          <p:spPr>
            <a:xfrm>
              <a:off x="771322" y="6240073"/>
              <a:ext cx="638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92D050"/>
                  </a:solidFill>
                </a:rPr>
                <a:t>factor</a:t>
              </a:r>
              <a:endParaRPr lang="ko-KR" altLang="en-US" sz="1200" b="1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83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476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LIO-SAM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①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IMU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Preintegration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Factor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35BE6-480E-4257-9837-0FC3D494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59" y="4528599"/>
            <a:ext cx="3600450" cy="112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BB7FE4-4124-4542-95AB-AA73F55E3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1048898"/>
            <a:ext cx="2809875" cy="73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39AFB3-B95C-4313-9B86-E18549205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2" y="2389147"/>
            <a:ext cx="3857625" cy="1552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A16D1D-00A1-4512-BAFA-9B74F8DF5D48}"/>
              </a:ext>
            </a:extLst>
          </p:cNvPr>
          <p:cNvSpPr/>
          <p:nvPr/>
        </p:nvSpPr>
        <p:spPr>
          <a:xfrm>
            <a:off x="208138" y="598052"/>
            <a:ext cx="3260775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IMU</a:t>
            </a:r>
            <a:r>
              <a:rPr lang="ko-KR" altLang="en-US" sz="1400" dirty="0"/>
              <a:t>의 각속도와 가속도 측정의 정의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BD8B3A-3A7C-4A07-8A20-3DB00CC60FA6}"/>
              </a:ext>
            </a:extLst>
          </p:cNvPr>
          <p:cNvSpPr/>
          <p:nvPr/>
        </p:nvSpPr>
        <p:spPr>
          <a:xfrm>
            <a:off x="208138" y="1778493"/>
            <a:ext cx="5437918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IMU</a:t>
            </a:r>
            <a:r>
              <a:rPr lang="ko-KR" altLang="en-US" sz="1400" dirty="0"/>
              <a:t>로부터의 측정을 사용해서 로봇의 </a:t>
            </a:r>
            <a:r>
              <a:rPr lang="en-US" altLang="ko-KR" sz="1400" dirty="0"/>
              <a:t>motion</a:t>
            </a:r>
            <a:r>
              <a:rPr lang="ko-KR" altLang="en-US" sz="1400" dirty="0"/>
              <a:t>을 측정할 수 있음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6B0813-1D90-4001-83E9-6DF48FD9DC77}"/>
              </a:ext>
            </a:extLst>
          </p:cNvPr>
          <p:cNvSpPr/>
          <p:nvPr/>
        </p:nvSpPr>
        <p:spPr>
          <a:xfrm>
            <a:off x="162125" y="3917945"/>
            <a:ext cx="10967861" cy="454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IMU </a:t>
            </a:r>
            <a:r>
              <a:rPr lang="en-US" altLang="ko-KR" sz="1400" b="1" dirty="0" err="1">
                <a:solidFill>
                  <a:srgbClr val="92D050"/>
                </a:solidFill>
              </a:rPr>
              <a:t>preintegration</a:t>
            </a:r>
            <a:r>
              <a:rPr lang="en-US" altLang="ko-KR" sz="1400" b="1" dirty="0">
                <a:solidFill>
                  <a:srgbClr val="92D050"/>
                </a:solidFill>
              </a:rPr>
              <a:t> method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en-US" altLang="ko-KR" sz="1400" dirty="0"/>
              <a:t>timestamp</a:t>
            </a:r>
            <a:r>
              <a:rPr lang="ko-KR" altLang="en-US" sz="1400" dirty="0"/>
              <a:t>사이의 상대적인 </a:t>
            </a:r>
            <a:r>
              <a:rPr lang="en-US" altLang="ko-KR" sz="1400" dirty="0"/>
              <a:t>body motion</a:t>
            </a:r>
            <a:r>
              <a:rPr lang="ko-KR" altLang="en-US" sz="1400" dirty="0"/>
              <a:t>을 얻기 위해 다른 논문을 참조하여 적용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77D5DA-C1E7-4128-AC7C-91452030C469}"/>
              </a:ext>
            </a:extLst>
          </p:cNvPr>
          <p:cNvSpPr/>
          <p:nvPr/>
        </p:nvSpPr>
        <p:spPr>
          <a:xfrm>
            <a:off x="162125" y="5655362"/>
            <a:ext cx="11775722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IMU </a:t>
            </a:r>
            <a:r>
              <a:rPr lang="en-US" altLang="ko-KR" sz="1400" dirty="0" err="1"/>
              <a:t>preintegration</a:t>
            </a:r>
            <a:r>
              <a:rPr lang="ko-KR" altLang="en-US" sz="1400" dirty="0"/>
              <a:t>을 적용함으로써 자연스럽게 </a:t>
            </a:r>
            <a:r>
              <a:rPr lang="en-US" altLang="ko-KR" sz="1400" dirty="0"/>
              <a:t>factor graph</a:t>
            </a:r>
            <a:r>
              <a:rPr lang="ko-KR" altLang="en-US" sz="1400" dirty="0"/>
              <a:t>의 제약 조건</a:t>
            </a:r>
            <a:r>
              <a:rPr lang="en-US" altLang="ko-KR" sz="1400" dirty="0"/>
              <a:t>(IMU </a:t>
            </a:r>
            <a:r>
              <a:rPr lang="en-US" altLang="ko-KR" sz="1400" dirty="0" err="1"/>
              <a:t>preintegration</a:t>
            </a:r>
            <a:r>
              <a:rPr lang="en-US" altLang="ko-KR" sz="1400" dirty="0"/>
              <a:t> factor) </a:t>
            </a:r>
            <a:r>
              <a:rPr lang="ko-KR" altLang="en-US" sz="1400" dirty="0"/>
              <a:t>중 하나가 됨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IMU bias</a:t>
            </a:r>
            <a:r>
              <a:rPr lang="ko-KR" altLang="en-US" sz="1400" dirty="0"/>
              <a:t>는 </a:t>
            </a:r>
            <a:r>
              <a:rPr lang="en-US" altLang="ko-KR" sz="1400" dirty="0"/>
              <a:t>graph</a:t>
            </a:r>
            <a:r>
              <a:rPr lang="ko-KR" altLang="en-US" sz="1400" dirty="0"/>
              <a:t>에서 </a:t>
            </a:r>
            <a:r>
              <a:rPr lang="en-US" altLang="ko-KR" sz="1400" dirty="0"/>
              <a:t>lidar odometry factor</a:t>
            </a:r>
            <a:r>
              <a:rPr lang="ko-KR" altLang="en-US" sz="1400" dirty="0"/>
              <a:t>와 함께 같이 </a:t>
            </a:r>
            <a:r>
              <a:rPr lang="en-US" altLang="ko-KR" sz="1400" dirty="0"/>
              <a:t>optimization</a:t>
            </a:r>
            <a:r>
              <a:rPr lang="ko-KR" altLang="en-US" sz="1400" dirty="0"/>
              <a:t>됨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1CC3F47-0675-44D3-8AEE-A6BCEE51E7BD}"/>
              </a:ext>
            </a:extLst>
          </p:cNvPr>
          <p:cNvCxnSpPr/>
          <p:nvPr/>
        </p:nvCxnSpPr>
        <p:spPr>
          <a:xfrm>
            <a:off x="449943" y="4372621"/>
            <a:ext cx="377371" cy="286465"/>
          </a:xfrm>
          <a:prstGeom prst="bentConnector3">
            <a:avLst>
              <a:gd name="adj1" fmla="val 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58CCAB-623B-42E4-B64C-FD1AB1AA76BF}"/>
              </a:ext>
            </a:extLst>
          </p:cNvPr>
          <p:cNvSpPr/>
          <p:nvPr/>
        </p:nvSpPr>
        <p:spPr>
          <a:xfrm>
            <a:off x="734192" y="4444204"/>
            <a:ext cx="3118100" cy="569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Hz</a:t>
            </a:r>
            <a:r>
              <a:rPr lang="ko-KR" altLang="en-US" sz="1200" dirty="0">
                <a:solidFill>
                  <a:srgbClr val="00B050"/>
                </a:solidFill>
              </a:rPr>
              <a:t>가 매우 빨라서 매우 많은 데이터 취득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B050"/>
                </a:solidFill>
              </a:rPr>
              <a:t>연산량을</a:t>
            </a:r>
            <a:r>
              <a:rPr lang="ko-KR" altLang="en-US" sz="1200" dirty="0">
                <a:solidFill>
                  <a:srgbClr val="00B050"/>
                </a:solidFill>
              </a:rPr>
              <a:t> 줄이기 위해</a:t>
            </a:r>
          </a:p>
        </p:txBody>
      </p:sp>
    </p:spTree>
    <p:extLst>
      <p:ext uri="{BB962C8B-B14F-4D97-AF65-F5344CB8AC3E}">
        <p14:creationId xmlns:p14="http://schemas.microsoft.com/office/powerpoint/2010/main" val="8359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/>
              <p:nvPr/>
            </p:nvSpPr>
            <p:spPr>
              <a:xfrm>
                <a:off x="208139" y="115956"/>
                <a:ext cx="11775722" cy="2757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DEFD23"/>
                    </a:highlight>
                  </a:rPr>
                  <a:t>LIO-SAM </a:t>
                </a:r>
                <a:r>
                  <a:rPr lang="ko-KR" altLang="en-US" sz="1400" b="1" dirty="0">
                    <a:solidFill>
                      <a:schemeClr val="tx1"/>
                    </a:solidFill>
                    <a:highlight>
                      <a:srgbClr val="DEFD23"/>
                    </a:highlight>
                  </a:rPr>
                  <a:t>②</a:t>
                </a:r>
                <a:r>
                  <a:rPr lang="en-US" altLang="ko-KR" sz="1400" b="1" dirty="0">
                    <a:solidFill>
                      <a:schemeClr val="tx1"/>
                    </a:solidFill>
                    <a:highlight>
                      <a:srgbClr val="DEFD23"/>
                    </a:highlight>
                  </a:rPr>
                  <a:t> Lidar Odometry Factor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IMU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preintegration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한 듯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모든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lidar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frame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사용하는 것은 비효율적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Key frame select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개념 도입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로봇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pose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변화시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이전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비교하여 사용자가 지정한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threshold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초과하면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lidar frame        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을 선택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&gt;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사이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data discard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ko-KR" altLang="en-US" sz="1400" b="1" dirty="0">
                    <a:solidFill>
                      <a:srgbClr val="92D050"/>
                    </a:solidFill>
                  </a:rPr>
                  <a:t>장점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① 맵 밀도와 메모리 소비 간의 균형을 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맞춰줌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② 실시간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non-linear optimization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적합한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상대적으로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sparse factor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유지하는데 도움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1400" b="1" dirty="0">
                    <a:solidFill>
                      <a:srgbClr val="92D050"/>
                    </a:solidFill>
                  </a:rPr>
                  <a:t>Threshold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position : 1m, rotation : 10°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6D47D9D-26F1-414F-BF04-BE58A76B1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9" y="115956"/>
                <a:ext cx="11775722" cy="2757874"/>
              </a:xfrm>
              <a:prstGeom prst="rect">
                <a:avLst/>
              </a:prstGeom>
              <a:blipFill>
                <a:blip r:embed="rId3"/>
                <a:stretch>
                  <a:fillRect l="-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36F7B95-DB24-47EC-94BF-243A473CB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312" y="1213185"/>
            <a:ext cx="456848" cy="28764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0D11A9-9402-4B60-8EE1-C756F84B4223}"/>
              </a:ext>
            </a:extLst>
          </p:cNvPr>
          <p:cNvCxnSpPr>
            <a:cxnSpLocks/>
          </p:cNvCxnSpPr>
          <p:nvPr/>
        </p:nvCxnSpPr>
        <p:spPr>
          <a:xfrm flipV="1">
            <a:off x="324251" y="1357004"/>
            <a:ext cx="29986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D45764-EEB2-4977-ACC6-86A1243E8FE0}"/>
              </a:ext>
            </a:extLst>
          </p:cNvPr>
          <p:cNvSpPr/>
          <p:nvPr/>
        </p:nvSpPr>
        <p:spPr>
          <a:xfrm>
            <a:off x="208139" y="2784179"/>
            <a:ext cx="11775722" cy="390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B050"/>
                </a:solidFill>
              </a:rPr>
              <a:t>LiDAR odometry factor</a:t>
            </a:r>
            <a:r>
              <a:rPr lang="ko-KR" altLang="en-US" sz="1400" b="1" dirty="0">
                <a:solidFill>
                  <a:srgbClr val="00B050"/>
                </a:solidFill>
              </a:rPr>
              <a:t>의 생성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/>
              <a:t>1) Sub-keyframes for voxel map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sliding window approach</a:t>
            </a:r>
            <a:r>
              <a:rPr lang="ko-KR" altLang="en-US" sz="1400" dirty="0"/>
              <a:t>를 사용해서 최근 </a:t>
            </a:r>
            <a:r>
              <a:rPr lang="en-US" altLang="ko-KR" sz="1400" dirty="0"/>
              <a:t>lidar scan</a:t>
            </a:r>
            <a:r>
              <a:rPr lang="ko-KR" altLang="en-US" sz="1400" dirty="0"/>
              <a:t>의 고정된 수를 포함하는 </a:t>
            </a:r>
            <a:r>
              <a:rPr lang="en-US" altLang="ko-KR" sz="1400" dirty="0"/>
              <a:t>point cloud map</a:t>
            </a:r>
            <a:r>
              <a:rPr lang="ko-KR" altLang="en-US" sz="1400" dirty="0"/>
              <a:t>을 생성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sub-keyframe : </a:t>
            </a:r>
            <a:r>
              <a:rPr lang="en-US" altLang="ko-KR" sz="1400" dirty="0" err="1"/>
              <a:t>tf</a:t>
            </a:r>
            <a:r>
              <a:rPr lang="ko-KR" altLang="en-US" sz="1400" dirty="0"/>
              <a:t>를 최적화하는 대신 연속 </a:t>
            </a:r>
            <a:r>
              <a:rPr lang="en-US" altLang="ko-KR" sz="1400" dirty="0"/>
              <a:t>lidar scan </a:t>
            </a:r>
            <a:r>
              <a:rPr lang="ko-KR" altLang="en-US" sz="1400" dirty="0"/>
              <a:t>사이의 가장 최근 </a:t>
            </a:r>
            <a:r>
              <a:rPr lang="en-US" altLang="ko-KR" sz="1400" dirty="0"/>
              <a:t>keyframe n</a:t>
            </a:r>
            <a:r>
              <a:rPr lang="ko-KR" altLang="en-US" sz="1400" dirty="0"/>
              <a:t>개를 추출</a:t>
            </a:r>
          </a:p>
          <a:p>
            <a:pPr>
              <a:lnSpc>
                <a:spcPct val="200000"/>
              </a:lnSpc>
            </a:pPr>
            <a:r>
              <a:rPr lang="en-US" altLang="ko-KR" sz="1400" dirty="0"/>
              <a:t>sub-keyframe</a:t>
            </a:r>
            <a:r>
              <a:rPr lang="ko-KR" altLang="en-US" sz="1400" dirty="0"/>
              <a:t>은 </a:t>
            </a:r>
            <a:r>
              <a:rPr lang="en-US" altLang="ko-KR" sz="1400" dirty="0" err="1"/>
              <a:t>tf</a:t>
            </a:r>
            <a:r>
              <a:rPr lang="ko-KR" altLang="en-US" sz="1400" dirty="0"/>
              <a:t>를 사용해서 </a:t>
            </a:r>
            <a:r>
              <a:rPr lang="en-US" altLang="ko-KR" sz="1400" dirty="0"/>
              <a:t>W frame</a:t>
            </a:r>
            <a:r>
              <a:rPr lang="ko-KR" altLang="en-US" sz="1400" dirty="0"/>
              <a:t>으로 </a:t>
            </a:r>
            <a:r>
              <a:rPr lang="en-US" altLang="ko-KR" sz="1400" dirty="0" err="1"/>
              <a:t>tf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 err="1"/>
              <a:t>tf</a:t>
            </a:r>
            <a:r>
              <a:rPr lang="ko-KR" altLang="en-US" sz="1400" dirty="0"/>
              <a:t>된 </a:t>
            </a:r>
            <a:r>
              <a:rPr lang="en-US" altLang="ko-KR" sz="1400" dirty="0"/>
              <a:t>sub-keyframe</a:t>
            </a:r>
            <a:r>
              <a:rPr lang="ko-KR" altLang="en-US" sz="1400" dirty="0"/>
              <a:t>은 </a:t>
            </a:r>
            <a:r>
              <a:rPr lang="en-US" altLang="ko-KR" sz="1400" dirty="0"/>
              <a:t>voxel map Mi</a:t>
            </a:r>
            <a:r>
              <a:rPr lang="ko-KR" altLang="en-US" sz="1400" dirty="0"/>
              <a:t>와 합병됨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               </a:t>
            </a:r>
            <a:r>
              <a:rPr lang="ko-KR" altLang="en-US" sz="1400" dirty="0"/>
              <a:t>은 동일한 </a:t>
            </a:r>
            <a:r>
              <a:rPr lang="en-US" altLang="ko-KR" sz="1400" dirty="0"/>
              <a:t>voxel cell</a:t>
            </a:r>
            <a:r>
              <a:rPr lang="ko-KR" altLang="en-US" sz="1400" dirty="0"/>
              <a:t>에 속하는 중복 </a:t>
            </a:r>
            <a:r>
              <a:rPr lang="en-US" altLang="ko-KR" sz="1400" dirty="0"/>
              <a:t>feature </a:t>
            </a:r>
            <a:r>
              <a:rPr lang="ko-KR" altLang="en-US" sz="1400" dirty="0"/>
              <a:t>제거하기 위해 </a:t>
            </a:r>
            <a:r>
              <a:rPr lang="en-US" altLang="ko-KR" sz="1400" dirty="0" err="1"/>
              <a:t>downsampling</a:t>
            </a:r>
            <a:r>
              <a:rPr lang="en-US" altLang="ko-KR" sz="1400" dirty="0"/>
              <a:t> </a:t>
            </a:r>
            <a:r>
              <a:rPr lang="ko-KR" altLang="en-US" sz="1400" dirty="0"/>
              <a:t>실시</a:t>
            </a:r>
            <a:endParaRPr lang="en-US" altLang="ko-KR" sz="1400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95E5B19-C466-4195-A418-1B73F5AC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01" y="5415160"/>
            <a:ext cx="30956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7AC61EF9-CAC8-4726-B261-1166EDB1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7" y="6388591"/>
            <a:ext cx="9048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2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262053-8432-4A17-AB07-E4A61987DE1B}"/>
              </a:ext>
            </a:extLst>
          </p:cNvPr>
          <p:cNvGrpSpPr/>
          <p:nvPr/>
        </p:nvGrpSpPr>
        <p:grpSpPr>
          <a:xfrm>
            <a:off x="208139" y="176997"/>
            <a:ext cx="11775722" cy="6259502"/>
            <a:chOff x="208139" y="351168"/>
            <a:chExt cx="11775722" cy="625950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D45764-EEB2-4977-ACC6-86A1243E8FE0}"/>
                </a:ext>
              </a:extLst>
            </p:cNvPr>
            <p:cNvSpPr/>
            <p:nvPr/>
          </p:nvSpPr>
          <p:spPr>
            <a:xfrm>
              <a:off x="208139" y="351168"/>
              <a:ext cx="11775722" cy="21782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2) </a:t>
              </a:r>
              <a:r>
                <a:rPr lang="en-US" altLang="ko-KR" sz="1400" b="1" dirty="0">
                  <a:solidFill>
                    <a:srgbClr val="92D050"/>
                  </a:solidFill>
                </a:rPr>
                <a:t>scan matching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         </a:t>
              </a:r>
              <a:r>
                <a:rPr lang="ko-KR" altLang="en-US" sz="1400" dirty="0"/>
                <a:t>새로 얻은 라이더 프레임을 일치시킴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ko-KR" altLang="en-US" sz="1400" dirty="0"/>
                <a:t>다른 논문의 </a:t>
              </a:r>
              <a:r>
                <a:rPr lang="en-US" altLang="ko-KR" sz="1400" dirty="0"/>
                <a:t>scan-matching method</a:t>
              </a:r>
              <a:r>
                <a:rPr lang="ko-KR" altLang="en-US" sz="1400" dirty="0"/>
                <a:t>를 참조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다양한 도전적인 환경에서 계산효율성과 강건함 때문</a:t>
              </a: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/>
                <a:t>초기 </a:t>
              </a:r>
              <a:r>
                <a:rPr lang="en-US" altLang="ko-KR" sz="1400" dirty="0" err="1"/>
                <a:t>tf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IMU pre-integration</a:t>
              </a:r>
              <a:r>
                <a:rPr lang="ko-KR" altLang="en-US" sz="1400" dirty="0"/>
                <a:t>을 통해 얻어진 값을 사용</a:t>
              </a: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/>
                <a:t>B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W</a:t>
              </a:r>
              <a:r>
                <a:rPr lang="ko-KR" altLang="en-US" sz="1400" dirty="0"/>
                <a:t>로 </a:t>
              </a:r>
              <a:r>
                <a:rPr lang="en-US" altLang="ko-KR" sz="1400" dirty="0" err="1"/>
                <a:t>tf</a:t>
              </a:r>
              <a:r>
                <a:rPr lang="ko-KR" altLang="en-US" sz="1400" dirty="0"/>
                <a:t>된 </a:t>
              </a:r>
              <a:r>
                <a:rPr lang="en-US" altLang="ko-KR" sz="1400" dirty="0"/>
                <a:t>feature edge, planar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('F) M</a:t>
              </a:r>
              <a:r>
                <a:rPr lang="ko-KR" altLang="en-US" sz="1400" dirty="0"/>
                <a:t>와의 대응관계 얻을 수 있음</a:t>
              </a:r>
              <a:endParaRPr lang="en-US" altLang="ko-KR" sz="14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89CF230-625A-4A47-870F-C3EF7FF44C43}"/>
                </a:ext>
              </a:extLst>
            </p:cNvPr>
            <p:cNvGrpSpPr/>
            <p:nvPr/>
          </p:nvGrpSpPr>
          <p:grpSpPr>
            <a:xfrm>
              <a:off x="2484666" y="3671974"/>
              <a:ext cx="7203619" cy="1600200"/>
              <a:chOff x="2484666" y="3777883"/>
              <a:chExt cx="7203619" cy="1600200"/>
            </a:xfrm>
          </p:grpSpPr>
          <p:pic>
            <p:nvPicPr>
              <p:cNvPr id="3074" name="Picture 2" descr="image">
                <a:extLst>
                  <a:ext uri="{FF2B5EF4-FFF2-40B4-BE49-F238E27FC236}">
                    <a16:creationId xmlns:a16="http://schemas.microsoft.com/office/drawing/2014/main" id="{C9E6E4C6-EE6D-4E78-BD6D-7C0916A14C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4666" y="3777883"/>
                <a:ext cx="3114675" cy="1600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1B92226-7F95-4AF3-A4BA-5B0A0CA45007}"/>
                  </a:ext>
                </a:extLst>
              </p:cNvPr>
              <p:cNvGrpSpPr/>
              <p:nvPr/>
            </p:nvGrpSpPr>
            <p:grpSpPr>
              <a:xfrm>
                <a:off x="6592660" y="3877178"/>
                <a:ext cx="3095625" cy="1359029"/>
                <a:chOff x="5765346" y="3876557"/>
                <a:chExt cx="3095625" cy="1359029"/>
              </a:xfrm>
            </p:grpSpPr>
            <p:pic>
              <p:nvPicPr>
                <p:cNvPr id="3076" name="Picture 4" descr="image">
                  <a:extLst>
                    <a:ext uri="{FF2B5EF4-FFF2-40B4-BE49-F238E27FC236}">
                      <a16:creationId xmlns:a16="http://schemas.microsoft.com/office/drawing/2014/main" id="{5AFC7EB6-1BCE-4E44-953F-01D14206BF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5346" y="3876557"/>
                  <a:ext cx="3095625" cy="609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8" name="Picture 6" descr="image">
                  <a:extLst>
                    <a:ext uri="{FF2B5EF4-FFF2-40B4-BE49-F238E27FC236}">
                      <a16:creationId xmlns:a16="http://schemas.microsoft.com/office/drawing/2014/main" id="{86E1F8A3-04D7-4513-B2CD-7C3E28FD91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60684" y="4949836"/>
                  <a:ext cx="1504950" cy="285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680D747-B19C-4968-A09F-A1519DCB3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427" y="937718"/>
              <a:ext cx="456848" cy="28764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682531-1665-45EC-94C8-D2F522992244}"/>
                </a:ext>
              </a:extLst>
            </p:cNvPr>
            <p:cNvSpPr/>
            <p:nvPr/>
          </p:nvSpPr>
          <p:spPr>
            <a:xfrm>
              <a:off x="208139" y="2673161"/>
              <a:ext cx="11775722" cy="8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/>
                <a:t>3) </a:t>
              </a:r>
              <a:r>
                <a:rPr lang="en-US" altLang="ko-KR" sz="1400" b="1" dirty="0">
                  <a:solidFill>
                    <a:srgbClr val="92D050"/>
                  </a:solidFill>
                </a:rPr>
                <a:t>relative transformation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/>
                <a:t>feature</a:t>
              </a:r>
              <a:r>
                <a:rPr lang="ko-KR" altLang="en-US" sz="1400" dirty="0"/>
                <a:t>과 </a:t>
              </a:r>
              <a:r>
                <a:rPr lang="en-US" altLang="ko-KR" sz="1400" dirty="0"/>
                <a:t>edge, feature</a:t>
              </a:r>
              <a:r>
                <a:rPr lang="ko-KR" altLang="en-US" sz="1400" dirty="0"/>
                <a:t>과 </a:t>
              </a:r>
              <a:r>
                <a:rPr lang="en-US" altLang="ko-KR" sz="1400" dirty="0"/>
                <a:t>planar</a:t>
              </a:r>
              <a:r>
                <a:rPr lang="ko-KR" altLang="en-US" sz="1400" dirty="0"/>
                <a:t>사이의 거리는 아래 식으로 정의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F4432-161F-4A28-AA68-9068FF9A8049}"/>
                </a:ext>
              </a:extLst>
            </p:cNvPr>
            <p:cNvSpPr/>
            <p:nvPr/>
          </p:nvSpPr>
          <p:spPr>
            <a:xfrm>
              <a:off x="208139" y="5294219"/>
              <a:ext cx="11775722" cy="1316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/>
                <a:t>이러한 거리를 </a:t>
              </a:r>
              <a:r>
                <a:rPr lang="en-US" altLang="ko-KR" sz="1400" dirty="0" err="1">
                  <a:solidFill>
                    <a:srgbClr val="FF0000"/>
                  </a:solidFill>
                </a:rPr>
                <a:t>GaussNewton</a:t>
              </a:r>
              <a:r>
                <a:rPr lang="en-US" altLang="ko-KR" sz="1400" dirty="0">
                  <a:solidFill>
                    <a:srgbClr val="FF0000"/>
                  </a:solidFill>
                </a:rPr>
                <a:t> method</a:t>
              </a:r>
              <a:r>
                <a:rPr lang="ko-KR" altLang="en-US" sz="1400" dirty="0"/>
                <a:t>를 사용해 </a:t>
              </a:r>
              <a:r>
                <a:rPr lang="en-US" altLang="ko-KR" sz="1400" dirty="0"/>
                <a:t>optimization </a:t>
              </a:r>
              <a:r>
                <a:rPr lang="ko-KR" altLang="en-US" sz="1400" dirty="0"/>
                <a:t>진행</a:t>
              </a:r>
              <a:endParaRPr lang="en-US" altLang="ko-KR" sz="1400" dirty="0"/>
            </a:p>
            <a:p>
              <a:pPr>
                <a:lnSpc>
                  <a:spcPct val="200000"/>
                </a:lnSpc>
              </a:pPr>
              <a:r>
                <a:rPr lang="ko-KR" altLang="en-US" sz="1400" dirty="0"/>
                <a:t>마지막으로</a:t>
              </a:r>
              <a:r>
                <a:rPr lang="en-US" altLang="ko-KR" sz="1400" dirty="0"/>
                <a:t>, Ti+1</a:t>
              </a:r>
              <a:r>
                <a:rPr lang="ko-KR" altLang="en-US" sz="1400" dirty="0"/>
                <a:t>로 최적화를 진행하면 우리는 상대 </a:t>
              </a:r>
              <a:r>
                <a:rPr lang="en-US" altLang="ko-KR" sz="1400" dirty="0" err="1"/>
                <a:t>tf</a:t>
              </a:r>
              <a:r>
                <a:rPr lang="ko-KR" altLang="en-US" sz="1400" dirty="0"/>
                <a:t>를 얻을 수 있음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dirty="0"/>
                <a:t>이는 </a:t>
              </a:r>
              <a:r>
                <a:rPr lang="en-US" altLang="ko-KR" sz="1400" dirty="0"/>
                <a:t>xi</a:t>
              </a:r>
              <a:r>
                <a:rPr lang="ko-KR" altLang="en-US" sz="1400" dirty="0"/>
                <a:t>와 </a:t>
              </a:r>
              <a:r>
                <a:rPr lang="en-US" altLang="ko-KR" sz="1400" dirty="0"/>
                <a:t>xi+1</a:t>
              </a:r>
              <a:r>
                <a:rPr lang="ko-KR" altLang="en-US" sz="1400" dirty="0"/>
                <a:t>사이의 상대 </a:t>
              </a:r>
              <a:r>
                <a:rPr lang="en-US" altLang="ko-KR" sz="1400" dirty="0" err="1"/>
                <a:t>tf</a:t>
              </a:r>
              <a:r>
                <a:rPr lang="ko-KR" altLang="en-US" sz="1400" dirty="0"/>
                <a:t>임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4CBED01-AC94-4D67-90AA-D04ABBA82577}"/>
                </a:ext>
              </a:extLst>
            </p:cNvPr>
            <p:cNvCxnSpPr>
              <a:cxnSpLocks/>
            </p:cNvCxnSpPr>
            <p:nvPr/>
          </p:nvCxnSpPr>
          <p:spPr>
            <a:xfrm>
              <a:off x="5650820" y="4076069"/>
              <a:ext cx="89036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9D8A92-81C8-4FC9-B914-B2B163959D0D}"/>
                </a:ext>
              </a:extLst>
            </p:cNvPr>
            <p:cNvCxnSpPr>
              <a:cxnSpLocks/>
            </p:cNvCxnSpPr>
            <p:nvPr/>
          </p:nvCxnSpPr>
          <p:spPr>
            <a:xfrm>
              <a:off x="8140472" y="4461873"/>
              <a:ext cx="1" cy="37247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315392E-8E0E-4746-9301-6AC8AED4933F}"/>
                </a:ext>
              </a:extLst>
            </p:cNvPr>
            <p:cNvSpPr/>
            <p:nvPr/>
          </p:nvSpPr>
          <p:spPr>
            <a:xfrm>
              <a:off x="6648450" y="3937455"/>
              <a:ext cx="319088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1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3030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Kd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-tree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KD-tree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K-Dimension Tree</a:t>
            </a:r>
            <a:r>
              <a:rPr lang="ko-KR" altLang="en-US" sz="1400" dirty="0">
                <a:solidFill>
                  <a:schemeClr val="tx1"/>
                </a:solidFill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</a:rPr>
              <a:t>BST(Binary Search Tree)</a:t>
            </a:r>
            <a:r>
              <a:rPr lang="ko-KR" altLang="en-US" sz="1400" dirty="0">
                <a:solidFill>
                  <a:schemeClr val="tx1"/>
                </a:solidFill>
              </a:rPr>
              <a:t>를 다차원 공간으로 확장한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K-Dimension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차원이 아닌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차원의 </a:t>
            </a:r>
            <a:r>
              <a:rPr lang="en-US" altLang="ko-KR" sz="1400" dirty="0">
                <a:solidFill>
                  <a:schemeClr val="tx1"/>
                </a:solidFill>
              </a:rPr>
              <a:t>Tree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기본 구조와 알고리즘은 </a:t>
            </a:r>
            <a:r>
              <a:rPr lang="en-US" altLang="ko-KR" sz="1400" dirty="0">
                <a:solidFill>
                  <a:schemeClr val="tx1"/>
                </a:solidFill>
              </a:rPr>
              <a:t>BST</a:t>
            </a:r>
            <a:r>
              <a:rPr lang="ko-KR" altLang="en-US" sz="1400" dirty="0">
                <a:solidFill>
                  <a:schemeClr val="tx1"/>
                </a:solidFill>
              </a:rPr>
              <a:t>와 유사하지만 트리의 레벨 차원을 </a:t>
            </a:r>
            <a:r>
              <a:rPr lang="ko-KR" altLang="en-US" sz="1400" dirty="0">
                <a:solidFill>
                  <a:srgbClr val="FF0000"/>
                </a:solidFill>
              </a:rPr>
              <a:t>번갈아 가며 비교</a:t>
            </a:r>
            <a:r>
              <a:rPr lang="ko-KR" altLang="en-US" sz="1400" dirty="0">
                <a:solidFill>
                  <a:schemeClr val="tx1"/>
                </a:solidFill>
              </a:rPr>
              <a:t>한다는 점이 다름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/>
                </a:solidFill>
              </a:rPr>
              <a:t>Example</a:t>
            </a:r>
            <a:r>
              <a:rPr lang="en-US" altLang="ko-KR" sz="1400" dirty="0">
                <a:solidFill>
                  <a:schemeClr val="tx1"/>
                </a:solidFill>
              </a:rPr>
              <a:t> 2</a:t>
            </a:r>
            <a:r>
              <a:rPr lang="ko-KR" altLang="en-US" sz="1400" dirty="0">
                <a:solidFill>
                  <a:schemeClr val="tx1"/>
                </a:solidFill>
              </a:rPr>
              <a:t>차원에서</a:t>
            </a:r>
            <a:r>
              <a:rPr lang="en-US" altLang="ko-KR" sz="1400" dirty="0">
                <a:solidFill>
                  <a:schemeClr val="tx1"/>
                </a:solidFill>
              </a:rPr>
              <a:t> x</a:t>
            </a:r>
            <a:r>
              <a:rPr lang="ko-KR" altLang="en-US" sz="1400" dirty="0">
                <a:solidFill>
                  <a:schemeClr val="tx1"/>
                </a:solidFill>
              </a:rPr>
              <a:t>축</a:t>
            </a:r>
            <a:r>
              <a:rPr lang="en-US" altLang="ko-KR" sz="1400" dirty="0">
                <a:solidFill>
                  <a:schemeClr val="tx1"/>
                </a:solidFill>
              </a:rPr>
              <a:t>(depth = 0)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y</a:t>
            </a:r>
            <a:r>
              <a:rPr lang="ko-KR" altLang="en-US" sz="1400" dirty="0">
                <a:solidFill>
                  <a:schemeClr val="tx1"/>
                </a:solidFill>
              </a:rPr>
              <a:t>축</a:t>
            </a:r>
            <a:r>
              <a:rPr lang="en-US" altLang="ko-KR" sz="1400" dirty="0">
                <a:solidFill>
                  <a:schemeClr val="tx1"/>
                </a:solidFill>
              </a:rPr>
              <a:t>(depth = 1)</a:t>
            </a:r>
            <a:r>
              <a:rPr lang="ko-KR" altLang="en-US" sz="1400" dirty="0">
                <a:solidFill>
                  <a:schemeClr val="tx1"/>
                </a:solidFill>
              </a:rPr>
              <a:t>을 기준으로 </a:t>
            </a:r>
            <a:r>
              <a:rPr lang="ko-KR" altLang="en-US" sz="1400" dirty="0" err="1">
                <a:solidFill>
                  <a:schemeClr val="tx1"/>
                </a:solidFill>
              </a:rPr>
              <a:t>번갈아가면서</a:t>
            </a:r>
            <a:r>
              <a:rPr lang="ko-KR" altLang="en-US" sz="1400" dirty="0">
                <a:solidFill>
                  <a:schemeClr val="tx1"/>
                </a:solidFill>
              </a:rPr>
              <a:t> 모든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를 노드에 넣을 때까지 </a:t>
            </a:r>
            <a:r>
              <a:rPr lang="en-US" altLang="ko-KR" sz="1400" dirty="0">
                <a:solidFill>
                  <a:schemeClr val="tx1"/>
                </a:solidFill>
              </a:rPr>
              <a:t>partitioning</a:t>
            </a:r>
            <a:r>
              <a:rPr lang="ko-KR" altLang="en-US" sz="1400" dirty="0">
                <a:solidFill>
                  <a:schemeClr val="tx1"/>
                </a:solidFill>
              </a:rPr>
              <a:t>하는 것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여기서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축 기준은 임의로 사용자가 정의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축 정의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노드를 정렬하고 </a:t>
            </a:r>
            <a:r>
              <a:rPr lang="ko-KR" altLang="en-US" sz="1400" dirty="0" err="1">
                <a:solidFill>
                  <a:schemeClr val="tx1"/>
                </a:solidFill>
              </a:rPr>
              <a:t>중간값도</a:t>
            </a:r>
            <a:r>
              <a:rPr lang="ko-KR" altLang="en-US" sz="1400" dirty="0">
                <a:solidFill>
                  <a:schemeClr val="tx1"/>
                </a:solidFill>
              </a:rPr>
              <a:t> 임의로 사용자가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FFE2A4-3CD2-465E-9BAC-C4BE2A0E0442}"/>
              </a:ext>
            </a:extLst>
          </p:cNvPr>
          <p:cNvGrpSpPr/>
          <p:nvPr/>
        </p:nvGrpSpPr>
        <p:grpSpPr>
          <a:xfrm>
            <a:off x="1306285" y="3312352"/>
            <a:ext cx="9942285" cy="3473395"/>
            <a:chOff x="1306285" y="3312352"/>
            <a:chExt cx="9942285" cy="3473395"/>
          </a:xfrm>
        </p:grpSpPr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38B26741-F8AF-4F1B-95A7-2DD04B4218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3996" y="3312352"/>
              <a:ext cx="8524007" cy="3030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E785FCA-0609-44A1-9FB4-E382B58E381A}"/>
                </a:ext>
              </a:extLst>
            </p:cNvPr>
            <p:cNvSpPr txBox="1"/>
            <p:nvPr/>
          </p:nvSpPr>
          <p:spPr>
            <a:xfrm>
              <a:off x="1306285" y="6508748"/>
              <a:ext cx="9942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                          BST                                                2d-tree                                           3d-tree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22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15ED74E-E380-49E1-8653-EA5B30655020}"/>
              </a:ext>
            </a:extLst>
          </p:cNvPr>
          <p:cNvGrpSpPr/>
          <p:nvPr/>
        </p:nvGrpSpPr>
        <p:grpSpPr>
          <a:xfrm>
            <a:off x="208138" y="115956"/>
            <a:ext cx="11775723" cy="6542724"/>
            <a:chOff x="208138" y="115956"/>
            <a:chExt cx="11775723" cy="65427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D47D9D-26F1-414F-BF04-BE58A76B138D}"/>
                </a:ext>
              </a:extLst>
            </p:cNvPr>
            <p:cNvSpPr/>
            <p:nvPr/>
          </p:nvSpPr>
          <p:spPr>
            <a:xfrm>
              <a:off x="208139" y="115956"/>
              <a:ext cx="11775722" cy="26562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LIO-SAM </a:t>
              </a:r>
              <a:r>
                <a:rPr lang="ko-KR" altLang="en-US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③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 GPS Factor</a:t>
              </a: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IMU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preintegration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lidar odometry factor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활용해서 충분히 신뢰할 수 있는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state estimation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할 수 있음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But, long~ duration navigation tasks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 때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>
                  <a:solidFill>
                    <a:srgbClr val="FF0000"/>
                  </a:solidFill>
                </a:rPr>
                <a:t>drift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발생</a:t>
              </a: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이는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GPS</a:t>
              </a:r>
              <a:r>
                <a:rPr lang="ko-KR" altLang="en-US" sz="1400" dirty="0">
                  <a:solidFill>
                    <a:srgbClr val="FF0000"/>
                  </a:solidFill>
                </a:rPr>
                <a:t>와 같은 절대 측정을 사용</a:t>
              </a:r>
              <a:r>
                <a:rPr lang="ko-KR" altLang="en-US" sz="1400" dirty="0">
                  <a:solidFill>
                    <a:schemeClr val="tx1"/>
                  </a:solidFill>
                </a:rPr>
                <a:t>해서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drift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없앰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But, drift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매우 </a:t>
              </a:r>
              <a:r>
                <a:rPr lang="en-US" altLang="ko-KR" sz="1400" dirty="0">
                  <a:solidFill>
                    <a:schemeClr val="tx1"/>
                  </a:solidFill>
                </a:rPr>
                <a:t>slowly</a:t>
              </a:r>
              <a:r>
                <a:rPr lang="ko-KR" altLang="en-US" sz="1400" dirty="0">
                  <a:solidFill>
                    <a:schemeClr val="tx1"/>
                  </a:solidFill>
                </a:rPr>
                <a:t>하게 일어나기 때문에</a:t>
              </a:r>
              <a:r>
                <a:rPr lang="en-US" altLang="ko-KR" sz="1400" dirty="0">
                  <a:solidFill>
                    <a:schemeClr val="tx1"/>
                  </a:solidFill>
                </a:rPr>
                <a:t> GPS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신호는 계속 받을 필요가 없음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따라서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en-US" altLang="ko-KR" sz="1400" dirty="0">
                  <a:solidFill>
                    <a:schemeClr val="tx1"/>
                  </a:solidFill>
                  <a:highlight>
                    <a:srgbClr val="E6E6E6"/>
                  </a:highlight>
                </a:rPr>
                <a:t>estimated position covariance &gt; received GPS position covariance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 때만 받음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3A6692E-0A11-4A67-AE46-291D4E2916B0}"/>
                </a:ext>
              </a:extLst>
            </p:cNvPr>
            <p:cNvSpPr/>
            <p:nvPr/>
          </p:nvSpPr>
          <p:spPr>
            <a:xfrm>
              <a:off x="208138" y="2688866"/>
              <a:ext cx="11775722" cy="3969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LIO-SAM </a:t>
              </a:r>
              <a:r>
                <a:rPr lang="ko-KR" altLang="en-US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④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DEFD23"/>
                  </a:highlight>
                </a:rPr>
                <a:t> Loop Closure Factor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간단하지만 효율적인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유클라디안</a:t>
              </a:r>
              <a:r>
                <a:rPr lang="ko-KR" altLang="en-US" sz="1400" dirty="0">
                  <a:solidFill>
                    <a:srgbClr val="FF0000"/>
                  </a:solidFill>
                </a:rPr>
                <a:t> 거리 기반 </a:t>
              </a:r>
              <a:r>
                <a:rPr lang="en-US" altLang="ko-KR" sz="1400" dirty="0">
                  <a:solidFill>
                    <a:srgbClr val="FF0000"/>
                  </a:solidFill>
                </a:rPr>
                <a:t>loop closure detection approach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사용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새로운 </a:t>
              </a:r>
              <a:r>
                <a:rPr lang="en-US" altLang="ko-KR" sz="1400" dirty="0">
                  <a:solidFill>
                    <a:schemeClr val="tx1"/>
                  </a:solidFill>
                </a:rPr>
                <a:t>state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 </a:t>
              </a:r>
              <a:r>
                <a:rPr lang="en-US" altLang="ko-KR" sz="1400" dirty="0">
                  <a:solidFill>
                    <a:schemeClr val="tx1"/>
                  </a:solidFill>
                </a:rPr>
                <a:t>factor 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추가시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 가장 가까운 이전 </a:t>
              </a:r>
              <a:r>
                <a:rPr lang="en-US" altLang="ko-KR" sz="1400" dirty="0">
                  <a:solidFill>
                    <a:schemeClr val="tx1"/>
                  </a:solidFill>
                </a:rPr>
                <a:t>state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찾음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i="1" dirty="0">
                  <a:solidFill>
                    <a:schemeClr val="tx1"/>
                  </a:solidFill>
                </a:rPr>
                <a:t>Example X3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1400" dirty="0">
                  <a:solidFill>
                    <a:schemeClr val="tx1"/>
                  </a:solidFill>
                </a:rPr>
                <a:t>scan-matching</a:t>
              </a:r>
              <a:r>
                <a:rPr lang="ko-KR" altLang="en-US" sz="1400" dirty="0">
                  <a:solidFill>
                    <a:schemeClr val="tx1"/>
                  </a:solidFill>
                </a:rPr>
                <a:t>을 사용하여 </a:t>
              </a:r>
              <a:r>
                <a:rPr lang="en-US" altLang="ko-KR" sz="1400" dirty="0">
                  <a:solidFill>
                    <a:schemeClr val="tx1"/>
                  </a:solidFill>
                </a:rPr>
                <a:t>matching</a:t>
              </a: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전제 조건 </a:t>
              </a:r>
              <a:r>
                <a:rPr lang="en-US" altLang="ko-KR" sz="1400" dirty="0">
                  <a:solidFill>
                    <a:schemeClr val="tx1"/>
                  </a:solidFill>
                </a:rPr>
                <a:t>scan-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mathing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전 </a:t>
              </a:r>
              <a:r>
                <a:rPr lang="en-US" altLang="ko-KR" sz="1400" dirty="0">
                  <a:solidFill>
                    <a:schemeClr val="tx1"/>
                  </a:solidFill>
                </a:rPr>
                <a:t>W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         와</a:t>
              </a:r>
              <a:r>
                <a:rPr lang="en-US" altLang="ko-KR" sz="1400" dirty="0">
                  <a:solidFill>
                    <a:schemeClr val="tx1"/>
                  </a:solidFill>
                </a:rPr>
                <a:t>  sub-keyframe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tf</a:t>
              </a:r>
              <a:r>
                <a:rPr lang="ko-KR" altLang="en-US" sz="1400" dirty="0">
                  <a:solidFill>
                    <a:schemeClr val="tx1"/>
                  </a:solidFill>
                </a:rPr>
                <a:t>되어야 함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상대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tf</a:t>
              </a:r>
              <a:r>
                <a:rPr lang="en-US" altLang="ko-KR" sz="1400" dirty="0">
                  <a:solidFill>
                    <a:schemeClr val="tx1"/>
                  </a:solidFill>
                </a:rPr>
                <a:t>     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얻고 </a:t>
              </a:r>
              <a:r>
                <a:rPr lang="en-US" altLang="ko-KR" sz="1400" dirty="0">
                  <a:solidFill>
                    <a:schemeClr val="tx1"/>
                  </a:solidFill>
                </a:rPr>
                <a:t>graph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</a:t>
              </a:r>
              <a:r>
                <a:rPr lang="en-US" altLang="ko-KR" sz="1400" dirty="0">
                  <a:solidFill>
                    <a:schemeClr val="tx1"/>
                  </a:solidFill>
                </a:rPr>
                <a:t>loop closure factor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추가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실제로</a:t>
              </a:r>
              <a:r>
                <a:rPr lang="en-US" altLang="ko-KR" sz="1400" dirty="0">
                  <a:solidFill>
                    <a:schemeClr val="tx1"/>
                  </a:solidFill>
                </a:rPr>
                <a:t>, loop closure factor</a:t>
              </a:r>
              <a:r>
                <a:rPr lang="ko-KR" altLang="en-US" sz="1400" dirty="0">
                  <a:solidFill>
                    <a:schemeClr val="tx1"/>
                  </a:solidFill>
                </a:rPr>
                <a:t>은 </a:t>
              </a:r>
              <a:r>
                <a:rPr lang="en-US" altLang="ko-KR" sz="1400" dirty="0">
                  <a:solidFill>
                    <a:schemeClr val="tx1"/>
                  </a:solidFill>
                </a:rPr>
                <a:t>GPS</a:t>
              </a:r>
              <a:r>
                <a:rPr lang="ko-KR" altLang="en-US" sz="1400" dirty="0">
                  <a:solidFill>
                    <a:schemeClr val="tx1"/>
                  </a:solidFill>
                </a:rPr>
                <a:t>와 같은 절대 센서를 사용할 때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로봇의 고도 </a:t>
              </a:r>
              <a:r>
                <a:rPr lang="en-US" altLang="ko-KR" sz="1400" dirty="0">
                  <a:solidFill>
                    <a:schemeClr val="tx1"/>
                  </a:solidFill>
                </a:rPr>
                <a:t>drift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보정할 때 매우 유용함</a:t>
              </a: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왜냐면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GPS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고도는 매우 부정확하기 때문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CCEADC7-1107-42ED-944D-3DE0B289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537" y="4388911"/>
              <a:ext cx="4823278" cy="2993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DB9F6C7-6C09-4DB1-814E-FD87EB05A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206" y="5235428"/>
              <a:ext cx="801036" cy="29937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691B7A3-7C81-4B2B-BC51-9194D739B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9544" y="4814751"/>
              <a:ext cx="456848" cy="287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53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ACAC9B-F0CD-449B-9F43-E29E6BAEB223}"/>
              </a:ext>
            </a:extLst>
          </p:cNvPr>
          <p:cNvCxnSpPr/>
          <p:nvPr/>
        </p:nvCxnSpPr>
        <p:spPr>
          <a:xfrm>
            <a:off x="4085771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DCF848-FD71-44EE-B005-56E34F019027}"/>
              </a:ext>
            </a:extLst>
          </p:cNvPr>
          <p:cNvCxnSpPr/>
          <p:nvPr/>
        </p:nvCxnSpPr>
        <p:spPr>
          <a:xfrm>
            <a:off x="8106228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52BDE1-5FFB-4E82-B0CC-DC61D19A6776}"/>
              </a:ext>
            </a:extLst>
          </p:cNvPr>
          <p:cNvSpPr txBox="1"/>
          <p:nvPr/>
        </p:nvSpPr>
        <p:spPr>
          <a:xfrm>
            <a:off x="333829" y="232229"/>
            <a:ext cx="34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LOAM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17BF0-0655-4D66-A863-768798175235}"/>
              </a:ext>
            </a:extLst>
          </p:cNvPr>
          <p:cNvSpPr txBox="1"/>
          <p:nvPr/>
        </p:nvSpPr>
        <p:spPr>
          <a:xfrm>
            <a:off x="4296229" y="231447"/>
            <a:ext cx="34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LeGO</a:t>
            </a:r>
            <a:r>
              <a:rPr lang="en-US" altLang="ko-KR" b="1" dirty="0"/>
              <a:t>-LOAM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63D36-1C68-4A16-9D96-A96A3489EA43}"/>
              </a:ext>
            </a:extLst>
          </p:cNvPr>
          <p:cNvSpPr txBox="1"/>
          <p:nvPr/>
        </p:nvSpPr>
        <p:spPr>
          <a:xfrm>
            <a:off x="8432801" y="231447"/>
            <a:ext cx="34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LIO-SAM</a:t>
            </a:r>
            <a:endParaRPr lang="ko-KR" altLang="en-US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1042A0-FDC6-43FF-B885-5C9DBBDAFDAA}"/>
              </a:ext>
            </a:extLst>
          </p:cNvPr>
          <p:cNvSpPr/>
          <p:nvPr/>
        </p:nvSpPr>
        <p:spPr>
          <a:xfrm>
            <a:off x="203200" y="673349"/>
            <a:ext cx="3737418" cy="6024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odometry, mapping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병렬 알고리즘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Loosely-coupled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Feature extraction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edge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planar</a:t>
            </a:r>
            <a:r>
              <a:rPr lang="ko-KR" altLang="en-US" dirty="0">
                <a:solidFill>
                  <a:schemeClr val="tx1"/>
                </a:solidFill>
              </a:rPr>
              <a:t>로 나뉘어서 </a:t>
            </a:r>
            <a:r>
              <a:rPr lang="en-US" altLang="ko-KR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B7A67AF-453E-4283-80CC-5DDA1586AA02}"/>
              </a:ext>
            </a:extLst>
          </p:cNvPr>
          <p:cNvSpPr/>
          <p:nvPr/>
        </p:nvSpPr>
        <p:spPr>
          <a:xfrm>
            <a:off x="4227291" y="673349"/>
            <a:ext cx="3737418" cy="6024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저전력 임베디드 시스템에서 실시간 포즈 추정 달성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Loosely-coupled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Feature extraction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Point cloud &gt; range image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en-US" altLang="ko-KR" dirty="0">
                <a:solidFill>
                  <a:srgbClr val="29A3FF"/>
                </a:solidFill>
              </a:rPr>
              <a:t>Ground plane </a:t>
            </a:r>
            <a:r>
              <a:rPr lang="en-US" altLang="ko-KR" dirty="0">
                <a:solidFill>
                  <a:schemeClr val="tx1"/>
                </a:solidFill>
              </a:rPr>
              <a:t>: column-wise </a:t>
            </a:r>
            <a:r>
              <a:rPr lang="en-US" altLang="ko-KR" dirty="0" err="1">
                <a:solidFill>
                  <a:schemeClr val="tx1"/>
                </a:solidFill>
              </a:rPr>
              <a:t>evalution</a:t>
            </a:r>
            <a:r>
              <a:rPr lang="en-US" altLang="ko-KR" dirty="0">
                <a:solidFill>
                  <a:schemeClr val="tx1"/>
                </a:solidFill>
              </a:rPr>
              <a:t> &gt; image-based segmentation : cluster (fewer than 30 pints)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F56DD50-6D3F-4E46-84B6-10C1D9D7C7C3}"/>
              </a:ext>
            </a:extLst>
          </p:cNvPr>
          <p:cNvSpPr/>
          <p:nvPr/>
        </p:nvSpPr>
        <p:spPr>
          <a:xfrm>
            <a:off x="8276777" y="673349"/>
            <a:ext cx="3737418" cy="60249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Tightly-coupled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Keyframe </a:t>
            </a:r>
            <a:r>
              <a:rPr lang="ko-KR" altLang="en-US" dirty="0">
                <a:solidFill>
                  <a:schemeClr val="tx1"/>
                </a:solidFill>
              </a:rPr>
              <a:t>도입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Imu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preintegration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GPS </a:t>
            </a:r>
            <a:r>
              <a:rPr lang="ko-KR" altLang="en-US" dirty="0">
                <a:solidFill>
                  <a:schemeClr val="tx1"/>
                </a:solidFill>
              </a:rPr>
              <a:t>단발성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절대 센서 </a:t>
            </a:r>
            <a:r>
              <a:rPr lang="en-US" altLang="ko-KR" dirty="0">
                <a:solidFill>
                  <a:schemeClr val="tx1"/>
                </a:solidFill>
              </a:rPr>
              <a:t>O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LeGO</a:t>
            </a:r>
            <a:r>
              <a:rPr lang="en-US" altLang="ko-KR" dirty="0">
                <a:solidFill>
                  <a:schemeClr val="tx1"/>
                </a:solidFill>
              </a:rPr>
              <a:t>-LOAM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b="1" dirty="0">
                <a:solidFill>
                  <a:schemeClr val="tx1"/>
                </a:solidFill>
              </a:rPr>
              <a:t>feature extraction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같음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Factor graph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Loop closure</a:t>
            </a:r>
            <a:r>
              <a:rPr lang="ko-KR" altLang="en-US" dirty="0">
                <a:solidFill>
                  <a:schemeClr val="tx1"/>
                </a:solidFill>
              </a:rPr>
              <a:t>로 인한 아주 낮은 </a:t>
            </a:r>
            <a:r>
              <a:rPr lang="en-US" altLang="ko-KR" dirty="0">
                <a:solidFill>
                  <a:schemeClr val="tx1"/>
                </a:solidFill>
              </a:rPr>
              <a:t>drift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ISAM2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88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7"/>
            <a:ext cx="11775722" cy="1625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Kd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-tree in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 err="1">
                <a:solidFill>
                  <a:schemeClr val="tx1"/>
                </a:solidFill>
                <a:highlight>
                  <a:srgbClr val="DEFD23"/>
                </a:highlight>
              </a:rPr>
              <a:t>pointcloud</a:t>
            </a:r>
            <a:endParaRPr lang="en-US" altLang="ko-KR" sz="1400" b="1" dirty="0">
              <a:solidFill>
                <a:schemeClr val="tx1"/>
              </a:solidFill>
              <a:highlight>
                <a:srgbClr val="DEFD23"/>
              </a:highlight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상에서 기준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를 기준으로 찾는 방법은 아래와 같이 나뉨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Radius search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ko-KR" altLang="en-US" sz="1400" dirty="0">
                <a:solidFill>
                  <a:schemeClr val="tx1"/>
                </a:solidFill>
              </a:rPr>
              <a:t>상 주어진 </a:t>
            </a:r>
            <a:r>
              <a:rPr lang="en-US" altLang="ko-KR" sz="1400" dirty="0">
                <a:solidFill>
                  <a:schemeClr val="tx1"/>
                </a:solidFill>
              </a:rPr>
              <a:t>query point</a:t>
            </a:r>
            <a:r>
              <a:rPr lang="ko-KR" altLang="en-US" sz="1400" dirty="0">
                <a:solidFill>
                  <a:schemeClr val="tx1"/>
                </a:solidFill>
              </a:rPr>
              <a:t>의 거리 </a:t>
            </a:r>
            <a:r>
              <a:rPr lang="en-US" altLang="ko-KR" sz="1400" dirty="0">
                <a:solidFill>
                  <a:schemeClr val="tx1"/>
                </a:solidFill>
              </a:rPr>
              <a:t>r</a:t>
            </a:r>
            <a:r>
              <a:rPr lang="ko-KR" altLang="en-US" sz="1400" dirty="0">
                <a:solidFill>
                  <a:schemeClr val="tx1"/>
                </a:solidFill>
              </a:rPr>
              <a:t>안에 있는 모든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들의 </a:t>
            </a:r>
            <a:r>
              <a:rPr lang="en-US" altLang="ko-KR" sz="1400" dirty="0">
                <a:solidFill>
                  <a:schemeClr val="tx1"/>
                </a:solidFill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리턴해주는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k-nearest Neighbor search </a:t>
            </a:r>
            <a:r>
              <a:rPr lang="en-US" altLang="ko-KR" sz="1400" dirty="0">
                <a:solidFill>
                  <a:schemeClr val="tx1"/>
                </a:solidFill>
              </a:rPr>
              <a:t>query point</a:t>
            </a:r>
            <a:r>
              <a:rPr lang="ko-KR" altLang="en-US" sz="1400" dirty="0">
                <a:solidFill>
                  <a:schemeClr val="tx1"/>
                </a:solidFill>
              </a:rPr>
              <a:t>로부터 가장 가까운 </a:t>
            </a:r>
            <a:r>
              <a:rPr lang="en-US" altLang="ko-KR" sz="1400" dirty="0">
                <a:solidFill>
                  <a:schemeClr val="tx1"/>
                </a:solidFill>
              </a:rPr>
              <a:t>K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</a:rPr>
              <a:t>point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err="1">
                <a:solidFill>
                  <a:schemeClr val="tx1"/>
                </a:solidFill>
              </a:rPr>
              <a:t>리턴해주는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1D5453-1235-44A6-BF1C-7ACE847BA781}"/>
              </a:ext>
            </a:extLst>
          </p:cNvPr>
          <p:cNvGrpSpPr/>
          <p:nvPr/>
        </p:nvGrpSpPr>
        <p:grpSpPr>
          <a:xfrm>
            <a:off x="342899" y="1209674"/>
            <a:ext cx="704281" cy="4303323"/>
            <a:chOff x="342899" y="1209674"/>
            <a:chExt cx="704281" cy="4303323"/>
          </a:xfrm>
        </p:grpSpPr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05B126B4-0E69-418E-8FD9-81D4BD974EDF}"/>
                </a:ext>
              </a:extLst>
            </p:cNvPr>
            <p:cNvCxnSpPr>
              <a:cxnSpLocks/>
              <a:endCxn id="4100" idx="1"/>
            </p:cNvCxnSpPr>
            <p:nvPr/>
          </p:nvCxnSpPr>
          <p:spPr>
            <a:xfrm rot="16200000" flipH="1">
              <a:off x="-164817" y="1898367"/>
              <a:ext cx="1900689" cy="523304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538B45B3-422E-4324-838B-2D02540C1120}"/>
                </a:ext>
              </a:extLst>
            </p:cNvPr>
            <p:cNvCxnSpPr>
              <a:cxnSpLocks/>
              <a:endCxn id="4102" idx="1"/>
            </p:cNvCxnSpPr>
            <p:nvPr/>
          </p:nvCxnSpPr>
          <p:spPr>
            <a:xfrm rot="16200000" flipH="1">
              <a:off x="-1237547" y="3228271"/>
              <a:ext cx="3865172" cy="70427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AD74AAA-C422-470B-A542-8919087DF865}"/>
                </a:ext>
              </a:extLst>
            </p:cNvPr>
            <p:cNvCxnSpPr/>
            <p:nvPr/>
          </p:nvCxnSpPr>
          <p:spPr>
            <a:xfrm>
              <a:off x="523875" y="1209675"/>
              <a:ext cx="16623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255126B-140A-4695-9485-E262E698D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99" y="1647824"/>
              <a:ext cx="347211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E5523A-7302-4AB5-AE99-27FB66B72403}"/>
              </a:ext>
            </a:extLst>
          </p:cNvPr>
          <p:cNvGrpSpPr/>
          <p:nvPr/>
        </p:nvGrpSpPr>
        <p:grpSpPr>
          <a:xfrm>
            <a:off x="1047179" y="1958284"/>
            <a:ext cx="10454711" cy="4672603"/>
            <a:chOff x="1047179" y="1958284"/>
            <a:chExt cx="10454711" cy="46726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BE33FA2-1AA4-4FCC-B62D-7A14DD44C8ED}"/>
                </a:ext>
              </a:extLst>
            </p:cNvPr>
            <p:cNvGrpSpPr/>
            <p:nvPr/>
          </p:nvGrpSpPr>
          <p:grpSpPr>
            <a:xfrm>
              <a:off x="1047179" y="1958284"/>
              <a:ext cx="10454711" cy="4672603"/>
              <a:chOff x="1206837" y="1958284"/>
              <a:chExt cx="10454711" cy="4672603"/>
            </a:xfrm>
          </p:grpSpPr>
          <p:pic>
            <p:nvPicPr>
              <p:cNvPr id="4098" name="Picture 2" descr="https://t1.daumcdn.net/cfile/tistory/99651F335BDC007616">
                <a:extLst>
                  <a:ext uri="{FF2B5EF4-FFF2-40B4-BE49-F238E27FC236}">
                    <a16:creationId xmlns:a16="http://schemas.microsoft.com/office/drawing/2014/main" id="{12E0E3CA-A189-4D9E-A454-A118859F9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5023" y="2947993"/>
                <a:ext cx="6486525" cy="2628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img">
                <a:extLst>
                  <a:ext uri="{FF2B5EF4-FFF2-40B4-BE49-F238E27FC236}">
                    <a16:creationId xmlns:a16="http://schemas.microsoft.com/office/drawing/2014/main" id="{4F49998E-0E38-43F9-87FE-994A934FBA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76" t="18822" r="22803" b="27586"/>
              <a:stretch/>
            </p:blipFill>
            <p:spPr bwMode="auto">
              <a:xfrm>
                <a:off x="1206837" y="1958284"/>
                <a:ext cx="3659418" cy="2304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2" name="Picture 6" descr="img">
                <a:extLst>
                  <a:ext uri="{FF2B5EF4-FFF2-40B4-BE49-F238E27FC236}">
                    <a16:creationId xmlns:a16="http://schemas.microsoft.com/office/drawing/2014/main" id="{7B96F6B6-F33D-45FF-A7E8-3FD8632B3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615" t="8547" r="4250" b="46105"/>
              <a:stretch/>
            </p:blipFill>
            <p:spPr bwMode="auto">
              <a:xfrm>
                <a:off x="1206837" y="4395107"/>
                <a:ext cx="3659418" cy="2235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F67D89-7833-4F4F-B745-EA382CFE7FC4}"/>
                </a:ext>
              </a:extLst>
            </p:cNvPr>
            <p:cNvSpPr txBox="1"/>
            <p:nvPr/>
          </p:nvSpPr>
          <p:spPr>
            <a:xfrm>
              <a:off x="5267609" y="6137402"/>
              <a:ext cx="5982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</a:t>
              </a:r>
              <a:r>
                <a:rPr lang="en-US" altLang="ko-KR" sz="1200" dirty="0" err="1"/>
                <a:t>pointcloud</a:t>
              </a:r>
              <a:r>
                <a:rPr lang="ko-KR" altLang="en-US" sz="1200" dirty="0"/>
                <a:t>에서의 </a:t>
              </a:r>
              <a:r>
                <a:rPr lang="en-US" altLang="ko-KR" sz="1200" dirty="0" err="1"/>
                <a:t>kd</a:t>
              </a:r>
              <a:r>
                <a:rPr lang="en-US" altLang="ko-KR" sz="1200" dirty="0"/>
                <a:t>-tree </a:t>
              </a:r>
              <a:r>
                <a:rPr lang="ko-KR" altLang="en-US" sz="1200" dirty="0"/>
                <a:t>예시 및 </a:t>
              </a:r>
              <a:r>
                <a:rPr lang="en-US" altLang="ko-KR" sz="1200" dirty="0"/>
                <a:t>k-nearest neighbor search</a:t>
              </a:r>
              <a:r>
                <a:rPr lang="ko-KR" altLang="en-US" sz="1200" dirty="0"/>
                <a:t>의 직관적 이해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3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288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Octree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Octree</a:t>
            </a:r>
            <a:r>
              <a:rPr lang="ko-KR" altLang="en-US" sz="1400" dirty="0">
                <a:solidFill>
                  <a:schemeClr val="tx1"/>
                </a:solidFill>
              </a:rPr>
              <a:t>는 하나의 중간 노드가 </a:t>
            </a:r>
            <a:r>
              <a:rPr lang="ko-KR" altLang="en-US" sz="1400" dirty="0" err="1">
                <a:solidFill>
                  <a:srgbClr val="FF0000"/>
                </a:solidFill>
              </a:rPr>
              <a:t>여덟개의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자식노드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가지는 트리 자료구조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Octree</a:t>
            </a:r>
            <a:r>
              <a:rPr lang="ko-KR" altLang="en-US" sz="1400" dirty="0">
                <a:solidFill>
                  <a:schemeClr val="tx1"/>
                </a:solidFill>
              </a:rPr>
              <a:t>는 높이에 대한 분할까지 시도하므로 </a:t>
            </a:r>
            <a:r>
              <a:rPr lang="ko-KR" altLang="en-US" sz="1400" dirty="0">
                <a:solidFill>
                  <a:srgbClr val="FF0000"/>
                </a:solidFill>
              </a:rPr>
              <a:t>삼차원 공간을 재귀적으로 분할하는 경우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ko-KR" altLang="en-US" sz="1400" dirty="0" err="1">
                <a:solidFill>
                  <a:schemeClr val="tx1"/>
                </a:solidFill>
              </a:rPr>
              <a:t>자주쓰임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Octree</a:t>
            </a:r>
            <a:r>
              <a:rPr lang="ko-KR" altLang="en-US" sz="1400" b="1" dirty="0">
                <a:solidFill>
                  <a:srgbClr val="92D050"/>
                </a:solidFill>
              </a:rPr>
              <a:t>의 탐색</a:t>
            </a:r>
            <a:r>
              <a:rPr lang="ko-KR" altLang="en-US" sz="1400" dirty="0">
                <a:solidFill>
                  <a:schemeClr val="tx1"/>
                </a:solidFill>
              </a:rPr>
              <a:t>은 우선 현재 노드가 </a:t>
            </a:r>
            <a:r>
              <a:rPr lang="en-US" altLang="ko-KR" sz="1400" dirty="0">
                <a:solidFill>
                  <a:schemeClr val="tx1"/>
                </a:solidFill>
              </a:rPr>
              <a:t>Leaf Node(</a:t>
            </a:r>
            <a:r>
              <a:rPr lang="ko-KR" altLang="en-US" sz="1400" dirty="0">
                <a:solidFill>
                  <a:schemeClr val="tx1"/>
                </a:solidFill>
              </a:rPr>
              <a:t>말단 노드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인지 검사하는 작업을 시점으로 시작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만약 노드가 </a:t>
            </a:r>
            <a:r>
              <a:rPr lang="en-US" altLang="ko-KR" sz="1400" dirty="0">
                <a:solidFill>
                  <a:schemeClr val="tx1"/>
                </a:solidFill>
              </a:rPr>
              <a:t>Leaf Node</a:t>
            </a:r>
            <a:r>
              <a:rPr lang="ko-KR" altLang="en-US" sz="1400" dirty="0">
                <a:solidFill>
                  <a:schemeClr val="tx1"/>
                </a:solidFill>
              </a:rPr>
              <a:t>라면 그 노드에 존재하는 </a:t>
            </a:r>
            <a:r>
              <a:rPr lang="ko-KR" altLang="en-US" sz="1400" dirty="0" err="1">
                <a:solidFill>
                  <a:schemeClr val="tx1"/>
                </a:solidFill>
              </a:rPr>
              <a:t>원소들중</a:t>
            </a:r>
            <a:r>
              <a:rPr lang="ko-KR" altLang="en-US" sz="1400" dirty="0">
                <a:solidFill>
                  <a:schemeClr val="tx1"/>
                </a:solidFill>
              </a:rPr>
              <a:t> 주어진 조건을 만족하는 한 원소를 선택해서 리턴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만약 리프 노드가 아니라면 각 </a:t>
            </a:r>
            <a:r>
              <a:rPr lang="en-US" altLang="ko-KR" sz="1400" dirty="0">
                <a:solidFill>
                  <a:schemeClr val="tx1"/>
                </a:solidFill>
              </a:rPr>
              <a:t>bounding box</a:t>
            </a:r>
            <a:r>
              <a:rPr lang="ko-KR" altLang="en-US" sz="1400" dirty="0">
                <a:solidFill>
                  <a:schemeClr val="tx1"/>
                </a:solidFill>
              </a:rPr>
              <a:t>들에 다시 </a:t>
            </a:r>
            <a:r>
              <a:rPr lang="en-US" altLang="ko-KR" sz="1400" dirty="0" err="1">
                <a:solidFill>
                  <a:schemeClr val="tx1"/>
                </a:solidFill>
              </a:rPr>
              <a:t>Octre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탐색을 재귀적으로 시도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i="1" dirty="0">
                <a:solidFill>
                  <a:schemeClr val="tx1"/>
                </a:solidFill>
              </a:rPr>
              <a:t>Example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octree node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voxel</a:t>
            </a:r>
            <a:r>
              <a:rPr lang="ko-KR" altLang="en-US" sz="1400" dirty="0">
                <a:solidFill>
                  <a:schemeClr val="tx1"/>
                </a:solidFill>
              </a:rPr>
              <a:t>이라고도 부르며 트리는 </a:t>
            </a:r>
            <a:r>
              <a:rPr lang="en-US" altLang="ko-KR" sz="1400" dirty="0">
                <a:solidFill>
                  <a:schemeClr val="tx1"/>
                </a:solidFill>
              </a:rPr>
              <a:t>8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</a:rPr>
              <a:t>voxel</a:t>
            </a:r>
            <a:r>
              <a:rPr lang="ko-KR" altLang="en-US" sz="1400" dirty="0">
                <a:solidFill>
                  <a:schemeClr val="tx1"/>
                </a:solidFill>
              </a:rPr>
              <a:t>과 다섯 개의 </a:t>
            </a:r>
            <a:r>
              <a:rPr lang="en-US" altLang="ko-KR" sz="1400" dirty="0">
                <a:solidFill>
                  <a:schemeClr val="tx1"/>
                </a:solidFill>
              </a:rPr>
              <a:t>level</a:t>
            </a:r>
            <a:r>
              <a:rPr lang="ko-KR" altLang="en-US" sz="1400" dirty="0">
                <a:solidFill>
                  <a:schemeClr val="tx1"/>
                </a:solidFill>
              </a:rPr>
              <a:t>을 가지며 각 </a:t>
            </a:r>
            <a:r>
              <a:rPr lang="en-US" altLang="ko-KR" sz="1400" dirty="0">
                <a:solidFill>
                  <a:schemeClr val="tx1"/>
                </a:solidFill>
              </a:rPr>
              <a:t>level</a:t>
            </a:r>
            <a:r>
              <a:rPr lang="ko-KR" altLang="en-US" sz="1400" dirty="0">
                <a:solidFill>
                  <a:schemeClr val="tx1"/>
                </a:solidFill>
              </a:rPr>
              <a:t>은 서로 다른 색으로 표현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6C7E1-B2DF-41CC-8D5E-6ED3DB73A599}"/>
              </a:ext>
            </a:extLst>
          </p:cNvPr>
          <p:cNvGrpSpPr/>
          <p:nvPr/>
        </p:nvGrpSpPr>
        <p:grpSpPr>
          <a:xfrm>
            <a:off x="765503" y="3224932"/>
            <a:ext cx="10660994" cy="3517112"/>
            <a:chOff x="765503" y="3291982"/>
            <a:chExt cx="10660994" cy="35171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4EF3C5C-8F88-4BDC-A79F-F306F7DAA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503" y="3299947"/>
              <a:ext cx="5994400" cy="344209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0B32A3-825B-43D1-94BE-CF078DE8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9683" y="3291982"/>
              <a:ext cx="4446814" cy="33820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703DF5-CBC0-45E0-BAE0-FBB04B340065}"/>
                </a:ext>
              </a:extLst>
            </p:cNvPr>
            <p:cNvSpPr txBox="1"/>
            <p:nvPr/>
          </p:nvSpPr>
          <p:spPr>
            <a:xfrm>
              <a:off x="5181062" y="6532095"/>
              <a:ext cx="1829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Octree</a:t>
              </a:r>
              <a:r>
                <a:rPr lang="ko-KR" altLang="en-US" sz="1200" dirty="0"/>
                <a:t>의 구조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32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3425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LOAM : Lidar Odometry and Mapping in Real-time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00B050"/>
                </a:solidFill>
              </a:rPr>
              <a:t>핵심 아이디어 </a:t>
            </a:r>
            <a:r>
              <a:rPr lang="en-US" altLang="ko-KR" sz="1400" dirty="0">
                <a:solidFill>
                  <a:schemeClr val="tx1"/>
                </a:solidFill>
              </a:rPr>
              <a:t>1.</a:t>
            </a:r>
            <a:r>
              <a:rPr lang="ko-KR" altLang="en-US" sz="1400" dirty="0">
                <a:solidFill>
                  <a:schemeClr val="tx1"/>
                </a:solidFill>
              </a:rPr>
              <a:t> 동시에 많은 수의 변수를 최적화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                   2. </a:t>
            </a:r>
            <a:r>
              <a:rPr lang="ko-KR" altLang="en-US" sz="1400" dirty="0">
                <a:solidFill>
                  <a:schemeClr val="tx1"/>
                </a:solidFill>
              </a:rPr>
              <a:t>복잡한 문제인 </a:t>
            </a:r>
            <a:r>
              <a:rPr lang="en-US" altLang="ko-KR" sz="1400" dirty="0">
                <a:solidFill>
                  <a:schemeClr val="tx1"/>
                </a:solidFill>
              </a:rPr>
              <a:t>simultaneous localization </a:t>
            </a:r>
            <a:r>
              <a:rPr lang="ko-KR" altLang="en-US" sz="1400" dirty="0">
                <a:solidFill>
                  <a:schemeClr val="tx1"/>
                </a:solidFill>
              </a:rPr>
              <a:t>및 </a:t>
            </a: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</a:rPr>
              <a:t>을 </a:t>
            </a:r>
            <a:r>
              <a:rPr lang="ko-KR" altLang="en-US" sz="1400" dirty="0">
                <a:solidFill>
                  <a:srgbClr val="FF0000"/>
                </a:solidFill>
              </a:rPr>
              <a:t>병렬</a:t>
            </a:r>
            <a:r>
              <a:rPr lang="ko-KR" altLang="en-US" sz="1400" dirty="0">
                <a:solidFill>
                  <a:schemeClr val="tx1"/>
                </a:solidFill>
              </a:rPr>
              <a:t>로 두개의 알고리즘 실행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                      → </a:t>
            </a:r>
            <a:r>
              <a:rPr lang="en-US" altLang="ko-KR" sz="1400" dirty="0">
                <a:solidFill>
                  <a:schemeClr val="tx1"/>
                </a:solidFill>
              </a:rPr>
              <a:t>LiDAR</a:t>
            </a:r>
            <a:r>
              <a:rPr lang="ko-KR" altLang="en-US" sz="1400" dirty="0">
                <a:solidFill>
                  <a:schemeClr val="tx1"/>
                </a:solidFill>
              </a:rPr>
              <a:t>는 레이저 포인트가 다른 시간에 수신되므로 </a:t>
            </a:r>
            <a:r>
              <a:rPr lang="en-US" altLang="ko-KR" sz="1400" dirty="0" err="1">
                <a:solidFill>
                  <a:schemeClr val="tx1"/>
                </a:solidFill>
              </a:rPr>
              <a:t>pointcloud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왜곡 발생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odometry</a:t>
            </a:r>
            <a:r>
              <a:rPr lang="ko-KR" altLang="en-US" sz="1400" b="1" dirty="0">
                <a:solidFill>
                  <a:srgbClr val="92D050"/>
                </a:solidFill>
              </a:rPr>
              <a:t> 알고리즘 </a:t>
            </a:r>
            <a:r>
              <a:rPr lang="ko-KR" altLang="en-US" sz="1400" dirty="0">
                <a:solidFill>
                  <a:schemeClr val="tx1"/>
                </a:solidFill>
              </a:rPr>
              <a:t>라이더의 </a:t>
            </a:r>
            <a:r>
              <a:rPr lang="en-US" altLang="ko-KR" sz="1400" dirty="0">
                <a:solidFill>
                  <a:schemeClr val="tx1"/>
                </a:solidFill>
              </a:rPr>
              <a:t>motion</a:t>
            </a:r>
            <a:r>
              <a:rPr lang="ko-KR" altLang="en-US" sz="1400" dirty="0">
                <a:solidFill>
                  <a:schemeClr val="tx1"/>
                </a:solidFill>
              </a:rPr>
              <a:t>를 추정하고 포인트 클라우드의 왜곡을 보정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mapping</a:t>
            </a:r>
            <a:r>
              <a:rPr lang="ko-KR" altLang="en-US" sz="1400" b="1" dirty="0">
                <a:solidFill>
                  <a:srgbClr val="92D050"/>
                </a:solidFill>
              </a:rPr>
              <a:t> 알고리즘 </a:t>
            </a:r>
            <a:r>
              <a:rPr lang="ko-KR" altLang="en-US" sz="1400" dirty="0">
                <a:solidFill>
                  <a:schemeClr val="tx1"/>
                </a:solidFill>
              </a:rPr>
              <a:t>포인트 클라우드를 매칭하여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정합하고</a:t>
            </a:r>
            <a:r>
              <a:rPr lang="ko-KR" altLang="en-US" sz="1400" dirty="0">
                <a:solidFill>
                  <a:schemeClr val="tx1"/>
                </a:solidFill>
              </a:rPr>
              <a:t> 지도를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높은 정확도 범위 또는 관성 측정 없이도 낮은 </a:t>
            </a:r>
            <a:r>
              <a:rPr lang="ko-KR" altLang="en-US" sz="1400" dirty="0" err="1">
                <a:solidFill>
                  <a:schemeClr val="tx1"/>
                </a:solidFill>
              </a:rPr>
              <a:t>드리프트와</a:t>
            </a:r>
            <a:r>
              <a:rPr lang="ko-KR" altLang="en-US" sz="1400" dirty="0">
                <a:solidFill>
                  <a:schemeClr val="tx1"/>
                </a:solidFill>
              </a:rPr>
              <a:t> 낮은 계산 복잡성 모두 달성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But, </a:t>
            </a:r>
            <a:r>
              <a:rPr lang="en-US" altLang="ko-KR" sz="1400" dirty="0">
                <a:solidFill>
                  <a:srgbClr val="FF0000"/>
                </a:solidFill>
              </a:rPr>
              <a:t>Drift </a:t>
            </a:r>
            <a:r>
              <a:rPr lang="ko-KR" altLang="en-US" sz="1400" dirty="0">
                <a:solidFill>
                  <a:srgbClr val="FF0000"/>
                </a:solidFill>
              </a:rPr>
              <a:t>문제 </a:t>
            </a:r>
            <a:r>
              <a:rPr lang="en-US" altLang="ko-KR" sz="1400" dirty="0">
                <a:solidFill>
                  <a:srgbClr val="FF0000"/>
                </a:solidFill>
              </a:rPr>
              <a:t>minimizing</a:t>
            </a:r>
            <a:r>
              <a:rPr lang="ko-KR" altLang="en-US" sz="1400" dirty="0">
                <a:solidFill>
                  <a:srgbClr val="FF0000"/>
                </a:solidFill>
              </a:rPr>
              <a:t>이 목표</a:t>
            </a:r>
            <a:r>
              <a:rPr lang="ko-KR" altLang="en-US" sz="1400" dirty="0">
                <a:solidFill>
                  <a:schemeClr val="tx1"/>
                </a:solidFill>
              </a:rPr>
              <a:t>라 </a:t>
            </a:r>
            <a:r>
              <a:rPr lang="en-US" altLang="ko-KR" sz="1400" dirty="0">
                <a:solidFill>
                  <a:schemeClr val="tx1"/>
                </a:solidFill>
              </a:rPr>
              <a:t>loop closure X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CFB815-7C88-4657-8A9D-5F991E233C36}"/>
              </a:ext>
            </a:extLst>
          </p:cNvPr>
          <p:cNvGrpSpPr/>
          <p:nvPr/>
        </p:nvGrpSpPr>
        <p:grpSpPr>
          <a:xfrm>
            <a:off x="3089636" y="3759200"/>
            <a:ext cx="6012727" cy="2982844"/>
            <a:chOff x="3089636" y="3730172"/>
            <a:chExt cx="6012727" cy="298284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74BA4A9-A5D6-43A3-A2E5-37DE1C30F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9636" y="3730172"/>
              <a:ext cx="6012727" cy="25474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E6DA60-A135-4E28-98AD-5C57FFD521E3}"/>
                </a:ext>
              </a:extLst>
            </p:cNvPr>
            <p:cNvSpPr txBox="1"/>
            <p:nvPr/>
          </p:nvSpPr>
          <p:spPr>
            <a:xfrm>
              <a:off x="3729633" y="6436017"/>
              <a:ext cx="5182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Fig. </a:t>
              </a:r>
              <a:r>
                <a:rPr lang="ko-KR" altLang="en-US" sz="1200" dirty="0"/>
                <a:t>움직이는 </a:t>
              </a:r>
              <a:r>
                <a:rPr lang="en-US" altLang="ko-KR" sz="1200" dirty="0"/>
                <a:t>LiDAR</a:t>
              </a:r>
              <a:r>
                <a:rPr lang="ko-KR" altLang="en-US" sz="1200" dirty="0"/>
                <a:t>를 사용하여 </a:t>
              </a:r>
              <a:r>
                <a:rPr lang="en-US" altLang="ko-KR" sz="1200" dirty="0"/>
                <a:t>motion estimation </a:t>
              </a:r>
              <a:r>
                <a:rPr lang="ko-KR" altLang="en-US" sz="1200" dirty="0"/>
                <a:t>및 </a:t>
              </a:r>
              <a:r>
                <a:rPr lang="en-US" altLang="ko-KR" sz="1200" dirty="0"/>
                <a:t>mapping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95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6"/>
            <a:ext cx="11775722" cy="959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LiDAR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Mapping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in LOAM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Mapping </a:t>
            </a:r>
            <a:r>
              <a:rPr lang="ko-KR" altLang="en-US" sz="1400" dirty="0">
                <a:solidFill>
                  <a:schemeClr val="tx1"/>
                </a:solidFill>
              </a:rPr>
              <a:t>알고리즘</a:t>
            </a:r>
            <a:r>
              <a:rPr lang="en-US" altLang="ko-KR" sz="1400" dirty="0">
                <a:solidFill>
                  <a:srgbClr val="92D050"/>
                </a:solidFill>
              </a:rPr>
              <a:t>(1Hz ; sweep </a:t>
            </a:r>
            <a:r>
              <a:rPr lang="ko-KR" altLang="en-US" sz="1400" dirty="0">
                <a:solidFill>
                  <a:srgbClr val="92D050"/>
                </a:solidFill>
              </a:rPr>
              <a:t>주기</a:t>
            </a:r>
            <a:r>
              <a:rPr lang="en-US" altLang="ko-KR" sz="1400" dirty="0">
                <a:solidFill>
                  <a:srgbClr val="92D050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odometry </a:t>
            </a:r>
            <a:r>
              <a:rPr lang="ko-KR" altLang="en-US" sz="1400" dirty="0">
                <a:solidFill>
                  <a:schemeClr val="tx1"/>
                </a:solidFill>
              </a:rPr>
              <a:t>측정 알고리즘</a:t>
            </a:r>
            <a:r>
              <a:rPr lang="en-US" altLang="ko-KR" sz="1400" dirty="0">
                <a:solidFill>
                  <a:srgbClr val="92D050"/>
                </a:solidFill>
              </a:rPr>
              <a:t>(10Hz)</a:t>
            </a:r>
            <a:r>
              <a:rPr lang="ko-KR" altLang="en-US" sz="1400" dirty="0">
                <a:solidFill>
                  <a:schemeClr val="tx1"/>
                </a:solidFill>
              </a:rPr>
              <a:t>보다 낮은 주파수에서 실행되며 </a:t>
            </a:r>
            <a:r>
              <a:rPr lang="en-US" altLang="ko-KR" sz="1400" dirty="0">
                <a:solidFill>
                  <a:schemeClr val="tx1"/>
                </a:solidFill>
              </a:rPr>
              <a:t>sweep</a:t>
            </a:r>
            <a:r>
              <a:rPr lang="ko-KR" altLang="en-US" sz="1400" dirty="0">
                <a:solidFill>
                  <a:schemeClr val="tx1"/>
                </a:solidFill>
              </a:rPr>
              <a:t>당 한 번만 호출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9D07F5-2962-41F9-B8C2-CD2A80A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8F19FE-FE03-43A4-969F-C959DEF5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A6360F-351D-4E25-A385-F8D28D7A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61" y="3476951"/>
            <a:ext cx="4667250" cy="19431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715E320A-4342-4BA2-B0EF-8173D3EAEC50}"/>
              </a:ext>
            </a:extLst>
          </p:cNvPr>
          <p:cNvSpPr/>
          <p:nvPr/>
        </p:nvSpPr>
        <p:spPr>
          <a:xfrm>
            <a:off x="4820947" y="4196085"/>
            <a:ext cx="754743" cy="426720"/>
          </a:xfrm>
          <a:prstGeom prst="ellipse">
            <a:avLst/>
          </a:prstGeom>
          <a:noFill/>
          <a:ln w="28575">
            <a:solidFill>
              <a:srgbClr val="FC7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6393BB9-8C5E-46E4-8FAE-91806D9468E2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4474368" y="4622805"/>
            <a:ext cx="723951" cy="605627"/>
          </a:xfrm>
          <a:prstGeom prst="bentConnector2">
            <a:avLst/>
          </a:prstGeom>
          <a:ln w="28575">
            <a:solidFill>
              <a:srgbClr val="FC7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17D26E-B3CD-4B02-BEF2-68CCDA09E240}"/>
              </a:ext>
            </a:extLst>
          </p:cNvPr>
          <p:cNvSpPr/>
          <p:nvPr/>
        </p:nvSpPr>
        <p:spPr>
          <a:xfrm>
            <a:off x="2949704" y="4829976"/>
            <a:ext cx="1524634" cy="741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C7404"/>
                </a:solidFill>
              </a:rPr>
              <a:t>sweep</a:t>
            </a:r>
            <a:r>
              <a:rPr lang="ko-KR" altLang="en-US" sz="1400" b="1" dirty="0">
                <a:solidFill>
                  <a:srgbClr val="FC7404"/>
                </a:solidFill>
              </a:rPr>
              <a:t>동안 </a:t>
            </a:r>
            <a:r>
              <a:rPr lang="en-US" altLang="ko-KR" sz="1400" b="1" dirty="0">
                <a:solidFill>
                  <a:srgbClr val="FC7404"/>
                </a:solidFill>
              </a:rPr>
              <a:t>lidar motion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3F688F1-686C-4B6A-B75D-3AAB4E012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9" r="28252"/>
          <a:stretch/>
        </p:blipFill>
        <p:spPr bwMode="auto">
          <a:xfrm>
            <a:off x="3442711" y="1208784"/>
            <a:ext cx="5011967" cy="196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505648-7278-4F3A-9645-75CFDFD221A1}"/>
              </a:ext>
            </a:extLst>
          </p:cNvPr>
          <p:cNvSpPr/>
          <p:nvPr/>
        </p:nvSpPr>
        <p:spPr>
          <a:xfrm>
            <a:off x="7506451" y="1167691"/>
            <a:ext cx="948227" cy="747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_x295543288" descr="DRW0000faec13a1">
            <a:extLst>
              <a:ext uri="{FF2B5EF4-FFF2-40B4-BE49-F238E27FC236}">
                <a16:creationId xmlns:a16="http://schemas.microsoft.com/office/drawing/2014/main" id="{EE8027FF-51C1-44FC-BD7D-9D330662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573" y="1991499"/>
            <a:ext cx="483991" cy="33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EE961BF-B323-4F58-9D18-A5F1B117DF1D}"/>
              </a:ext>
            </a:extLst>
          </p:cNvPr>
          <p:cNvCxnSpPr/>
          <p:nvPr/>
        </p:nvCxnSpPr>
        <p:spPr>
          <a:xfrm rot="5400000">
            <a:off x="7620545" y="1490931"/>
            <a:ext cx="418620" cy="336468"/>
          </a:xfrm>
          <a:prstGeom prst="bentConnector3">
            <a:avLst>
              <a:gd name="adj1" fmla="val 1351"/>
            </a:avLst>
          </a:prstGeom>
          <a:ln w="28575">
            <a:solidFill>
              <a:srgbClr val="FC74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EF73B9-5DDA-45C4-8AEB-670180AFD6B4}"/>
              </a:ext>
            </a:extLst>
          </p:cNvPr>
          <p:cNvSpPr/>
          <p:nvPr/>
        </p:nvSpPr>
        <p:spPr>
          <a:xfrm>
            <a:off x="7998089" y="1075512"/>
            <a:ext cx="1331772" cy="79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C7404"/>
                </a:solidFill>
              </a:rPr>
              <a:t>왜곡되지 않은 </a:t>
            </a:r>
            <a:r>
              <a:rPr lang="en-US" altLang="ko-KR" sz="1400" b="1" dirty="0" err="1">
                <a:solidFill>
                  <a:srgbClr val="FC7404"/>
                </a:solidFill>
              </a:rPr>
              <a:t>pointcloud</a:t>
            </a:r>
            <a:endParaRPr lang="ko-KR" altLang="en-US" sz="1400" b="1" dirty="0">
              <a:solidFill>
                <a:srgbClr val="FC7404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9147643-10EC-4F54-B6E9-18E6E512EDDD}"/>
              </a:ext>
            </a:extLst>
          </p:cNvPr>
          <p:cNvSpPr/>
          <p:nvPr/>
        </p:nvSpPr>
        <p:spPr>
          <a:xfrm>
            <a:off x="7408017" y="1932388"/>
            <a:ext cx="687491" cy="476926"/>
          </a:xfrm>
          <a:prstGeom prst="ellipse">
            <a:avLst/>
          </a:prstGeom>
          <a:noFill/>
          <a:ln w="28575">
            <a:solidFill>
              <a:srgbClr val="FC7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FA1F8FD-D0E3-44CB-905A-F577B8A70ACF}"/>
              </a:ext>
            </a:extLst>
          </p:cNvPr>
          <p:cNvCxnSpPr>
            <a:cxnSpLocks/>
          </p:cNvCxnSpPr>
          <p:nvPr/>
        </p:nvCxnSpPr>
        <p:spPr>
          <a:xfrm rot="5400000">
            <a:off x="6855141" y="4314314"/>
            <a:ext cx="666173" cy="365150"/>
          </a:xfrm>
          <a:prstGeom prst="bentConnector3">
            <a:avLst>
              <a:gd name="adj1" fmla="val -11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245082-EDB4-4CE3-8D28-C0630A8BEBBB}"/>
              </a:ext>
            </a:extLst>
          </p:cNvPr>
          <p:cNvSpPr/>
          <p:nvPr/>
        </p:nvSpPr>
        <p:spPr>
          <a:xfrm>
            <a:off x="7939170" y="3639308"/>
            <a:ext cx="1465827" cy="111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rgbClr val="0070C0"/>
                </a:solidFill>
              </a:rPr>
              <a:t>를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world frame</a:t>
            </a:r>
            <a:r>
              <a:rPr lang="ko-KR" altLang="en-US" sz="1400" b="1" dirty="0">
                <a:solidFill>
                  <a:srgbClr val="0070C0"/>
                </a:solidFill>
              </a:rPr>
              <a:t>으로 일치</a:t>
            </a:r>
            <a:r>
              <a:rPr lang="en-US" altLang="ko-KR" sz="1400" b="1" dirty="0">
                <a:solidFill>
                  <a:srgbClr val="0070C0"/>
                </a:solidFill>
              </a:rPr>
              <a:t>&amp;</a:t>
            </a:r>
            <a:r>
              <a:rPr lang="ko-KR" altLang="en-US" sz="1400" b="1" dirty="0">
                <a:solidFill>
                  <a:srgbClr val="0070C0"/>
                </a:solidFill>
              </a:rPr>
              <a:t>등록</a:t>
            </a:r>
          </a:p>
        </p:txBody>
      </p:sp>
      <p:pic>
        <p:nvPicPr>
          <p:cNvPr id="42" name="_x295543288" descr="DRW0000faec13a1">
            <a:extLst>
              <a:ext uri="{FF2B5EF4-FFF2-40B4-BE49-F238E27FC236}">
                <a16:creationId xmlns:a16="http://schemas.microsoft.com/office/drawing/2014/main" id="{04B60492-53C4-47A2-8AB2-7C3D94C9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03" y="3879931"/>
            <a:ext cx="478397" cy="31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88BE24E0-5693-4BBC-ABDA-FC1B5F5583FC}"/>
              </a:ext>
            </a:extLst>
          </p:cNvPr>
          <p:cNvSpPr/>
          <p:nvPr/>
        </p:nvSpPr>
        <p:spPr>
          <a:xfrm>
            <a:off x="6143588" y="4751506"/>
            <a:ext cx="542750" cy="476926"/>
          </a:xfrm>
          <a:prstGeom prst="ellipse">
            <a:avLst/>
          </a:prstGeom>
          <a:noFill/>
          <a:ln w="28575">
            <a:solidFill>
              <a:srgbClr val="29A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12B3A94-9308-4E29-8BEE-962303A40010}"/>
              </a:ext>
            </a:extLst>
          </p:cNvPr>
          <p:cNvCxnSpPr>
            <a:cxnSpLocks/>
          </p:cNvCxnSpPr>
          <p:nvPr/>
        </p:nvCxnSpPr>
        <p:spPr>
          <a:xfrm rot="10800000">
            <a:off x="6414963" y="5264054"/>
            <a:ext cx="590689" cy="311994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C718F2-7D78-4A8F-BAC4-E06477EB0836}"/>
              </a:ext>
            </a:extLst>
          </p:cNvPr>
          <p:cNvSpPr/>
          <p:nvPr/>
        </p:nvSpPr>
        <p:spPr>
          <a:xfrm>
            <a:off x="6486990" y="5228432"/>
            <a:ext cx="2541187" cy="1113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Lidar pose</a:t>
            </a:r>
          </a:p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Sweep k</a:t>
            </a:r>
            <a:r>
              <a:rPr lang="ko-KR" altLang="en-US" sz="1400" b="1" dirty="0">
                <a:solidFill>
                  <a:srgbClr val="0070C0"/>
                </a:solidFill>
              </a:rPr>
              <a:t>끝에서 </a:t>
            </a:r>
            <a:r>
              <a:rPr lang="en-US" altLang="ko-KR" sz="1400" b="1" dirty="0">
                <a:solidFill>
                  <a:srgbClr val="0070C0"/>
                </a:solidFill>
              </a:rPr>
              <a:t>mapping</a:t>
            </a:r>
            <a:r>
              <a:rPr lang="ko-KR" altLang="en-US" sz="1400" b="1" dirty="0">
                <a:solidFill>
                  <a:srgbClr val="0070C0"/>
                </a:solidFill>
              </a:rPr>
              <a:t>알고리즘으로 생성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708D98A4-1053-49BC-844C-396AE94D75E5}"/>
              </a:ext>
            </a:extLst>
          </p:cNvPr>
          <p:cNvSpPr/>
          <p:nvPr/>
        </p:nvSpPr>
        <p:spPr>
          <a:xfrm>
            <a:off x="4028578" y="3764830"/>
            <a:ext cx="1042593" cy="970810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7FCCCAC-0F8A-451A-8CAF-03CDF5801B20}"/>
              </a:ext>
            </a:extLst>
          </p:cNvPr>
          <p:cNvCxnSpPr>
            <a:cxnSpLocks/>
          </p:cNvCxnSpPr>
          <p:nvPr/>
        </p:nvCxnSpPr>
        <p:spPr>
          <a:xfrm>
            <a:off x="3657507" y="3451509"/>
            <a:ext cx="892368" cy="273791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5E73946-BBF1-4F4A-87B5-D5D4E9D5FB16}"/>
              </a:ext>
            </a:extLst>
          </p:cNvPr>
          <p:cNvSpPr/>
          <p:nvPr/>
        </p:nvSpPr>
        <p:spPr>
          <a:xfrm>
            <a:off x="1685761" y="3129734"/>
            <a:ext cx="2032079" cy="86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2D050"/>
                </a:solidFill>
              </a:rPr>
              <a:t>와      </a:t>
            </a:r>
            <a:r>
              <a:rPr lang="ko-KR" altLang="en-US" sz="1400" b="1" dirty="0" err="1">
                <a:solidFill>
                  <a:srgbClr val="92D050"/>
                </a:solidFill>
              </a:rPr>
              <a:t>를</a:t>
            </a:r>
            <a:r>
              <a:rPr lang="ko-KR" altLang="en-US" sz="1400" b="1" dirty="0">
                <a:solidFill>
                  <a:srgbClr val="92D050"/>
                </a:solidFill>
              </a:rPr>
              <a:t> 왜곡되지않은 </a:t>
            </a:r>
            <a:r>
              <a:rPr lang="en-US" altLang="ko-KR" sz="1400" b="1" dirty="0">
                <a:solidFill>
                  <a:srgbClr val="92D050"/>
                </a:solidFill>
              </a:rPr>
              <a:t>point cloud</a:t>
            </a:r>
            <a:r>
              <a:rPr lang="ko-KR" altLang="en-US" sz="1400" b="1" dirty="0">
                <a:solidFill>
                  <a:srgbClr val="92D050"/>
                </a:solidFill>
              </a:rPr>
              <a:t>로 게시하여 </a:t>
            </a:r>
            <a:r>
              <a:rPr lang="en-US" altLang="ko-KR" sz="1400" b="1" dirty="0">
                <a:solidFill>
                  <a:srgbClr val="92D050"/>
                </a:solidFill>
              </a:rPr>
              <a:t>map</a:t>
            </a:r>
            <a:r>
              <a:rPr lang="ko-KR" altLang="en-US" sz="1400" b="1" dirty="0">
                <a:solidFill>
                  <a:srgbClr val="92D050"/>
                </a:solidFill>
              </a:rPr>
              <a:t>으로 투영</a:t>
            </a:r>
            <a:endParaRPr lang="en-US" altLang="ko-KR" sz="1400" b="1" dirty="0">
              <a:solidFill>
                <a:srgbClr val="92D050"/>
              </a:solidFill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8CA80A7-6C9B-471A-BE98-D5F4D596E9AC}"/>
              </a:ext>
            </a:extLst>
          </p:cNvPr>
          <p:cNvCxnSpPr/>
          <p:nvPr/>
        </p:nvCxnSpPr>
        <p:spPr>
          <a:xfrm rot="5400000">
            <a:off x="6176976" y="3498222"/>
            <a:ext cx="418620" cy="336468"/>
          </a:xfrm>
          <a:prstGeom prst="bentConnector3">
            <a:avLst>
              <a:gd name="adj1" fmla="val 1351"/>
            </a:avLst>
          </a:prstGeom>
          <a:ln w="28575">
            <a:solidFill>
              <a:srgbClr val="4A49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8D46E8-B340-4E0E-A6CE-AD3D217B2EB1}"/>
              </a:ext>
            </a:extLst>
          </p:cNvPr>
          <p:cNvSpPr/>
          <p:nvPr/>
        </p:nvSpPr>
        <p:spPr>
          <a:xfrm>
            <a:off x="6583565" y="3055027"/>
            <a:ext cx="2280580" cy="792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Sweep k</a:t>
            </a:r>
            <a:r>
              <a:rPr lang="ko-KR" altLang="en-US" sz="1400" b="1" dirty="0">
                <a:solidFill>
                  <a:schemeClr val="tx1"/>
                </a:solidFill>
              </a:rPr>
              <a:t>까지의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누적된 </a:t>
            </a:r>
            <a:r>
              <a:rPr lang="en-US" altLang="ko-KR" sz="1400" b="1" dirty="0">
                <a:solidFill>
                  <a:schemeClr val="tx1"/>
                </a:solidFill>
              </a:rPr>
              <a:t>cloud</a:t>
            </a:r>
            <a:r>
              <a:rPr lang="ko-KR" altLang="en-US" sz="1400" b="1" dirty="0">
                <a:solidFill>
                  <a:schemeClr val="tx1"/>
                </a:solidFill>
              </a:rPr>
              <a:t>로 </a:t>
            </a:r>
            <a:r>
              <a:rPr lang="en-US" altLang="ko-KR" sz="1400" b="1" dirty="0">
                <a:solidFill>
                  <a:schemeClr val="tx1"/>
                </a:solidFill>
              </a:rPr>
              <a:t>map</a:t>
            </a:r>
            <a:r>
              <a:rPr lang="ko-KR" altLang="en-US" sz="1400" b="1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894A7A05-DF65-4A9C-BD07-5325B073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859961B4-E290-41FA-B4C1-8E5E6653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190B2816-80F2-4FEA-9ADC-3C95CDB6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8936E462-0717-44E0-8300-1D930D27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7110A21-7F7C-4C4C-96C2-83CEA1C13D7A}"/>
              </a:ext>
            </a:extLst>
          </p:cNvPr>
          <p:cNvGrpSpPr/>
          <p:nvPr/>
        </p:nvGrpSpPr>
        <p:grpSpPr>
          <a:xfrm>
            <a:off x="205611" y="5858000"/>
            <a:ext cx="11794968" cy="959556"/>
            <a:chOff x="188893" y="5841975"/>
            <a:chExt cx="11794968" cy="95955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DBD4665-5ACC-4BAC-BAE3-2B899F327EBE}"/>
                </a:ext>
              </a:extLst>
            </p:cNvPr>
            <p:cNvSpPr/>
            <p:nvPr/>
          </p:nvSpPr>
          <p:spPr>
            <a:xfrm>
              <a:off x="208139" y="5841975"/>
              <a:ext cx="11775722" cy="9595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     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를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얻기위해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확장하고         로 표시된 </a:t>
              </a:r>
              <a:r>
                <a:rPr lang="en-US" altLang="ko-KR" sz="1400" dirty="0">
                  <a:solidFill>
                    <a:schemeClr val="tx1"/>
                  </a:solidFill>
                </a:rPr>
                <a:t>world frame W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        투영 →          최적화하여     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일치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1031" name="_x295543648" descr="DRW0000faec13ad">
              <a:extLst>
                <a:ext uri="{FF2B5EF4-FFF2-40B4-BE49-F238E27FC236}">
                  <a16:creationId xmlns:a16="http://schemas.microsoft.com/office/drawing/2014/main" id="{CABA1154-EC73-4DE8-A2AC-BBA56C1F16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93" y="6257699"/>
              <a:ext cx="469900" cy="28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_x295544368" descr="DRW0000faec13b9">
              <a:extLst>
                <a:ext uri="{FF2B5EF4-FFF2-40B4-BE49-F238E27FC236}">
                  <a16:creationId xmlns:a16="http://schemas.microsoft.com/office/drawing/2014/main" id="{299C39AF-A8CA-4381-967A-A46F1FDC9A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359" y="6228671"/>
              <a:ext cx="4667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_x293041096" descr="DRW0000faec13c5">
              <a:extLst>
                <a:ext uri="{FF2B5EF4-FFF2-40B4-BE49-F238E27FC236}">
                  <a16:creationId xmlns:a16="http://schemas.microsoft.com/office/drawing/2014/main" id="{840348D4-6833-4E85-B0F6-E3300AB6C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857" y="6248917"/>
              <a:ext cx="325438" cy="287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_x300687736" descr="DRW0000faec13d1">
              <a:extLst>
                <a:ext uri="{FF2B5EF4-FFF2-40B4-BE49-F238E27FC236}">
                  <a16:creationId xmlns:a16="http://schemas.microsoft.com/office/drawing/2014/main" id="{20D1D343-2B5E-47D3-9762-6BCA8F3E8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6228671"/>
              <a:ext cx="457200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Rectangle 16">
            <a:extLst>
              <a:ext uri="{FF2B5EF4-FFF2-40B4-BE49-F238E27FC236}">
                <a16:creationId xmlns:a16="http://schemas.microsoft.com/office/drawing/2014/main" id="{DF1D26DC-E6F2-4858-9B27-F2DE404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9" name="_x96620792" descr="DRW0000faec13dd">
            <a:extLst>
              <a:ext uri="{FF2B5EF4-FFF2-40B4-BE49-F238E27FC236}">
                <a16:creationId xmlns:a16="http://schemas.microsoft.com/office/drawing/2014/main" id="{7AEDE37C-3782-4D3F-9F1E-FC53BFEEB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150" y="6295950"/>
            <a:ext cx="20955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_x295544368" descr="DRW0000faec13b9">
            <a:extLst>
              <a:ext uri="{FF2B5EF4-FFF2-40B4-BE49-F238E27FC236}">
                <a16:creationId xmlns:a16="http://schemas.microsoft.com/office/drawing/2014/main" id="{8CFF391A-7917-45F4-A56D-5C97F5D3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18" y="6275312"/>
            <a:ext cx="466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_x295543648" descr="DRW0000faec13ad">
            <a:extLst>
              <a:ext uri="{FF2B5EF4-FFF2-40B4-BE49-F238E27FC236}">
                <a16:creationId xmlns:a16="http://schemas.microsoft.com/office/drawing/2014/main" id="{0F6023A9-CC03-4F9C-B32C-DBF78392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88" y="6265897"/>
            <a:ext cx="469900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F2FF58C-5585-4C4A-A1FD-3DAEB85FE131}"/>
              </a:ext>
            </a:extLst>
          </p:cNvPr>
          <p:cNvGrpSpPr/>
          <p:nvPr/>
        </p:nvGrpSpPr>
        <p:grpSpPr>
          <a:xfrm>
            <a:off x="1430903" y="3252291"/>
            <a:ext cx="420978" cy="176709"/>
            <a:chOff x="1417347" y="4019376"/>
            <a:chExt cx="621511" cy="30441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3C22500-5997-4048-AD19-C87E8C06D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28" t="39075" r="69372" b="45259"/>
            <a:stretch/>
          </p:blipFill>
          <p:spPr>
            <a:xfrm>
              <a:off x="1417347" y="4019376"/>
              <a:ext cx="597428" cy="30441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3A37F1-AF46-4583-BF65-F0BE3C0D742F}"/>
                </a:ext>
              </a:extLst>
            </p:cNvPr>
            <p:cNvSpPr/>
            <p:nvPr/>
          </p:nvSpPr>
          <p:spPr>
            <a:xfrm>
              <a:off x="1712315" y="4019376"/>
              <a:ext cx="326543" cy="858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0" name="_x293041096" descr="DRW0000faec13c5">
            <a:extLst>
              <a:ext uri="{FF2B5EF4-FFF2-40B4-BE49-F238E27FC236}">
                <a16:creationId xmlns:a16="http://schemas.microsoft.com/office/drawing/2014/main" id="{D210E6DF-E221-42E8-81D1-9D5580A3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2" y="3253726"/>
            <a:ext cx="295505" cy="22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13" grpId="0"/>
      <p:bldP spid="29" grpId="0" animBg="1"/>
      <p:bldP spid="41" grpId="0"/>
      <p:bldP spid="44" grpId="0" animBg="1"/>
      <p:bldP spid="49" grpId="0"/>
      <p:bldP spid="53" grpId="0" animBg="1"/>
      <p:bldP spid="57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34865" y="272287"/>
            <a:ext cx="11775722" cy="1285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LiDAR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Mapping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in LOAM : feature extract &amp; correspondence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92D050"/>
                </a:solidFill>
              </a:rPr>
              <a:t>Feature</a:t>
            </a:r>
            <a:r>
              <a:rPr lang="ko-KR" altLang="en-US" sz="1400" b="1" dirty="0">
                <a:solidFill>
                  <a:srgbClr val="92D050"/>
                </a:solidFill>
              </a:rPr>
              <a:t> </a:t>
            </a:r>
            <a:r>
              <a:rPr lang="en-US" altLang="ko-KR" sz="1400" b="1" dirty="0">
                <a:solidFill>
                  <a:srgbClr val="92D050"/>
                </a:solidFill>
              </a:rPr>
              <a:t>extract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</a:rPr>
              <a:t>에서         에 대한 것으로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아래와 같은 방법으로 추출하지만</a:t>
            </a:r>
            <a:r>
              <a:rPr lang="en-US" altLang="ko-KR" sz="1400" dirty="0">
                <a:solidFill>
                  <a:schemeClr val="tx1"/>
                </a:solidFill>
              </a:rPr>
              <a:t> 10</a:t>
            </a:r>
            <a:r>
              <a:rPr lang="ko-KR" altLang="en-US" sz="1400" dirty="0">
                <a:solidFill>
                  <a:schemeClr val="tx1"/>
                </a:solidFill>
              </a:rPr>
              <a:t>배의 특징점을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Odometry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10hz</a:t>
            </a:r>
            <a:r>
              <a:rPr lang="ko-KR" altLang="en-US" sz="1400" dirty="0">
                <a:solidFill>
                  <a:schemeClr val="tx1"/>
                </a:solidFill>
              </a:rPr>
              <a:t>고 </a:t>
            </a:r>
            <a:r>
              <a:rPr lang="en-US" altLang="ko-KR" sz="1400" dirty="0">
                <a:solidFill>
                  <a:schemeClr val="tx1"/>
                </a:solidFill>
              </a:rPr>
              <a:t>mapping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1hz</a:t>
            </a:r>
            <a:r>
              <a:rPr lang="ko-KR" altLang="en-US" sz="1400" dirty="0">
                <a:solidFill>
                  <a:schemeClr val="tx1"/>
                </a:solidFill>
              </a:rPr>
              <a:t>로 돌아가므로 </a:t>
            </a:r>
            <a:r>
              <a:rPr lang="ko-KR" altLang="en-US" sz="1400" dirty="0" err="1">
                <a:solidFill>
                  <a:schemeClr val="tx1"/>
                </a:solidFill>
              </a:rPr>
              <a:t>맞춰주기</a:t>
            </a:r>
            <a:r>
              <a:rPr lang="ko-KR" altLang="en-US" sz="1400" dirty="0">
                <a:solidFill>
                  <a:schemeClr val="tx1"/>
                </a:solidFill>
              </a:rPr>
              <a:t> 위해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9D07F5-2962-41F9-B8C2-CD2A80A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8F19FE-FE03-43A4-969F-C959DEF5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894A7A05-DF65-4A9C-BD07-5325B073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Rectangle 10">
            <a:extLst>
              <a:ext uri="{FF2B5EF4-FFF2-40B4-BE49-F238E27FC236}">
                <a16:creationId xmlns:a16="http://schemas.microsoft.com/office/drawing/2014/main" id="{859961B4-E290-41FA-B4C1-8E5E66534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190B2816-80F2-4FEA-9ADC-3C95CDB6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8936E462-0717-44E0-8300-1D930D27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Rectangle 16">
            <a:extLst>
              <a:ext uri="{FF2B5EF4-FFF2-40B4-BE49-F238E27FC236}">
                <a16:creationId xmlns:a16="http://schemas.microsoft.com/office/drawing/2014/main" id="{DF1D26DC-E6F2-4858-9B27-F2DE404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B0C726-6C33-4F9E-8160-37370F9DDD71}"/>
              </a:ext>
            </a:extLst>
          </p:cNvPr>
          <p:cNvGrpSpPr/>
          <p:nvPr/>
        </p:nvGrpSpPr>
        <p:grpSpPr>
          <a:xfrm>
            <a:off x="2955522" y="1731198"/>
            <a:ext cx="6334408" cy="608708"/>
            <a:chOff x="1750502" y="1136563"/>
            <a:chExt cx="6334408" cy="608708"/>
          </a:xfrm>
        </p:grpSpPr>
        <p:pic>
          <p:nvPicPr>
            <p:cNvPr id="46" name="Picture 2" descr="image">
              <a:extLst>
                <a:ext uri="{FF2B5EF4-FFF2-40B4-BE49-F238E27FC236}">
                  <a16:creationId xmlns:a16="http://schemas.microsoft.com/office/drawing/2014/main" id="{3EE60E96-37ED-4CB2-B54C-943DF8D368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73" b="8918"/>
            <a:stretch/>
          </p:blipFill>
          <p:spPr bwMode="auto">
            <a:xfrm>
              <a:off x="1750502" y="1136563"/>
              <a:ext cx="3959338" cy="608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742D69-8D23-4CF2-889B-6637F46779F9}"/>
                </a:ext>
              </a:extLst>
            </p:cNvPr>
            <p:cNvSpPr/>
            <p:nvPr/>
          </p:nvSpPr>
          <p:spPr>
            <a:xfrm>
              <a:off x="5583061" y="1179307"/>
              <a:ext cx="250184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altLang="ko-KR" sz="1400" dirty="0">
                  <a:solidFill>
                    <a:srgbClr val="92D050"/>
                  </a:solidFill>
                </a:rPr>
                <a:t>Max C : edge point</a:t>
              </a:r>
            </a:p>
            <a:p>
              <a:pPr lvl="1"/>
              <a:r>
                <a:rPr lang="en-US" altLang="ko-KR" sz="1400" dirty="0">
                  <a:solidFill>
                    <a:srgbClr val="92D050"/>
                  </a:solidFill>
                </a:rPr>
                <a:t>Min C : planar point</a:t>
              </a: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4B923984-C29D-444B-BC9B-40D39DF1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E389746-A4DF-469A-A980-51F554AE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395AF3-306B-42DA-A0E9-2D2D65C976D9}"/>
              </a:ext>
            </a:extLst>
          </p:cNvPr>
          <p:cNvGrpSpPr/>
          <p:nvPr/>
        </p:nvGrpSpPr>
        <p:grpSpPr>
          <a:xfrm>
            <a:off x="234865" y="2516900"/>
            <a:ext cx="11775722" cy="3912475"/>
            <a:chOff x="360539" y="2197585"/>
            <a:chExt cx="11775722" cy="349615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D61E89-33D8-479D-8EC6-A5D4DF6ACA42}"/>
                </a:ext>
              </a:extLst>
            </p:cNvPr>
            <p:cNvSpPr/>
            <p:nvPr/>
          </p:nvSpPr>
          <p:spPr>
            <a:xfrm>
              <a:off x="360539" y="2197585"/>
              <a:ext cx="11775722" cy="34961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solidFill>
                    <a:srgbClr val="92D050"/>
                  </a:solidFill>
                </a:rPr>
                <a:t>Correspondence</a:t>
              </a:r>
              <a:r>
                <a:rPr lang="ko-KR" altLang="en-US" sz="1400" dirty="0">
                  <a:solidFill>
                    <a:schemeClr val="tx1"/>
                  </a:solidFill>
                </a:rPr>
                <a:t>생성은          근처 현재 위치에서 반경 </a:t>
              </a:r>
              <a:r>
                <a:rPr lang="en-US" altLang="ko-KR" sz="1400" dirty="0">
                  <a:solidFill>
                    <a:schemeClr val="tx1"/>
                  </a:solidFill>
                </a:rPr>
                <a:t>10m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    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저장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    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교차하는 점은 </a:t>
              </a:r>
              <a:r>
                <a:rPr lang="en-US" altLang="ko-KR" sz="1400" dirty="0">
                  <a:solidFill>
                    <a:schemeClr val="tx1"/>
                  </a:solidFill>
                </a:rPr>
                <a:t>3D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Kd</a:t>
              </a:r>
              <a:r>
                <a:rPr lang="en-US" altLang="ko-KR" sz="1400" dirty="0">
                  <a:solidFill>
                    <a:schemeClr val="tx1"/>
                  </a:solidFill>
                </a:rPr>
                <a:t>-tree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 저장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만약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집합을 </a:t>
              </a:r>
              <a:r>
                <a:rPr lang="en-US" altLang="ko-KR" sz="1400" dirty="0">
                  <a:solidFill>
                    <a:schemeClr val="tx1"/>
                  </a:solidFill>
                </a:rPr>
                <a:t>S‘</a:t>
              </a:r>
              <a:r>
                <a:rPr lang="ko-KR" altLang="en-US" sz="1400" dirty="0">
                  <a:solidFill>
                    <a:schemeClr val="tx1"/>
                  </a:solidFill>
                </a:rPr>
                <a:t>라고 하면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edge 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경우 </a:t>
              </a:r>
              <a:r>
                <a:rPr lang="en-US" altLang="ko-KR" sz="1400" dirty="0">
                  <a:solidFill>
                    <a:schemeClr val="tx1"/>
                  </a:solidFill>
                </a:rPr>
                <a:t>S’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edge line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에서만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유지하고</a:t>
              </a:r>
              <a:r>
                <a:rPr lang="en-US" altLang="ko-KR" sz="1400" dirty="0">
                  <a:solidFill>
                    <a:schemeClr val="tx1"/>
                  </a:solidFill>
                </a:rPr>
                <a:t>, planar 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S’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planar patch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에서만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유지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M : S’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공분산 행렬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V : M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고유값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E : M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</a:rPr>
                <a:t>고유벡터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solidFill>
                    <a:srgbClr val="00B050"/>
                  </a:solidFill>
                </a:rPr>
                <a:t>S’</a:t>
              </a:r>
              <a:r>
                <a:rPr lang="ko-KR" altLang="en-US" sz="1400" b="1" dirty="0">
                  <a:solidFill>
                    <a:srgbClr val="00B050"/>
                  </a:solidFill>
                </a:rPr>
                <a:t>가 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edge line</a:t>
              </a:r>
              <a:r>
                <a:rPr lang="ko-KR" altLang="en-US" sz="1400" b="1" dirty="0">
                  <a:solidFill>
                    <a:srgbClr val="00B050"/>
                  </a:solidFill>
                </a:rPr>
                <a:t>일 때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               ,</a:t>
              </a:r>
              <a:r>
                <a:rPr lang="ko-KR" altLang="en-US" sz="1400" dirty="0">
                  <a:solidFill>
                    <a:schemeClr val="tx1"/>
                  </a:solidFill>
                </a:rPr>
                <a:t>가장 큰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고유값과</a:t>
              </a:r>
              <a:r>
                <a:rPr lang="ko-KR" altLang="en-US" sz="1400" dirty="0">
                  <a:solidFill>
                    <a:schemeClr val="tx1"/>
                  </a:solidFill>
                </a:rPr>
                <a:t> 관련된 </a:t>
              </a:r>
              <a:r>
                <a:rPr lang="en-US" altLang="ko-KR" sz="1400" dirty="0">
                  <a:solidFill>
                    <a:schemeClr val="tx1"/>
                  </a:solidFill>
                </a:rPr>
                <a:t>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고유벡터는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edge line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방향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solidFill>
                    <a:srgbClr val="00B050"/>
                  </a:solidFill>
                </a:rPr>
                <a:t>S’</a:t>
              </a:r>
              <a:r>
                <a:rPr lang="ko-KR" altLang="en-US" sz="1400" b="1" dirty="0">
                  <a:solidFill>
                    <a:srgbClr val="00B050"/>
                  </a:solidFill>
                </a:rPr>
                <a:t>가 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planar patch</a:t>
              </a:r>
              <a:r>
                <a:rPr lang="ko-KR" altLang="en-US" sz="1400" b="1" dirty="0">
                  <a:solidFill>
                    <a:srgbClr val="00B050"/>
                  </a:solidFill>
                </a:rPr>
                <a:t>일 때</a:t>
              </a:r>
              <a:r>
                <a:rPr lang="en-US" altLang="ko-KR" sz="1400" dirty="0">
                  <a:solidFill>
                    <a:schemeClr val="tx1"/>
                  </a:solidFill>
                </a:rPr>
                <a:t>,                    ,</a:t>
              </a:r>
              <a:r>
                <a:rPr lang="ko-KR" altLang="en-US" sz="1400" dirty="0">
                  <a:solidFill>
                    <a:schemeClr val="tx1"/>
                  </a:solidFill>
                </a:rPr>
                <a:t> 가장 작은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고유값과</a:t>
              </a:r>
              <a:r>
                <a:rPr lang="ko-KR" altLang="en-US" sz="1400" dirty="0">
                  <a:solidFill>
                    <a:schemeClr val="tx1"/>
                  </a:solidFill>
                </a:rPr>
                <a:t> 관련된 </a:t>
              </a:r>
              <a:r>
                <a:rPr lang="en-US" altLang="ko-KR" sz="1400" dirty="0">
                  <a:solidFill>
                    <a:schemeClr val="tx1"/>
                  </a:solidFill>
                </a:rPr>
                <a:t>E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고유벡터는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planar patch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방향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Edge line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planar patch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position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은 </a:t>
              </a:r>
              <a:r>
                <a:rPr lang="en-US" altLang="ko-KR" sz="1400" dirty="0">
                  <a:solidFill>
                    <a:schemeClr val="tx1"/>
                  </a:solidFill>
                </a:rPr>
                <a:t>S’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rgbClr val="FF0000"/>
                  </a:solidFill>
                </a:rPr>
                <a:t>geometric center</a:t>
              </a:r>
              <a:r>
                <a:rPr lang="ko-KR" altLang="en-US" sz="1400" dirty="0">
                  <a:solidFill>
                    <a:schemeClr val="tx1"/>
                  </a:solidFill>
                </a:rPr>
                <a:t>로 삼아서 </a:t>
              </a:r>
              <a:r>
                <a:rPr lang="en-US" altLang="ko-KR" sz="1400" dirty="0">
                  <a:solidFill>
                    <a:schemeClr val="tx1"/>
                  </a:solidFill>
                </a:rPr>
                <a:t>feature point</a:t>
              </a:r>
              <a:r>
                <a:rPr lang="ko-KR" altLang="en-US" sz="1400" dirty="0">
                  <a:solidFill>
                    <a:schemeClr val="tx1"/>
                  </a:solidFill>
                </a:rPr>
                <a:t>와 이 </a:t>
              </a:r>
              <a:r>
                <a:rPr lang="en-US" altLang="ko-KR" sz="1400" dirty="0">
                  <a:solidFill>
                    <a:schemeClr val="tx1"/>
                  </a:solidFill>
                </a:rPr>
                <a:t>center </a:t>
              </a:r>
              <a:r>
                <a:rPr lang="ko-KR" altLang="en-US" sz="1400" dirty="0">
                  <a:solidFill>
                    <a:schemeClr val="tx1"/>
                  </a:solidFill>
                </a:rPr>
                <a:t>사이의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correspondence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생성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pic>
          <p:nvPicPr>
            <p:cNvPr id="51" name="_x96620792" descr="DRW0000faec13dd">
              <a:extLst>
                <a:ext uri="{FF2B5EF4-FFF2-40B4-BE49-F238E27FC236}">
                  <a16:creationId xmlns:a16="http://schemas.microsoft.com/office/drawing/2014/main" id="{75349C8C-5FAA-4CAC-BD1D-15DB6591B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418" y="2382939"/>
              <a:ext cx="209550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_x295544368" descr="DRW0000faec13b9">
              <a:extLst>
                <a:ext uri="{FF2B5EF4-FFF2-40B4-BE49-F238E27FC236}">
                  <a16:creationId xmlns:a16="http://schemas.microsoft.com/office/drawing/2014/main" id="{5456B5D2-34C4-464B-9257-05DBBDC028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175" y="2676973"/>
              <a:ext cx="4667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_x96620792" descr="DRW0000faec13dd">
              <a:extLst>
                <a:ext uri="{FF2B5EF4-FFF2-40B4-BE49-F238E27FC236}">
                  <a16:creationId xmlns:a16="http://schemas.microsoft.com/office/drawing/2014/main" id="{7F8C7E48-D0C4-4815-99C9-B11B8D631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00" y="3157417"/>
              <a:ext cx="209550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_x299380016" descr="DRW0000faec13e9">
              <a:extLst>
                <a:ext uri="{FF2B5EF4-FFF2-40B4-BE49-F238E27FC236}">
                  <a16:creationId xmlns:a16="http://schemas.microsoft.com/office/drawing/2014/main" id="{F8C64680-6D60-45EC-9E2B-445F51A02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708" y="4634177"/>
              <a:ext cx="1069975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_x299378360" descr="DRW0000faec13f5">
              <a:extLst>
                <a:ext uri="{FF2B5EF4-FFF2-40B4-BE49-F238E27FC236}">
                  <a16:creationId xmlns:a16="http://schemas.microsoft.com/office/drawing/2014/main" id="{8D10420B-C970-47DE-AB20-697381A11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889" y="5051750"/>
              <a:ext cx="1077913" cy="24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0" name="_x295544368" descr="DRW0000faec13b9">
            <a:extLst>
              <a:ext uri="{FF2B5EF4-FFF2-40B4-BE49-F238E27FC236}">
                <a16:creationId xmlns:a16="http://schemas.microsoft.com/office/drawing/2014/main" id="{606F0293-8095-40BF-A949-DB232800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68" y="844941"/>
            <a:ext cx="466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_x295544368" descr="DRW0000faec13b9">
            <a:extLst>
              <a:ext uri="{FF2B5EF4-FFF2-40B4-BE49-F238E27FC236}">
                <a16:creationId xmlns:a16="http://schemas.microsoft.com/office/drawing/2014/main" id="{D8A07035-915E-4970-AC35-9FF0F866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370" y="2683474"/>
            <a:ext cx="4667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39758BF-7381-4911-93FC-93B572A2C036}"/>
              </a:ext>
            </a:extLst>
          </p:cNvPr>
          <p:cNvCxnSpPr>
            <a:cxnSpLocks/>
          </p:cNvCxnSpPr>
          <p:nvPr/>
        </p:nvCxnSpPr>
        <p:spPr>
          <a:xfrm rot="5400000">
            <a:off x="2562857" y="4575758"/>
            <a:ext cx="629318" cy="534987"/>
          </a:xfrm>
          <a:prstGeom prst="bentConnector3">
            <a:avLst>
              <a:gd name="adj1" fmla="val 5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2CF0531-14CD-490B-8F70-6FE9E4567E05}"/>
              </a:ext>
            </a:extLst>
          </p:cNvPr>
          <p:cNvSpPr/>
          <p:nvPr/>
        </p:nvSpPr>
        <p:spPr>
          <a:xfrm>
            <a:off x="2812171" y="4265471"/>
            <a:ext cx="3631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00B050"/>
                </a:solidFill>
              </a:rPr>
              <a:t>Matrix decomposition</a:t>
            </a:r>
            <a:r>
              <a:rPr lang="ko-KR" altLang="en-US" sz="1400" dirty="0">
                <a:solidFill>
                  <a:srgbClr val="00B050"/>
                </a:solidFill>
              </a:rPr>
              <a:t>을 통해 </a:t>
            </a:r>
            <a:r>
              <a:rPr lang="en-US" altLang="ko-KR" sz="1400" dirty="0">
                <a:solidFill>
                  <a:srgbClr val="00B050"/>
                </a:solidFill>
              </a:rPr>
              <a:t>eigenvalue</a:t>
            </a:r>
            <a:r>
              <a:rPr lang="ko-KR" altLang="en-US" sz="1400" dirty="0">
                <a:solidFill>
                  <a:srgbClr val="00B050"/>
                </a:solidFill>
              </a:rPr>
              <a:t>와 </a:t>
            </a:r>
            <a:r>
              <a:rPr lang="en-US" altLang="ko-KR" sz="1400" dirty="0">
                <a:solidFill>
                  <a:srgbClr val="00B050"/>
                </a:solidFill>
              </a:rPr>
              <a:t>eigenvector </a:t>
            </a:r>
            <a:r>
              <a:rPr lang="ko-KR" altLang="en-US" sz="1400" dirty="0">
                <a:solidFill>
                  <a:srgbClr val="00B050"/>
                </a:solidFill>
              </a:rPr>
              <a:t>구함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3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D47D9D-26F1-414F-BF04-BE58A76B138D}"/>
              </a:ext>
            </a:extLst>
          </p:cNvPr>
          <p:cNvSpPr/>
          <p:nvPr/>
        </p:nvSpPr>
        <p:spPr>
          <a:xfrm>
            <a:off x="208139" y="115955"/>
            <a:ext cx="11775722" cy="316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LiDAR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Mapping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highlight>
                  <a:srgbClr val="DEFD23"/>
                </a:highlight>
              </a:rPr>
              <a:t>in LOAM : optimization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특징점에서 </a:t>
            </a:r>
            <a:r>
              <a:rPr lang="en-US" altLang="ko-KR" sz="1400" dirty="0">
                <a:solidFill>
                  <a:schemeClr val="tx1"/>
                </a:solidFill>
              </a:rPr>
              <a:t>correspondence</a:t>
            </a:r>
            <a:r>
              <a:rPr lang="ko-KR" altLang="en-US" sz="1400" dirty="0">
                <a:solidFill>
                  <a:schemeClr val="tx1"/>
                </a:solidFill>
              </a:rPr>
              <a:t>의 거리를 계산하기 위해 </a:t>
            </a:r>
            <a:r>
              <a:rPr lang="en-US" altLang="ko-KR" sz="1400" dirty="0">
                <a:solidFill>
                  <a:schemeClr val="tx1"/>
                </a:solidFill>
              </a:rPr>
              <a:t>edge line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2points, planar patch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3points</a:t>
            </a:r>
            <a:r>
              <a:rPr lang="ko-KR" altLang="en-US" sz="1400" dirty="0">
                <a:solidFill>
                  <a:schemeClr val="tx1"/>
                </a:solidFill>
              </a:rPr>
              <a:t>를 선택</a:t>
            </a: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그리고 아래의 식을 통해 특징점에 대한 방정식이 도출되지만</a:t>
            </a:r>
            <a:r>
              <a:rPr lang="en-US" altLang="ko-KR" sz="1400" dirty="0">
                <a:solidFill>
                  <a:schemeClr val="tx1"/>
                </a:solidFill>
              </a:rPr>
              <a:t>,          </a:t>
            </a:r>
            <a:r>
              <a:rPr lang="ko-KR" altLang="en-US" sz="1400" dirty="0">
                <a:solidFill>
                  <a:schemeClr val="tx1"/>
                </a:solidFill>
              </a:rPr>
              <a:t>의 모든 점이 동일한 </a:t>
            </a:r>
            <a:r>
              <a:rPr lang="en-US" altLang="ko-KR" sz="1400" dirty="0">
                <a:solidFill>
                  <a:schemeClr val="tx1"/>
                </a:solidFill>
              </a:rPr>
              <a:t>timestamp         </a:t>
            </a:r>
            <a:r>
              <a:rPr lang="ko-KR" altLang="en-US" sz="1400" dirty="0">
                <a:solidFill>
                  <a:schemeClr val="tx1"/>
                </a:solidFill>
              </a:rPr>
              <a:t>를 공유한다는 점이 다름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9D07F5-2962-41F9-B8C2-CD2A80A9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8F19FE-FE03-43A4-969F-C959DEF5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894A7A05-DF65-4A9C-BD07-5325B0732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190B2816-80F2-4FEA-9ADC-3C95CDB6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8936E462-0717-44E0-8300-1D930D27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Rectangle 16">
            <a:extLst>
              <a:ext uri="{FF2B5EF4-FFF2-40B4-BE49-F238E27FC236}">
                <a16:creationId xmlns:a16="http://schemas.microsoft.com/office/drawing/2014/main" id="{DF1D26DC-E6F2-4858-9B27-F2DE404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FD7FDEC-1870-4481-B326-25D0D301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48388A8-3ED7-4125-BBED-C95E9873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958681-F53A-480B-962E-8201B63C5101}"/>
              </a:ext>
            </a:extLst>
          </p:cNvPr>
          <p:cNvGrpSpPr/>
          <p:nvPr/>
        </p:nvGrpSpPr>
        <p:grpSpPr>
          <a:xfrm>
            <a:off x="208139" y="1306739"/>
            <a:ext cx="11775722" cy="5258964"/>
            <a:chOff x="208139" y="1306739"/>
            <a:chExt cx="11775722" cy="525896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4609A0-7FAC-4554-9CBC-EC154FFC9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5" y="4792792"/>
              <a:ext cx="4210050" cy="847725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F9ECDCE-652F-46BC-B3CE-BD953EC9D560}"/>
                </a:ext>
              </a:extLst>
            </p:cNvPr>
            <p:cNvGrpSpPr/>
            <p:nvPr/>
          </p:nvGrpSpPr>
          <p:grpSpPr>
            <a:xfrm>
              <a:off x="1154680" y="1306739"/>
              <a:ext cx="9882640" cy="1276350"/>
              <a:chOff x="902239" y="1124482"/>
              <a:chExt cx="9882640" cy="127635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231472-89BC-4DE9-822E-CC240FC63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239" y="1295932"/>
                <a:ext cx="4781550" cy="11049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01D94C9-961E-413F-9586-A4420368E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7154" y="1124482"/>
                <a:ext cx="4657725" cy="1276350"/>
              </a:xfrm>
              <a:prstGeom prst="rect">
                <a:avLst/>
              </a:prstGeom>
            </p:spPr>
          </p:pic>
        </p:grpSp>
        <p:pic>
          <p:nvPicPr>
            <p:cNvPr id="2049" name="_x96621224" descr="DRW0000faec1401">
              <a:extLst>
                <a:ext uri="{FF2B5EF4-FFF2-40B4-BE49-F238E27FC236}">
                  <a16:creationId xmlns:a16="http://schemas.microsoft.com/office/drawing/2014/main" id="{FD28AB03-729F-4054-AB95-6CA3985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1699" y="2925309"/>
              <a:ext cx="344488" cy="24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_x295544368" descr="DRW0000faec13b9">
              <a:extLst>
                <a:ext uri="{FF2B5EF4-FFF2-40B4-BE49-F238E27FC236}">
                  <a16:creationId xmlns:a16="http://schemas.microsoft.com/office/drawing/2014/main" id="{55FB2C87-8139-4BB7-B53B-1DEFF594A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1065" y="2897641"/>
              <a:ext cx="466725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668D261-E3EF-4777-969A-E62FF7C5EC95}"/>
                </a:ext>
              </a:extLst>
            </p:cNvPr>
            <p:cNvGrpSpPr/>
            <p:nvPr/>
          </p:nvGrpSpPr>
          <p:grpSpPr>
            <a:xfrm>
              <a:off x="208139" y="3538766"/>
              <a:ext cx="11775722" cy="1349049"/>
              <a:chOff x="208139" y="3909657"/>
              <a:chExt cx="11775722" cy="1349049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6CC49DD-9C73-4CA1-B7CF-B4EEBC508F83}"/>
                  </a:ext>
                </a:extLst>
              </p:cNvPr>
              <p:cNvSpPr/>
              <p:nvPr/>
            </p:nvSpPr>
            <p:spPr>
              <a:xfrm>
                <a:off x="208139" y="3909657"/>
                <a:ext cx="11775722" cy="13490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400" dirty="0">
                    <a:solidFill>
                      <a:schemeClr val="tx1"/>
                    </a:solidFill>
                  </a:rPr>
                  <a:t>비선형 최적화는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Levenberg-Marquardt method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통해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robust fitting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의해 다시 해결되고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      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map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등록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</a:rPr>
                  <a:t>Point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고르게 분산시키기 위해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map cloud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5cm cube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voxel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크기를 갖는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voxel grid filter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에 의해 축소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_x295544368" descr="DRW0000faec13b9">
                <a:extLst>
                  <a:ext uri="{FF2B5EF4-FFF2-40B4-BE49-F238E27FC236}">
                    <a16:creationId xmlns:a16="http://schemas.microsoft.com/office/drawing/2014/main" id="{D90BCB97-5652-4188-8E9E-5684D55D85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5951" y="4315278"/>
                <a:ext cx="466725" cy="285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0FED9EF-B743-43DD-83AA-1FB35AD9738F}"/>
                </a:ext>
              </a:extLst>
            </p:cNvPr>
            <p:cNvGrpSpPr/>
            <p:nvPr/>
          </p:nvGrpSpPr>
          <p:grpSpPr>
            <a:xfrm>
              <a:off x="3058775" y="5717978"/>
              <a:ext cx="6074450" cy="847725"/>
              <a:chOff x="2278975" y="5640517"/>
              <a:chExt cx="6074450" cy="84772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29D4160-2769-42A9-A7E7-FE996052C2FB}"/>
                  </a:ext>
                </a:extLst>
              </p:cNvPr>
              <p:cNvGrpSpPr/>
              <p:nvPr/>
            </p:nvGrpSpPr>
            <p:grpSpPr>
              <a:xfrm>
                <a:off x="2278975" y="5640517"/>
                <a:ext cx="3072090" cy="847725"/>
                <a:chOff x="208139" y="5656551"/>
                <a:chExt cx="3072090" cy="847725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567865A-9288-4967-B35B-2F6D33357959}"/>
                    </a:ext>
                  </a:extLst>
                </p:cNvPr>
                <p:cNvSpPr/>
                <p:nvPr/>
              </p:nvSpPr>
              <p:spPr>
                <a:xfrm>
                  <a:off x="208139" y="5656551"/>
                  <a:ext cx="3072090" cy="8477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    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는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1hz 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주기로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pose update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Odom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은         를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10hz</a:t>
                  </a:r>
                  <a:r>
                    <a:rPr lang="ko-KR" altLang="en-US" sz="1400" dirty="0">
                      <a:solidFill>
                        <a:schemeClr val="tx1"/>
                      </a:solidFill>
                    </a:rPr>
                    <a:t>로 </a:t>
                  </a:r>
                  <a:r>
                    <a:rPr lang="en-US" altLang="ko-KR" sz="1400" dirty="0">
                      <a:solidFill>
                        <a:schemeClr val="tx1"/>
                      </a:solidFill>
                    </a:rPr>
                    <a:t>update</a:t>
                  </a:r>
                </a:p>
              </p:txBody>
            </p:sp>
            <p:pic>
              <p:nvPicPr>
                <p:cNvPr id="28" name="_x293041096" descr="DRW0000faec13c5">
                  <a:extLst>
                    <a:ext uri="{FF2B5EF4-FFF2-40B4-BE49-F238E27FC236}">
                      <a16:creationId xmlns:a16="http://schemas.microsoft.com/office/drawing/2014/main" id="{959402FE-0ED6-4298-B929-02A11B1363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139" y="5780182"/>
                  <a:ext cx="325438" cy="2873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_x293039512" descr="DRW0000faec140d">
                  <a:extLst>
                    <a:ext uri="{FF2B5EF4-FFF2-40B4-BE49-F238E27FC236}">
                      <a16:creationId xmlns:a16="http://schemas.microsoft.com/office/drawing/2014/main" id="{B19BEF38-A3EC-468B-903E-9E7B31645E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2152" y="6201776"/>
                  <a:ext cx="469900" cy="2873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4963A03F-2EAA-49F4-A665-EEBCD834C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063" y="5952023"/>
                <a:ext cx="1081203" cy="2337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257BF39-A6C8-4A8E-A956-031D3E164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1064" y="6182956"/>
                <a:ext cx="1081201" cy="19677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9BC4A2D-E005-4DE5-AC9F-B2FEFEDB40A6}"/>
                  </a:ext>
                </a:extLst>
              </p:cNvPr>
              <p:cNvSpPr/>
              <p:nvPr/>
            </p:nvSpPr>
            <p:spPr>
              <a:xfrm>
                <a:off x="6636631" y="5865509"/>
                <a:ext cx="1716794" cy="5142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400">
                    <a:solidFill>
                      <a:schemeClr val="tx1"/>
                    </a:solidFill>
                  </a:rPr>
                  <a:t>10hz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주기로 계산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2159B75-AF34-4A67-BD07-FF3793334A70}"/>
                </a:ext>
              </a:extLst>
            </p:cNvPr>
            <p:cNvGrpSpPr/>
            <p:nvPr/>
          </p:nvGrpSpPr>
          <p:grpSpPr>
            <a:xfrm>
              <a:off x="1448585" y="3254220"/>
              <a:ext cx="9294829" cy="478241"/>
              <a:chOff x="1131953" y="3252675"/>
              <a:chExt cx="9294829" cy="478241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B69FFDF-CCFE-4AC8-B2BB-500745729665}"/>
                  </a:ext>
                </a:extLst>
              </p:cNvPr>
              <p:cNvGrpSpPr/>
              <p:nvPr/>
            </p:nvGrpSpPr>
            <p:grpSpPr>
              <a:xfrm>
                <a:off x="1131953" y="3253286"/>
                <a:ext cx="7035649" cy="477630"/>
                <a:chOff x="2672848" y="2953702"/>
                <a:chExt cx="7035649" cy="477630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C96A66DA-6F54-4F15-AD29-842B89196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b="74054"/>
                <a:stretch/>
              </p:blipFill>
              <p:spPr>
                <a:xfrm>
                  <a:off x="2672848" y="2953702"/>
                  <a:ext cx="3514725" cy="457201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B75C8ED-837D-4418-9F23-956922EBC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75058"/>
                <a:stretch/>
              </p:blipFill>
              <p:spPr>
                <a:xfrm>
                  <a:off x="6193772" y="2991822"/>
                  <a:ext cx="3514725" cy="439510"/>
                </a:xfrm>
                <a:prstGeom prst="rect">
                  <a:avLst/>
                </a:prstGeom>
              </p:spPr>
            </p:pic>
          </p:grpSp>
          <p:pic>
            <p:nvPicPr>
              <p:cNvPr id="40" name="_x293041096" descr="DRW0000faec13c5">
                <a:extLst>
                  <a:ext uri="{FF2B5EF4-FFF2-40B4-BE49-F238E27FC236}">
                    <a16:creationId xmlns:a16="http://schemas.microsoft.com/office/drawing/2014/main" id="{26073AAF-CFFD-4CB6-B8CB-B28B0F6DFB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1344" y="3376798"/>
                <a:ext cx="325438" cy="287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17FF8147-B469-4C02-AA8B-3283DB09B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513" y="3538766"/>
                <a:ext cx="170211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2EDE3E-6B13-4F97-BF33-62FA7F023A5C}"/>
                  </a:ext>
                </a:extLst>
              </p:cNvPr>
              <p:cNvSpPr txBox="1"/>
              <p:nvPr/>
            </p:nvSpPr>
            <p:spPr>
              <a:xfrm>
                <a:off x="8283417" y="3252675"/>
                <a:ext cx="1702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최적의 </a:t>
                </a:r>
                <a:r>
                  <a:rPr lang="en-US" altLang="ko-KR" sz="1200" dirty="0" err="1">
                    <a:solidFill>
                      <a:srgbClr val="FF0000"/>
                    </a:solidFill>
                  </a:rPr>
                  <a:t>tf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 pose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도출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56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99B091-A288-4D7D-A260-2415CDF1E5CC}"/>
              </a:ext>
            </a:extLst>
          </p:cNvPr>
          <p:cNvGrpSpPr/>
          <p:nvPr/>
        </p:nvGrpSpPr>
        <p:grpSpPr>
          <a:xfrm>
            <a:off x="180269" y="115956"/>
            <a:ext cx="12141023" cy="6445114"/>
            <a:chOff x="180269" y="115956"/>
            <a:chExt cx="12141023" cy="64451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6D47D9D-26F1-414F-BF04-BE58A76B138D}"/>
                </a:ext>
              </a:extLst>
            </p:cNvPr>
            <p:cNvSpPr/>
            <p:nvPr/>
          </p:nvSpPr>
          <p:spPr>
            <a:xfrm>
              <a:off x="208139" y="115956"/>
              <a:ext cx="11775722" cy="2755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 err="1">
                  <a:solidFill>
                    <a:schemeClr val="tx1"/>
                  </a:solidFill>
                  <a:highlight>
                    <a:srgbClr val="FFFF00"/>
                  </a:highlight>
                </a:rPr>
                <a:t>LeGO</a:t>
              </a:r>
              <a:r>
                <a:rPr lang="en-US" altLang="ko-KR" sz="14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-LOAM: Lightweight and Ground-Optimized Lidar Odometry and Mapping on Variable Terrain</a:t>
              </a:r>
            </a:p>
            <a:p>
              <a:pPr lvl="6"/>
              <a:endParaRPr lang="en-US" altLang="ko-KR" sz="1400" dirty="0">
                <a:solidFill>
                  <a:schemeClr val="tx1"/>
                </a:solidFill>
              </a:endParaRPr>
            </a:p>
            <a:p>
              <a:pPr lvl="6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차체의 제한된 크기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6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가변 지형의 문제로 인한 왜곡된 데이터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6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신뢰할 수 없는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feature </a:t>
              </a:r>
              <a:r>
                <a:rPr lang="ko-KR" altLang="en-US" sz="1400" dirty="0">
                  <a:solidFill>
                    <a:schemeClr val="tx1"/>
                  </a:solidFill>
                </a:rPr>
                <a:t>대응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6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제한된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온보드</a:t>
              </a:r>
              <a:r>
                <a:rPr lang="ko-KR" altLang="en-US" sz="1400" dirty="0">
                  <a:solidFill>
                    <a:schemeClr val="tx1"/>
                  </a:solidFill>
                </a:rPr>
                <a:t> 계산 리소스로 인한 문제 발생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76C4C56-4B26-4E5A-AF9F-CCED235309E6}"/>
                </a:ext>
              </a:extLst>
            </p:cNvPr>
            <p:cNvGrpSpPr/>
            <p:nvPr/>
          </p:nvGrpSpPr>
          <p:grpSpPr>
            <a:xfrm>
              <a:off x="6870032" y="1083126"/>
              <a:ext cx="2100262" cy="1409701"/>
              <a:chOff x="5786438" y="1257299"/>
              <a:chExt cx="2100262" cy="1409701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CA2E9-999E-4AF5-B6AA-C481589C7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257299"/>
                <a:ext cx="0" cy="140970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72E2E15-7A57-4DD6-9C28-BF486619F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6438" y="1257300"/>
                <a:ext cx="30956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1886843-62F6-4A82-8E43-395286064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00726" y="2667000"/>
                <a:ext cx="30956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CFF5C57F-9AC0-4869-9828-A5FC2E13F5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1938337"/>
                <a:ext cx="30956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D40C6E-D55E-47D5-875A-870322EBEE4D}"/>
                  </a:ext>
                </a:extLst>
              </p:cNvPr>
              <p:cNvSpPr txBox="1"/>
              <p:nvPr/>
            </p:nvSpPr>
            <p:spPr>
              <a:xfrm>
                <a:off x="6786562" y="1793972"/>
                <a:ext cx="1100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00B050"/>
                    </a:solidFill>
                  </a:rPr>
                  <a:t>UGV</a:t>
                </a:r>
                <a:r>
                  <a:rPr lang="ko-KR" altLang="en-US" sz="1400" b="1" dirty="0">
                    <a:solidFill>
                      <a:srgbClr val="00B050"/>
                    </a:solidFill>
                  </a:rPr>
                  <a:t> 문제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8997F56-7177-46AA-9D19-FDA9972AEB4C}"/>
                </a:ext>
              </a:extLst>
            </p:cNvPr>
            <p:cNvSpPr/>
            <p:nvPr/>
          </p:nvSpPr>
          <p:spPr>
            <a:xfrm>
              <a:off x="208139" y="2698783"/>
              <a:ext cx="11775722" cy="27558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LOAM </a:t>
              </a:r>
              <a:r>
                <a:rPr lang="ko-KR" altLang="en-US" sz="1400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적용시</a:t>
              </a:r>
              <a:endParaRPr lang="en-US" altLang="ko-KR" sz="1400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LOAM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장점인 </a:t>
              </a:r>
              <a:r>
                <a:rPr lang="en-US" altLang="ko-KR" sz="1400" dirty="0">
                  <a:solidFill>
                    <a:srgbClr val="00B050"/>
                  </a:solidFill>
                </a:rPr>
                <a:t>low-drift motion estimation </a:t>
              </a:r>
              <a:r>
                <a:rPr lang="ko-KR" altLang="en-US" sz="1400" dirty="0">
                  <a:solidFill>
                    <a:schemeClr val="tx1"/>
                  </a:solidFill>
                </a:rPr>
                <a:t>얻을 수 있음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But,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 모든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pointcloud</a:t>
              </a:r>
              <a:r>
                <a:rPr lang="ko-KR" altLang="en-US" sz="1400" dirty="0">
                  <a:solidFill>
                    <a:schemeClr val="tx1"/>
                  </a:solidFill>
                </a:rPr>
                <a:t>의 </a:t>
              </a:r>
              <a:r>
                <a:rPr lang="en-US" altLang="ko-KR" sz="1400" dirty="0">
                  <a:solidFill>
                    <a:schemeClr val="tx1"/>
                  </a:solidFill>
                </a:rPr>
                <a:t>c</a:t>
              </a:r>
              <a:r>
                <a:rPr lang="ko-KR" altLang="en-US" sz="1400" dirty="0">
                  <a:solidFill>
                    <a:schemeClr val="tx1"/>
                  </a:solidFill>
                </a:rPr>
                <a:t>를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계산해야돼서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>
                  <a:solidFill>
                    <a:srgbClr val="00B050"/>
                  </a:solidFill>
                </a:rPr>
                <a:t>경량 임베디드 시스템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 업데이트 주기를 따라갈 수 없음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rgbClr val="00B050"/>
                  </a:solidFill>
                </a:rPr>
                <a:t>Noisy</a:t>
              </a:r>
              <a:r>
                <a:rPr lang="ko-KR" altLang="en-US" sz="1400" dirty="0">
                  <a:solidFill>
                    <a:srgbClr val="00B050"/>
                  </a:solidFill>
                </a:rPr>
                <a:t> 환경</a:t>
              </a:r>
              <a:r>
                <a:rPr lang="ko-KR" altLang="en-US" sz="1400" dirty="0">
                  <a:solidFill>
                    <a:schemeClr val="tx1"/>
                  </a:solidFill>
                </a:rPr>
                <a:t>에서의 문제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lvl="1"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잔디나 나뭇잎에 관해 신뢰할 수 없는 </a:t>
              </a:r>
              <a:r>
                <a:rPr lang="en-US" altLang="ko-KR" sz="1400" dirty="0">
                  <a:solidFill>
                    <a:schemeClr val="tx1"/>
                  </a:solidFill>
                </a:rPr>
                <a:t>edge or planar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dirty="0">
                  <a:solidFill>
                    <a:schemeClr val="tx1"/>
                  </a:solidFill>
                </a:rPr>
                <a:t>지속된다면 부정확한 </a:t>
              </a:r>
              <a:r>
                <a:rPr lang="en-US" altLang="ko-KR" sz="1400" dirty="0">
                  <a:solidFill>
                    <a:schemeClr val="tx1"/>
                  </a:solidFill>
                </a:rPr>
                <a:t>registration</a:t>
              </a:r>
              <a:r>
                <a:rPr lang="ko-KR" altLang="en-US" sz="1400" dirty="0">
                  <a:solidFill>
                    <a:schemeClr val="tx1"/>
                  </a:solidFill>
                </a:rPr>
                <a:t>과 </a:t>
              </a:r>
              <a:r>
                <a:rPr lang="en-US" altLang="ko-KR" sz="1400" dirty="0">
                  <a:solidFill>
                    <a:schemeClr val="tx1"/>
                  </a:solidFill>
                </a:rPr>
                <a:t>high-drift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발생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AD3C07-532F-4ABB-B0F0-9D4E36575B72}"/>
                </a:ext>
              </a:extLst>
            </p:cNvPr>
            <p:cNvSpPr/>
            <p:nvPr/>
          </p:nvSpPr>
          <p:spPr>
            <a:xfrm>
              <a:off x="180269" y="6106394"/>
              <a:ext cx="12141023" cy="454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/>
                <a:t>UGV</a:t>
              </a:r>
              <a:r>
                <a:rPr lang="ko-KR" altLang="en-US" sz="1400" dirty="0"/>
                <a:t>을 이용한 </a:t>
              </a:r>
              <a:r>
                <a:rPr lang="en-US" altLang="ko-KR" sz="1400" dirty="0"/>
                <a:t>real-time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6-DOF</a:t>
              </a:r>
              <a:r>
                <a:rPr lang="ko-KR" altLang="en-US" sz="1400" dirty="0"/>
                <a:t> 포즈 추정을 위해 </a:t>
              </a:r>
              <a:r>
                <a:rPr lang="en-US" altLang="ko-KR" sz="1400" dirty="0"/>
                <a:t>lightweight</a:t>
              </a:r>
              <a:r>
                <a:rPr lang="ko-KR" altLang="en-US" sz="1400" dirty="0"/>
                <a:t>의</a:t>
              </a:r>
              <a:r>
                <a:rPr lang="ko-KR" altLang="en-US" sz="1400" dirty="0">
                  <a:solidFill>
                    <a:srgbClr val="FF0000"/>
                  </a:solidFill>
                </a:rPr>
                <a:t> </a:t>
              </a:r>
              <a:r>
                <a:rPr lang="en-US" altLang="ko-KR" sz="1400" dirty="0">
                  <a:solidFill>
                    <a:srgbClr val="FF0000"/>
                  </a:solidFill>
                </a:rPr>
                <a:t>ground-optimized</a:t>
              </a:r>
              <a:r>
                <a:rPr lang="ko-KR" altLang="en-US" sz="1400" dirty="0"/>
                <a:t>인 </a:t>
              </a:r>
              <a:r>
                <a:rPr lang="en-US" altLang="ko-KR" sz="1400" dirty="0"/>
                <a:t>lidar odometry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mapping method</a:t>
              </a:r>
              <a:r>
                <a:rPr lang="ko-KR" altLang="en-US" sz="1400" dirty="0"/>
                <a:t>인 </a:t>
              </a:r>
              <a:r>
                <a:rPr lang="en-US" altLang="ko-KR" sz="1400" dirty="0"/>
                <a:t>Lego-LOAM</a:t>
              </a:r>
              <a:r>
                <a:rPr lang="ko-KR" altLang="en-US" sz="1400" dirty="0"/>
                <a:t>을 제안</a:t>
              </a:r>
              <a:endParaRPr lang="en-US" altLang="ko-KR" sz="1400" dirty="0"/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DE599718-71C7-4928-9077-5F29EDFEC5F7}"/>
                </a:ext>
              </a:extLst>
            </p:cNvPr>
            <p:cNvSpPr/>
            <p:nvPr/>
          </p:nvSpPr>
          <p:spPr>
            <a:xfrm>
              <a:off x="5963842" y="5345949"/>
              <a:ext cx="292892" cy="760445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23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2451</Words>
  <Application>Microsoft Office PowerPoint</Application>
  <PresentationFormat>와이드스크린</PresentationFormat>
  <Paragraphs>282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-apple-system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1865</cp:revision>
  <dcterms:created xsi:type="dcterms:W3CDTF">2022-09-20T07:37:58Z</dcterms:created>
  <dcterms:modified xsi:type="dcterms:W3CDTF">2022-11-28T04:44:17Z</dcterms:modified>
</cp:coreProperties>
</file>