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326" r:id="rId4"/>
    <p:sldId id="327" r:id="rId5"/>
    <p:sldId id="328" r:id="rId6"/>
    <p:sldId id="348" r:id="rId7"/>
    <p:sldId id="330" r:id="rId8"/>
    <p:sldId id="336" r:id="rId9"/>
    <p:sldId id="339" r:id="rId10"/>
    <p:sldId id="349" r:id="rId11"/>
    <p:sldId id="332" r:id="rId12"/>
    <p:sldId id="340" r:id="rId13"/>
    <p:sldId id="341" r:id="rId14"/>
    <p:sldId id="350" r:id="rId15"/>
    <p:sldId id="333" r:id="rId16"/>
    <p:sldId id="335" r:id="rId17"/>
    <p:sldId id="342" r:id="rId18"/>
    <p:sldId id="343" r:id="rId19"/>
    <p:sldId id="344" r:id="rId20"/>
    <p:sldId id="345" r:id="rId21"/>
    <p:sldId id="346" r:id="rId22"/>
    <p:sldId id="347" r:id="rId23"/>
    <p:sldId id="352" r:id="rId24"/>
    <p:sldId id="351" r:id="rId25"/>
  </p:sldIdLst>
  <p:sldSz cx="12192000" cy="6858000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HY헤드라인M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0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1F56-5C79-4588-8EA9-0800BB4DA2B9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2CD0-CC25-499D-9057-8F2BB9A5E633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561A-F398-49D4-9A02-B9A3337EC021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E9DE-1662-4EE4-99DF-EA93C6F810D3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6997-AF57-426C-B221-E087D5E98011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EA3-6C4E-45B2-B505-30DCDD0E1FB7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BB6D-9BC7-4AE4-8D0C-74F6DA47DE01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D17C-6814-495E-B9BB-7C9BC97CEA8D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02BC-67FE-46B0-BFCB-F9552BFB045C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D861-CD52-4CEA-B346-CDAEF00F7440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F5E-3FA0-4D39-A06F-C99CB7474475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75EC-3623-44D5-A21D-55EDFE7848AA}" type="datetime1">
              <a:rPr kumimoji="1" lang="LID4096" altLang="en-US" smtClean="0"/>
              <a:t>11/14/2022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2022. 11. 11 </a:t>
            </a: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220856" y="4044464"/>
            <a:ext cx="11699900" cy="0"/>
          </a:xfrm>
          <a:prstGeom prst="line">
            <a:avLst/>
          </a:prstGeom>
          <a:ln w="1016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110428" y="4118203"/>
            <a:ext cx="11971144" cy="425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HDL graph slam : Code Analysis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Drone Seminar</a:t>
            </a:r>
          </a:p>
          <a:p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In </a:t>
            </a:r>
            <a:r>
              <a:rPr lang="en-US" altLang="ko-KR" sz="2400" b="1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SierraBASE</a:t>
            </a:r>
            <a:endParaRPr lang="en-US" altLang="ko-KR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1831E4-53C0-4F80-866D-C181C4978277}"/>
              </a:ext>
            </a:extLst>
          </p:cNvPr>
          <p:cNvSpPr/>
          <p:nvPr/>
        </p:nvSpPr>
        <p:spPr>
          <a:xfrm>
            <a:off x="3649971" y="931570"/>
            <a:ext cx="5648422" cy="25132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22371" y="-11140"/>
            <a:ext cx="118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scan_matching_odometry: summary</a:t>
            </a:r>
            <a:endParaRPr kumimoji="1" lang="en-US" altLang="ko-Kore-KR" sz="20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414272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347768-54E7-47AB-8F15-6BA02BF5999E}"/>
              </a:ext>
            </a:extLst>
          </p:cNvPr>
          <p:cNvSpPr/>
          <p:nvPr/>
        </p:nvSpPr>
        <p:spPr>
          <a:xfrm>
            <a:off x="3916693" y="5555986"/>
            <a:ext cx="2114025" cy="7633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downsample</a:t>
            </a:r>
            <a:endParaRPr lang="en-US" altLang="ko-KR" sz="12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DC05A9-95E4-4B8B-8A40-E1B2F2430276}"/>
              </a:ext>
            </a:extLst>
          </p:cNvPr>
          <p:cNvSpPr/>
          <p:nvPr/>
        </p:nvSpPr>
        <p:spPr>
          <a:xfrm>
            <a:off x="3918129" y="1932594"/>
            <a:ext cx="1421654" cy="503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msf_delta :</a:t>
            </a:r>
          </a:p>
          <a:p>
            <a:pPr algn="ctr"/>
            <a:r>
              <a:rPr lang="en-US" altLang="ko-KR" sz="1200"/>
              <a:t>(pose1, pose0)</a:t>
            </a:r>
            <a:endParaRPr lang="ko-KR" altLang="en-US" sz="12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645B68-1F52-4EE5-9C21-EE26E3D6F48D}"/>
              </a:ext>
            </a:extLst>
          </p:cNvPr>
          <p:cNvSpPr/>
          <p:nvPr/>
        </p:nvSpPr>
        <p:spPr>
          <a:xfrm>
            <a:off x="426149" y="1349624"/>
            <a:ext cx="2114025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imu_queue :</a:t>
            </a:r>
          </a:p>
          <a:p>
            <a:pPr algn="ctr"/>
            <a:r>
              <a:rPr lang="en-US" altLang="ko-KR" sz="1200"/>
              <a:t>from sensor_msgs::imu_msg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AC9A9F-9D52-40E8-A0EB-B9D400C98DD8}"/>
              </a:ext>
            </a:extLst>
          </p:cNvPr>
          <p:cNvSpPr/>
          <p:nvPr/>
        </p:nvSpPr>
        <p:spPr>
          <a:xfrm>
            <a:off x="428843" y="4284239"/>
            <a:ext cx="2290441" cy="94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cloud_callback </a:t>
            </a:r>
            <a:r>
              <a:rPr lang="en-US" altLang="ko-KR" sz="1200"/>
              <a:t>:</a:t>
            </a:r>
          </a:p>
          <a:p>
            <a:pPr algn="ctr"/>
            <a:r>
              <a:rPr lang="en-US" altLang="ko-KR" sz="1200"/>
              <a:t>publish odometry</a:t>
            </a:r>
          </a:p>
          <a:p>
            <a:pPr algn="ctr"/>
            <a:r>
              <a:rPr lang="en-US" altLang="ko-KR" sz="1200"/>
              <a:t>using matching()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72A0DF9-4895-4782-93E6-655F9FE84EB6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2719284" y="4756970"/>
            <a:ext cx="1197409" cy="1180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662744-C27E-44D5-B8AD-EF9319698658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>
            <a:off x="6030718" y="5937685"/>
            <a:ext cx="2093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0330D14-3A3A-4B09-94CD-A3A73835279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2540174" y="1731323"/>
            <a:ext cx="1109797" cy="456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B0E1C9-8027-4F39-86E1-BA158713BECE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2719284" y="2188201"/>
            <a:ext cx="930687" cy="256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5B013B-B277-4748-B687-064F8BA655AE}"/>
              </a:ext>
            </a:extLst>
          </p:cNvPr>
          <p:cNvSpPr/>
          <p:nvPr/>
        </p:nvSpPr>
        <p:spPr>
          <a:xfrm>
            <a:off x="10224588" y="1932594"/>
            <a:ext cx="1644242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Odometry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8B5815-9BC3-4B5D-9B89-FCCDFD67C8CE}"/>
              </a:ext>
            </a:extLst>
          </p:cNvPr>
          <p:cNvSpPr/>
          <p:nvPr/>
        </p:nvSpPr>
        <p:spPr>
          <a:xfrm>
            <a:off x="8124223" y="5688159"/>
            <a:ext cx="1812023" cy="499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filtered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3CAC41B-3897-497A-80D3-4FC09CBD72E5}"/>
              </a:ext>
            </a:extLst>
          </p:cNvPr>
          <p:cNvSpPr/>
          <p:nvPr/>
        </p:nvSpPr>
        <p:spPr>
          <a:xfrm>
            <a:off x="5661525" y="2421346"/>
            <a:ext cx="1470660" cy="9328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initial guess 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imu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=&gt; msf_detla = msf_pose1/msf_pose0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E9F50E3-D3E8-4BD1-BB1A-2A0295C1427C}"/>
              </a:ext>
            </a:extLst>
          </p:cNvPr>
          <p:cNvSpPr/>
          <p:nvPr/>
        </p:nvSpPr>
        <p:spPr>
          <a:xfrm>
            <a:off x="5607941" y="982120"/>
            <a:ext cx="1584860" cy="11657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initial guess 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odom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200">
                <a:solidFill>
                  <a:schemeClr val="tx1"/>
                </a:solidFill>
              </a:rPr>
              <a:t>msf_delta = tf_matrix(pose1, pose0 with time_stamp)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2A4EB58-BFA7-4FAB-ADF1-4E7C5A6CD8F7}"/>
              </a:ext>
            </a:extLst>
          </p:cNvPr>
          <p:cNvSpPr/>
          <p:nvPr/>
        </p:nvSpPr>
        <p:spPr>
          <a:xfrm>
            <a:off x="7705961" y="1837132"/>
            <a:ext cx="1470660" cy="837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align :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delta(dx,da) thresholding 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and algin point sequence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BFC681-AEE2-4856-B97B-6FAE8988AD46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5339783" y="2184264"/>
            <a:ext cx="321742" cy="70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4EE2EA-C5DC-4AF8-828F-9E440D41850E}"/>
              </a:ext>
            </a:extLst>
          </p:cNvPr>
          <p:cNvSpPr/>
          <p:nvPr/>
        </p:nvSpPr>
        <p:spPr>
          <a:xfrm>
            <a:off x="3806692" y="980499"/>
            <a:ext cx="105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matching</a:t>
            </a:r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1696A67-53E9-428E-BA1F-DAEC9CD894A8}"/>
              </a:ext>
            </a:extLst>
          </p:cNvPr>
          <p:cNvSpPr/>
          <p:nvPr/>
        </p:nvSpPr>
        <p:spPr>
          <a:xfrm>
            <a:off x="4374741" y="4010274"/>
            <a:ext cx="1393767" cy="83286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msf_pose</a:t>
            </a:r>
            <a:r>
              <a:rPr lang="ko-KR" altLang="en-US"/>
              <a:t> </a:t>
            </a:r>
            <a:r>
              <a:rPr lang="en-US" altLang="ko-KR"/>
              <a:t>:</a:t>
            </a:r>
          </a:p>
          <a:p>
            <a:pPr algn="ctr"/>
            <a:r>
              <a:rPr lang="en-US" altLang="ko-KR" sz="1200"/>
              <a:t>from msf package</a:t>
            </a:r>
          </a:p>
          <a:p>
            <a:pPr algn="ctr"/>
            <a:r>
              <a:rPr lang="en-US" altLang="ko-KR" sz="1200"/>
              <a:t>(sensor_fusing)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782128A-DCAD-476A-9FCE-AE0A35DA5029}"/>
              </a:ext>
            </a:extLst>
          </p:cNvPr>
          <p:cNvCxnSpPr>
            <a:cxnSpLocks/>
            <a:stCxn id="60" idx="0"/>
            <a:endCxn id="79" idx="2"/>
          </p:cNvCxnSpPr>
          <p:nvPr/>
        </p:nvCxnSpPr>
        <p:spPr>
          <a:xfrm flipV="1">
            <a:off x="5071625" y="3354227"/>
            <a:ext cx="1325230" cy="656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71CD34F-6345-49D0-8AAC-BF5F21D7574F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 flipV="1">
            <a:off x="5339783" y="1565018"/>
            <a:ext cx="268158" cy="61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F714AFB-64B5-494A-A6A4-9785DA8EF872}"/>
              </a:ext>
            </a:extLst>
          </p:cNvPr>
          <p:cNvCxnSpPr>
            <a:cxnSpLocks/>
            <a:stCxn id="75" idx="0"/>
            <a:endCxn id="30" idx="2"/>
          </p:cNvCxnSpPr>
          <p:nvPr/>
        </p:nvCxnSpPr>
        <p:spPr>
          <a:xfrm flipH="1" flipV="1">
            <a:off x="6474182" y="3444831"/>
            <a:ext cx="2556053" cy="224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AD3B72C-DCEA-4C95-927B-E36213A4E036}"/>
              </a:ext>
            </a:extLst>
          </p:cNvPr>
          <p:cNvCxnSpPr>
            <a:cxnSpLocks/>
            <a:stCxn id="30" idx="3"/>
            <a:endCxn id="69" idx="1"/>
          </p:cNvCxnSpPr>
          <p:nvPr/>
        </p:nvCxnSpPr>
        <p:spPr>
          <a:xfrm flipV="1">
            <a:off x="9298393" y="2184264"/>
            <a:ext cx="926195" cy="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121DF97-34E5-467A-BCBE-BABF38972FFA}"/>
              </a:ext>
            </a:extLst>
          </p:cNvPr>
          <p:cNvCxnSpPr>
            <a:cxnSpLocks/>
            <a:stCxn id="49" idx="3"/>
            <a:endCxn id="80" idx="2"/>
          </p:cNvCxnSpPr>
          <p:nvPr/>
        </p:nvCxnSpPr>
        <p:spPr>
          <a:xfrm>
            <a:off x="7192801" y="1565018"/>
            <a:ext cx="513160" cy="691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A1393AC-E724-4284-A009-14C82C4A8F38}"/>
              </a:ext>
            </a:extLst>
          </p:cNvPr>
          <p:cNvCxnSpPr>
            <a:stCxn id="79" idx="3"/>
            <a:endCxn id="80" idx="2"/>
          </p:cNvCxnSpPr>
          <p:nvPr/>
        </p:nvCxnSpPr>
        <p:spPr>
          <a:xfrm flipV="1">
            <a:off x="7132185" y="2256122"/>
            <a:ext cx="573776" cy="63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0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floor_detection_nodelet 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cloud_callback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18/32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347844" y="-210410"/>
            <a:ext cx="5933930" cy="5501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call back() 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 detection 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 = detect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sensor_msgs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함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감지한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coefficient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resize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floor[i]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값으로 채워넣음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coeffs publish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offline 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points_topic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*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read_until).stamp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header.stamp + 1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 값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 publish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filtered_points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 (filtered_points) publish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9A363-9FE9-4318-A53D-12A8937F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5" y="576730"/>
            <a:ext cx="5676900" cy="603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24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floor_detection_nodelet 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detect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625612" y="2646208"/>
            <a:ext cx="5933930" cy="1666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detect() : pcl::Ptr&amp; cloud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받음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기울기저장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: (tilt_deg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*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PI / 180)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radia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취한 기울은각도와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법선벡터를 비교하여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기울은 정도를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tilt_matrix (3,3 : rotation matrix)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2. RANSAC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적용하기전에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plane_clip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써서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으로초기화하여 평면화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 startAt="3"/>
            </a:pP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model, paramater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설정하여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RANSAC 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평면을 나타내는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inlier 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추출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감지된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normal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법선벡터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검증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6A476-3995-48AA-80D0-3B336A9D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8" y="414575"/>
            <a:ext cx="6356352" cy="42515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3A6791-A1F0-467A-8DA5-07B37745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4" y="2447306"/>
            <a:ext cx="6356351" cy="42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floor_detection_nodelet 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plane_clip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normal_filtering()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20/32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258071" y="2201911"/>
            <a:ext cx="5933930" cy="1681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normal_filtering() : PointCloud pointer&amp; cloud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받음</a:t>
            </a:r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sequenc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kdtree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norma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구하고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normal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벡터에서구한 </a:t>
            </a:r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normalized dot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크다면 해당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날려버림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18641-3905-4B09-9037-EFA3A9F3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450525"/>
            <a:ext cx="5956300" cy="6198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5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1831E4-53C0-4F80-866D-C181C4978277}"/>
              </a:ext>
            </a:extLst>
          </p:cNvPr>
          <p:cNvSpPr/>
          <p:nvPr/>
        </p:nvSpPr>
        <p:spPr>
          <a:xfrm>
            <a:off x="4230750" y="2281643"/>
            <a:ext cx="4212894" cy="25132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22371" y="-11140"/>
            <a:ext cx="118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floor_detection_nodelet : summary</a:t>
            </a:r>
            <a:endParaRPr kumimoji="1" lang="en-US" altLang="ko-Kore-KR" sz="20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414272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347768-54E7-47AB-8F15-6BA02BF5999E}"/>
              </a:ext>
            </a:extLst>
          </p:cNvPr>
          <p:cNvSpPr/>
          <p:nvPr/>
        </p:nvSpPr>
        <p:spPr>
          <a:xfrm>
            <a:off x="641254" y="3239557"/>
            <a:ext cx="2114025" cy="7633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normal_filtering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AC9A9F-9D52-40E8-A0EB-B9D400C98DD8}"/>
              </a:ext>
            </a:extLst>
          </p:cNvPr>
          <p:cNvSpPr/>
          <p:nvPr/>
        </p:nvSpPr>
        <p:spPr>
          <a:xfrm>
            <a:off x="553045" y="1478881"/>
            <a:ext cx="2290441" cy="94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cloud_callback(),</a:t>
            </a:r>
          </a:p>
          <a:p>
            <a:pPr algn="ctr"/>
            <a:r>
              <a:rPr lang="en-US" altLang="ko-KR" sz="1200"/>
              <a:t>KdTree(search method)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72A0DF9-4895-4782-93E6-655F9FE84EB6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1698266" y="2424342"/>
            <a:ext cx="1" cy="81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662744-C27E-44D5-B8AD-EF9319698658}"/>
              </a:ext>
            </a:extLst>
          </p:cNvPr>
          <p:cNvCxnSpPr>
            <a:cxnSpLocks/>
            <a:stCxn id="2" idx="2"/>
            <a:endCxn id="75" idx="0"/>
          </p:cNvCxnSpPr>
          <p:nvPr/>
        </p:nvCxnSpPr>
        <p:spPr>
          <a:xfrm flipH="1">
            <a:off x="1698265" y="4002955"/>
            <a:ext cx="2" cy="608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8B5815-9BC3-4B5D-9B89-FCCDFD67C8CE}"/>
              </a:ext>
            </a:extLst>
          </p:cNvPr>
          <p:cNvSpPr/>
          <p:nvPr/>
        </p:nvSpPr>
        <p:spPr>
          <a:xfrm>
            <a:off x="792253" y="4611195"/>
            <a:ext cx="1812023" cy="499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filtered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4EE2EA-C5DC-4AF8-828F-9E440D41850E}"/>
              </a:ext>
            </a:extLst>
          </p:cNvPr>
          <p:cNvSpPr/>
          <p:nvPr/>
        </p:nvSpPr>
        <p:spPr>
          <a:xfrm>
            <a:off x="4709254" y="2461631"/>
            <a:ext cx="78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detect</a:t>
            </a:r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1696A67-53E9-428E-BA1F-DAEC9CD894A8}"/>
              </a:ext>
            </a:extLst>
          </p:cNvPr>
          <p:cNvSpPr/>
          <p:nvPr/>
        </p:nvSpPr>
        <p:spPr>
          <a:xfrm>
            <a:off x="6583912" y="3121841"/>
            <a:ext cx="1393767" cy="83286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RANSAC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632E0D-EC6C-4EA8-A44D-3E9261B1CE75}"/>
              </a:ext>
            </a:extLst>
          </p:cNvPr>
          <p:cNvSpPr/>
          <p:nvPr/>
        </p:nvSpPr>
        <p:spPr>
          <a:xfrm>
            <a:off x="4742182" y="3119877"/>
            <a:ext cx="1393767" cy="83286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plane_clip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6985A0-C8AE-4909-ADAE-BF8188B4CEF7}"/>
              </a:ext>
            </a:extLst>
          </p:cNvPr>
          <p:cNvCxnSpPr>
            <a:cxnSpLocks/>
            <a:stCxn id="75" idx="3"/>
            <a:endCxn id="30" idx="1"/>
          </p:cNvCxnSpPr>
          <p:nvPr/>
        </p:nvCxnSpPr>
        <p:spPr>
          <a:xfrm flipV="1">
            <a:off x="2604276" y="3538274"/>
            <a:ext cx="1626474" cy="132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B489A15-5E75-45E5-AE24-ED25BB3E24A6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8443644" y="3538274"/>
            <a:ext cx="1190245" cy="1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6DE558-DB8B-4E3C-A493-5D8A8ACFC59A}"/>
              </a:ext>
            </a:extLst>
          </p:cNvPr>
          <p:cNvSpPr/>
          <p:nvPr/>
        </p:nvSpPr>
        <p:spPr>
          <a:xfrm>
            <a:off x="9633889" y="3073908"/>
            <a:ext cx="1875989" cy="95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inlier_cloud</a:t>
            </a:r>
          </a:p>
        </p:txBody>
      </p:sp>
    </p:spTree>
    <p:extLst>
      <p:ext uri="{BB962C8B-B14F-4D97-AF65-F5344CB8AC3E}">
        <p14:creationId xmlns:p14="http://schemas.microsoft.com/office/powerpoint/2010/main" val="257225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4182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hdl_graph_slam_nodelet.cpp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functions()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22/32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AFEC9F6-C079-4D19-85E7-D963BF7897D8}"/>
              </a:ext>
            </a:extLst>
          </p:cNvPr>
          <p:cNvSpPr txBox="1">
            <a:spLocks/>
          </p:cNvSpPr>
          <p:nvPr/>
        </p:nvSpPr>
        <p:spPr>
          <a:xfrm>
            <a:off x="303712" y="588105"/>
            <a:ext cx="11584575" cy="6139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C4F77C1-9E4C-4838-A19D-B0BD31BEB774}"/>
              </a:ext>
            </a:extLst>
          </p:cNvPr>
          <p:cNvSpPr txBox="1">
            <a:spLocks/>
          </p:cNvSpPr>
          <p:nvPr/>
        </p:nvSpPr>
        <p:spPr>
          <a:xfrm>
            <a:off x="1122515" y="1802198"/>
            <a:ext cx="11069485" cy="364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Functions :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cloud_callback() : point cloud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keyrame_queue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집어넣음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flush_keyframe_queue() : keyframe_queue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모든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추가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nmea_callback() :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방위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callback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navsat_callback() : navsat callback (gps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값으로 방위값 알아내는 함수의 인자들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callback)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gps_callback() : gps callback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flush_gps_queue() : gps 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constraint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사용하는 함수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imu_callback()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flush_imu_queue() : imu_queue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pose_graph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constraint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사용하는 함수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floor_coeff_callback() : floor coefficient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집어넣음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flush_floor_queue() : keyframes(cloud)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 coefficient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연관지어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넣음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map_points_publish_timer_callback() : map point cloud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생성하고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 optimization_timer_callback() : Queue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상의 모든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삽입하고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최적화하는 함수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Function() :</a:t>
            </a:r>
          </a:p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	- create_marker_array() : marker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Visiluzation 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	- dump_service : 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현재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directory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집어넣음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(log 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?..)</a:t>
            </a:r>
          </a:p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	- save_map_service() : map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pcd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저장하는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형태의 함수</a:t>
            </a:r>
            <a:endParaRPr lang="en-US" altLang="ko-KR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8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flush_keyframe_queue()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24/32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165792" y="680161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downsample_method : Voxelgrid(3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차원을 격자식으로 표현한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Grid), resolution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165792" y="1251350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auto : Compile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과정에서 자동으로 자료형 맞춤 기능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C++11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적용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59427F-FDEA-40B5-98C7-890D3C9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0" y="451933"/>
            <a:ext cx="11846466" cy="6292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3C7BD9D0-B8F6-4932-A070-316492E43F1C}"/>
              </a:ext>
            </a:extLst>
          </p:cNvPr>
          <p:cNvSpPr txBox="1">
            <a:spLocks/>
          </p:cNvSpPr>
          <p:nvPr/>
        </p:nvSpPr>
        <p:spPr>
          <a:xfrm>
            <a:off x="5997435" y="652675"/>
            <a:ext cx="6026209" cy="5588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keyframe_queue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비어있을시 종료시키는 예외처리문 설정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keyframe_queue_size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만큼의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문안에서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new_keyframes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push_back(keyframe)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초기화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new_keyframes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추후에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loop closure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사용됨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pose node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odom2map(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아직까지는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trans2map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double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형변환된 단위행렬상태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keyframe-&gt;odom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곱하여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odometry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odom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저장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keyframe-&gt;node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odom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*add_se3_node()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통하여 저장 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*add_se3_node : graph_size, pose, vertex(graph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사용되는 꼭지점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</a:t>
            </a:r>
            <a:endParaRPr lang="en-US" altLang="ko-KR" sz="8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keyframe_hash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첫번째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 fix</a:t>
            </a: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keyframe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비었고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new_keyframes size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이면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fix_first_node param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때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6*6 size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항등행렬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inf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생성하고 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2)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생성한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graph_slam-&gt;add_se3_node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anchor_node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add_se3_edge()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 slam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anchor_edge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저장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* add_se3_edge() : relative_pose, information_matrix, edge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시작점과 끝점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vertices[0], [1]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반환</a:t>
            </a:r>
            <a:endParaRPr lang="en-US" altLang="ko-KR" sz="8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8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i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이고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비었으면 </a:t>
            </a:r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 마지막으로 이동</a:t>
            </a:r>
            <a:endParaRPr lang="en-US" altLang="ko-KR" sz="8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8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연속적인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사이에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연결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삼항연산자를 사용하여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prev_keyframe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i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일경우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keyframes.back() (= queue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end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-1), 0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아닐경우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keyframes_queue[i-]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8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=, ==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연산순서가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==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더 빠름 따라서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prev_keyframe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저장되는것이 아니라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 == 0 ? A : B 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삼항연산자 먼저 처리 후 그 값을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prev_keyframe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relative_pose, information, edge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 후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robust_kerne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적용한 값을 저장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(edge : keyframe_node, prev_keyframe_node, relative_pose, information)</a:t>
            </a:r>
          </a:p>
          <a:p>
            <a:pPr algn="l"/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keyframe_queue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 더하고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prev_keyframe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이용하여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points_topic, filtered_points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들을 </a:t>
            </a:r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  <a:p>
            <a:pPr algn="l"/>
            <a:endParaRPr lang="en-US" altLang="ko-KR" sz="1200" b="1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 erase (begin, end)</a:t>
            </a:r>
          </a:p>
        </p:txBody>
      </p:sp>
    </p:spTree>
    <p:extLst>
      <p:ext uri="{BB962C8B-B14F-4D97-AF65-F5344CB8AC3E}">
        <p14:creationId xmlns:p14="http://schemas.microsoft.com/office/powerpoint/2010/main" val="368709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nmea, navsat, gps callback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25/32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084813" y="705431"/>
            <a:ext cx="5933930" cy="4763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nmea_callback() : nmea_msgs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인자로받음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GPRMC struct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grmc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객체변수 생성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(nmea_parser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parse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nmea_msg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nmea_msg, grmc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위도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경도를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altitud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사용하지않음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nmea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위도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경도를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gps_callback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nasat_callback() : sensormsgs::navsat_msgs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navsat_msgs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header,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위도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경도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고도 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navsat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lat, long, alt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gps_callback()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gps_callback() 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nmea, navsat callback()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값의 위도 경도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(+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저장됐고 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gps_time_offset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938EF8-5208-459B-AFFA-5DAF7393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7" y="512165"/>
            <a:ext cx="5782928" cy="6167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03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flush_gps_queue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26/32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165792" y="680161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downsample_method : Voxelgrid(3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차원을 격자식으로 표현한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Grid), resolution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165792" y="1251350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auto : Compile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과정에서 자동으로 자료형 맞춤 기능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C++11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적용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50ADAD0-4D38-4B07-B07B-E31899A1DD1F}"/>
              </a:ext>
            </a:extLst>
          </p:cNvPr>
          <p:cNvSpPr txBox="1">
            <a:spLocks/>
          </p:cNvSpPr>
          <p:nvPr/>
        </p:nvSpPr>
        <p:spPr>
          <a:xfrm>
            <a:off x="6165791" y="1882084"/>
            <a:ext cx="6026209" cy="137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Downsample_method: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VOXELGrid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downsample_resolutio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만큼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초기화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APPROX_VOXELGRID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일경우 똑같이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downsample_resolutio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만큼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approx_voxelgrid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NONE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일경우 예외처리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오류메시지 출력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8F1430-C772-43EB-BD76-6C254661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1" y="474210"/>
            <a:ext cx="11862681" cy="6243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E8A6496-175A-4191-84A3-74619E5F2080}"/>
              </a:ext>
            </a:extLst>
          </p:cNvPr>
          <p:cNvSpPr txBox="1">
            <a:spLocks/>
          </p:cNvSpPr>
          <p:nvPr/>
        </p:nvSpPr>
        <p:spPr>
          <a:xfrm>
            <a:off x="5820258" y="359776"/>
            <a:ext cx="6026209" cy="5588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flush_gps_queue :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받은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 data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넣음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없을시 종료하는 예외처리문 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gps_cursor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시작점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시간이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마지막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크다면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 종료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시간이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시작지점의 시간 또는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utm_coord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작다면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 젤 마지막으로 이동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가장 가까운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 data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찾기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closest_gps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첫번째 값인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cursor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초기화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for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문통해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dt(closets_gps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시간의 초단위 오차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dt2(gps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시간오차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절대값 비교하여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 진행시켜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closest_gps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gps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시간 잔차가 너무 크면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skip</a:t>
            </a:r>
          </a:p>
          <a:p>
            <a:pPr algn="l"/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(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위도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경도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고도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UTM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좌표계에서의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북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고도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gps data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첫번째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origi</a:t>
            </a:r>
            <a:r>
              <a:rPr lang="ko-KR" altLang="en-US" sz="12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됨</a:t>
            </a:r>
            <a:endParaRPr lang="en-US" altLang="ko-KR" sz="12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zero_utm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존재할 시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xyz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zero_utm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zero_utm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곱한 값을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xyz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utm_coord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xyz (= -1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zero_utm)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설정하고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robust_kerne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후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gps_queue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날려주고 함수 종료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02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imu_callback, flush_imu_queue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27/32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C7BD9D0-B8F6-4932-A070-316492E43F1C}"/>
              </a:ext>
            </a:extLst>
          </p:cNvPr>
          <p:cNvSpPr txBox="1">
            <a:spLocks/>
          </p:cNvSpPr>
          <p:nvPr/>
        </p:nvSpPr>
        <p:spPr>
          <a:xfrm>
            <a:off x="6129459" y="479835"/>
            <a:ext cx="6026209" cy="6289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imu_callback() : sensor_msgs:: imu_msg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imu_orientation, imu_accleration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모두 사용하지 않으면 종료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imu_msg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 offset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queue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flush_imu_queue() 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keyframe, imu_queue, baes_frame_id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없으면 종료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for(auto)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구문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: keyframe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같아질 때까지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 ++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imu_queue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마지막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크다면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문 종료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가장 가까운 </a:t>
            </a:r>
            <a:r>
              <a:rPr lang="en-US" altLang="ko-KR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imu data</a:t>
            </a:r>
            <a:r>
              <a:rPr lang="ko-KR" altLang="en-US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통해 찾고 </a:t>
            </a:r>
            <a:r>
              <a:rPr lang="en-US" altLang="ko-KR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closest_imu</a:t>
            </a:r>
            <a:r>
              <a:rPr lang="ko-KR" altLang="en-US" sz="1200" b="1" u="sng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 u="sng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/>
            </a:pP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imu_cursor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imu_queue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시작지점을 놓고 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gps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closest_gps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마찬가지로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dt, dt2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거쳐 저장하며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quaterion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frame, timestamp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acc_imu.vector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linear_acceleration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quat_imu.quaternion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closest_imu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orientation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try, catch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accelration, quaternion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base_frame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맞게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시키고 그 값을 각각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acc_base, quat_base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오류발생시 오류 문구 출력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acc_base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벡터성분을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keyframe-&gt;acceleration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quat_base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w,x,y,z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성분을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keyframe-&gt;orientatio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keyframe-&gt;orientatio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작을경우 음수 취함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add_se3_prior_quat_edge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노드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orientaiton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받고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robust kernel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거쳐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 orientation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집어넣음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도 마찬가지로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add_se3_prior_vec_edge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–Z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단위벡터를 기준으로 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node, accleration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받고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accleration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edge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robustkernel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거쳐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imu_acceleration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집어넣음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imu_queue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비우고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updated = true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반환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ECF297-4C9C-46A2-AC28-CFA0CD68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06745"/>
            <a:ext cx="5886509" cy="619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44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525DF4D-122D-48A5-B82D-535C18CDFA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2377224" y="1331507"/>
            <a:ext cx="1581248" cy="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30347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 Graph SLAM : Nodelets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4/32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4" name="그래픽 133" descr="문서">
            <a:extLst>
              <a:ext uri="{FF2B5EF4-FFF2-40B4-BE49-F238E27FC236}">
                <a16:creationId xmlns:a16="http://schemas.microsoft.com/office/drawing/2014/main" id="{3481262B-CD60-4611-91DC-3A261D3F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274" y="1132635"/>
            <a:ext cx="489037" cy="411519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82260AF9-9868-4C28-8819-CFF54724B5A9}"/>
              </a:ext>
            </a:extLst>
          </p:cNvPr>
          <p:cNvSpPr txBox="1">
            <a:spLocks/>
          </p:cNvSpPr>
          <p:nvPr/>
        </p:nvSpPr>
        <p:spPr>
          <a:xfrm>
            <a:off x="7036079" y="1485584"/>
            <a:ext cx="1921874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hdl_graph_slam</a:t>
            </a:r>
            <a:endParaRPr lang="en-US" altLang="ko-KR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E1F0294C-9D77-4B92-9B3A-A51EB8B9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221" y="2106111"/>
            <a:ext cx="489037" cy="411519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87ABA09C-18B4-4D4E-963F-EDD838FF4EAD}"/>
              </a:ext>
            </a:extLst>
          </p:cNvPr>
          <p:cNvSpPr txBox="1">
            <a:spLocks/>
          </p:cNvSpPr>
          <p:nvPr/>
        </p:nvSpPr>
        <p:spPr>
          <a:xfrm>
            <a:off x="5033105" y="2790513"/>
            <a:ext cx="48903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5284BCA-F071-4374-B1FD-E108D76E5D80}"/>
              </a:ext>
            </a:extLst>
          </p:cNvPr>
          <p:cNvSpPr txBox="1">
            <a:spLocks/>
          </p:cNvSpPr>
          <p:nvPr/>
        </p:nvSpPr>
        <p:spPr>
          <a:xfrm>
            <a:off x="-404070" y="6783103"/>
            <a:ext cx="6773848" cy="7876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Robot_localization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namespace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Ekf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class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Ekf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class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Filter_base.h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안의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FilterBase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상속받고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namespace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안에 있기 때문에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다른 헤더파일에서 선언되더라도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상속이 가능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CA9346-785F-41A4-8620-EEB32A0D9068}"/>
              </a:ext>
            </a:extLst>
          </p:cNvPr>
          <p:cNvCxnSpPr>
            <a:cxnSpLocks/>
            <a:stCxn id="66" idx="3"/>
            <a:endCxn id="134" idx="1"/>
          </p:cNvCxnSpPr>
          <p:nvPr/>
        </p:nvCxnSpPr>
        <p:spPr>
          <a:xfrm>
            <a:off x="6245225" y="1332532"/>
            <a:ext cx="1121049" cy="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문서">
            <a:extLst>
              <a:ext uri="{FF2B5EF4-FFF2-40B4-BE49-F238E27FC236}">
                <a16:creationId xmlns:a16="http://schemas.microsoft.com/office/drawing/2014/main" id="{A5C2ADA7-0599-4D2A-B3F2-2ECAAB8A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6188" y="1126772"/>
            <a:ext cx="489037" cy="411519"/>
          </a:xfrm>
          <a:prstGeom prst="rect">
            <a:avLst/>
          </a:prstGeom>
        </p:spPr>
      </p:pic>
      <p:pic>
        <p:nvPicPr>
          <p:cNvPr id="73" name="그래픽 72" descr="문서">
            <a:extLst>
              <a:ext uri="{FF2B5EF4-FFF2-40B4-BE49-F238E27FC236}">
                <a16:creationId xmlns:a16="http://schemas.microsoft.com/office/drawing/2014/main" id="{668D0DD7-FAF5-45DA-A678-E8E6D42B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8472" y="1125747"/>
            <a:ext cx="489037" cy="411519"/>
          </a:xfrm>
          <a:prstGeom prst="rect">
            <a:avLst/>
          </a:prstGeom>
        </p:spPr>
      </p:pic>
      <p:sp>
        <p:nvSpPr>
          <p:cNvPr id="74" name="제목 1">
            <a:extLst>
              <a:ext uri="{FF2B5EF4-FFF2-40B4-BE49-F238E27FC236}">
                <a16:creationId xmlns:a16="http://schemas.microsoft.com/office/drawing/2014/main" id="{429AA870-CE00-4B25-9462-0AE35147BDC2}"/>
              </a:ext>
            </a:extLst>
          </p:cNvPr>
          <p:cNvSpPr txBox="1">
            <a:spLocks/>
          </p:cNvSpPr>
          <p:nvPr/>
        </p:nvSpPr>
        <p:spPr>
          <a:xfrm>
            <a:off x="3774057" y="1483626"/>
            <a:ext cx="133946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prefiltering</a:t>
            </a:r>
            <a:endParaRPr lang="en-US" altLang="ko-KR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8D7D2D-7F7A-476C-8534-17CC0B8D6BA4}"/>
              </a:ext>
            </a:extLst>
          </p:cNvPr>
          <p:cNvCxnSpPr>
            <a:cxnSpLocks/>
            <a:stCxn id="73" idx="3"/>
            <a:endCxn id="66" idx="1"/>
          </p:cNvCxnSpPr>
          <p:nvPr/>
        </p:nvCxnSpPr>
        <p:spPr>
          <a:xfrm>
            <a:off x="4447509" y="1331507"/>
            <a:ext cx="1308679" cy="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제목 1">
            <a:extLst>
              <a:ext uri="{FF2B5EF4-FFF2-40B4-BE49-F238E27FC236}">
                <a16:creationId xmlns:a16="http://schemas.microsoft.com/office/drawing/2014/main" id="{56D45C99-C3E5-435B-B40A-BB346C2DDCA8}"/>
              </a:ext>
            </a:extLst>
          </p:cNvPr>
          <p:cNvSpPr txBox="1">
            <a:spLocks/>
          </p:cNvSpPr>
          <p:nvPr/>
        </p:nvSpPr>
        <p:spPr>
          <a:xfrm>
            <a:off x="5273448" y="1472728"/>
            <a:ext cx="173481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scan_matching_odom</a:t>
            </a:r>
            <a:endParaRPr lang="en-US" altLang="ko-KR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2729E082-0B00-454F-8013-A8EE6FC9336E}"/>
              </a:ext>
            </a:extLst>
          </p:cNvPr>
          <p:cNvSpPr txBox="1">
            <a:spLocks/>
          </p:cNvSpPr>
          <p:nvPr/>
        </p:nvSpPr>
        <p:spPr>
          <a:xfrm>
            <a:off x="460337" y="763913"/>
            <a:ext cx="24141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Nodelet workflow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668BFF5-9AAF-4F66-8CBC-C40EAC2C7EB6}"/>
              </a:ext>
            </a:extLst>
          </p:cNvPr>
          <p:cNvCxnSpPr>
            <a:cxnSpLocks/>
            <a:stCxn id="75" idx="2"/>
            <a:endCxn id="53" idx="1"/>
          </p:cNvCxnSpPr>
          <p:nvPr/>
        </p:nvCxnSpPr>
        <p:spPr>
          <a:xfrm rot="16200000" flipH="1">
            <a:off x="4975142" y="1501791"/>
            <a:ext cx="975039" cy="6451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64845475-F26B-4959-B6AD-79D5C9CB97EF}"/>
              </a:ext>
            </a:extLst>
          </p:cNvPr>
          <p:cNvSpPr txBox="1">
            <a:spLocks/>
          </p:cNvSpPr>
          <p:nvPr/>
        </p:nvSpPr>
        <p:spPr>
          <a:xfrm>
            <a:off x="5440919" y="2475667"/>
            <a:ext cx="173481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floor_detection</a:t>
            </a:r>
            <a:endParaRPr lang="en-US" altLang="ko-KR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54F634F5-83D2-47E5-90A9-2FB1DAED2543}"/>
              </a:ext>
            </a:extLst>
          </p:cNvPr>
          <p:cNvSpPr txBox="1">
            <a:spLocks/>
          </p:cNvSpPr>
          <p:nvPr/>
        </p:nvSpPr>
        <p:spPr>
          <a:xfrm>
            <a:off x="2451230" y="1083301"/>
            <a:ext cx="158124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/velodyne_points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EE805E34-469D-4947-B8B6-FD87D77CDF65}"/>
              </a:ext>
            </a:extLst>
          </p:cNvPr>
          <p:cNvSpPr txBox="1">
            <a:spLocks/>
          </p:cNvSpPr>
          <p:nvPr/>
        </p:nvSpPr>
        <p:spPr>
          <a:xfrm>
            <a:off x="4470369" y="1083570"/>
            <a:ext cx="1339466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/filtered_points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6" name="제목 1">
            <a:extLst>
              <a:ext uri="{FF2B5EF4-FFF2-40B4-BE49-F238E27FC236}">
                <a16:creationId xmlns:a16="http://schemas.microsoft.com/office/drawing/2014/main" id="{55A618F8-0335-401A-B362-3750F189FCC6}"/>
              </a:ext>
            </a:extLst>
          </p:cNvPr>
          <p:cNvSpPr txBox="1">
            <a:spLocks/>
          </p:cNvSpPr>
          <p:nvPr/>
        </p:nvSpPr>
        <p:spPr>
          <a:xfrm>
            <a:off x="6420973" y="1083885"/>
            <a:ext cx="662742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/odom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487134C5-FC18-4EE4-8141-BA2C36A81BFB}"/>
              </a:ext>
            </a:extLst>
          </p:cNvPr>
          <p:cNvSpPr txBox="1">
            <a:spLocks/>
          </p:cNvSpPr>
          <p:nvPr/>
        </p:nvSpPr>
        <p:spPr>
          <a:xfrm>
            <a:off x="7975560" y="1094510"/>
            <a:ext cx="1339466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/map_points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B593ACF0-8182-43D6-8753-A37DA09495A5}"/>
              </a:ext>
            </a:extLst>
          </p:cNvPr>
          <p:cNvSpPr txBox="1">
            <a:spLocks/>
          </p:cNvSpPr>
          <p:nvPr/>
        </p:nvSpPr>
        <p:spPr>
          <a:xfrm>
            <a:off x="6334784" y="2068724"/>
            <a:ext cx="1828412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/floor_coefficients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4A1EE1-03DB-4972-A612-47997966057F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7855311" y="1338395"/>
            <a:ext cx="1309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70577-63D9-4048-9461-36C2B77129AB}"/>
              </a:ext>
            </a:extLst>
          </p:cNvPr>
          <p:cNvCxnSpPr>
            <a:cxnSpLocks/>
            <a:stCxn id="53" idx="3"/>
            <a:endCxn id="137" idx="2"/>
          </p:cNvCxnSpPr>
          <p:nvPr/>
        </p:nvCxnSpPr>
        <p:spPr>
          <a:xfrm flipV="1">
            <a:off x="6274258" y="1738846"/>
            <a:ext cx="1722758" cy="573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ED6FC5AB-56D0-4CCF-AE49-1FD56D567B01}"/>
              </a:ext>
            </a:extLst>
          </p:cNvPr>
          <p:cNvSpPr txBox="1">
            <a:spLocks/>
          </p:cNvSpPr>
          <p:nvPr/>
        </p:nvSpPr>
        <p:spPr>
          <a:xfrm>
            <a:off x="1623787" y="4182610"/>
            <a:ext cx="90341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1. Get input of /velodyne_points &amp; </a:t>
            </a:r>
            <a:r>
              <a:rPr lang="en-US" altLang="ko-KR" sz="14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 in ‘prefiltering’ nodelet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163C8AF5-06AB-4903-8F39-048441055E31}"/>
              </a:ext>
            </a:extLst>
          </p:cNvPr>
          <p:cNvSpPr txBox="1">
            <a:spLocks/>
          </p:cNvSpPr>
          <p:nvPr/>
        </p:nvSpPr>
        <p:spPr>
          <a:xfrm>
            <a:off x="458892" y="3441257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Nodelet function &amp; sequence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95F5F7BE-2145-45BC-BC2C-8D1E7370BA66}"/>
              </a:ext>
            </a:extLst>
          </p:cNvPr>
          <p:cNvSpPr txBox="1">
            <a:spLocks/>
          </p:cNvSpPr>
          <p:nvPr/>
        </p:nvSpPr>
        <p:spPr>
          <a:xfrm>
            <a:off x="1623787" y="4967330"/>
            <a:ext cx="9510142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2.1. </a:t>
            </a:r>
            <a:r>
              <a:rPr lang="en-US" altLang="ko-KR" sz="14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Estimate sensor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pose by iteratively applying a scan matching in ‘scan_matching_odometry’ nodelet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BDD48D48-F245-42B9-9ACD-CCC8D30CB683}"/>
              </a:ext>
            </a:extLst>
          </p:cNvPr>
          <p:cNvSpPr txBox="1">
            <a:spLocks/>
          </p:cNvSpPr>
          <p:nvPr/>
        </p:nvSpPr>
        <p:spPr>
          <a:xfrm>
            <a:off x="1623787" y="5740891"/>
            <a:ext cx="9510142" cy="501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3. Get Estimated odometry &amp; floor planes in ‘hdl_graph_slam’nodelet and </a:t>
            </a:r>
            <a:r>
              <a:rPr lang="en-US" altLang="ko-KR" sz="14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compenstate the accumulated</a:t>
            </a:r>
          </a:p>
          <a:p>
            <a:pPr algn="l"/>
            <a:r>
              <a:rPr lang="en-US" altLang="ko-KR" sz="14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error 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of the scanmatching </a:t>
            </a:r>
            <a:r>
              <a:rPr lang="en-US" altLang="ko-KR" sz="14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with loop detection, various constraints</a:t>
            </a:r>
            <a:endParaRPr lang="en-US" altLang="ko-KR" sz="1400" b="1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7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floor_coeffs_callback, flush_floor_queue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28/32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165792" y="680161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downsample_method : Voxelgrid(3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차원을 격자식으로 표현한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Grid), resolution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165792" y="1251350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auto : Compile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과정에서 자동으로 자료형 맞춤 기능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C++11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적용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50ADAD0-4D38-4B07-B07B-E31899A1DD1F}"/>
              </a:ext>
            </a:extLst>
          </p:cNvPr>
          <p:cNvSpPr txBox="1">
            <a:spLocks/>
          </p:cNvSpPr>
          <p:nvPr/>
        </p:nvSpPr>
        <p:spPr>
          <a:xfrm>
            <a:off x="6165791" y="1882084"/>
            <a:ext cx="6026209" cy="137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Downsample_method: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VOXELGrid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downsample_resolutio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만큼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초기화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APPROX_VOXELGRID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일경우 똑같이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downsample_resolutio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만큼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approx_voxelgrid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NONE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일경우 예외처리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오류메시지 출력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E613C-F139-421E-9586-1C2B4881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2" y="450525"/>
            <a:ext cx="11825944" cy="621872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C847B2-ECA4-4E62-84A0-425F97E86999}"/>
              </a:ext>
            </a:extLst>
          </p:cNvPr>
          <p:cNvSpPr txBox="1">
            <a:spLocks/>
          </p:cNvSpPr>
          <p:nvPr/>
        </p:nvSpPr>
        <p:spPr>
          <a:xfrm>
            <a:off x="6165792" y="-869448"/>
            <a:ext cx="6026209" cy="5588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floor_coeffs_callback() : h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_graph_slam:: floor_coeffs_msg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인자로받음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비어있으면 종료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pushback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floor_coeffs_queue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floor_coeffs_msgs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넣어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flush_floor_queue() : </a:t>
            </a:r>
          </a:p>
          <a:p>
            <a:pPr algn="l"/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latest_keyframe_stamp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마지막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back()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값 불러서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for(const auto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... )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구문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floor_coeffs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floor_coeffs_queue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같아질 때까지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++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하며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floor_plane_node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(0,0,1,0)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가지는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graph_slam_node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graph_slam-&gt; edge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저장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(keyframe_node, floor_plane_node, coeffs, information)</a:t>
            </a: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 robust kerne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거치고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coeffs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keframe-&gt;floor_coeffs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queue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비우고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updated = true 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반환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15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map_points_publish_timer_callback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29/32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C7BD9D0-B8F6-4932-A070-316492E43F1C}"/>
              </a:ext>
            </a:extLst>
          </p:cNvPr>
          <p:cNvSpPr txBox="1">
            <a:spLocks/>
          </p:cNvSpPr>
          <p:nvPr/>
        </p:nvSpPr>
        <p:spPr>
          <a:xfrm>
            <a:off x="6235582" y="3298281"/>
            <a:ext cx="6026209" cy="137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map_points_publish_timer_callback() : ros:: event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map_points_pub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없거나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graph_updated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존재하지 않을시 종료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(exception error handling)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keyframes_snapshot_mutex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초기화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과정에서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snapshot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keyframes_snapshot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map_cloud_generator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snapshot(keyframe, resolution)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map_frame_id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cloud_frame_id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snapshot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마지막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torosMsg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반환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cloud_msg publish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F2DB5-7F2E-4E4B-97EA-F120D500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1" y="595746"/>
            <a:ext cx="5933929" cy="6056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60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optimization_timer_callback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30/32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6BA31B-1C86-4390-9D44-CCE3497E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6" y="523523"/>
            <a:ext cx="11729130" cy="6137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6E48ECC-849B-4F00-89AC-E9BD37101750}"/>
              </a:ext>
            </a:extLst>
          </p:cNvPr>
          <p:cNvSpPr txBox="1">
            <a:spLocks/>
          </p:cNvSpPr>
          <p:nvPr/>
        </p:nvSpPr>
        <p:spPr>
          <a:xfrm>
            <a:off x="5820258" y="797824"/>
            <a:ext cx="6026209" cy="5588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optimization_timer_callback() : ros:: event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인자로 받음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flush_keyframe_quee()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함수값을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keyframe_update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 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(queue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상의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floor coeffs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 graph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추가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flush_keyframe_queue()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반환값이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updated(true, false)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bool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값이므로 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이것을 받아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updated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되지 않았으면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stamp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 추가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points_topic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frame id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로하는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&lt;points_topic, filtered_points topic&gt; publish</a:t>
            </a: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&amp;&amp;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아니고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라서 그냥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아닌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bit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..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여기서의 기능은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0,1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판별로 같은듯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keyframe_updated, flush_floor_queue, flush_gps_queue, flush_imu_queue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 하나라도 안 됐으면 종료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(exception error handling)</a:t>
            </a: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loop closure(detection) :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looops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loop_detector (keyframes, new_keyframes(key_frame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마지막값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graph_slam)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값을 저장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key1, key2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edge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저장하고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robust kernel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거쳐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\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new_key_frames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날리기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(clear)</a:t>
            </a:r>
          </a:p>
          <a:p>
            <a:pPr marL="228600" indent="-228600" algn="l">
              <a:buAutoNum type="arabicPeriod"/>
            </a:pP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첫번째 노드의 </a:t>
            </a:r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</a:t>
            </a:r>
            <a:r>
              <a:rPr lang="ko-KR" altLang="en-US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첫번째 노드의 현재 추정값으로 이동</a:t>
            </a:r>
            <a:endParaRPr lang="en-US" altLang="ko-KR" sz="11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(origin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근처에서 값이 자유롭게 변화하면서 머물수 있음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intial pose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고정하지 않음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endParaRPr lang="en-US" altLang="ko-KR" sz="1100" b="1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pose graph </a:t>
            </a:r>
            <a:r>
              <a:rPr lang="ko-KR" altLang="en-US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 </a:t>
            </a:r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(g2o library </a:t>
            </a:r>
            <a:r>
              <a:rPr lang="ko-KR" altLang="en-US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num_iterations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g2o_solver_num_iterations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num_iterations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값을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graph_slam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tf publish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keyframes.back()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(= keyframes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끝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 node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추정값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keyframe_odom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저장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(keyframe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 node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odom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변화값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?)</a:t>
            </a: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trans_odom2map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변수를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matrix(float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형변환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넣음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timestamp, trans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행렬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map_frame_id(=parent), odom_frame_id(=child)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matrix2transform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거쳐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저장하고</a:t>
            </a:r>
            <a:endParaRPr lang="en-US" altLang="ko-KR" sz="11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ts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85843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42AAC6-2793-4723-B823-56C5ED0D11FB}"/>
              </a:ext>
            </a:extLst>
          </p:cNvPr>
          <p:cNvSpPr/>
          <p:nvPr/>
        </p:nvSpPr>
        <p:spPr>
          <a:xfrm>
            <a:off x="3453420" y="2259307"/>
            <a:ext cx="4532246" cy="18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22371" y="-11140"/>
            <a:ext cx="118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hdl_graph_slam_nodelet : summary </a:t>
            </a:r>
            <a:endParaRPr kumimoji="1" lang="en-US" altLang="ko-Kore-KR" sz="20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414272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347768-54E7-47AB-8F15-6BA02BF5999E}"/>
              </a:ext>
            </a:extLst>
          </p:cNvPr>
          <p:cNvSpPr/>
          <p:nvPr/>
        </p:nvSpPr>
        <p:spPr>
          <a:xfrm>
            <a:off x="5751398" y="3365106"/>
            <a:ext cx="2114025" cy="71725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gps_callback()</a:t>
            </a:r>
          </a:p>
          <a:p>
            <a:pPr algn="ctr"/>
            <a:r>
              <a:rPr lang="en-US" altLang="ko-KR" sz="1200"/>
              <a:t>: nmea, navsat + time_offset</a:t>
            </a:r>
          </a:p>
          <a:p>
            <a:pPr algn="ctr"/>
            <a:r>
              <a:rPr lang="en-US" altLang="ko-KR" sz="1200"/>
              <a:t>=&gt; gps_queue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645B68-1F52-4EE5-9C21-EE26E3D6F48D}"/>
              </a:ext>
            </a:extLst>
          </p:cNvPr>
          <p:cNvSpPr/>
          <p:nvPr/>
        </p:nvSpPr>
        <p:spPr>
          <a:xfrm>
            <a:off x="3554027" y="2608347"/>
            <a:ext cx="2114025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imu_queue :</a:t>
            </a:r>
          </a:p>
          <a:p>
            <a:pPr algn="ctr"/>
            <a:r>
              <a:rPr lang="en-US" altLang="ko-KR" sz="1200"/>
              <a:t>from sensor_msgs::imu_msg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AC9A9F-9D52-40E8-A0EB-B9D400C98DD8}"/>
              </a:ext>
            </a:extLst>
          </p:cNvPr>
          <p:cNvSpPr/>
          <p:nvPr/>
        </p:nvSpPr>
        <p:spPr>
          <a:xfrm>
            <a:off x="920553" y="2832873"/>
            <a:ext cx="1710350" cy="75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cloud_callback </a:t>
            </a:r>
            <a:r>
              <a:rPr lang="en-US" altLang="ko-KR" sz="1200"/>
              <a:t>:</a:t>
            </a:r>
          </a:p>
          <a:p>
            <a:pPr algn="ctr"/>
            <a:r>
              <a:rPr lang="en-US" altLang="ko-KR" sz="1200"/>
              <a:t>cloud (keyframe)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3CAC41B-3897-497A-80D3-4FC09CBD72E5}"/>
              </a:ext>
            </a:extLst>
          </p:cNvPr>
          <p:cNvSpPr/>
          <p:nvPr/>
        </p:nvSpPr>
        <p:spPr>
          <a:xfrm>
            <a:off x="4214232" y="3383889"/>
            <a:ext cx="1470660" cy="6984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floor_queue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1696A67-53E9-428E-BA1F-DAEC9CD894A8}"/>
              </a:ext>
            </a:extLst>
          </p:cNvPr>
          <p:cNvSpPr/>
          <p:nvPr/>
        </p:nvSpPr>
        <p:spPr>
          <a:xfrm>
            <a:off x="5743009" y="2598197"/>
            <a:ext cx="1847768" cy="70207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keyframe(cloud)_queue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7011F7-8A54-4343-AAEA-50378284DDBC}"/>
              </a:ext>
            </a:extLst>
          </p:cNvPr>
          <p:cNvSpPr/>
          <p:nvPr/>
        </p:nvSpPr>
        <p:spPr>
          <a:xfrm>
            <a:off x="4938649" y="222886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Constraints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5557DC-9412-479E-960A-D9297393B9F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7985666" y="3203616"/>
            <a:ext cx="331383" cy="3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142A16-965D-4C2C-AD66-890C1BABA960}"/>
              </a:ext>
            </a:extLst>
          </p:cNvPr>
          <p:cNvSpPr/>
          <p:nvPr/>
        </p:nvSpPr>
        <p:spPr>
          <a:xfrm>
            <a:off x="8317049" y="2932596"/>
            <a:ext cx="1357759" cy="549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>
                <a:solidFill>
                  <a:schemeClr val="tx1"/>
                </a:solidFill>
              </a:rPr>
              <a:t>pose_graph</a:t>
            </a:r>
            <a:endParaRPr lang="ko-KR" altLang="en-US" b="1" u="sng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4BBE7-5CDD-4F55-A50A-A83FDA04D2A7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>
            <a:off x="9674808" y="3207279"/>
            <a:ext cx="331383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0CC49A-3395-41B8-808B-B09B205E56ED}"/>
              </a:ext>
            </a:extLst>
          </p:cNvPr>
          <p:cNvSpPr/>
          <p:nvPr/>
        </p:nvSpPr>
        <p:spPr>
          <a:xfrm>
            <a:off x="10006191" y="2961727"/>
            <a:ext cx="1253906" cy="4990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optimization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loop closure, g2o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B84623-26B9-478D-B189-A71CE69D57FB}"/>
              </a:ext>
            </a:extLst>
          </p:cNvPr>
          <p:cNvCxnSpPr>
            <a:cxnSpLocks/>
            <a:stCxn id="54" idx="0"/>
            <a:endCxn id="3" idx="2"/>
          </p:cNvCxnSpPr>
          <p:nvPr/>
        </p:nvCxnSpPr>
        <p:spPr>
          <a:xfrm flipV="1">
            <a:off x="5719543" y="4147925"/>
            <a:ext cx="0" cy="229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B9CEC5-DB9F-4667-87A5-84BC62E59F08}"/>
              </a:ext>
            </a:extLst>
          </p:cNvPr>
          <p:cNvSpPr/>
          <p:nvPr/>
        </p:nvSpPr>
        <p:spPr>
          <a:xfrm>
            <a:off x="4780962" y="4377604"/>
            <a:ext cx="1877161" cy="381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node -&gt; edge -&gt; node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with robust_kernel in edge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D9354E9-C008-4A31-A7B8-56DD237EF3A8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630903" y="3203616"/>
            <a:ext cx="822517" cy="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4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4006FD33-80A2-4F1F-80B4-2DE52A5CD20E}"/>
              </a:ext>
            </a:extLst>
          </p:cNvPr>
          <p:cNvCxnSpPr>
            <a:stCxn id="115" idx="1"/>
            <a:endCxn id="158" idx="1"/>
          </p:cNvCxnSpPr>
          <p:nvPr/>
        </p:nvCxnSpPr>
        <p:spPr>
          <a:xfrm rot="10800000" flipV="1">
            <a:off x="1277574" y="2976223"/>
            <a:ext cx="2850444" cy="2256782"/>
          </a:xfrm>
          <a:prstGeom prst="curvedConnector3">
            <a:avLst>
              <a:gd name="adj1" fmla="val 10802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BB6086F8-4313-4A87-A5FA-BF6F6FD5C195}"/>
              </a:ext>
            </a:extLst>
          </p:cNvPr>
          <p:cNvCxnSpPr>
            <a:stCxn id="109" idx="2"/>
            <a:endCxn id="142" idx="0"/>
          </p:cNvCxnSpPr>
          <p:nvPr/>
        </p:nvCxnSpPr>
        <p:spPr>
          <a:xfrm rot="5400000">
            <a:off x="5371058" y="-2136280"/>
            <a:ext cx="1144587" cy="9058001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22371" y="-11140"/>
            <a:ext cx="118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Summary </a:t>
            </a:r>
            <a:endParaRPr kumimoji="1" lang="en-US" altLang="ko-Kore-KR" sz="20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414272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EBF0A80-4017-42B3-9767-A8E6FC7AE8BF}"/>
              </a:ext>
            </a:extLst>
          </p:cNvPr>
          <p:cNvSpPr/>
          <p:nvPr/>
        </p:nvSpPr>
        <p:spPr>
          <a:xfrm>
            <a:off x="7270608" y="491975"/>
            <a:ext cx="2114025" cy="7633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downsample_filter</a:t>
            </a:r>
            <a:br>
              <a:rPr lang="en-US" altLang="ko-KR"/>
            </a:br>
            <a:r>
              <a:rPr lang="en-US" altLang="ko-KR" sz="1200"/>
              <a:t>voxel, appr_voxel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247D55-102E-4E75-9F64-180E010CE7A3}"/>
              </a:ext>
            </a:extLst>
          </p:cNvPr>
          <p:cNvSpPr/>
          <p:nvPr/>
        </p:nvSpPr>
        <p:spPr>
          <a:xfrm>
            <a:off x="7270607" y="1437436"/>
            <a:ext cx="2114025" cy="5033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distance_filter</a:t>
            </a:r>
          </a:p>
          <a:p>
            <a:pPr algn="ctr"/>
            <a:r>
              <a:rPr lang="en-US" altLang="ko-KR" sz="1200"/>
              <a:t>mean_k, raidus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3C75DFF-3E7C-44FA-B06C-AA71F18C22DB}"/>
              </a:ext>
            </a:extLst>
          </p:cNvPr>
          <p:cNvSpPr/>
          <p:nvPr/>
        </p:nvSpPr>
        <p:spPr>
          <a:xfrm>
            <a:off x="7270606" y="2179600"/>
            <a:ext cx="2114025" cy="5033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outlier_removing</a:t>
            </a:r>
          </a:p>
          <a:p>
            <a:pPr algn="ctr"/>
            <a:r>
              <a:rPr lang="en-US" altLang="ko-KR" sz="1200"/>
              <a:t>statistical, radius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FB7CDC-F004-4BAE-BC5C-1B6A121B3A46}"/>
              </a:ext>
            </a:extLst>
          </p:cNvPr>
          <p:cNvSpPr/>
          <p:nvPr/>
        </p:nvSpPr>
        <p:spPr>
          <a:xfrm>
            <a:off x="362445" y="658218"/>
            <a:ext cx="2114025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imu_queue :</a:t>
            </a:r>
          </a:p>
          <a:p>
            <a:pPr algn="ctr"/>
            <a:r>
              <a:rPr lang="en-US" altLang="ko-KR" sz="1200"/>
              <a:t>from sensor_msgs::imu_msg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C46AF23-BD06-4FD2-ADF4-575D7423C673}"/>
              </a:ext>
            </a:extLst>
          </p:cNvPr>
          <p:cNvSpPr/>
          <p:nvPr/>
        </p:nvSpPr>
        <p:spPr>
          <a:xfrm>
            <a:off x="933707" y="1540301"/>
            <a:ext cx="1542763" cy="94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cloud_queue :</a:t>
            </a:r>
          </a:p>
          <a:p>
            <a:pPr algn="ctr"/>
            <a:r>
              <a:rPr lang="en-US" altLang="ko-KR" sz="1200"/>
              <a:t>from pcl::cloud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9326E88-8E18-4594-AFCF-4DE91A8085A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9384633" y="873674"/>
            <a:ext cx="497253" cy="7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FFCA38D-8AE2-4E22-B79A-E9ACA6320AFB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9384632" y="1582897"/>
            <a:ext cx="497254" cy="106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699B31F-AB68-43C8-93B6-E11A6D4AA5FF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9384631" y="1582897"/>
            <a:ext cx="497255" cy="84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3B1C9DD-635C-499F-AACE-FAA4CE5DB5C7}"/>
              </a:ext>
            </a:extLst>
          </p:cNvPr>
          <p:cNvSpPr/>
          <p:nvPr/>
        </p:nvSpPr>
        <p:spPr>
          <a:xfrm>
            <a:off x="2814426" y="612702"/>
            <a:ext cx="2179499" cy="854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deskewing</a:t>
            </a:r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D7EB8A-FCA5-4B16-B701-C9BBD0E5FBAC}"/>
              </a:ext>
            </a:extLst>
          </p:cNvPr>
          <p:cNvCxnSpPr>
            <a:stCxn id="99" idx="3"/>
            <a:endCxn id="104" idx="1"/>
          </p:cNvCxnSpPr>
          <p:nvPr/>
        </p:nvCxnSpPr>
        <p:spPr>
          <a:xfrm>
            <a:off x="2476470" y="1039917"/>
            <a:ext cx="337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E3D67F8-C103-4DB2-AD8B-A13BAC5F77DF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2476470" y="1039917"/>
            <a:ext cx="337956" cy="973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F5FBEF5-80CD-4DB3-B317-0B9BF12C01A1}"/>
              </a:ext>
            </a:extLst>
          </p:cNvPr>
          <p:cNvSpPr/>
          <p:nvPr/>
        </p:nvSpPr>
        <p:spPr>
          <a:xfrm>
            <a:off x="5254698" y="788247"/>
            <a:ext cx="1644242" cy="5033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deskewed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4759B34-62E8-463A-B7B4-7B7A63430917}"/>
              </a:ext>
            </a:extLst>
          </p:cNvPr>
          <p:cNvCxnSpPr>
            <a:stCxn id="104" idx="3"/>
            <a:endCxn id="107" idx="1"/>
          </p:cNvCxnSpPr>
          <p:nvPr/>
        </p:nvCxnSpPr>
        <p:spPr>
          <a:xfrm>
            <a:off x="4993925" y="1039917"/>
            <a:ext cx="260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22261E-1EA5-4239-88A4-B8B1010BF852}"/>
              </a:ext>
            </a:extLst>
          </p:cNvPr>
          <p:cNvSpPr/>
          <p:nvPr/>
        </p:nvSpPr>
        <p:spPr>
          <a:xfrm>
            <a:off x="9881886" y="1232520"/>
            <a:ext cx="1180929" cy="5879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filtered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A00DF73-27A4-467E-BCA7-0770D45C6C2C}"/>
              </a:ext>
            </a:extLst>
          </p:cNvPr>
          <p:cNvCxnSpPr>
            <a:stCxn id="107" idx="3"/>
            <a:endCxn id="96" idx="1"/>
          </p:cNvCxnSpPr>
          <p:nvPr/>
        </p:nvCxnSpPr>
        <p:spPr>
          <a:xfrm flipV="1">
            <a:off x="6898940" y="873674"/>
            <a:ext cx="371668" cy="16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7BE41FE-FF3F-4767-B999-FF8BC5BA21C7}"/>
              </a:ext>
            </a:extLst>
          </p:cNvPr>
          <p:cNvCxnSpPr>
            <a:stCxn id="107" idx="3"/>
            <a:endCxn id="97" idx="1"/>
          </p:cNvCxnSpPr>
          <p:nvPr/>
        </p:nvCxnSpPr>
        <p:spPr>
          <a:xfrm>
            <a:off x="6898940" y="1039917"/>
            <a:ext cx="371667" cy="64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FF910A1-F99E-404A-80E3-5D74DFFAE358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>
            <a:off x="6898940" y="1039917"/>
            <a:ext cx="371666" cy="1391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429EF7A-34D9-4450-92B0-8847A3E9AEAB}"/>
              </a:ext>
            </a:extLst>
          </p:cNvPr>
          <p:cNvSpPr/>
          <p:nvPr/>
        </p:nvSpPr>
        <p:spPr>
          <a:xfrm>
            <a:off x="6120702" y="2857325"/>
            <a:ext cx="5648422" cy="2262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CF2048A-CE9F-4F66-9BEC-8C8F88EFF8D6}"/>
              </a:ext>
            </a:extLst>
          </p:cNvPr>
          <p:cNvSpPr/>
          <p:nvPr/>
        </p:nvSpPr>
        <p:spPr>
          <a:xfrm>
            <a:off x="6351509" y="3592347"/>
            <a:ext cx="1421654" cy="5033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msf_delta 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(pose1, pose0)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566B8C-1F60-4DB9-9209-6C5F677CD52E}"/>
              </a:ext>
            </a:extLst>
          </p:cNvPr>
          <p:cNvSpPr/>
          <p:nvPr/>
        </p:nvSpPr>
        <p:spPr>
          <a:xfrm>
            <a:off x="4128018" y="2724553"/>
            <a:ext cx="1644242" cy="503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Odometry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6D2CF8C-82B5-4350-AEA4-B672532D633C}"/>
              </a:ext>
            </a:extLst>
          </p:cNvPr>
          <p:cNvSpPr/>
          <p:nvPr/>
        </p:nvSpPr>
        <p:spPr>
          <a:xfrm>
            <a:off x="8132256" y="4125793"/>
            <a:ext cx="1470660" cy="9328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initial guess 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imu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=&gt; msf_detla = msf_pose1/msf_pose0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9EB88CF-692D-48EC-B172-98A124F0B3F9}"/>
              </a:ext>
            </a:extLst>
          </p:cNvPr>
          <p:cNvSpPr/>
          <p:nvPr/>
        </p:nvSpPr>
        <p:spPr>
          <a:xfrm>
            <a:off x="8078672" y="2907874"/>
            <a:ext cx="1584860" cy="11657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initial guess 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odom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sz="1200">
                <a:solidFill>
                  <a:schemeClr val="tx1"/>
                </a:solidFill>
              </a:rPr>
              <a:t>msf_delta = tf_matrix(pose1, pose0 with time_stamp)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88C58C0-A08F-4BE3-8156-B11091390F00}"/>
              </a:ext>
            </a:extLst>
          </p:cNvPr>
          <p:cNvSpPr/>
          <p:nvPr/>
        </p:nvSpPr>
        <p:spPr>
          <a:xfrm>
            <a:off x="10091723" y="3104164"/>
            <a:ext cx="1470660" cy="8379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align :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delta(dx,da) thresholding 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and algin point sequence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A47B451-C5EA-4AA5-87CF-6DD246A5D742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>
            <a:off x="7773163" y="3844017"/>
            <a:ext cx="359093" cy="748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0F39566-A217-4E91-B170-91CF9B1CE551}"/>
              </a:ext>
            </a:extLst>
          </p:cNvPr>
          <p:cNvSpPr/>
          <p:nvPr/>
        </p:nvSpPr>
        <p:spPr>
          <a:xfrm>
            <a:off x="6277423" y="2906253"/>
            <a:ext cx="10549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matching</a:t>
            </a:r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2539D08-9C96-4110-804A-4305BA37149E}"/>
              </a:ext>
            </a:extLst>
          </p:cNvPr>
          <p:cNvSpPr/>
          <p:nvPr/>
        </p:nvSpPr>
        <p:spPr>
          <a:xfrm>
            <a:off x="6351509" y="4320383"/>
            <a:ext cx="1393767" cy="7507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msf_pose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from msf package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(sensor_fusing)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2825D4E-989B-477A-8598-599D0BE8D69F}"/>
              </a:ext>
            </a:extLst>
          </p:cNvPr>
          <p:cNvCxnSpPr>
            <a:cxnSpLocks/>
            <a:stCxn id="121" idx="0"/>
            <a:endCxn id="114" idx="2"/>
          </p:cNvCxnSpPr>
          <p:nvPr/>
        </p:nvCxnSpPr>
        <p:spPr>
          <a:xfrm flipV="1">
            <a:off x="7048393" y="4095686"/>
            <a:ext cx="13943" cy="22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EAC4643-420C-44CA-9E20-D20B3EA17E7A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 flipV="1">
            <a:off x="7773163" y="3490772"/>
            <a:ext cx="305509" cy="353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5494048-0011-4A01-81AE-C4EA993E73FF}"/>
              </a:ext>
            </a:extLst>
          </p:cNvPr>
          <p:cNvCxnSpPr>
            <a:cxnSpLocks/>
            <a:stCxn id="113" idx="1"/>
            <a:endCxn id="115" idx="3"/>
          </p:cNvCxnSpPr>
          <p:nvPr/>
        </p:nvCxnSpPr>
        <p:spPr>
          <a:xfrm flipH="1" flipV="1">
            <a:off x="5772260" y="2976223"/>
            <a:ext cx="348442" cy="1012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4F813D4-10FB-40C1-AC3A-E8F23BBBEC91}"/>
              </a:ext>
            </a:extLst>
          </p:cNvPr>
          <p:cNvCxnSpPr>
            <a:cxnSpLocks/>
            <a:stCxn id="117" idx="3"/>
            <a:endCxn id="118" idx="2"/>
          </p:cNvCxnSpPr>
          <p:nvPr/>
        </p:nvCxnSpPr>
        <p:spPr>
          <a:xfrm>
            <a:off x="9663532" y="3490772"/>
            <a:ext cx="428191" cy="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DE83558-C36E-4B15-8D3A-D40E106FE9D2}"/>
              </a:ext>
            </a:extLst>
          </p:cNvPr>
          <p:cNvCxnSpPr>
            <a:stCxn id="116" idx="3"/>
            <a:endCxn id="118" idx="2"/>
          </p:cNvCxnSpPr>
          <p:nvPr/>
        </p:nvCxnSpPr>
        <p:spPr>
          <a:xfrm flipV="1">
            <a:off x="9602916" y="3523154"/>
            <a:ext cx="488807" cy="106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A3A20C2-1AB0-4118-9C76-53ED6FC0F16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10472351" y="1820427"/>
            <a:ext cx="0" cy="103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730778CE-9E89-4D49-BADA-B7564F8CA3F8}"/>
              </a:ext>
            </a:extLst>
          </p:cNvPr>
          <p:cNvSpPr/>
          <p:nvPr/>
        </p:nvSpPr>
        <p:spPr>
          <a:xfrm>
            <a:off x="357337" y="2965014"/>
            <a:ext cx="2114025" cy="8946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44370D-F6E4-4700-9E9D-013D9710BC5C}"/>
              </a:ext>
            </a:extLst>
          </p:cNvPr>
          <p:cNvSpPr/>
          <p:nvPr/>
        </p:nvSpPr>
        <p:spPr>
          <a:xfrm>
            <a:off x="500056" y="2919498"/>
            <a:ext cx="785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detect</a:t>
            </a:r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EE7846B-7CA7-47C5-9573-BDE4E21BCC14}"/>
              </a:ext>
            </a:extLst>
          </p:cNvPr>
          <p:cNvSpPr/>
          <p:nvPr/>
        </p:nvSpPr>
        <p:spPr>
          <a:xfrm>
            <a:off x="1442057" y="3255892"/>
            <a:ext cx="903389" cy="416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RANSAC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F2BF32EC-4521-4586-9CA2-B9A4159D7B31}"/>
              </a:ext>
            </a:extLst>
          </p:cNvPr>
          <p:cNvSpPr/>
          <p:nvPr/>
        </p:nvSpPr>
        <p:spPr>
          <a:xfrm>
            <a:off x="463073" y="3253928"/>
            <a:ext cx="903389" cy="416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plane_clip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79ACC94-404F-4B70-B27F-04020D192ACA}"/>
              </a:ext>
            </a:extLst>
          </p:cNvPr>
          <p:cNvCxnSpPr>
            <a:cxnSpLocks/>
            <a:stCxn id="142" idx="3"/>
            <a:endCxn id="149" idx="1"/>
          </p:cNvCxnSpPr>
          <p:nvPr/>
        </p:nvCxnSpPr>
        <p:spPr>
          <a:xfrm>
            <a:off x="2471362" y="3412364"/>
            <a:ext cx="1361094" cy="334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B9BED32-CCD1-44FE-A680-DBB955CF1E34}"/>
              </a:ext>
            </a:extLst>
          </p:cNvPr>
          <p:cNvSpPr/>
          <p:nvPr/>
        </p:nvSpPr>
        <p:spPr>
          <a:xfrm>
            <a:off x="3832456" y="3471841"/>
            <a:ext cx="1288007" cy="549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inlier_cloud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08B5D31-DE82-4907-8A8C-CF91E531A13B}"/>
              </a:ext>
            </a:extLst>
          </p:cNvPr>
          <p:cNvSpPr/>
          <p:nvPr/>
        </p:nvSpPr>
        <p:spPr>
          <a:xfrm>
            <a:off x="1277574" y="4288696"/>
            <a:ext cx="4532246" cy="1888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AD88A61C-5BF2-41AB-97EC-22DC6EC21673}"/>
              </a:ext>
            </a:extLst>
          </p:cNvPr>
          <p:cNvSpPr/>
          <p:nvPr/>
        </p:nvSpPr>
        <p:spPr>
          <a:xfrm>
            <a:off x="3575552" y="5394495"/>
            <a:ext cx="2114025" cy="7172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gps_callback()</a:t>
            </a:r>
          </a:p>
          <a:p>
            <a:pPr algn="ctr"/>
            <a:r>
              <a:rPr lang="en-US" altLang="ko-KR" sz="1200"/>
              <a:t>: nmea, navsat + time_offset</a:t>
            </a:r>
          </a:p>
          <a:p>
            <a:pPr algn="ctr"/>
            <a:r>
              <a:rPr lang="en-US" altLang="ko-KR" sz="1200"/>
              <a:t>=&gt; gps_queue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F860C7FE-5AC8-4FC3-85F8-EF9E8D69E13C}"/>
              </a:ext>
            </a:extLst>
          </p:cNvPr>
          <p:cNvSpPr/>
          <p:nvPr/>
        </p:nvSpPr>
        <p:spPr>
          <a:xfrm>
            <a:off x="3770191" y="4582811"/>
            <a:ext cx="1470660" cy="6984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floor_queue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2304EFD2-0706-47A7-AE84-0EEDFFFD0311}"/>
              </a:ext>
            </a:extLst>
          </p:cNvPr>
          <p:cNvSpPr/>
          <p:nvPr/>
        </p:nvSpPr>
        <p:spPr>
          <a:xfrm>
            <a:off x="1607541" y="5418916"/>
            <a:ext cx="1847768" cy="702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keyframe(cloud)_queue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865DF38-56F6-495D-879E-57ED33ECCF24}"/>
              </a:ext>
            </a:extLst>
          </p:cNvPr>
          <p:cNvSpPr/>
          <p:nvPr/>
        </p:nvSpPr>
        <p:spPr>
          <a:xfrm>
            <a:off x="2762803" y="4258254"/>
            <a:ext cx="12412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/>
              <a:t>Constraints</a:t>
            </a:r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A17368F-B19F-4FD6-95AC-E49CFE9969FA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>
            <a:off x="5809820" y="5233005"/>
            <a:ext cx="735330" cy="83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2FC44E2-F5AE-49EA-9BDE-A24F4F71404E}"/>
              </a:ext>
            </a:extLst>
          </p:cNvPr>
          <p:cNvSpPr/>
          <p:nvPr/>
        </p:nvSpPr>
        <p:spPr>
          <a:xfrm>
            <a:off x="6545150" y="5558562"/>
            <a:ext cx="1854613" cy="1022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>
                <a:solidFill>
                  <a:schemeClr val="tx1"/>
                </a:solidFill>
              </a:rPr>
              <a:t>pose_graph</a:t>
            </a:r>
            <a:endParaRPr lang="ko-KR" altLang="en-US" b="1" u="sng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CBAE00E-29A3-4D89-A81F-FC461EC1BA5B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>
            <a:off x="8399763" y="6069795"/>
            <a:ext cx="1046943" cy="4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17F2414-EF5C-4EF7-B6EE-E38872262C81}"/>
              </a:ext>
            </a:extLst>
          </p:cNvPr>
          <p:cNvSpPr/>
          <p:nvPr/>
        </p:nvSpPr>
        <p:spPr>
          <a:xfrm>
            <a:off x="9446706" y="5718529"/>
            <a:ext cx="1639856" cy="785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optimization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loop closure, g2o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292E871E-42C1-4A8A-A6DA-424C890B7F76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3543697" y="6177314"/>
            <a:ext cx="0" cy="95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635EDEC-2F3A-4E7B-8A87-E1C6A67A98C3}"/>
              </a:ext>
            </a:extLst>
          </p:cNvPr>
          <p:cNvSpPr/>
          <p:nvPr/>
        </p:nvSpPr>
        <p:spPr>
          <a:xfrm>
            <a:off x="2605116" y="6273241"/>
            <a:ext cx="1877161" cy="381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node -&gt; edge -&gt; node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with robust_kernel in edge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C3CF637-41EC-446B-A349-96D015DB8497}"/>
              </a:ext>
            </a:extLst>
          </p:cNvPr>
          <p:cNvCxnSpPr>
            <a:cxnSpLocks/>
            <a:stCxn id="149" idx="2"/>
            <a:endCxn id="162" idx="0"/>
          </p:cNvCxnSpPr>
          <p:nvPr/>
        </p:nvCxnSpPr>
        <p:spPr>
          <a:xfrm>
            <a:off x="4476460" y="4021808"/>
            <a:ext cx="29061" cy="56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8F42855-5892-40BA-828E-CDDEFB65EDF3}"/>
              </a:ext>
            </a:extLst>
          </p:cNvPr>
          <p:cNvSpPr/>
          <p:nvPr/>
        </p:nvSpPr>
        <p:spPr>
          <a:xfrm>
            <a:off x="1500725" y="4599462"/>
            <a:ext cx="2114025" cy="7020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imu_queue :</a:t>
            </a:r>
          </a:p>
          <a:p>
            <a:pPr algn="ctr"/>
            <a:r>
              <a:rPr lang="en-US" altLang="ko-KR" sz="1200"/>
              <a:t>from sensor_msgs::imu_msg</a:t>
            </a:r>
          </a:p>
        </p:txBody>
      </p:sp>
    </p:spTree>
    <p:extLst>
      <p:ext uri="{BB962C8B-B14F-4D97-AF65-F5344CB8AC3E}">
        <p14:creationId xmlns:p14="http://schemas.microsoft.com/office/powerpoint/2010/main" val="2450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prefiltering_nodelet : initialize_params(), funcs()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7/32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165792" y="1427045"/>
            <a:ext cx="5933930" cy="3910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initialize_params () :</a:t>
            </a: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downsample_method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(VOXELGRID, APPROX_VOXELGRID)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leafSize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downsample_resolution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만큼 설정하여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voxelgrid or     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approx_voxelgrid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2. outlier_removal method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(STATISTICAL, RADIUS)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STATISTICAL : mean_k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stddev_mul_thresh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이용하여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outlier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제거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RADIUS : radius, min_negihbor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이용하여 반경의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outlier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제거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3. distance_filter =&gt; distance filter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최소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initialize_params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는 위의 세가지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지정만 함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F54C44-CAA4-4979-A509-5DB128C7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4" y="519876"/>
            <a:ext cx="5807891" cy="6198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90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prefiltering_nodelet : </a:t>
            </a:r>
            <a:r>
              <a:rPr kumimoji="1" lang="en-US" altLang="ko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function</a:t>
            </a:r>
            <a:r>
              <a:rPr kumimoji="1" lang="en-US" altLang="ko-Kore-KR" sz="24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8/32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5685255" y="450525"/>
            <a:ext cx="6333979" cy="4411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imu_callback()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imu_msg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불러와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imu_queue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2. cloud_callback() 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- 2-1. src_cloud_r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불러와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deskewing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거친값을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src_cloud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- 2-2. src_cloud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base_link frame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변환한 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‘transform’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- 2-3. src_cloud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input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변수를통해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‘transformed’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- 2-4. distance filter, downsample, outlier_removal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거친 값을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filtered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  - 2-5. filtered publish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불러와서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distance filter, downsample, outlier_removal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적용하고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07DAFE-5406-4598-9CBB-6CFDADCA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5" y="566432"/>
            <a:ext cx="5369546" cy="6161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4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prefiltering_nodelet </a:t>
            </a:r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funcs</a:t>
            </a:r>
            <a:r>
              <a:rPr kumimoji="1" lang="en-US" altLang="ko-Kore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deskewing</a:t>
            </a:r>
            <a:endParaRPr kumimoji="1" lang="en-US" altLang="ko-Kore-KR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4290B7B-0D05-4B52-98B7-BF1FB01D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2" y="1734406"/>
            <a:ext cx="6229527" cy="49759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B062B4-6A9B-4D49-B798-5110554A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2" y="406641"/>
            <a:ext cx="6208694" cy="4716507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01B1FC42-553E-46EE-BD87-ABAD0DC7E7B4}"/>
              </a:ext>
            </a:extLst>
          </p:cNvPr>
          <p:cNvSpPr txBox="1">
            <a:spLocks/>
          </p:cNvSpPr>
          <p:nvPr/>
        </p:nvSpPr>
        <p:spPr>
          <a:xfrm>
            <a:off x="6720020" y="2455115"/>
            <a:ext cx="5300038" cy="887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deskewing() :</a:t>
            </a:r>
          </a:p>
          <a:p>
            <a:pPr marL="228600" indent="-228600" algn="l">
              <a:buAutoNum type="arabicPeriod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pcl::pointCloud ptr 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인자로 받는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deskewing ConstPtr 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생성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point 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sequence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r,g,b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추가하여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color 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만들고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point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개수를 나타내는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colored point 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  <a:p>
            <a:pPr marL="228600" indent="-228600" algn="l">
              <a:buAutoNum type="arabicPeriod" startAt="3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imu_callback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만든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imu_queue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imu_msg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queue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할당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eriod" startAt="3"/>
            </a:pP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deskewed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값과 회전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저장 후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deskewed publish</a:t>
            </a:r>
          </a:p>
        </p:txBody>
      </p:sp>
    </p:spTree>
    <p:extLst>
      <p:ext uri="{BB962C8B-B14F-4D97-AF65-F5344CB8AC3E}">
        <p14:creationId xmlns:p14="http://schemas.microsoft.com/office/powerpoint/2010/main" val="24204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22371" y="-11140"/>
            <a:ext cx="1184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Prefiltering_nodelet : summary</a:t>
            </a:r>
            <a:endParaRPr kumimoji="1" lang="en-US" altLang="ko-Kore-KR" sz="20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863711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414272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9/32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347768-54E7-47AB-8F15-6BA02BF5999E}"/>
              </a:ext>
            </a:extLst>
          </p:cNvPr>
          <p:cNvSpPr/>
          <p:nvPr/>
        </p:nvSpPr>
        <p:spPr>
          <a:xfrm>
            <a:off x="7945829" y="2310564"/>
            <a:ext cx="2114025" cy="7633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downsample_filter</a:t>
            </a:r>
            <a:br>
              <a:rPr lang="en-US" altLang="ko-KR"/>
            </a:br>
            <a:r>
              <a:rPr lang="en-US" altLang="ko-KR" sz="1200"/>
              <a:t>voxel, appr_voxel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DC05A9-95E4-4B8B-8A40-E1B2F2430276}"/>
              </a:ext>
            </a:extLst>
          </p:cNvPr>
          <p:cNvSpPr/>
          <p:nvPr/>
        </p:nvSpPr>
        <p:spPr>
          <a:xfrm>
            <a:off x="7945828" y="3256025"/>
            <a:ext cx="2114025" cy="503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distance_filter</a:t>
            </a:r>
          </a:p>
          <a:p>
            <a:pPr algn="ctr"/>
            <a:r>
              <a:rPr lang="en-US" altLang="ko-KR" sz="1200"/>
              <a:t>mean_k, raidus</a:t>
            </a:r>
            <a:endParaRPr lang="ko-KR" altLang="en-US" sz="12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7D7B09-B917-4AF0-B615-6707DF4A7156}"/>
              </a:ext>
            </a:extLst>
          </p:cNvPr>
          <p:cNvSpPr/>
          <p:nvPr/>
        </p:nvSpPr>
        <p:spPr>
          <a:xfrm>
            <a:off x="7945827" y="3998189"/>
            <a:ext cx="2114025" cy="5033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outlier_removing</a:t>
            </a:r>
          </a:p>
          <a:p>
            <a:pPr algn="ctr"/>
            <a:r>
              <a:rPr lang="en-US" altLang="ko-KR" sz="1200"/>
              <a:t>statistical, radius</a:t>
            </a:r>
            <a:endParaRPr lang="ko-KR" altLang="en-US" sz="12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645B68-1F52-4EE5-9C21-EE26E3D6F48D}"/>
              </a:ext>
            </a:extLst>
          </p:cNvPr>
          <p:cNvSpPr/>
          <p:nvPr/>
        </p:nvSpPr>
        <p:spPr>
          <a:xfrm>
            <a:off x="336005" y="1998128"/>
            <a:ext cx="2114025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imu_queue :</a:t>
            </a:r>
          </a:p>
          <a:p>
            <a:pPr algn="ctr"/>
            <a:r>
              <a:rPr lang="en-US" altLang="ko-KR" sz="1200"/>
              <a:t>from sensor_msgs::imu_msg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AC9A9F-9D52-40E8-A0EB-B9D400C98DD8}"/>
              </a:ext>
            </a:extLst>
          </p:cNvPr>
          <p:cNvSpPr/>
          <p:nvPr/>
        </p:nvSpPr>
        <p:spPr>
          <a:xfrm>
            <a:off x="502361" y="4017266"/>
            <a:ext cx="1946489" cy="94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cloud_queue :</a:t>
            </a:r>
          </a:p>
          <a:p>
            <a:pPr algn="ctr"/>
            <a:r>
              <a:rPr lang="en-US" altLang="ko-KR" sz="1200"/>
              <a:t>from pcl::cloud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8A4A25-8774-435E-A0B9-D23213DA0A55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>
            <a:off x="10059854" y="2692263"/>
            <a:ext cx="497253" cy="7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50D986-7ABA-4582-869A-89804E97FDFD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10059853" y="3401486"/>
            <a:ext cx="497254" cy="106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662744-C27E-44D5-B8AD-EF9319698658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10059852" y="3401486"/>
            <a:ext cx="497255" cy="84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1831E4-53C0-4F80-866D-C181C4978277}"/>
              </a:ext>
            </a:extLst>
          </p:cNvPr>
          <p:cNvSpPr/>
          <p:nvPr/>
        </p:nvSpPr>
        <p:spPr>
          <a:xfrm>
            <a:off x="2919357" y="2917344"/>
            <a:ext cx="2179499" cy="85443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deskewing()</a:t>
            </a:r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0330D14-3A3A-4B09-94CD-A3A738352794}"/>
              </a:ext>
            </a:extLst>
          </p:cNvPr>
          <p:cNvCxnSpPr>
            <a:stCxn id="13" idx="3"/>
            <a:endCxn id="30" idx="1"/>
          </p:cNvCxnSpPr>
          <p:nvPr/>
        </p:nvCxnSpPr>
        <p:spPr>
          <a:xfrm>
            <a:off x="2450030" y="2379827"/>
            <a:ext cx="469327" cy="96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B0E1C9-8027-4F39-86E1-BA158713BECE}"/>
              </a:ext>
            </a:extLst>
          </p:cNvPr>
          <p:cNvCxnSpPr>
            <a:stCxn id="14" idx="3"/>
            <a:endCxn id="30" idx="1"/>
          </p:cNvCxnSpPr>
          <p:nvPr/>
        </p:nvCxnSpPr>
        <p:spPr>
          <a:xfrm flipV="1">
            <a:off x="2448850" y="3344559"/>
            <a:ext cx="470507" cy="114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5B013B-B277-4748-B687-064F8BA655AE}"/>
              </a:ext>
            </a:extLst>
          </p:cNvPr>
          <p:cNvSpPr/>
          <p:nvPr/>
        </p:nvSpPr>
        <p:spPr>
          <a:xfrm>
            <a:off x="5437268" y="3073962"/>
            <a:ext cx="1644242" cy="503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deskewed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6023A98-1995-42D7-A2B4-AE404A1CEE00}"/>
              </a:ext>
            </a:extLst>
          </p:cNvPr>
          <p:cNvCxnSpPr>
            <a:stCxn id="30" idx="3"/>
            <a:endCxn id="69" idx="1"/>
          </p:cNvCxnSpPr>
          <p:nvPr/>
        </p:nvCxnSpPr>
        <p:spPr>
          <a:xfrm flipV="1">
            <a:off x="5098856" y="3325632"/>
            <a:ext cx="338412" cy="18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8B5815-9BC3-4B5D-9B89-FCCDFD67C8CE}"/>
              </a:ext>
            </a:extLst>
          </p:cNvPr>
          <p:cNvSpPr/>
          <p:nvPr/>
        </p:nvSpPr>
        <p:spPr>
          <a:xfrm>
            <a:off x="10557107" y="3107532"/>
            <a:ext cx="1180929" cy="5879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filtered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5558BEB-F6D6-430B-B70A-DEFECD091CF1}"/>
              </a:ext>
            </a:extLst>
          </p:cNvPr>
          <p:cNvCxnSpPr>
            <a:stCxn id="69" idx="3"/>
            <a:endCxn id="2" idx="1"/>
          </p:cNvCxnSpPr>
          <p:nvPr/>
        </p:nvCxnSpPr>
        <p:spPr>
          <a:xfrm flipV="1">
            <a:off x="7081510" y="2692263"/>
            <a:ext cx="864319" cy="63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6610427-35FD-481C-B5C4-810F0A488317}"/>
              </a:ext>
            </a:extLst>
          </p:cNvPr>
          <p:cNvCxnSpPr>
            <a:stCxn id="69" idx="3"/>
            <a:endCxn id="11" idx="1"/>
          </p:cNvCxnSpPr>
          <p:nvPr/>
        </p:nvCxnSpPr>
        <p:spPr>
          <a:xfrm>
            <a:off x="7081510" y="3325632"/>
            <a:ext cx="864318" cy="18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E152EED-602F-4332-9E4D-E3B27616A5B7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081510" y="3325632"/>
            <a:ext cx="864317" cy="92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3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scan_matching_odometry_nodelet </a:t>
            </a:r>
            <a:r>
              <a:rPr kumimoji="1" lang="en-US" altLang="ko-Kore-KR" sz="16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cloud_callback, msf_pose_callback, downsample</a:t>
            </a:r>
            <a:r>
              <a:rPr kumimoji="1" lang="en-US" altLang="ko-KR" sz="1600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</a:t>
            </a:r>
            <a:endParaRPr kumimoji="1" lang="en-US" altLang="ko-Kore-KR" sz="2400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12/32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68257941-0EB9-4264-BBAD-27F5C429CCF6}"/>
              </a:ext>
            </a:extLst>
          </p:cNvPr>
          <p:cNvSpPr txBox="1">
            <a:spLocks/>
          </p:cNvSpPr>
          <p:nvPr/>
        </p:nvSpPr>
        <p:spPr>
          <a:xfrm>
            <a:off x="-16214" y="4950118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Mahalanobis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확률분포와 점 사이의 거리를 계산하는 방식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8B8FE06-DFDB-4315-9663-E92A97FC325F}"/>
              </a:ext>
            </a:extLst>
          </p:cNvPr>
          <p:cNvSpPr txBox="1">
            <a:spLocks/>
          </p:cNvSpPr>
          <p:nvPr/>
        </p:nvSpPr>
        <p:spPr>
          <a:xfrm>
            <a:off x="6297705" y="1257510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cloud_callback() : 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sensor_msg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cloud_msg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pcl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matching</a:t>
            </a: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최종적으로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matchin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odometry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2194FD1-37D1-4397-AA02-9F25D54DC3AF}"/>
              </a:ext>
            </a:extLst>
          </p:cNvPr>
          <p:cNvSpPr txBox="1">
            <a:spLocks/>
          </p:cNvSpPr>
          <p:nvPr/>
        </p:nvSpPr>
        <p:spPr>
          <a:xfrm>
            <a:off x="6192843" y="2204145"/>
            <a:ext cx="5933930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offline 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추정의 경우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변수의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points_topic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변수로 지정하고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cloud_msg.header.stamp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초의 시간을 추가해 지연된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저장</a:t>
            </a:r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read_until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points_topic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filter_points</a:t>
            </a:r>
            <a:r>
              <a:rPr lang="ko-KR" altLang="en-US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publish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50ADAD0-4D38-4B07-B07B-E31899A1DD1F}"/>
              </a:ext>
            </a:extLst>
          </p:cNvPr>
          <p:cNvSpPr txBox="1">
            <a:spLocks/>
          </p:cNvSpPr>
          <p:nvPr/>
        </p:nvSpPr>
        <p:spPr>
          <a:xfrm>
            <a:off x="6251566" y="2817670"/>
            <a:ext cx="6026209" cy="137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msf_pose_callback () 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sensor_fusing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msf package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불러오고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pose, update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후의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나눔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C7BD9D0-B8F6-4932-A070-316492E43F1C}"/>
              </a:ext>
            </a:extLst>
          </p:cNvPr>
          <p:cNvSpPr txBox="1">
            <a:spLocks/>
          </p:cNvSpPr>
          <p:nvPr/>
        </p:nvSpPr>
        <p:spPr>
          <a:xfrm>
            <a:off x="6328690" y="4736955"/>
            <a:ext cx="6026209" cy="137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downsample() :</a:t>
            </a:r>
          </a:p>
          <a:p>
            <a:pPr algn="l"/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downsample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filtered</a:t>
            </a:r>
            <a:r>
              <a:rPr lang="ko-KR" altLang="en-US" sz="12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저장</a:t>
            </a:r>
            <a:endParaRPr lang="en-US" altLang="ko-KR" sz="12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8F2629-6BAD-4881-AE49-C8DFB200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5" y="480043"/>
            <a:ext cx="5879526" cy="6232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61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scan_matching_odometry_nodelet </a:t>
            </a:r>
            <a:r>
              <a:rPr kumimoji="1" lang="en-US" altLang="ko-Kore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matching - 1()</a:t>
            </a:r>
            <a:endParaRPr kumimoji="1" lang="en-US" altLang="ko-Kore-KR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13/32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2D36F-2BA9-4FCD-8F72-5FAC73C9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4" y="327414"/>
            <a:ext cx="5564759" cy="6466008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215B0D3C-F264-4AA8-A903-22947F7AAD37}"/>
              </a:ext>
            </a:extLst>
          </p:cNvPr>
          <p:cNvSpPr txBox="1">
            <a:spLocks/>
          </p:cNvSpPr>
          <p:nvPr/>
        </p:nvSpPr>
        <p:spPr>
          <a:xfrm>
            <a:off x="5793330" y="892741"/>
            <a:ext cx="8422104" cy="311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matching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비교 </a:t>
            </a:r>
            <a:r>
              <a:rPr lang="en-US" altLang="ko-KR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 (prev_time, rpev_trans, keyframepose, keyframe) </a:t>
            </a:r>
            <a:r>
              <a:rPr lang="ko-KR" altLang="en-US" sz="11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초기화</a:t>
            </a:r>
            <a:endParaRPr lang="en-US" altLang="ko-KR" sz="11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290F0333-1437-412A-877C-04C4312A5824}"/>
              </a:ext>
            </a:extLst>
          </p:cNvPr>
          <p:cNvSpPr txBox="1">
            <a:spLocks/>
          </p:cNvSpPr>
          <p:nvPr/>
        </p:nvSpPr>
        <p:spPr>
          <a:xfrm>
            <a:off x="5793330" y="1768186"/>
            <a:ext cx="8422104" cy="96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 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msf_pose_after_update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존재하고</a:t>
            </a:r>
            <a:endParaRPr lang="en-US" altLang="ko-KR" sz="1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값이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keyframe(downsample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cloud)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더 진행됐을 경우</a:t>
            </a:r>
            <a:endParaRPr lang="en-US" altLang="ko-KR" sz="1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pose0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msf_pose_after_update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l"/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pose1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msf_pose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l"/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pose1 / pose0 </a:t>
            </a:r>
            <a:r>
              <a:rPr lang="ko-KR" altLang="en-US" sz="1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저장</a:t>
            </a:r>
            <a:endParaRPr lang="en-US" altLang="ko-KR" sz="1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C46DCFF-645F-49C3-944B-7729B60DB6F7}"/>
              </a:ext>
            </a:extLst>
          </p:cNvPr>
          <p:cNvSpPr txBox="1">
            <a:spLocks/>
          </p:cNvSpPr>
          <p:nvPr/>
        </p:nvSpPr>
        <p:spPr>
          <a:xfrm>
            <a:off x="5709273" y="2863881"/>
            <a:ext cx="8422104" cy="289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msf_source </a:t>
            </a:r>
            <a:r>
              <a:rPr lang="ko-KR" altLang="en-US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선언 및 </a:t>
            </a:r>
            <a:r>
              <a:rPr lang="en-US" altLang="ko-KR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msf_detl</a:t>
            </a:r>
            <a:r>
              <a:rPr lang="ko-KR" altLang="en-US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위에서 저장한 </a:t>
            </a:r>
            <a:r>
              <a:rPr lang="en-US" altLang="ko-KR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float</a:t>
            </a:r>
            <a:r>
              <a:rPr lang="ko-KR" altLang="en-US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형변환</a:t>
            </a:r>
            <a:endParaRPr lang="en-US" altLang="ko-KR" sz="8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F0D3BEE9-520E-4237-8C0A-6F805BEAB06D}"/>
              </a:ext>
            </a:extLst>
          </p:cNvPr>
          <p:cNvSpPr txBox="1">
            <a:spLocks/>
          </p:cNvSpPr>
          <p:nvPr/>
        </p:nvSpPr>
        <p:spPr>
          <a:xfrm>
            <a:off x="5709273" y="4278424"/>
            <a:ext cx="8422104" cy="957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enable_robot_odometry_init_guess param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true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이고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경우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cloud.header.frame_id(points_topic)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현재 시간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(stamp)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결과를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때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prev_Time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초간의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가능하면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ros::Time(0)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transform,</a:t>
            </a:r>
          </a:p>
          <a:p>
            <a:pPr algn="l"/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prev_time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stamp(ros::Time stamp)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  <a:r>
              <a:rPr lang="ko-KR" altLang="en-US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가능하면 둘간의 </a:t>
            </a:r>
            <a:r>
              <a:rPr lang="en-US" altLang="ko-KR" sz="12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  <a:p>
            <a:pPr algn="l"/>
            <a:endParaRPr lang="en-US" altLang="ko-KR" sz="8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8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C48F44F9-D9D6-4318-9AB3-8F660DA2780F}"/>
              </a:ext>
            </a:extLst>
          </p:cNvPr>
          <p:cNvSpPr txBox="1">
            <a:spLocks/>
          </p:cNvSpPr>
          <p:nvPr/>
        </p:nvSpPr>
        <p:spPr>
          <a:xfrm>
            <a:off x="5923233" y="3285674"/>
            <a:ext cx="8422104" cy="803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en-US" altLang="ko-KR" sz="8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loouiptransform ( &amp;traget_frame, &amp;target_time, &amp;source_frame, &amp;spirce_time, &amp;fixed_frame, &amp;transform)</a:t>
            </a:r>
          </a:p>
          <a:p>
            <a:pPr algn="l"/>
            <a:endParaRPr lang="en-US" altLang="ko-KR" sz="8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B810E-E8E8-4EE2-8073-3F037B936C29}"/>
              </a:ext>
            </a:extLst>
          </p:cNvPr>
          <p:cNvCxnSpPr>
            <a:cxnSpLocks/>
          </p:cNvCxnSpPr>
          <p:nvPr/>
        </p:nvCxnSpPr>
        <p:spPr>
          <a:xfrm flipH="1">
            <a:off x="1247687" y="3876332"/>
            <a:ext cx="4675546" cy="10403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2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-11140"/>
            <a:ext cx="118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scan_matching_odometry_nodelet </a:t>
            </a:r>
            <a:r>
              <a:rPr kumimoji="1" lang="en-US" altLang="ko-Kore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R" b="1">
                <a:solidFill>
                  <a:schemeClr val="accent6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matching – 2 aligned()</a:t>
            </a:r>
            <a:endParaRPr kumimoji="1" lang="en-US" altLang="ko-Kore-KR" b="1" dirty="0">
              <a:solidFill>
                <a:schemeClr val="accent6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14/32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9CBCDAD-9B15-4B6A-869A-116A4DA438A7}"/>
              </a:ext>
            </a:extLst>
          </p:cNvPr>
          <p:cNvSpPr txBox="1">
            <a:spLocks/>
          </p:cNvSpPr>
          <p:nvPr/>
        </p:nvSpPr>
        <p:spPr>
          <a:xfrm>
            <a:off x="3453420" y="-811770"/>
            <a:ext cx="331372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시작부분 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Cl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8B3EF0C-3F10-4B42-8E1D-76C3E404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1" y="358192"/>
            <a:ext cx="5702788" cy="521647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56D72F5-C582-400A-9D63-C9CA518C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" y="1602681"/>
            <a:ext cx="5702788" cy="521647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D0837548-3121-4237-8665-731440DF7BE9}"/>
              </a:ext>
            </a:extLst>
          </p:cNvPr>
          <p:cNvSpPr txBox="1">
            <a:spLocks/>
          </p:cNvSpPr>
          <p:nvPr/>
        </p:nvSpPr>
        <p:spPr>
          <a:xfrm>
            <a:off x="5923233" y="3633580"/>
            <a:ext cx="6482922" cy="9362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aligned() :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imu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odometry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 구한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initial pose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행렬형태로 취하여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registration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2. trans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registratio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최종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저장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(pose1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pose0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tf)</a:t>
            </a: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3. odom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trans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저장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4. delta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trans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넣고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dx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detla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norm, da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delta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quaternion w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arc cosine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넣음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dx : translation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나타냄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da : Rotation(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나타냄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dx,da 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너무 크면 이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무시하고 이전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trans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 사용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5. downsampling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cloud (filter)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keyframe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넣고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6. keyframe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registration</a:t>
            </a:r>
            <a:r>
              <a:rPr lang="ko-KR" altLang="en-US" sz="1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등록</a:t>
            </a:r>
            <a:endParaRPr lang="en-US" altLang="ko-KR" sz="14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000" b="1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이전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pose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비교를한 값의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dx, da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너무 클 경우 무시하는 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thresholding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거치며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point sequence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*</a:t>
            </a:r>
            <a:r>
              <a:rPr lang="en-US" altLang="ko-KR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aligned</a:t>
            </a:r>
            <a:r>
              <a:rPr lang="ko-KR" altLang="en-US" sz="1200" b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altLang="ko-KR" sz="1200" b="1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6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20532</TotalTime>
  <Words>4131</Words>
  <Application>Microsoft Office PowerPoint</Application>
  <PresentationFormat>와이드스크린</PresentationFormat>
  <Paragraphs>1104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Symbol</vt:lpstr>
      <vt:lpstr>맑은 고딕</vt:lpstr>
      <vt:lpstr>NanumSquareOTF ExtraBold</vt:lpstr>
      <vt:lpstr>Arial Black</vt:lpstr>
      <vt:lpstr>HY헤드라인M</vt:lpstr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852</cp:revision>
  <dcterms:created xsi:type="dcterms:W3CDTF">2020-04-19T10:49:20Z</dcterms:created>
  <dcterms:modified xsi:type="dcterms:W3CDTF">2022-11-14T08:21:21Z</dcterms:modified>
</cp:coreProperties>
</file>