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320" r:id="rId3"/>
    <p:sldId id="321" r:id="rId4"/>
    <p:sldId id="326" r:id="rId5"/>
    <p:sldId id="323" r:id="rId6"/>
    <p:sldId id="322" r:id="rId7"/>
    <p:sldId id="327" r:id="rId8"/>
    <p:sldId id="328" r:id="rId9"/>
    <p:sldId id="324" r:id="rId10"/>
    <p:sldId id="329" r:id="rId11"/>
    <p:sldId id="325" r:id="rId12"/>
  </p:sldIdLst>
  <p:sldSz cx="12192000" cy="6858000"/>
  <p:notesSz cx="6858000" cy="9144000"/>
  <p:defaultTextStyle>
    <a:defPPr>
      <a:defRPr lang="ko-KR"/>
    </a:defPPr>
    <a:lvl1pPr marL="0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D23"/>
    <a:srgbClr val="EDF2FB"/>
    <a:srgbClr val="EFEA21"/>
    <a:srgbClr val="000000"/>
    <a:srgbClr val="82B16B"/>
    <a:srgbClr val="FE802A"/>
    <a:srgbClr val="1E1E1E"/>
    <a:srgbClr val="F2EE4C"/>
    <a:srgbClr val="FFFFFF"/>
    <a:srgbClr val="4A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0" autoAdjust="0"/>
    <p:restoredTop sz="87602" autoAdjust="0"/>
  </p:normalViewPr>
  <p:slideViewPr>
    <p:cSldViewPr snapToGrid="0">
      <p:cViewPr varScale="1">
        <p:scale>
          <a:sx n="66" d="100"/>
          <a:sy n="66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BCE-85D2-49A6-B403-2DA32D68337C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0967-6272-4D61-B49C-4A9836A8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85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https://github.com/MIT-SPARK/TEASER-plusplus/tree/master/examples/teaser_python_fpfh_icp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8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6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5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66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7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3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447591" y="1189756"/>
            <a:ext cx="72968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highlight>
                  <a:srgbClr val="FFFF00"/>
                </a:highlight>
              </a:rPr>
              <a:t>HDL</a:t>
            </a:r>
            <a:r>
              <a:rPr lang="ko-KR" altLang="en-US" sz="3600" b="1" dirty="0">
                <a:highlight>
                  <a:srgbClr val="FFFF00"/>
                </a:highlight>
              </a:rPr>
              <a:t> </a:t>
            </a:r>
            <a:r>
              <a:rPr lang="en-US" altLang="ko-KR" sz="3600" b="1" dirty="0">
                <a:highlight>
                  <a:srgbClr val="FFFF00"/>
                </a:highlight>
              </a:rPr>
              <a:t>Global Localization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Library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Algorithm</a:t>
            </a:r>
          </a:p>
          <a:p>
            <a:pPr marL="1028676" lvl="1" indent="-571500">
              <a:buFontTx/>
              <a:buChar char="-"/>
            </a:pPr>
            <a:r>
              <a:rPr lang="en-US" altLang="ko-KR" sz="2400" b="1" dirty="0"/>
              <a:t>BBS</a:t>
            </a:r>
          </a:p>
          <a:p>
            <a:pPr marL="1028676" lvl="1" indent="-571500">
              <a:buFontTx/>
              <a:buChar char="-"/>
            </a:pPr>
            <a:r>
              <a:rPr lang="en-US" altLang="ko-KR" sz="2400" b="1" dirty="0"/>
              <a:t>FPFH_RANSAC</a:t>
            </a:r>
          </a:p>
          <a:p>
            <a:pPr marL="1028676" lvl="1" indent="-571500">
              <a:buFontTx/>
              <a:buChar char="-"/>
            </a:pPr>
            <a:r>
              <a:rPr lang="en-US" altLang="ko-KR" sz="2400" b="1" dirty="0"/>
              <a:t>FPFH_TEASER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60"/>
            <a:ext cx="11775722" cy="3648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FPFH + RANSAC (based on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pcl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::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SampleConsensusPrerejective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잘못될 가능성이 있는 </a:t>
            </a:r>
            <a:r>
              <a:rPr lang="en-US" altLang="ko-KR" sz="1400" dirty="0">
                <a:solidFill>
                  <a:schemeClr val="tx1"/>
                </a:solidFill>
              </a:rPr>
              <a:t>pose hypotheses(pose </a:t>
            </a:r>
            <a:r>
              <a:rPr lang="ko-KR" altLang="en-US" sz="1400" dirty="0">
                <a:solidFill>
                  <a:schemeClr val="tx1"/>
                </a:solidFill>
              </a:rPr>
              <a:t>가설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검증을 피하기 위해 </a:t>
            </a:r>
            <a:r>
              <a:rPr lang="en-US" altLang="ko-KR" sz="1400" dirty="0">
                <a:solidFill>
                  <a:schemeClr val="tx1"/>
                </a:solidFill>
              </a:rPr>
              <a:t>RANSAC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 err="1">
                <a:solidFill>
                  <a:srgbClr val="FF0000"/>
                </a:solidFill>
              </a:rPr>
              <a:t>prerejective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기능을 넣음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setSimilarityThreshold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0(</a:t>
            </a:r>
            <a:r>
              <a:rPr lang="ko-KR" altLang="en-US" sz="1400" dirty="0">
                <a:solidFill>
                  <a:schemeClr val="tx1"/>
                </a:solidFill>
              </a:rPr>
              <a:t>비활성화</a:t>
            </a:r>
            <a:r>
              <a:rPr lang="en-US" altLang="ko-KR" sz="1400" dirty="0">
                <a:solidFill>
                  <a:schemeClr val="tx1"/>
                </a:solidFill>
              </a:rPr>
              <a:t>)~1(maximally rejective : </a:t>
            </a:r>
            <a:r>
              <a:rPr lang="ko-KR" altLang="en-US" sz="1400" dirty="0">
                <a:solidFill>
                  <a:schemeClr val="tx1"/>
                </a:solidFill>
              </a:rPr>
              <a:t>최대 거부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사용하여 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RANSAC(Random Sample Consensus)</a:t>
            </a:r>
            <a:r>
              <a:rPr lang="ko-KR" altLang="en-US" sz="1400" dirty="0">
                <a:solidFill>
                  <a:schemeClr val="tx1"/>
                </a:solidFill>
              </a:rPr>
              <a:t>은 노이즈나 </a:t>
            </a:r>
            <a:r>
              <a:rPr lang="en-US" altLang="ko-KR" sz="1400" dirty="0">
                <a:solidFill>
                  <a:schemeClr val="tx1"/>
                </a:solidFill>
              </a:rPr>
              <a:t>outlier</a:t>
            </a:r>
            <a:r>
              <a:rPr lang="ko-KR" altLang="en-US" sz="1400" dirty="0">
                <a:solidFill>
                  <a:schemeClr val="tx1"/>
                </a:solidFill>
              </a:rPr>
              <a:t>가 많은 데이터로부터 특정한 모델에 부합하는 </a:t>
            </a:r>
            <a:r>
              <a:rPr lang="en-US" altLang="ko-KR" sz="1400" dirty="0">
                <a:solidFill>
                  <a:schemeClr val="tx1"/>
                </a:solidFill>
              </a:rPr>
              <a:t>inlier</a:t>
            </a:r>
            <a:r>
              <a:rPr lang="ko-KR" altLang="en-US" sz="1400" dirty="0">
                <a:solidFill>
                  <a:schemeClr val="tx1"/>
                </a:solidFill>
              </a:rPr>
              <a:t>를 찾는 알고리즘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>
                <a:solidFill>
                  <a:srgbClr val="FF0000"/>
                </a:solidFill>
              </a:rPr>
              <a:t>Sampling</a:t>
            </a:r>
            <a:r>
              <a:rPr lang="ko-KR" altLang="en-US" sz="1400" dirty="0">
                <a:solidFill>
                  <a:schemeClr val="tx1"/>
                </a:solidFill>
              </a:rPr>
              <a:t>을 통한 가설 설정 단계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전체 데이터에서 최소한의 개수만 뽑아 모델 결정 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 모델과 오차가 일정 수준 이하에 있는 데이터</a:t>
            </a:r>
            <a:r>
              <a:rPr lang="en-US" altLang="ko-KR" sz="1400" dirty="0">
                <a:solidFill>
                  <a:schemeClr val="tx1"/>
                </a:solidFill>
              </a:rPr>
              <a:t>(inlier)</a:t>
            </a:r>
            <a:r>
              <a:rPr lang="ko-KR" altLang="en-US" sz="1400" dirty="0">
                <a:solidFill>
                  <a:schemeClr val="tx1"/>
                </a:solidFill>
              </a:rPr>
              <a:t>를 추출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적합하지 않는 데이터는 </a:t>
            </a:r>
            <a:r>
              <a:rPr lang="en-US" altLang="ko-KR" sz="1400" dirty="0">
                <a:solidFill>
                  <a:schemeClr val="tx1"/>
                </a:solidFill>
              </a:rPr>
              <a:t>outlier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2. 1</a:t>
            </a:r>
            <a:r>
              <a:rPr lang="ko-KR" altLang="en-US" sz="1400" dirty="0">
                <a:solidFill>
                  <a:schemeClr val="tx1"/>
                </a:solidFill>
              </a:rPr>
              <a:t>에서 추출된 </a:t>
            </a:r>
            <a:r>
              <a:rPr lang="en-US" altLang="ko-KR" sz="1400" dirty="0">
                <a:solidFill>
                  <a:srgbClr val="FF0000"/>
                </a:solidFill>
              </a:rPr>
              <a:t>inlier(</a:t>
            </a:r>
            <a:r>
              <a:rPr lang="ko-KR" altLang="en-US" sz="1400" dirty="0">
                <a:solidFill>
                  <a:srgbClr val="FF0000"/>
                </a:solidFill>
              </a:rPr>
              <a:t>정상치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들은 평가 함수</a:t>
            </a:r>
            <a:r>
              <a:rPr lang="ko-KR" altLang="en-US" sz="1400" dirty="0">
                <a:solidFill>
                  <a:schemeClr val="tx1"/>
                </a:solidFill>
              </a:rPr>
              <a:t>를 이용해 그 데이터가 얼마나 정상치로써 적합한지 평가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 전에 데이터의 </a:t>
            </a:r>
            <a:r>
              <a:rPr lang="ko-KR" altLang="en-US" sz="1400" dirty="0" err="1">
                <a:solidFill>
                  <a:schemeClr val="tx1"/>
                </a:solidFill>
              </a:rPr>
              <a:t>평가값보다</a:t>
            </a:r>
            <a:r>
              <a:rPr lang="ko-KR" altLang="en-US" sz="1400" dirty="0">
                <a:solidFill>
                  <a:schemeClr val="tx1"/>
                </a:solidFill>
              </a:rPr>
              <a:t> 좋으면 새로운 정상치로 지정 </a:t>
            </a:r>
            <a:r>
              <a:rPr lang="en-US" altLang="ko-KR" sz="1400" dirty="0">
                <a:solidFill>
                  <a:schemeClr val="tx1"/>
                </a:solidFill>
              </a:rPr>
              <a:t>or </a:t>
            </a:r>
            <a:r>
              <a:rPr lang="ko-KR" altLang="en-US" sz="1400" dirty="0" err="1">
                <a:solidFill>
                  <a:schemeClr val="tx1"/>
                </a:solidFill>
              </a:rPr>
              <a:t>안좋으면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discard</a:t>
            </a:r>
          </a:p>
        </p:txBody>
      </p:sp>
      <p:pic>
        <p:nvPicPr>
          <p:cNvPr id="7172" name="Picture 4" descr="https://opencv.org/wp-content/uploads/2021/06/att_00009.png">
            <a:extLst>
              <a:ext uri="{FF2B5EF4-FFF2-40B4-BE49-F238E27FC236}">
                <a16:creationId xmlns:a16="http://schemas.microsoft.com/office/drawing/2014/main" id="{73D35257-6D84-4B83-9671-A4314B3E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24" y="4003448"/>
            <a:ext cx="2854552" cy="28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41EED-4CEE-430D-9889-AAB4423F7D48}"/>
              </a:ext>
            </a:extLst>
          </p:cNvPr>
          <p:cNvSpPr txBox="1"/>
          <p:nvPr/>
        </p:nvSpPr>
        <p:spPr>
          <a:xfrm>
            <a:off x="7164741" y="6339173"/>
            <a:ext cx="196048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Fig. RANSAC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27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60"/>
            <a:ext cx="5887861" cy="662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FPFH + Teaser++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1. Load and visualize a pair of point clouds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2. Voxel </a:t>
            </a:r>
            <a:r>
              <a:rPr lang="en-US" altLang="ko-KR" sz="1400" b="1" dirty="0" err="1">
                <a:solidFill>
                  <a:schemeClr val="tx1"/>
                </a:solidFill>
              </a:rPr>
              <a:t>downsampling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3. Extract </a:t>
            </a:r>
            <a:r>
              <a:rPr lang="en-US" altLang="ko-KR" sz="1400" b="1" dirty="0">
                <a:solidFill>
                  <a:srgbClr val="FF0000"/>
                </a:solidFill>
              </a:rPr>
              <a:t>FPFH</a:t>
            </a:r>
            <a:r>
              <a:rPr lang="en-US" altLang="ko-KR" sz="1400" b="1" dirty="0">
                <a:solidFill>
                  <a:schemeClr val="tx1"/>
                </a:solidFill>
              </a:rPr>
              <a:t> feature descriptors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33</a:t>
            </a:r>
            <a:r>
              <a:rPr lang="ko-KR" altLang="en-US" sz="1400" dirty="0">
                <a:solidFill>
                  <a:schemeClr val="tx1"/>
                </a:solidFill>
              </a:rPr>
              <a:t>개의 숫자 벡터이며 </a:t>
            </a:r>
            <a:r>
              <a:rPr lang="en-US" altLang="ko-KR" sz="1400" dirty="0" err="1">
                <a:solidFill>
                  <a:schemeClr val="tx1"/>
                </a:solidFill>
              </a:rPr>
              <a:t>pcd</a:t>
            </a:r>
            <a:r>
              <a:rPr lang="en-US" altLang="ko-KR" sz="1400" dirty="0">
                <a:solidFill>
                  <a:schemeClr val="tx1"/>
                </a:solidFill>
              </a:rPr>
              <a:t>, VOXEL_SIZE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input</a:t>
            </a:r>
            <a:r>
              <a:rPr lang="ko-KR" altLang="en-US" sz="1400" dirty="0">
                <a:solidFill>
                  <a:schemeClr val="tx1"/>
                </a:solidFill>
              </a:rPr>
              <a:t>으로 받아 </a:t>
            </a:r>
            <a:r>
              <a:rPr lang="en-US" altLang="ko-KR" sz="1400" dirty="0">
                <a:solidFill>
                  <a:schemeClr val="tx1"/>
                </a:solidFill>
              </a:rPr>
              <a:t>FPFH feature point</a:t>
            </a:r>
            <a:r>
              <a:rPr lang="ko-KR" altLang="en-US" sz="1400" dirty="0">
                <a:solidFill>
                  <a:schemeClr val="tx1"/>
                </a:solidFill>
              </a:rPr>
              <a:t>을 추출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4. Establish putative correspondences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계산된 </a:t>
            </a:r>
            <a:r>
              <a:rPr lang="en-US" altLang="ko-KR" sz="1400" dirty="0">
                <a:solidFill>
                  <a:schemeClr val="tx1"/>
                </a:solidFill>
              </a:rPr>
              <a:t>FPFH feature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nearest </a:t>
            </a:r>
            <a:r>
              <a:rPr lang="en-US" altLang="ko-KR" sz="1400" dirty="0" err="1">
                <a:solidFill>
                  <a:schemeClr val="tx1"/>
                </a:solidFill>
              </a:rPr>
              <a:t>neighbour</a:t>
            </a:r>
            <a:r>
              <a:rPr lang="ko-KR" altLang="en-US" sz="1400" dirty="0">
                <a:solidFill>
                  <a:schemeClr val="tx1"/>
                </a:solidFill>
              </a:rPr>
              <a:t>을 사용하여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를 얻음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녹색 선을 그려 </a:t>
            </a:r>
            <a:r>
              <a:rPr lang="en-US" altLang="ko-KR" sz="1400" dirty="0">
                <a:solidFill>
                  <a:schemeClr val="tx1"/>
                </a:solidFill>
              </a:rPr>
              <a:t>correspondence </a:t>
            </a:r>
            <a:r>
              <a:rPr lang="ko-KR" altLang="en-US" sz="1400" dirty="0">
                <a:solidFill>
                  <a:schemeClr val="tx1"/>
                </a:solidFill>
              </a:rPr>
              <a:t>시각화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5. Robust global registration using </a:t>
            </a:r>
            <a:r>
              <a:rPr lang="en-US" altLang="ko-KR" sz="1400" b="1" dirty="0">
                <a:solidFill>
                  <a:srgbClr val="FF0000"/>
                </a:solidFill>
              </a:rPr>
              <a:t>TEASER++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Teaser++</a:t>
            </a:r>
            <a:r>
              <a:rPr lang="ko-KR" altLang="en-US" sz="1400" dirty="0">
                <a:solidFill>
                  <a:schemeClr val="tx1"/>
                </a:solidFill>
              </a:rPr>
              <a:t>를 사용하여 </a:t>
            </a:r>
            <a:r>
              <a:rPr lang="en-US" altLang="ko-KR" sz="1400" dirty="0">
                <a:solidFill>
                  <a:schemeClr val="tx1"/>
                </a:solidFill>
              </a:rPr>
              <a:t>TF</a:t>
            </a:r>
            <a:r>
              <a:rPr lang="ko-KR" altLang="en-US" sz="1400" dirty="0">
                <a:solidFill>
                  <a:schemeClr val="tx1"/>
                </a:solidFill>
              </a:rPr>
              <a:t>를 계산하고 </a:t>
            </a:r>
            <a:r>
              <a:rPr lang="en-US" altLang="ko-KR" sz="1400" dirty="0">
                <a:solidFill>
                  <a:schemeClr val="tx1"/>
                </a:solidFill>
              </a:rPr>
              <a:t>corresponding points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alignment</a:t>
            </a:r>
          </a:p>
        </p:txBody>
      </p:sp>
      <p:pic>
        <p:nvPicPr>
          <p:cNvPr id="8194" name="Picture 2" descr="FPFH feature matches">
            <a:extLst>
              <a:ext uri="{FF2B5EF4-FFF2-40B4-BE49-F238E27FC236}">
                <a16:creationId xmlns:a16="http://schemas.microsoft.com/office/drawing/2014/main" id="{ECB65A15-3C3E-46D9-9824-FB0D37F8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11" y="3429000"/>
            <a:ext cx="4221389" cy="31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PFH feature matches">
            <a:extLst>
              <a:ext uri="{FF2B5EF4-FFF2-40B4-BE49-F238E27FC236}">
                <a16:creationId xmlns:a16="http://schemas.microsoft.com/office/drawing/2014/main" id="{C3D6FEDB-0031-4339-8F9E-BCCBA54FC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" t="8495" r="13096"/>
          <a:stretch/>
        </p:blipFill>
        <p:spPr bwMode="auto">
          <a:xfrm>
            <a:off x="6649811" y="29028"/>
            <a:ext cx="4221389" cy="31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0FF1E-6024-4DD2-89EC-BB3294004F4C}"/>
              </a:ext>
            </a:extLst>
          </p:cNvPr>
          <p:cNvSpPr txBox="1"/>
          <p:nvPr/>
        </p:nvSpPr>
        <p:spPr>
          <a:xfrm>
            <a:off x="7658227" y="2849044"/>
            <a:ext cx="2617886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Fig. correspondence visualization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1481D-9B79-4996-87A2-979330F791FD}"/>
              </a:ext>
            </a:extLst>
          </p:cNvPr>
          <p:cNvSpPr txBox="1"/>
          <p:nvPr/>
        </p:nvSpPr>
        <p:spPr>
          <a:xfrm>
            <a:off x="7803370" y="6426104"/>
            <a:ext cx="2617886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Fig. alignment using teaser++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98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31558"/>
            <a:ext cx="11775722" cy="2531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HDL Global Localization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Graph SLAM </a:t>
            </a: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Localization </a:t>
            </a: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Global Localization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Localization</a:t>
            </a:r>
            <a:r>
              <a:rPr lang="en-US" altLang="ko-KR" sz="1400" dirty="0">
                <a:solidFill>
                  <a:schemeClr val="tx1"/>
                </a:solidFill>
              </a:rPr>
              <a:t> map</a:t>
            </a:r>
            <a:r>
              <a:rPr lang="ko-KR" altLang="en-US" sz="1400" dirty="0">
                <a:solidFill>
                  <a:schemeClr val="tx1"/>
                </a:solidFill>
              </a:rPr>
              <a:t>내에서 위치를 추정하며</a:t>
            </a:r>
            <a:r>
              <a:rPr lang="en-US" altLang="ko-KR" sz="1400" dirty="0">
                <a:solidFill>
                  <a:schemeClr val="tx1"/>
                </a:solidFill>
              </a:rPr>
              <a:t>, initial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value</a:t>
            </a:r>
            <a:r>
              <a:rPr lang="ko-KR" altLang="en-US" sz="1400" dirty="0">
                <a:solidFill>
                  <a:schemeClr val="tx1"/>
                </a:solidFill>
              </a:rPr>
              <a:t>를 대략적으로 알고 있어야 함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Global Localization </a:t>
            </a:r>
            <a:r>
              <a:rPr lang="ko-KR" altLang="en-US" sz="1400" dirty="0">
                <a:solidFill>
                  <a:schemeClr val="tx1"/>
                </a:solidFill>
              </a:rPr>
              <a:t>원점이 존재하며 위치에 대한 사전 지식 없이 </a:t>
            </a:r>
            <a:r>
              <a:rPr lang="ko-KR" altLang="en-US" sz="1400" dirty="0" err="1">
                <a:solidFill>
                  <a:schemeClr val="tx1"/>
                </a:solidFill>
              </a:rPr>
              <a:t>드론의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position</a:t>
            </a:r>
            <a:r>
              <a:rPr lang="ko-KR" altLang="en-US" sz="1400" dirty="0">
                <a:solidFill>
                  <a:schemeClr val="tx1"/>
                </a:solidFill>
              </a:rPr>
              <a:t>을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따라서 </a:t>
            </a:r>
            <a:r>
              <a:rPr lang="ko-KR" altLang="en-US" sz="1400" dirty="0" err="1">
                <a:solidFill>
                  <a:schemeClr val="tx1"/>
                </a:solidFill>
              </a:rPr>
              <a:t>드론이</a:t>
            </a:r>
            <a:r>
              <a:rPr lang="ko-KR" altLang="en-US" sz="1400" dirty="0">
                <a:solidFill>
                  <a:schemeClr val="tx1"/>
                </a:solidFill>
              </a:rPr>
              <a:t> 심각한 </a:t>
            </a:r>
            <a:r>
              <a:rPr lang="en-US" altLang="ko-KR" sz="1400" dirty="0">
                <a:solidFill>
                  <a:schemeClr val="tx1"/>
                </a:solidFill>
              </a:rPr>
              <a:t>positioning error</a:t>
            </a:r>
            <a:r>
              <a:rPr lang="ko-KR" altLang="en-US" sz="1400" dirty="0">
                <a:solidFill>
                  <a:schemeClr val="tx1"/>
                </a:solidFill>
              </a:rPr>
              <a:t>를 겪을 수 있는 상황에 대처할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Globabl</a:t>
            </a:r>
            <a:r>
              <a:rPr lang="en-US" altLang="ko-KR" sz="1400" dirty="0">
                <a:solidFill>
                  <a:schemeClr val="tx1"/>
                </a:solidFill>
              </a:rPr>
              <a:t> localization engine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</a:rPr>
              <a:t>BBS, FPFH_RANSAC, FPFH_TEASER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0B3B1-498C-4363-B750-46A15E9D1435}"/>
              </a:ext>
            </a:extLst>
          </p:cNvPr>
          <p:cNvSpPr txBox="1"/>
          <p:nvPr/>
        </p:nvSpPr>
        <p:spPr>
          <a:xfrm>
            <a:off x="2240917" y="6147606"/>
            <a:ext cx="160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Fig. local vs global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100D09-5FD1-4770-BEB1-A668AE5DD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39"/>
          <a:stretch/>
        </p:blipFill>
        <p:spPr>
          <a:xfrm>
            <a:off x="208139" y="3208832"/>
            <a:ext cx="5671333" cy="2393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C7634D-819E-460A-AFAE-83733AA8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0091"/>
            <a:ext cx="5715000" cy="28765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E9940F-164A-4187-80F9-5180EF40CA0F}"/>
              </a:ext>
            </a:extLst>
          </p:cNvPr>
          <p:cNvSpPr txBox="1"/>
          <p:nvPr/>
        </p:nvSpPr>
        <p:spPr>
          <a:xfrm>
            <a:off x="8211495" y="6137956"/>
            <a:ext cx="212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Fig. </a:t>
            </a:r>
            <a:r>
              <a:rPr lang="en-US" altLang="ko-KR" sz="1200" dirty="0" err="1"/>
              <a:t>hdl_global_localization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666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61"/>
            <a:ext cx="5746612" cy="617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Libraries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PCL(Point Cloud Library)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처리를 위한 </a:t>
            </a:r>
            <a:r>
              <a:rPr lang="en-US" altLang="ko-KR" sz="1400" dirty="0">
                <a:solidFill>
                  <a:schemeClr val="tx1"/>
                </a:solidFill>
              </a:rPr>
              <a:t>open project library</a:t>
            </a:r>
            <a:r>
              <a:rPr lang="ko-KR" altLang="en-US" sz="1400" dirty="0">
                <a:solidFill>
                  <a:schemeClr val="tx1"/>
                </a:solidFill>
              </a:rPr>
              <a:t>로 각각을 </a:t>
            </a:r>
            <a:r>
              <a:rPr lang="ko-KR" altLang="en-US" sz="1400" dirty="0" err="1">
                <a:solidFill>
                  <a:schemeClr val="tx1"/>
                </a:solidFill>
              </a:rPr>
              <a:t>모듈식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library</a:t>
            </a:r>
            <a:r>
              <a:rPr lang="ko-KR" altLang="en-US" sz="1400" dirty="0">
                <a:solidFill>
                  <a:schemeClr val="tx1"/>
                </a:solidFill>
              </a:rPr>
              <a:t>로 구성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특히</a:t>
            </a:r>
            <a:r>
              <a:rPr lang="en-US" altLang="ko-KR" sz="1400" dirty="0">
                <a:solidFill>
                  <a:schemeClr val="tx1"/>
                </a:solidFill>
              </a:rPr>
              <a:t>, filter</a:t>
            </a:r>
            <a:r>
              <a:rPr lang="ko-KR" altLang="en-US" sz="1400" dirty="0">
                <a:solidFill>
                  <a:schemeClr val="tx1"/>
                </a:solidFill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</a:rPr>
              <a:t>voxelization, registration (ICP,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NDT…)</a:t>
            </a:r>
            <a:r>
              <a:rPr lang="ko-KR" altLang="en-US" sz="1400" dirty="0">
                <a:solidFill>
                  <a:schemeClr val="tx1"/>
                </a:solidFill>
              </a:rPr>
              <a:t>이 이미 구현이 되어 있어서 </a:t>
            </a:r>
            <a:r>
              <a:rPr lang="en-US" altLang="ko-KR" sz="1400" dirty="0">
                <a:solidFill>
                  <a:schemeClr val="tx1"/>
                </a:solidFill>
              </a:rPr>
              <a:t>point cloud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err="1">
                <a:solidFill>
                  <a:schemeClr val="tx1"/>
                </a:solidFill>
              </a:rPr>
              <a:t>후처리하여</a:t>
            </a:r>
            <a:r>
              <a:rPr lang="ko-KR" altLang="en-US" sz="1400" dirty="0">
                <a:solidFill>
                  <a:schemeClr val="tx1"/>
                </a:solidFill>
              </a:rPr>
              <a:t> 사용하기에 편리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→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Dependency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Eigen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Library </a:t>
            </a:r>
            <a:r>
              <a:rPr lang="ko-KR" altLang="en-US" sz="1400" dirty="0">
                <a:solidFill>
                  <a:schemeClr val="tx1"/>
                </a:solidFill>
              </a:rPr>
              <a:t>대부분의 수학 연산을 사용하기 위한 </a:t>
            </a:r>
            <a:r>
              <a:rPr lang="en-US" altLang="ko-KR" sz="1400" dirty="0">
                <a:solidFill>
                  <a:schemeClr val="tx1"/>
                </a:solidFill>
              </a:rPr>
              <a:t>Library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Boost</a:t>
            </a:r>
            <a:r>
              <a:rPr lang="en-US" altLang="ko-KR" sz="1400" dirty="0">
                <a:solidFill>
                  <a:schemeClr val="tx1"/>
                </a:solidFill>
              </a:rPr>
              <a:t> thread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shared point</a:t>
            </a:r>
            <a:r>
              <a:rPr lang="ko-KR" altLang="en-US" sz="1400" dirty="0">
                <a:solidFill>
                  <a:schemeClr val="tx1"/>
                </a:solidFill>
              </a:rPr>
              <a:t>에 사용하는 </a:t>
            </a:r>
            <a:r>
              <a:rPr lang="en-US" altLang="ko-KR" sz="1400" dirty="0">
                <a:solidFill>
                  <a:schemeClr val="tx1"/>
                </a:solidFill>
              </a:rPr>
              <a:t>Library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FLANN </a:t>
            </a:r>
            <a:r>
              <a:rPr lang="ko-KR" altLang="en-US" sz="1400" dirty="0">
                <a:solidFill>
                  <a:schemeClr val="tx1"/>
                </a:solidFill>
              </a:rPr>
              <a:t>고차원 공간에서 </a:t>
            </a:r>
            <a:r>
              <a:rPr lang="en-US" altLang="ko-KR" sz="1400" dirty="0">
                <a:solidFill>
                  <a:schemeClr val="tx1"/>
                </a:solidFill>
              </a:rPr>
              <a:t>approximate nearest neighbor search</a:t>
            </a:r>
            <a:r>
              <a:rPr lang="ko-KR" altLang="en-US" sz="1400" dirty="0">
                <a:solidFill>
                  <a:schemeClr val="tx1"/>
                </a:solidFill>
              </a:rPr>
              <a:t>을 수행하는 </a:t>
            </a:r>
            <a:r>
              <a:rPr lang="en-US" altLang="ko-KR" sz="1400" dirty="0">
                <a:solidFill>
                  <a:schemeClr val="tx1"/>
                </a:solidFill>
              </a:rPr>
              <a:t>Library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PCL</a:t>
            </a:r>
            <a:r>
              <a:rPr lang="ko-KR" altLang="en-US" sz="1400" dirty="0">
                <a:solidFill>
                  <a:schemeClr val="tx1"/>
                </a:solidFill>
              </a:rPr>
              <a:t>에서 주로 </a:t>
            </a:r>
            <a:r>
              <a:rPr lang="en-US" altLang="ko-KR" sz="1400" dirty="0" err="1">
                <a:solidFill>
                  <a:schemeClr val="tx1"/>
                </a:solidFill>
              </a:rPr>
              <a:t>kd</a:t>
            </a:r>
            <a:r>
              <a:rPr lang="en-US" altLang="ko-KR" sz="1400" dirty="0">
                <a:solidFill>
                  <a:schemeClr val="tx1"/>
                </a:solidFill>
              </a:rPr>
              <a:t>-tree</a:t>
            </a:r>
            <a:r>
              <a:rPr lang="ko-KR" altLang="en-US" sz="1400" dirty="0">
                <a:solidFill>
                  <a:schemeClr val="tx1"/>
                </a:solidFill>
              </a:rPr>
              <a:t>에서 중요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4D3775-CDB4-4B5C-9B10-67A667E7C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76"/>
          <a:stretch/>
        </p:blipFill>
        <p:spPr>
          <a:xfrm>
            <a:off x="6096000" y="753822"/>
            <a:ext cx="5942903" cy="26751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5A8459-9C69-4F8B-BB60-8E728AC0B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77"/>
          <a:stretch/>
        </p:blipFill>
        <p:spPr>
          <a:xfrm>
            <a:off x="6096000" y="3429000"/>
            <a:ext cx="5942903" cy="267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008BA-E384-46C4-8AA4-B0FF52CDAC70}"/>
              </a:ext>
            </a:extLst>
          </p:cNvPr>
          <p:cNvSpPr txBox="1"/>
          <p:nvPr/>
        </p:nvSpPr>
        <p:spPr>
          <a:xfrm>
            <a:off x="8520802" y="6289289"/>
            <a:ext cx="109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Fig. PCL </a:t>
            </a:r>
            <a:r>
              <a:rPr lang="ko-KR" altLang="en-US" sz="1200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264169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60"/>
            <a:ext cx="11775722" cy="23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OpenCV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OpenCV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Open Source Computer Vision</a:t>
            </a:r>
            <a:r>
              <a:rPr lang="ko-KR" altLang="en-US" sz="1400" dirty="0">
                <a:solidFill>
                  <a:schemeClr val="tx1"/>
                </a:solidFill>
              </a:rPr>
              <a:t>의 약자로 영상 처리에 사용할 수 있는 오픈 소스 라이브러리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OpenMP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OpenMP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multi-thread </a:t>
            </a:r>
            <a:r>
              <a:rPr lang="ko-KR" altLang="en-US" sz="1400" dirty="0">
                <a:solidFill>
                  <a:schemeClr val="tx1"/>
                </a:solidFill>
              </a:rPr>
              <a:t>기반의 공유 메모리 병렬 프로그램을 위한 표준 </a:t>
            </a:r>
            <a:r>
              <a:rPr lang="en-US" altLang="ko-KR" sz="1400" dirty="0">
                <a:solidFill>
                  <a:schemeClr val="tx1"/>
                </a:solidFill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컴파일러 지시어 </a:t>
            </a:r>
            <a:r>
              <a:rPr lang="en-US" altLang="ko-KR" sz="1400" dirty="0" err="1">
                <a:solidFill>
                  <a:schemeClr val="tx1"/>
                </a:solidFill>
              </a:rPr>
              <a:t>omp</a:t>
            </a:r>
            <a:r>
              <a:rPr lang="en-US" altLang="ko-KR" sz="1400" dirty="0">
                <a:solidFill>
                  <a:schemeClr val="tx1"/>
                </a:solidFill>
              </a:rPr>
              <a:t> parallel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런타임 라이브러리 </a:t>
            </a:r>
            <a:r>
              <a:rPr lang="en-US" altLang="ko-KR" sz="1400" dirty="0" err="1">
                <a:solidFill>
                  <a:schemeClr val="tx1"/>
                </a:solidFill>
              </a:rPr>
              <a:t>omp_set_num_thread</a:t>
            </a:r>
            <a:r>
              <a:rPr lang="en-US" altLang="ko-KR" sz="1400" dirty="0">
                <a:solidFill>
                  <a:schemeClr val="tx1"/>
                </a:solidFill>
              </a:rPr>
              <a:t>(n)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환경변수 </a:t>
            </a:r>
            <a:r>
              <a:rPr lang="en-US" altLang="ko-KR" sz="1400" dirty="0">
                <a:solidFill>
                  <a:schemeClr val="tx1"/>
                </a:solidFill>
              </a:rPr>
              <a:t>OMP_NUM_THREADS=n</a:t>
            </a:r>
          </a:p>
        </p:txBody>
      </p:sp>
      <p:pic>
        <p:nvPicPr>
          <p:cNvPr id="3074" name="Picture 2" descr="https://upload.wikimedia.org/wikipedia/commons/thumb/9/9b/OpenMP_language_extensions.svg/530px-OpenMP_language_extensions.svg.png">
            <a:extLst>
              <a:ext uri="{FF2B5EF4-FFF2-40B4-BE49-F238E27FC236}">
                <a16:creationId xmlns:a16="http://schemas.microsoft.com/office/drawing/2014/main" id="{7C04610F-2316-4FD7-88C0-6CB0FB93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17" y="2877457"/>
            <a:ext cx="6847161" cy="31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CVLogo · opencv/opencv Wiki · GitHub">
            <a:extLst>
              <a:ext uri="{FF2B5EF4-FFF2-40B4-BE49-F238E27FC236}">
                <a16:creationId xmlns:a16="http://schemas.microsoft.com/office/drawing/2014/main" id="{F43FFCCD-B56B-4FA7-9B1C-BCA8DD42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48" y="3567740"/>
            <a:ext cx="1921782" cy="17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B8CD1-73C2-49B8-85E3-AE9397AED9AC}"/>
              </a:ext>
            </a:extLst>
          </p:cNvPr>
          <p:cNvSpPr txBox="1"/>
          <p:nvPr/>
        </p:nvSpPr>
        <p:spPr>
          <a:xfrm>
            <a:off x="7570999" y="6272587"/>
            <a:ext cx="157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Fig</a:t>
            </a:r>
            <a:r>
              <a:rPr lang="en-US" altLang="ko-KR" sz="1200"/>
              <a:t>. </a:t>
            </a:r>
            <a:r>
              <a:rPr lang="en-US" altLang="ko-KR" sz="1200" dirty="0" err="1"/>
              <a:t>openMP</a:t>
            </a:r>
            <a:r>
              <a:rPr lang="en-US" altLang="ko-KR" sz="1200" dirty="0"/>
              <a:t> </a:t>
            </a:r>
            <a:r>
              <a:rPr lang="ko-KR" altLang="en-US" sz="12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0517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60565"/>
            <a:ext cx="11775722" cy="2538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Teaser++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Python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</a:rPr>
              <a:t>MATLAB</a:t>
            </a:r>
            <a:r>
              <a:rPr lang="ko-KR" altLang="en-US" sz="1400" dirty="0">
                <a:solidFill>
                  <a:schemeClr val="tx1"/>
                </a:solidFill>
              </a:rPr>
              <a:t>을 바인딩해서 사용하여 </a:t>
            </a:r>
            <a:r>
              <a:rPr lang="en-US" altLang="ko-KR" sz="1400" dirty="0">
                <a:solidFill>
                  <a:schemeClr val="tx1"/>
                </a:solidFill>
              </a:rPr>
              <a:t>C++</a:t>
            </a:r>
            <a:r>
              <a:rPr lang="ko-KR" altLang="en-US" sz="1400" dirty="0">
                <a:solidFill>
                  <a:schemeClr val="tx1"/>
                </a:solidFill>
              </a:rPr>
              <a:t>로 작성된 빠르고 </a:t>
            </a:r>
            <a:r>
              <a:rPr lang="en-US" altLang="ko-KR" sz="1400" dirty="0">
                <a:solidFill>
                  <a:schemeClr val="tx1"/>
                </a:solidFill>
              </a:rPr>
              <a:t>certifiably-robust</a:t>
            </a:r>
            <a:r>
              <a:rPr lang="ko-KR" altLang="en-US" sz="1400" dirty="0">
                <a:solidFill>
                  <a:schemeClr val="tx1"/>
                </a:solidFill>
              </a:rPr>
              <a:t>한 </a:t>
            </a:r>
            <a:r>
              <a:rPr lang="en-US" altLang="ko-KR" sz="1400" dirty="0">
                <a:solidFill>
                  <a:srgbClr val="FF0000"/>
                </a:solidFill>
              </a:rPr>
              <a:t>point cloud registration library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3D point cloud</a:t>
            </a:r>
            <a:r>
              <a:rPr lang="ko-KR" altLang="en-US" sz="1400" dirty="0">
                <a:solidFill>
                  <a:schemeClr val="tx1"/>
                </a:solidFill>
              </a:rPr>
              <a:t>에 대해 </a:t>
            </a:r>
            <a:r>
              <a:rPr lang="en-US" altLang="ko-KR" sz="1400" dirty="0">
                <a:solidFill>
                  <a:schemeClr val="tx1"/>
                </a:solidFill>
              </a:rPr>
              <a:t>rigid body transform </a:t>
            </a:r>
            <a:r>
              <a:rPr lang="ko-KR" altLang="en-US" sz="1400" dirty="0">
                <a:solidFill>
                  <a:schemeClr val="tx1"/>
                </a:solidFill>
              </a:rPr>
              <a:t>문제를 해결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먼저</a:t>
            </a:r>
            <a:r>
              <a:rPr lang="en-US" altLang="ko-KR" sz="1400" dirty="0">
                <a:solidFill>
                  <a:schemeClr val="tx1"/>
                </a:solidFill>
              </a:rPr>
              <a:t>, correspondence</a:t>
            </a:r>
            <a:r>
              <a:rPr lang="ko-KR" altLang="en-US" sz="1400" dirty="0">
                <a:solidFill>
                  <a:schemeClr val="tx1"/>
                </a:solidFill>
              </a:rPr>
              <a:t>를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green line,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red line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ground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r>
              <a:rPr lang="ko-KR" altLang="en-US" sz="1400" dirty="0">
                <a:solidFill>
                  <a:schemeClr val="tx1"/>
                </a:solidFill>
              </a:rPr>
              <a:t>에 따른 </a:t>
            </a:r>
            <a:r>
              <a:rPr lang="en-US" altLang="ko-KR" sz="1400" dirty="0">
                <a:solidFill>
                  <a:schemeClr val="tx1"/>
                </a:solidFill>
              </a:rPr>
              <a:t>inlier, outlier correspondence</a:t>
            </a:r>
            <a:r>
              <a:rPr lang="ko-KR" altLang="en-US" sz="1400" dirty="0">
                <a:solidFill>
                  <a:schemeClr val="tx1"/>
                </a:solidFill>
              </a:rPr>
              <a:t>를 나타냄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를 이용하여 </a:t>
            </a:r>
            <a:r>
              <a:rPr lang="en-US" altLang="ko-KR" sz="1400" dirty="0">
                <a:solidFill>
                  <a:schemeClr val="tx1"/>
                </a:solidFill>
              </a:rPr>
              <a:t>teaser++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alignment</a:t>
            </a:r>
          </a:p>
        </p:txBody>
      </p:sp>
      <p:pic>
        <p:nvPicPr>
          <p:cNvPr id="1026" name="Picture 2" descr="banner.png">
            <a:extLst>
              <a:ext uri="{FF2B5EF4-FFF2-40B4-BE49-F238E27FC236}">
                <a16:creationId xmlns:a16="http://schemas.microsoft.com/office/drawing/2014/main" id="{DCF004C4-95E6-4CA1-89F4-30C66122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31" y="3181855"/>
            <a:ext cx="6735337" cy="33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4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60"/>
            <a:ext cx="11838718" cy="535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Algorithms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2D Grid Map-based Branch-and-Bound Search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분기 </a:t>
            </a:r>
            <a:r>
              <a:rPr lang="ko-KR" altLang="en-US" sz="1400" dirty="0" err="1">
                <a:solidFill>
                  <a:schemeClr val="tx1"/>
                </a:solidFill>
              </a:rPr>
              <a:t>한정법이라고도</a:t>
            </a:r>
            <a:r>
              <a:rPr lang="ko-KR" altLang="en-US" sz="1400" dirty="0">
                <a:solidFill>
                  <a:schemeClr val="tx1"/>
                </a:solidFill>
              </a:rPr>
              <a:t> 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노드가 유망한지 결정하기 위해 한 노드에서의 </a:t>
            </a:r>
            <a:r>
              <a:rPr lang="en-US" altLang="ko-KR" sz="1400" dirty="0">
                <a:solidFill>
                  <a:schemeClr val="tx1"/>
                </a:solidFill>
              </a:rPr>
              <a:t>bound </a:t>
            </a:r>
            <a:r>
              <a:rPr lang="ko-KR" altLang="en-US" sz="1400" dirty="0">
                <a:solidFill>
                  <a:schemeClr val="tx1"/>
                </a:solidFill>
              </a:rPr>
              <a:t>값을 계산하며 노드의 유망여부는 </a:t>
            </a:r>
            <a:r>
              <a:rPr lang="en-US" altLang="ko-KR" sz="1400" dirty="0">
                <a:solidFill>
                  <a:schemeClr val="tx1"/>
                </a:solidFill>
              </a:rPr>
              <a:t>bound &gt; </a:t>
            </a:r>
            <a:r>
              <a:rPr lang="en-US" altLang="ko-KR" sz="1400" dirty="0" err="1">
                <a:solidFill>
                  <a:schemeClr val="tx1"/>
                </a:solidFill>
              </a:rPr>
              <a:t>maxprofit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/>
                </a:solidFill>
              </a:rPr>
              <a:t>되추적</a:t>
            </a:r>
            <a:r>
              <a:rPr lang="en-US" altLang="ko-KR" sz="1400" dirty="0">
                <a:solidFill>
                  <a:schemeClr val="tx1"/>
                </a:solidFill>
              </a:rPr>
              <a:t>(Backtracking)</a:t>
            </a:r>
            <a:r>
              <a:rPr lang="ko-KR" altLang="en-US" sz="1400" dirty="0">
                <a:solidFill>
                  <a:schemeClr val="tx1"/>
                </a:solidFill>
              </a:rPr>
              <a:t>과 유사하게 </a:t>
            </a:r>
            <a:r>
              <a:rPr lang="ko-KR" altLang="en-US" sz="1400" dirty="0" err="1">
                <a:solidFill>
                  <a:schemeClr val="tx1"/>
                </a:solidFill>
              </a:rPr>
              <a:t>상태공간트리를</a:t>
            </a:r>
            <a:r>
              <a:rPr lang="ko-KR" altLang="en-US" sz="1400" dirty="0">
                <a:solidFill>
                  <a:schemeClr val="tx1"/>
                </a:solidFill>
              </a:rPr>
              <a:t> 구축하지만 다름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→ 특징</a:t>
            </a:r>
            <a:endParaRPr lang="en-US" altLang="ko-KR" sz="1400" b="1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트리 횡단 방법에 구애 받지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되추적은 깊이 우선 탐색만을 사용하지만</a:t>
            </a:r>
            <a:r>
              <a:rPr lang="en-US" altLang="ko-KR" sz="1400" dirty="0">
                <a:solidFill>
                  <a:schemeClr val="tx1"/>
                </a:solidFill>
              </a:rPr>
              <a:t> Branch-and-Bound Search</a:t>
            </a:r>
            <a:r>
              <a:rPr lang="ko-KR" altLang="en-US" sz="1400" dirty="0">
                <a:solidFill>
                  <a:schemeClr val="tx1"/>
                </a:solidFill>
              </a:rPr>
              <a:t>는 깊이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너비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최고 우선 탐색</a:t>
            </a:r>
            <a:r>
              <a:rPr lang="ko-KR" altLang="en-US" sz="1400" dirty="0">
                <a:solidFill>
                  <a:schemeClr val="tx1"/>
                </a:solidFill>
              </a:rPr>
              <a:t>을 사용할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en-US" altLang="ko-KR" sz="1400" dirty="0">
                <a:solidFill>
                  <a:srgbClr val="FF0000"/>
                </a:solidFill>
              </a:rPr>
              <a:t>optimized solution</a:t>
            </a:r>
            <a:r>
              <a:rPr lang="ko-KR" altLang="en-US" sz="1400" dirty="0">
                <a:solidFill>
                  <a:schemeClr val="tx1"/>
                </a:solidFill>
              </a:rPr>
              <a:t>를 찾는 알고리즘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되추적은 가보고 더 이상 진행이 되지 않으면 돌아오지만</a:t>
            </a:r>
            <a:r>
              <a:rPr lang="en-US" altLang="ko-KR" sz="1400" dirty="0">
                <a:solidFill>
                  <a:schemeClr val="tx1"/>
                </a:solidFill>
              </a:rPr>
              <a:t>, Branch-and-Bound Search</a:t>
            </a:r>
            <a:r>
              <a:rPr lang="ko-KR" altLang="en-US" sz="1400" dirty="0">
                <a:solidFill>
                  <a:schemeClr val="tx1"/>
                </a:solidFill>
              </a:rPr>
              <a:t>는 최적해를 찾을 가능성이 없으면 </a:t>
            </a:r>
            <a:r>
              <a:rPr lang="en-US" altLang="ko-KR" sz="1400" dirty="0">
                <a:solidFill>
                  <a:schemeClr val="tx1"/>
                </a:solidFill>
              </a:rPr>
              <a:t>branch X</a:t>
            </a:r>
          </a:p>
        </p:txBody>
      </p:sp>
    </p:spTree>
    <p:extLst>
      <p:ext uri="{BB962C8B-B14F-4D97-AF65-F5344CB8AC3E}">
        <p14:creationId xmlns:p14="http://schemas.microsoft.com/office/powerpoint/2010/main" val="10820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43390"/>
            <a:ext cx="11838718" cy="195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Algorithm for Best-First Search with Branch-and-Bound search - Knapsack Problem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도둑이 다른 가치와 다른 무게가 있는 보석을 훔치는데 넣을 수 있는 무게가 정해진 가방에 최대한 많이 넣는 문제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최적의 해에 더 빨리 도달하기 위한 방법으로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노드의 모든 </a:t>
            </a:r>
            <a:r>
              <a:rPr lang="ko-KR" altLang="en-US" sz="1400" dirty="0" err="1">
                <a:solidFill>
                  <a:schemeClr val="tx1"/>
                </a:solidFill>
              </a:rPr>
              <a:t>자식노드를</a:t>
            </a:r>
            <a:r>
              <a:rPr lang="ko-KR" altLang="en-US" sz="1400" dirty="0">
                <a:solidFill>
                  <a:schemeClr val="tx1"/>
                </a:solidFill>
              </a:rPr>
              <a:t> 검색한 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유망하면서 확장되지 않은 노드를 보고 그 중 가장 좋은 한계치</a:t>
            </a:r>
            <a:r>
              <a:rPr lang="en-US" altLang="ko-KR" sz="1400" dirty="0">
                <a:solidFill>
                  <a:schemeClr val="tx1"/>
                </a:solidFill>
              </a:rPr>
              <a:t>(bound)</a:t>
            </a:r>
            <a:r>
              <a:rPr lang="ko-KR" altLang="en-US" sz="1400" dirty="0">
                <a:solidFill>
                  <a:schemeClr val="tx1"/>
                </a:solidFill>
              </a:rPr>
              <a:t>를 가진 노드를 확장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최고의 한계를 가진 노드를 우선적으로 선택하기 위해서 우선 순위 </a:t>
            </a:r>
            <a:r>
              <a:rPr lang="en-US" altLang="ko-KR" sz="1400" dirty="0">
                <a:solidFill>
                  <a:schemeClr val="tx1"/>
                </a:solidFill>
              </a:rPr>
              <a:t>Queue</a:t>
            </a:r>
            <a:r>
              <a:rPr lang="ko-KR" altLang="en-US" sz="1400" dirty="0">
                <a:solidFill>
                  <a:schemeClr val="tx1"/>
                </a:solidFill>
              </a:rPr>
              <a:t>를 이용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C66FE4-9936-4416-956E-2F7CFAFF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47" y="2066091"/>
            <a:ext cx="6911106" cy="46759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75D405-0F9A-466A-851E-BFC77554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945" y="2066091"/>
            <a:ext cx="6911105" cy="47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60"/>
            <a:ext cx="11838718" cy="16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Algorithm for Branch-and-Bound search – TSP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본사가 있는 도시에서 출발하여 같은 도시들을 방문하지 않고 최단 이동 시간으로 순회하는 문제</a:t>
            </a:r>
            <a:endParaRPr lang="en-US" altLang="ko-KR" sz="1400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Traveling salesman problem </a:t>
            </a:r>
            <a:r>
              <a:rPr lang="ko-KR" altLang="en-US" sz="1400" dirty="0">
                <a:solidFill>
                  <a:schemeClr val="tx1"/>
                </a:solidFill>
              </a:rPr>
              <a:t>방법은 하한선을 일단 먼저 정함</a:t>
            </a:r>
            <a:r>
              <a:rPr lang="en-US" altLang="ko-KR" sz="1400" dirty="0">
                <a:solidFill>
                  <a:schemeClr val="tx1"/>
                </a:solidFill>
              </a:rPr>
              <a:t>(min</a:t>
            </a:r>
            <a:r>
              <a:rPr lang="ko-KR" altLang="en-US" sz="1400" dirty="0">
                <a:solidFill>
                  <a:schemeClr val="tx1"/>
                </a:solidFill>
              </a:rPr>
              <a:t>값들의 합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TSP</a:t>
            </a:r>
            <a:r>
              <a:rPr lang="ko-KR" altLang="en-US" sz="1400" dirty="0">
                <a:solidFill>
                  <a:schemeClr val="tx1"/>
                </a:solidFill>
              </a:rPr>
              <a:t>는 어떤 일주여행경로라도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각 정점을 최소한 한번은 떠나야 하므로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각 정점을 떠나는 이음선의 최소값의 합이 하한이 된</a:t>
            </a:r>
          </a:p>
        </p:txBody>
      </p:sp>
      <p:pic>
        <p:nvPicPr>
          <p:cNvPr id="5122" name="Picture 2" descr="https://blog.kakaocdn.net/dn/bpea4v/btrfHcElUf3/3HkTXb2qzocdubFEnB6oKk/img.png">
            <a:extLst>
              <a:ext uri="{FF2B5EF4-FFF2-40B4-BE49-F238E27FC236}">
                <a16:creationId xmlns:a16="http://schemas.microsoft.com/office/drawing/2014/main" id="{00824DEE-A83F-4B8C-A33C-BDDDEBB04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6"/>
          <a:stretch/>
        </p:blipFill>
        <p:spPr bwMode="auto">
          <a:xfrm>
            <a:off x="4357208" y="2177297"/>
            <a:ext cx="7563556" cy="45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CC462-1924-4185-9D91-F871A5B9EA97}"/>
              </a:ext>
            </a:extLst>
          </p:cNvPr>
          <p:cNvSpPr txBox="1"/>
          <p:nvPr/>
        </p:nvSpPr>
        <p:spPr>
          <a:xfrm>
            <a:off x="511630" y="6105028"/>
            <a:ext cx="411973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Fig. </a:t>
            </a:r>
            <a:r>
              <a:rPr lang="ko-KR" altLang="en-US" sz="1200" dirty="0"/>
              <a:t>노드 </a:t>
            </a:r>
            <a:r>
              <a:rPr lang="en-US" altLang="ko-KR" sz="1200" dirty="0"/>
              <a:t>[1, 2]</a:t>
            </a:r>
            <a:r>
              <a:rPr lang="ko-KR" altLang="en-US" sz="1200" dirty="0"/>
              <a:t>를 선택한 경우의 하한 구하기 </a:t>
            </a:r>
            <a:r>
              <a:rPr lang="en-US" altLang="ko-KR" sz="1200" dirty="0"/>
              <a:t>31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B0E3E8-C07B-4E27-9E83-2252A0A28DAA}"/>
              </a:ext>
            </a:extLst>
          </p:cNvPr>
          <p:cNvGrpSpPr/>
          <p:nvPr/>
        </p:nvGrpSpPr>
        <p:grpSpPr>
          <a:xfrm>
            <a:off x="113495" y="1937954"/>
            <a:ext cx="4357208" cy="1716212"/>
            <a:chOff x="271236" y="2315326"/>
            <a:chExt cx="4357208" cy="17162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061055-370B-4DEE-BA63-9181ADDCC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558"/>
            <a:stretch/>
          </p:blipFill>
          <p:spPr>
            <a:xfrm>
              <a:off x="271236" y="2341249"/>
              <a:ext cx="2380343" cy="169028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683BFAC-AE6A-4026-B281-4F79D25B3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159" r="2301"/>
            <a:stretch/>
          </p:blipFill>
          <p:spPr>
            <a:xfrm>
              <a:off x="2806901" y="2315326"/>
              <a:ext cx="1821543" cy="169028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C4112C-0C74-4341-A09D-F5DB5FDE080F}"/>
              </a:ext>
            </a:extLst>
          </p:cNvPr>
          <p:cNvSpPr txBox="1"/>
          <p:nvPr/>
        </p:nvSpPr>
        <p:spPr>
          <a:xfrm>
            <a:off x="1591256" y="3623997"/>
            <a:ext cx="1960487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Fig. </a:t>
            </a:r>
            <a:r>
              <a:rPr lang="ko-KR" altLang="en-US" sz="1200" dirty="0"/>
              <a:t>하한선 </a:t>
            </a:r>
            <a:r>
              <a:rPr lang="ko-KR" altLang="en-US" sz="1200" dirty="0" err="1"/>
              <a:t>한계값</a:t>
            </a:r>
            <a:r>
              <a:rPr lang="ko-KR" altLang="en-US" sz="1200" dirty="0"/>
              <a:t> </a:t>
            </a:r>
            <a:r>
              <a:rPr lang="en-US" altLang="ko-KR" sz="1200" dirty="0"/>
              <a:t>21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D2FCB3-BA98-4232-AE87-11226730ED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737"/>
          <a:stretch/>
        </p:blipFill>
        <p:spPr>
          <a:xfrm>
            <a:off x="113495" y="4311450"/>
            <a:ext cx="2598762" cy="17473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C1ED54-A491-4FE2-A5C0-AAF756922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482" b="22372"/>
          <a:stretch/>
        </p:blipFill>
        <p:spPr>
          <a:xfrm>
            <a:off x="2712256" y="4530010"/>
            <a:ext cx="1584275" cy="13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60"/>
            <a:ext cx="11775722" cy="2932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FPFH + RANSAC (based on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pcl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::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SampleConsensusPrerejective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FPFH(Fast Point Feature Histograms)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ko-KR" altLang="en-US" sz="1400" dirty="0" err="1">
                <a:solidFill>
                  <a:schemeClr val="tx1"/>
                </a:solidFill>
              </a:rPr>
              <a:t>후처리하는</a:t>
            </a:r>
            <a:r>
              <a:rPr lang="ko-KR" altLang="en-US" sz="1400" dirty="0">
                <a:solidFill>
                  <a:schemeClr val="tx1"/>
                </a:solidFill>
              </a:rPr>
              <a:t> 방법 중 하나로 </a:t>
            </a:r>
            <a:r>
              <a:rPr lang="en-US" altLang="ko-KR" sz="1400" b="1" dirty="0">
                <a:solidFill>
                  <a:schemeClr val="tx1"/>
                </a:solidFill>
              </a:rPr>
              <a:t>PFH(Point Feature Histogram)</a:t>
            </a:r>
            <a:r>
              <a:rPr lang="ko-KR" altLang="en-US" sz="1400" dirty="0">
                <a:solidFill>
                  <a:schemeClr val="tx1"/>
                </a:solidFill>
              </a:rPr>
              <a:t>에서 속도를 크게 개선한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PFH</a:t>
            </a:r>
            <a:r>
              <a:rPr lang="ko-KR" altLang="en-US" sz="1400" dirty="0">
                <a:solidFill>
                  <a:schemeClr val="tx1"/>
                </a:solidFill>
              </a:rPr>
              <a:t>는 특정 </a:t>
            </a:r>
            <a:r>
              <a:rPr lang="en-US" altLang="ko-KR" sz="1400" dirty="0">
                <a:solidFill>
                  <a:schemeClr val="tx1"/>
                </a:solidFill>
              </a:rPr>
              <a:t>point t</a:t>
            </a:r>
            <a:r>
              <a:rPr lang="ko-KR" altLang="en-US" sz="1400" dirty="0">
                <a:solidFill>
                  <a:schemeClr val="tx1"/>
                </a:solidFill>
              </a:rPr>
              <a:t>로부터 일정 반경 이내의 모든 </a:t>
            </a:r>
            <a:r>
              <a:rPr lang="en-US" altLang="ko-KR" sz="1400" dirty="0">
                <a:solidFill>
                  <a:schemeClr val="tx1"/>
                </a:solidFill>
              </a:rPr>
              <a:t>point </a:t>
            </a:r>
            <a:r>
              <a:rPr lang="ko-KR" altLang="en-US" sz="1400" dirty="0">
                <a:solidFill>
                  <a:schemeClr val="tx1"/>
                </a:solidFill>
              </a:rPr>
              <a:t>선택하여 </a:t>
            </a:r>
            <a:r>
              <a:rPr lang="en-US" altLang="ko-KR" sz="1400" dirty="0">
                <a:solidFill>
                  <a:schemeClr val="tx1"/>
                </a:solidFill>
              </a:rPr>
              <a:t>pair</a:t>
            </a:r>
            <a:r>
              <a:rPr lang="ko-KR" altLang="en-US" sz="1400" dirty="0">
                <a:solidFill>
                  <a:schemeClr val="tx1"/>
                </a:solidFill>
              </a:rPr>
              <a:t>로 연결하여 </a:t>
            </a:r>
            <a:r>
              <a:rPr lang="en-US" altLang="ko-KR" sz="1400" dirty="0">
                <a:solidFill>
                  <a:schemeClr val="tx1"/>
                </a:solidFill>
              </a:rPr>
              <a:t>PCA</a:t>
            </a:r>
            <a:r>
              <a:rPr lang="ko-KR" altLang="en-US" sz="1400" dirty="0">
                <a:solidFill>
                  <a:schemeClr val="tx1"/>
                </a:solidFill>
              </a:rPr>
              <a:t>를 통해 </a:t>
            </a:r>
            <a:r>
              <a:rPr lang="en-US" altLang="ko-KR" sz="1400" dirty="0">
                <a:solidFill>
                  <a:schemeClr val="tx1"/>
                </a:solidFill>
              </a:rPr>
              <a:t>Normal</a:t>
            </a:r>
            <a:r>
              <a:rPr lang="ko-KR" altLang="en-US" sz="1400" dirty="0">
                <a:solidFill>
                  <a:schemeClr val="tx1"/>
                </a:solidFill>
              </a:rPr>
              <a:t>을 구함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Normal</a:t>
            </a:r>
            <a:r>
              <a:rPr lang="ko-KR" altLang="en-US" sz="1400" dirty="0">
                <a:solidFill>
                  <a:schemeClr val="tx1"/>
                </a:solidFill>
              </a:rPr>
              <a:t>을 통해 </a:t>
            </a:r>
            <a:r>
              <a:rPr lang="en-US" altLang="ko-KR" sz="1400" dirty="0" err="1">
                <a:solidFill>
                  <a:srgbClr val="FF0000"/>
                </a:solidFill>
              </a:rPr>
              <a:t>Darboux</a:t>
            </a:r>
            <a:r>
              <a:rPr lang="en-US" altLang="ko-KR" sz="1400" dirty="0">
                <a:solidFill>
                  <a:srgbClr val="FF0000"/>
                </a:solidFill>
              </a:rPr>
              <a:t> Frame</a:t>
            </a:r>
            <a:r>
              <a:rPr lang="en-US" altLang="ko-KR" sz="1400" dirty="0">
                <a:solidFill>
                  <a:schemeClr val="tx1"/>
                </a:solidFill>
              </a:rPr>
              <a:t>(natural moving frame constructed on a surface)</a:t>
            </a:r>
            <a:r>
              <a:rPr lang="ko-KR" altLang="en-US" sz="1400" dirty="0">
                <a:solidFill>
                  <a:schemeClr val="tx1"/>
                </a:solidFill>
              </a:rPr>
              <a:t>을 정의하고 계산식을 통해 </a:t>
            </a:r>
            <a:r>
              <a:rPr lang="en-US" altLang="ko-KR" sz="1400" dirty="0">
                <a:solidFill>
                  <a:srgbClr val="FF0000"/>
                </a:solidFill>
              </a:rPr>
              <a:t>histogram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완성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근데 </a:t>
            </a:r>
            <a:r>
              <a:rPr lang="en-US" altLang="ko-KR" sz="1400" dirty="0">
                <a:solidFill>
                  <a:schemeClr val="tx1"/>
                </a:solidFill>
              </a:rPr>
              <a:t>PFH</a:t>
            </a:r>
            <a:r>
              <a:rPr lang="ko-KR" altLang="en-US" sz="1400" dirty="0">
                <a:solidFill>
                  <a:schemeClr val="tx1"/>
                </a:solidFill>
              </a:rPr>
              <a:t>는 모든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사용하므로 계산부하가 큼 </a:t>
            </a:r>
            <a:r>
              <a:rPr lang="en-US" altLang="ko-KR" sz="1400" dirty="0">
                <a:solidFill>
                  <a:schemeClr val="tx1"/>
                </a:solidFill>
              </a:rPr>
              <a:t>O(nk^2)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FPFH</a:t>
            </a:r>
            <a:r>
              <a:rPr lang="ko-KR" altLang="en-US" sz="1400" dirty="0">
                <a:solidFill>
                  <a:schemeClr val="tx1"/>
                </a:solidFill>
              </a:rPr>
              <a:t>는 모든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pair </a:t>
            </a:r>
            <a:r>
              <a:rPr lang="ko-KR" altLang="en-US" sz="1400" dirty="0">
                <a:solidFill>
                  <a:schemeClr val="tx1"/>
                </a:solidFill>
              </a:rPr>
              <a:t>연결하여 계산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 시간 복잡도 낮음 </a:t>
            </a:r>
            <a:r>
              <a:rPr lang="en-US" altLang="ko-KR" sz="1400" dirty="0">
                <a:solidFill>
                  <a:schemeClr val="tx1"/>
                </a:solidFill>
              </a:rPr>
              <a:t>O(</a:t>
            </a:r>
            <a:r>
              <a:rPr lang="en-US" altLang="ko-KR" sz="1400" dirty="0" err="1">
                <a:solidFill>
                  <a:schemeClr val="tx1"/>
                </a:solidFill>
              </a:rPr>
              <a:t>nk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146" name="Picture 2" descr="https://postfiles.pstatic.net/MjAyMTEwMDVfMjYg/MDAxNjMzNDQ0ODg4ODcw.FvooYSqRd5b_3sfe2R5c1PwToAVplwTKQV-c3OER1oYg.9nR8dfLcbHdU12IWB6DnWHXaaasYKzBVjnyuktbopswg.PNG.younjae1215/ref3.png?type=w773">
            <a:extLst>
              <a:ext uri="{FF2B5EF4-FFF2-40B4-BE49-F238E27FC236}">
                <a16:creationId xmlns:a16="http://schemas.microsoft.com/office/drawing/2014/main" id="{027F6B0F-D24A-4DB1-AEDB-4A82620F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6181"/>
            <a:ext cx="5982607" cy="389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d3i71xaburhd42.cloudfront.net/940dd2fa074ad97d5e8efa7e867b1f4460cfb8d5/3-Figure3-1.png">
            <a:extLst>
              <a:ext uri="{FF2B5EF4-FFF2-40B4-BE49-F238E27FC236}">
                <a16:creationId xmlns:a16="http://schemas.microsoft.com/office/drawing/2014/main" id="{7DE286C6-18AC-457F-B99B-917648A0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11" y="3104320"/>
            <a:ext cx="58864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3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21231</TotalTime>
  <Words>877</Words>
  <Application>Microsoft Office PowerPoint</Application>
  <PresentationFormat>와이드스크린</PresentationFormat>
  <Paragraphs>99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3151</cp:revision>
  <dcterms:created xsi:type="dcterms:W3CDTF">2022-09-20T07:37:58Z</dcterms:created>
  <dcterms:modified xsi:type="dcterms:W3CDTF">2023-01-12T11:13:12Z</dcterms:modified>
</cp:coreProperties>
</file>