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20" r:id="rId2"/>
    <p:sldId id="313" r:id="rId3"/>
    <p:sldId id="314" r:id="rId4"/>
    <p:sldId id="324" r:id="rId5"/>
    <p:sldId id="317" r:id="rId6"/>
    <p:sldId id="319" r:id="rId7"/>
    <p:sldId id="32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02" autoAdjust="0"/>
    <p:restoredTop sz="95256" autoAdjust="0"/>
  </p:normalViewPr>
  <p:slideViewPr>
    <p:cSldViewPr snapToGrid="0" showGuides="1">
      <p:cViewPr varScale="1">
        <p:scale>
          <a:sx n="82" d="100"/>
          <a:sy n="82" d="100"/>
        </p:scale>
        <p:origin x="768" y="67"/>
      </p:cViewPr>
      <p:guideLst>
        <p:guide pos="3840"/>
        <p:guide orient="horz" pos="209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t>25/10/2021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1</a:t>
            </a:fld>
            <a:endParaRPr lang="en-ID"/>
          </a:p>
        </p:txBody>
      </p:sp>
    </p:spTree>
    <p:extLst>
      <p:ext uri="{BB962C8B-B14F-4D97-AF65-F5344CB8AC3E}">
        <p14:creationId xmlns:p14="http://schemas.microsoft.com/office/powerpoint/2010/main" val="71878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2</a:t>
            </a:fld>
            <a:endParaRPr lang="en-ID"/>
          </a:p>
        </p:txBody>
      </p:sp>
    </p:spTree>
    <p:extLst>
      <p:ext uri="{BB962C8B-B14F-4D97-AF65-F5344CB8AC3E}">
        <p14:creationId xmlns:p14="http://schemas.microsoft.com/office/powerpoint/2010/main" val="42303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3</a:t>
            </a:fld>
            <a:endParaRPr lang="en-ID"/>
          </a:p>
        </p:txBody>
      </p:sp>
    </p:spTree>
    <p:extLst>
      <p:ext uri="{BB962C8B-B14F-4D97-AF65-F5344CB8AC3E}">
        <p14:creationId xmlns:p14="http://schemas.microsoft.com/office/powerpoint/2010/main" val="349133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4</a:t>
            </a:fld>
            <a:endParaRPr lang="en-ID"/>
          </a:p>
        </p:txBody>
      </p:sp>
    </p:spTree>
    <p:extLst>
      <p:ext uri="{BB962C8B-B14F-4D97-AF65-F5344CB8AC3E}">
        <p14:creationId xmlns:p14="http://schemas.microsoft.com/office/powerpoint/2010/main" val="235565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5</a:t>
            </a:fld>
            <a:endParaRPr lang="en-ID"/>
          </a:p>
        </p:txBody>
      </p:sp>
    </p:spTree>
    <p:extLst>
      <p:ext uri="{BB962C8B-B14F-4D97-AF65-F5344CB8AC3E}">
        <p14:creationId xmlns:p14="http://schemas.microsoft.com/office/powerpoint/2010/main" val="300689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a16="http://schemas.microsoft.com/office/drawing/2014/main"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a16="http://schemas.microsoft.com/office/drawing/2014/main"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a16="http://schemas.microsoft.com/office/drawing/2014/main"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eetundaviya/DiggySyidey"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hyperlink" Target="https://github.com/jeetundaviya/DiggySpidey" TargetMode="External"/><Relationship Id="rId4" Type="http://schemas.openxmlformats.org/officeDocument/2006/relationships/hyperlink" Target="https://github.com/damletanmay/Protectnetic-child-abuse-preven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night sky&#10;&#10;Description automatically generated">
            <a:extLst>
              <a:ext uri="{FF2B5EF4-FFF2-40B4-BE49-F238E27FC236}">
                <a16:creationId xmlns:a16="http://schemas.microsoft.com/office/drawing/2014/main" id="{51D04888-F937-9F4B-8501-4E59D28E1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51896"/>
          </a:xfrm>
          <a:prstGeom prst="rect">
            <a:avLst/>
          </a:prstGeom>
        </p:spPr>
      </p:pic>
      <p:sp>
        <p:nvSpPr>
          <p:cNvPr id="11" name="Rectangle 10">
            <a:extLst>
              <a:ext uri="{FF2B5EF4-FFF2-40B4-BE49-F238E27FC236}">
                <a16:creationId xmlns:a16="http://schemas.microsoft.com/office/drawing/2014/main" id="{B23E637E-FE7C-4B0B-9EA0-673B01BA1E04}"/>
              </a:ext>
            </a:extLst>
          </p:cNvPr>
          <p:cNvSpPr/>
          <p:nvPr/>
        </p:nvSpPr>
        <p:spPr>
          <a:xfrm>
            <a:off x="3224973" y="1779289"/>
            <a:ext cx="8709865" cy="1846659"/>
          </a:xfrm>
          <a:prstGeom prst="rect">
            <a:avLst/>
          </a:prstGeom>
          <a:solidFill>
            <a:schemeClr val="bg1"/>
          </a:solidFill>
          <a:scene3d>
            <a:camera prst="isometricOffAxis1Right"/>
            <a:lightRig rig="threePt" dir="t"/>
          </a:scene3d>
        </p:spPr>
        <p:txBody>
          <a:bodyPr wrap="square" lIns="0" tIns="0" rIns="0" bIns="0">
            <a:spAutoFit/>
          </a:bodyPr>
          <a:lstStyle/>
          <a:p>
            <a:r>
              <a:rPr lang="en-ID" sz="4000" b="1" spc="300" dirty="0">
                <a:solidFill>
                  <a:sysClr val="windowText" lastClr="000000"/>
                </a:solidFill>
                <a:latin typeface="Abadi MT Condensed Light" panose="020B0306030101010103" pitchFamily="34" charset="77"/>
              </a:rPr>
              <a:t>Solution By: Binary Squad</a:t>
            </a:r>
          </a:p>
          <a:p>
            <a:r>
              <a:rPr lang="en-ID" sz="4000" b="1" spc="300" dirty="0">
                <a:solidFill>
                  <a:sysClr val="windowText" lastClr="000000"/>
                </a:solidFill>
                <a:latin typeface="Abadi MT Condensed Light" panose="020B0306030101010103" pitchFamily="34" charset="77"/>
              </a:rPr>
              <a:t>PSID: </a:t>
            </a:r>
            <a:r>
              <a:rPr lang="en-US" sz="4000" b="1" i="0" dirty="0">
                <a:solidFill>
                  <a:srgbClr val="202124"/>
                </a:solidFill>
                <a:effectLst/>
                <a:latin typeface="consolas" panose="020B0609020204030204" pitchFamily="49" charset="0"/>
              </a:rPr>
              <a:t>INTL-CCR-19</a:t>
            </a:r>
          </a:p>
          <a:p>
            <a:r>
              <a:rPr lang="en-ID" sz="4000" b="1" spc="300" dirty="0">
                <a:solidFill>
                  <a:sysClr val="windowText" lastClr="000000"/>
                </a:solidFill>
                <a:latin typeface="Abadi MT Condensed Light" panose="020B0306030101010103" pitchFamily="34" charset="77"/>
              </a:rPr>
              <a:t>Team Leader: Jeet </a:t>
            </a:r>
            <a:r>
              <a:rPr lang="en-ID" sz="4000" b="1" spc="300" dirty="0" err="1">
                <a:solidFill>
                  <a:sysClr val="windowText" lastClr="000000"/>
                </a:solidFill>
                <a:latin typeface="Abadi MT Condensed Light" panose="020B0306030101010103" pitchFamily="34" charset="77"/>
              </a:rPr>
              <a:t>Undaviya</a:t>
            </a:r>
            <a:endParaRPr lang="en-ID" sz="4000" b="1" spc="300" dirty="0">
              <a:solidFill>
                <a:sysClr val="windowText" lastClr="000000"/>
              </a:solidFill>
              <a:latin typeface="Abadi MT Condensed Light" panose="020B0306030101010103" pitchFamily="34" charset="77"/>
            </a:endParaRPr>
          </a:p>
        </p:txBody>
      </p:sp>
      <p:pic>
        <p:nvPicPr>
          <p:cNvPr id="22" name="Picture 21" descr="Logo, company name&#10;&#10;Description automatically generated">
            <a:extLst>
              <a:ext uri="{FF2B5EF4-FFF2-40B4-BE49-F238E27FC236}">
                <a16:creationId xmlns:a16="http://schemas.microsoft.com/office/drawing/2014/main" id="{202DFFF4-C85B-7449-BF78-4633BA1FB75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17961" t="12472" r="23498" b="11947"/>
          <a:stretch/>
        </p:blipFill>
        <p:spPr>
          <a:xfrm>
            <a:off x="746784" y="2186036"/>
            <a:ext cx="2888735" cy="2485927"/>
          </a:xfrm>
          <a:prstGeom prst="rect">
            <a:avLst/>
          </a:prstGeom>
          <a:scene3d>
            <a:camera prst="isometricOffAxis1Right"/>
            <a:lightRig rig="threePt" dir="t"/>
          </a:scene3d>
        </p:spPr>
      </p:pic>
    </p:spTree>
    <p:extLst>
      <p:ext uri="{BB962C8B-B14F-4D97-AF65-F5344CB8AC3E}">
        <p14:creationId xmlns:p14="http://schemas.microsoft.com/office/powerpoint/2010/main" val="361091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FAFA0-1765-7041-9128-6C53029D0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89" name="Group 88">
            <a:extLst>
              <a:ext uri="{FF2B5EF4-FFF2-40B4-BE49-F238E27FC236}">
                <a16:creationId xmlns:a16="http://schemas.microsoft.com/office/drawing/2014/main" id="{F1BD15E6-BE6D-4766-B5D4-54EBDF3CA23B}"/>
              </a:ext>
            </a:extLst>
          </p:cNvPr>
          <p:cNvGrpSpPr/>
          <p:nvPr/>
        </p:nvGrpSpPr>
        <p:grpSpPr>
          <a:xfrm>
            <a:off x="6724167" y="4793768"/>
            <a:ext cx="4337625" cy="98275"/>
            <a:chOff x="6724167" y="4768868"/>
            <a:chExt cx="4337625" cy="98275"/>
          </a:xfrm>
        </p:grpSpPr>
        <p:cxnSp>
          <p:nvCxnSpPr>
            <p:cNvPr id="76" name="Straight Connector 75">
              <a:extLst>
                <a:ext uri="{FF2B5EF4-FFF2-40B4-BE49-F238E27FC236}">
                  <a16:creationId xmlns:a16="http://schemas.microsoft.com/office/drawing/2014/main"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a16="http://schemas.microsoft.com/office/drawing/2014/main"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4817C8D0-C0DF-45C4-8D16-AFA3386DDFA1}"/>
              </a:ext>
            </a:extLst>
          </p:cNvPr>
          <p:cNvSpPr>
            <a:spLocks noGrp="1"/>
          </p:cNvSpPr>
          <p:nvPr>
            <p:ph type="title"/>
          </p:nvPr>
        </p:nvSpPr>
        <p:spPr/>
        <p:txBody>
          <a:bodyPr/>
          <a:lstStyle/>
          <a:p>
            <a:r>
              <a:rPr lang="en-ID" dirty="0">
                <a:solidFill>
                  <a:schemeClr val="bg1"/>
                </a:solidFill>
              </a:rPr>
              <a:t>Idea Introduction</a:t>
            </a:r>
          </a:p>
        </p:txBody>
      </p:sp>
      <p:sp>
        <p:nvSpPr>
          <p:cNvPr id="13" name="Rectangle 12">
            <a:extLst>
              <a:ext uri="{FF2B5EF4-FFF2-40B4-BE49-F238E27FC236}">
                <a16:creationId xmlns:a16="http://schemas.microsoft.com/office/drawing/2014/main" id="{1092C86A-DD6F-4C27-9F2B-E7AD017FB6E6}"/>
              </a:ext>
            </a:extLst>
          </p:cNvPr>
          <p:cNvSpPr/>
          <p:nvPr/>
        </p:nvSpPr>
        <p:spPr>
          <a:xfrm flipH="1">
            <a:off x="838201" y="1844675"/>
            <a:ext cx="5257800" cy="4052272"/>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4136">
            <a:extLst>
              <a:ext uri="{FF2B5EF4-FFF2-40B4-BE49-F238E27FC236}">
                <a16:creationId xmlns:a16="http://schemas.microsoft.com/office/drawing/2014/main"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51">
            <a:extLst>
              <a:ext uri="{FF2B5EF4-FFF2-40B4-BE49-F238E27FC236}">
                <a16:creationId xmlns:a16="http://schemas.microsoft.com/office/drawing/2014/main" id="{0CD04DCE-65AB-4E28-807A-96CC810EBEF9}"/>
              </a:ext>
            </a:extLst>
          </p:cNvPr>
          <p:cNvSpPr/>
          <p:nvPr/>
        </p:nvSpPr>
        <p:spPr>
          <a:xfrm flipH="1">
            <a:off x="4087568" y="3510250"/>
            <a:ext cx="1640917" cy="861774"/>
          </a:xfrm>
          <a:prstGeom prst="rect">
            <a:avLst/>
          </a:prstGeom>
        </p:spPr>
        <p:txBody>
          <a:bodyPr wrap="square" lIns="0" tIns="0" rIns="0" bIns="0">
            <a:spAutoFit/>
          </a:bodyPr>
          <a:lstStyle/>
          <a:p>
            <a:r>
              <a:rPr lang="en-ID" sz="1400" b="1" i="0" dirty="0">
                <a:solidFill>
                  <a:srgbClr val="073061"/>
                </a:solidFill>
                <a:effectLst/>
                <a:latin typeface="Segoe UI" panose="020B0502040204020203" pitchFamily="34" charset="0"/>
                <a:cs typeface="Segoe UI" panose="020B0502040204020203" pitchFamily="34" charset="0"/>
              </a:rPr>
              <a:t>Any Third Party API/Services used </a:t>
            </a:r>
          </a:p>
          <a:p>
            <a:endParaRPr lang="en-ID" sz="1400" dirty="0">
              <a:solidFill>
                <a:srgbClr val="073061"/>
              </a:solidFill>
              <a:latin typeface="Segoe UI" panose="020B0502040204020203" pitchFamily="34" charset="0"/>
              <a:cs typeface="Segoe UI" panose="020B0502040204020203" pitchFamily="34" charset="0"/>
            </a:endParaRPr>
          </a:p>
          <a:p>
            <a:pPr marL="342900" indent="-342900">
              <a:buAutoNum type="arabicPeriod"/>
            </a:pPr>
            <a:r>
              <a:rPr lang="en-ID" sz="1400" dirty="0">
                <a:solidFill>
                  <a:srgbClr val="073061"/>
                </a:solidFill>
                <a:latin typeface="Segoe UI" panose="020B0502040204020203" pitchFamily="34" charset="0"/>
                <a:cs typeface="Segoe UI" panose="020B0502040204020203" pitchFamily="34" charset="0"/>
              </a:rPr>
              <a:t>Currently None</a:t>
            </a:r>
          </a:p>
        </p:txBody>
      </p:sp>
      <p:sp>
        <p:nvSpPr>
          <p:cNvPr id="53" name="Rectangle 52">
            <a:extLst>
              <a:ext uri="{FF2B5EF4-FFF2-40B4-BE49-F238E27FC236}">
                <a16:creationId xmlns:a16="http://schemas.microsoft.com/office/drawing/2014/main" id="{EBB20DCD-7C23-425D-A36A-C3EF6128B7C3}"/>
              </a:ext>
            </a:extLst>
          </p:cNvPr>
          <p:cNvSpPr/>
          <p:nvPr/>
        </p:nvSpPr>
        <p:spPr>
          <a:xfrm flipH="1">
            <a:off x="1092353" y="3406998"/>
            <a:ext cx="1402267" cy="1508105"/>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Tech Stack</a:t>
            </a:r>
          </a:p>
          <a:p>
            <a:endParaRPr lang="en-ID" sz="1400" dirty="0">
              <a:solidFill>
                <a:srgbClr val="073061"/>
              </a:solidFill>
              <a:latin typeface="Segoe UI" panose="020B0502040204020203" pitchFamily="34" charset="0"/>
              <a:cs typeface="Segoe UI" panose="020B0502040204020203" pitchFamily="34" charset="0"/>
            </a:endParaRPr>
          </a:p>
          <a:p>
            <a:r>
              <a:rPr lang="en-ID" sz="1400" dirty="0">
                <a:solidFill>
                  <a:srgbClr val="073061"/>
                </a:solidFill>
                <a:latin typeface="Segoe UI" panose="020B0502040204020203" pitchFamily="34" charset="0"/>
                <a:cs typeface="Segoe UI" panose="020B0502040204020203" pitchFamily="34" charset="0"/>
              </a:rPr>
              <a:t>1. Python / </a:t>
            </a:r>
          </a:p>
          <a:p>
            <a:r>
              <a:rPr lang="en-ID" sz="1400" dirty="0">
                <a:solidFill>
                  <a:srgbClr val="073061"/>
                </a:solidFill>
                <a:latin typeface="Segoe UI" panose="020B0502040204020203" pitchFamily="34" charset="0"/>
                <a:cs typeface="Segoe UI" panose="020B0502040204020203" pitchFamily="34" charset="0"/>
              </a:rPr>
              <a:t>    Django</a:t>
            </a:r>
          </a:p>
          <a:p>
            <a:r>
              <a:rPr lang="en-ID" sz="1400" dirty="0">
                <a:solidFill>
                  <a:srgbClr val="073061"/>
                </a:solidFill>
                <a:latin typeface="Segoe UI" panose="020B0502040204020203" pitchFamily="34" charset="0"/>
                <a:cs typeface="Segoe UI" panose="020B0502040204020203" pitchFamily="34" charset="0"/>
              </a:rPr>
              <a:t>2. HTML</a:t>
            </a:r>
          </a:p>
          <a:p>
            <a:r>
              <a:rPr lang="en-ID" sz="1400" dirty="0">
                <a:solidFill>
                  <a:srgbClr val="073061"/>
                </a:solidFill>
                <a:latin typeface="Segoe UI" panose="020B0502040204020203" pitchFamily="34" charset="0"/>
                <a:cs typeface="Segoe UI" panose="020B0502040204020203" pitchFamily="34" charset="0"/>
              </a:rPr>
              <a:t>3. JS/CSS</a:t>
            </a:r>
          </a:p>
          <a:p>
            <a:r>
              <a:rPr lang="en-ID" sz="1400" dirty="0">
                <a:solidFill>
                  <a:srgbClr val="073061"/>
                </a:solidFill>
                <a:latin typeface="Segoe UI" panose="020B0502040204020203" pitchFamily="34" charset="0"/>
                <a:cs typeface="Segoe UI" panose="020B0502040204020203" pitchFamily="34" charset="0"/>
              </a:rPr>
              <a:t>4. Bootstrap</a:t>
            </a:r>
          </a:p>
        </p:txBody>
      </p:sp>
      <p:sp>
        <p:nvSpPr>
          <p:cNvPr id="60" name="Rectangle 59">
            <a:extLst>
              <a:ext uri="{FF2B5EF4-FFF2-40B4-BE49-F238E27FC236}">
                <a16:creationId xmlns:a16="http://schemas.microsoft.com/office/drawing/2014/main" id="{A148395E-861F-46E8-B218-D7552E45D394}"/>
              </a:ext>
            </a:extLst>
          </p:cNvPr>
          <p:cNvSpPr/>
          <p:nvPr/>
        </p:nvSpPr>
        <p:spPr>
          <a:xfrm flipH="1">
            <a:off x="2550581" y="3449880"/>
            <a:ext cx="1636044" cy="2369880"/>
          </a:xfrm>
          <a:prstGeom prst="rect">
            <a:avLst/>
          </a:prstGeom>
        </p:spPr>
        <p:txBody>
          <a:bodyPr wrap="square" lIns="0" tIns="0" rIns="0" bIns="0">
            <a:spAutoFit/>
          </a:bodyPr>
          <a:lstStyle/>
          <a:p>
            <a:r>
              <a:rPr lang="en-ID" sz="1400" b="1" i="0" dirty="0">
                <a:solidFill>
                  <a:srgbClr val="073061"/>
                </a:solidFill>
                <a:effectLst/>
                <a:latin typeface="Segoe UI" panose="020B0502040204020203" pitchFamily="34" charset="0"/>
                <a:cs typeface="Segoe UI" panose="020B0502040204020203" pitchFamily="34" charset="0"/>
              </a:rPr>
              <a:t>Resources Used</a:t>
            </a:r>
          </a:p>
          <a:p>
            <a:endParaRPr lang="en-ID" sz="1400" b="0" i="0" dirty="0">
              <a:solidFill>
                <a:srgbClr val="073061"/>
              </a:solidFill>
              <a:effectLst/>
              <a:latin typeface="Segoe UI" panose="020B0502040204020203" pitchFamily="34" charset="0"/>
              <a:cs typeface="Segoe UI" panose="020B0502040204020203" pitchFamily="34" charset="0"/>
            </a:endParaRPr>
          </a:p>
          <a:p>
            <a:r>
              <a:rPr lang="en-ID" sz="1400" dirty="0">
                <a:solidFill>
                  <a:srgbClr val="073061"/>
                </a:solidFill>
                <a:latin typeface="Segoe UI" panose="020B0502040204020203" pitchFamily="34" charset="0"/>
                <a:cs typeface="Segoe UI" panose="020B0502040204020203" pitchFamily="34" charset="0"/>
              </a:rPr>
              <a:t>1. OpenCV</a:t>
            </a:r>
          </a:p>
          <a:p>
            <a:r>
              <a:rPr lang="en-ID" sz="1400" dirty="0">
                <a:solidFill>
                  <a:srgbClr val="073061"/>
                </a:solidFill>
                <a:latin typeface="Segoe UI" panose="020B0502040204020203" pitchFamily="34" charset="0"/>
                <a:cs typeface="Segoe UI" panose="020B0502040204020203" pitchFamily="34" charset="0"/>
              </a:rPr>
              <a:t>2. TensorFlow</a:t>
            </a:r>
          </a:p>
          <a:p>
            <a:r>
              <a:rPr lang="en-ID" sz="1400" dirty="0">
                <a:solidFill>
                  <a:srgbClr val="073061"/>
                </a:solidFill>
                <a:latin typeface="Segoe UI" panose="020B0502040204020203" pitchFamily="34" charset="0"/>
                <a:cs typeface="Segoe UI" panose="020B0502040204020203" pitchFamily="34" charset="0"/>
              </a:rPr>
              <a:t>3. Beautiful Soup</a:t>
            </a:r>
          </a:p>
          <a:p>
            <a:r>
              <a:rPr lang="en-ID" sz="1400" dirty="0">
                <a:solidFill>
                  <a:srgbClr val="073061"/>
                </a:solidFill>
                <a:latin typeface="Segoe UI" panose="020B0502040204020203" pitchFamily="34" charset="0"/>
                <a:cs typeface="Segoe UI" panose="020B0502040204020203" pitchFamily="34" charset="0"/>
              </a:rPr>
              <a:t>4. Selenium</a:t>
            </a:r>
          </a:p>
          <a:p>
            <a:r>
              <a:rPr lang="en-ID" sz="1400" dirty="0">
                <a:solidFill>
                  <a:srgbClr val="073061"/>
                </a:solidFill>
                <a:latin typeface="Segoe UI" panose="020B0502040204020203" pitchFamily="34" charset="0"/>
                <a:cs typeface="Segoe UI" panose="020B0502040204020203" pitchFamily="34" charset="0"/>
              </a:rPr>
              <a:t>5. Tor-socks (for proxy)</a:t>
            </a:r>
          </a:p>
          <a:p>
            <a:r>
              <a:rPr lang="en-ID" sz="1400" dirty="0">
                <a:solidFill>
                  <a:srgbClr val="073061"/>
                </a:solidFill>
                <a:latin typeface="Segoe UI" panose="020B0502040204020203" pitchFamily="34" charset="0"/>
                <a:cs typeface="Segoe UI" panose="020B0502040204020203" pitchFamily="34" charset="0"/>
              </a:rPr>
              <a:t>6. Requests (to scrape websites)</a:t>
            </a:r>
          </a:p>
          <a:p>
            <a:endParaRPr lang="en-ID" sz="1400" dirty="0">
              <a:solidFill>
                <a:srgbClr val="073061"/>
              </a:solidFill>
              <a:latin typeface="Segoe UI" panose="020B0502040204020203" pitchFamily="34" charset="0"/>
              <a:cs typeface="Segoe UI" panose="020B0502040204020203" pitchFamily="34" charset="0"/>
            </a:endParaRPr>
          </a:p>
        </p:txBody>
      </p:sp>
      <p:sp>
        <p:nvSpPr>
          <p:cNvPr id="80" name="Rectangle 79">
            <a:extLst>
              <a:ext uri="{FF2B5EF4-FFF2-40B4-BE49-F238E27FC236}">
                <a16:creationId xmlns:a16="http://schemas.microsoft.com/office/drawing/2014/main" id="{02E12550-74C9-4149-B825-6536BFB2B7DB}"/>
              </a:ext>
            </a:extLst>
          </p:cNvPr>
          <p:cNvSpPr/>
          <p:nvPr/>
        </p:nvSpPr>
        <p:spPr>
          <a:xfrm flipH="1">
            <a:off x="1120546" y="2644480"/>
            <a:ext cx="3511192" cy="215444"/>
          </a:xfrm>
          <a:prstGeom prst="rect">
            <a:avLst/>
          </a:prstGeom>
        </p:spPr>
        <p:txBody>
          <a:bodyPr wrap="square" lIns="0" tIns="0" rIns="0" bIns="0">
            <a:spAutoFit/>
          </a:bodyPr>
          <a:lstStyle/>
          <a:p>
            <a:r>
              <a:rPr lang="en-ID" sz="1400" b="1" dirty="0" err="1">
                <a:solidFill>
                  <a:srgbClr val="073061"/>
                </a:solidFill>
                <a:latin typeface="Segoe UI" panose="020B0502040204020203" pitchFamily="34" charset="0"/>
                <a:cs typeface="Segoe UI" panose="020B0502040204020203" pitchFamily="34" charset="0"/>
              </a:rPr>
              <a:t>Protectnetic</a:t>
            </a:r>
            <a:r>
              <a:rPr lang="en-ID" sz="1400" b="1" dirty="0">
                <a:solidFill>
                  <a:srgbClr val="073061"/>
                </a:solidFill>
                <a:latin typeface="Segoe UI" panose="020B0502040204020203" pitchFamily="34" charset="0"/>
                <a:cs typeface="Segoe UI" panose="020B0502040204020203" pitchFamily="34" charset="0"/>
              </a:rPr>
              <a:t> - Child Abuse Prevention</a:t>
            </a:r>
          </a:p>
        </p:txBody>
      </p:sp>
      <p:grpSp>
        <p:nvGrpSpPr>
          <p:cNvPr id="88" name="Group 87">
            <a:extLst>
              <a:ext uri="{FF2B5EF4-FFF2-40B4-BE49-F238E27FC236}">
                <a16:creationId xmlns:a16="http://schemas.microsoft.com/office/drawing/2014/main" id="{0C2B5953-6ADE-467C-890A-DE466F672C5C}"/>
              </a:ext>
            </a:extLst>
          </p:cNvPr>
          <p:cNvGrpSpPr/>
          <p:nvPr/>
        </p:nvGrpSpPr>
        <p:grpSpPr>
          <a:xfrm>
            <a:off x="1120546" y="3244470"/>
            <a:ext cx="4103917" cy="98276"/>
            <a:chOff x="1120546" y="3285392"/>
            <a:chExt cx="4103917" cy="98276"/>
          </a:xfrm>
        </p:grpSpPr>
        <p:cxnSp>
          <p:nvCxnSpPr>
            <p:cNvPr id="82" name="Straight Connector 81">
              <a:extLst>
                <a:ext uri="{FF2B5EF4-FFF2-40B4-BE49-F238E27FC236}">
                  <a16:creationId xmlns:a16="http://schemas.microsoft.com/office/drawing/2014/main"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5" name="Picture 34" descr="Logo, company name&#10;&#10;Description automatically generated">
            <a:extLst>
              <a:ext uri="{FF2B5EF4-FFF2-40B4-BE49-F238E27FC236}">
                <a16:creationId xmlns:a16="http://schemas.microsoft.com/office/drawing/2014/main" id="{F359ED07-E5D5-BE4C-809F-E54C429E520B}"/>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9740742" y="28136"/>
            <a:ext cx="2557690" cy="1278845"/>
          </a:xfrm>
          <a:prstGeom prst="rect">
            <a:avLst/>
          </a:prstGeom>
        </p:spPr>
      </p:pic>
      <p:sp>
        <p:nvSpPr>
          <p:cNvPr id="37" name="Rectangle 36">
            <a:extLst>
              <a:ext uri="{FF2B5EF4-FFF2-40B4-BE49-F238E27FC236}">
                <a16:creationId xmlns:a16="http://schemas.microsoft.com/office/drawing/2014/main" id="{EEFE8355-5127-47F2-84AF-EADACB83A3E7}"/>
              </a:ext>
            </a:extLst>
          </p:cNvPr>
          <p:cNvSpPr/>
          <p:nvPr/>
        </p:nvSpPr>
        <p:spPr>
          <a:xfrm flipH="1">
            <a:off x="6091461" y="1852961"/>
            <a:ext cx="5257800" cy="4052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 </a:t>
            </a:r>
          </a:p>
        </p:txBody>
      </p:sp>
      <p:sp>
        <p:nvSpPr>
          <p:cNvPr id="38" name="Rectangle 37">
            <a:extLst>
              <a:ext uri="{FF2B5EF4-FFF2-40B4-BE49-F238E27FC236}">
                <a16:creationId xmlns:a16="http://schemas.microsoft.com/office/drawing/2014/main" id="{036C10FF-A701-4854-8770-01D52A6C8DD7}"/>
              </a:ext>
            </a:extLst>
          </p:cNvPr>
          <p:cNvSpPr/>
          <p:nvPr/>
        </p:nvSpPr>
        <p:spPr>
          <a:xfrm flipH="1">
            <a:off x="6677510" y="3480117"/>
            <a:ext cx="4379742" cy="1661993"/>
          </a:xfrm>
          <a:prstGeom prst="rect">
            <a:avLst/>
          </a:prstGeom>
        </p:spPr>
        <p:txBody>
          <a:bodyPr wrap="square" lIns="0" tIns="0" rIns="0" bIns="0">
            <a:spAutoFit/>
          </a:bodyPr>
          <a:lstStyle/>
          <a:p>
            <a:pPr algn="just"/>
            <a:r>
              <a:rPr lang="en-ID" i="0" dirty="0">
                <a:solidFill>
                  <a:schemeClr val="tx1">
                    <a:lumMod val="75000"/>
                    <a:lumOff val="25000"/>
                  </a:schemeClr>
                </a:solidFill>
                <a:effectLst/>
                <a:latin typeface="Segoe UI" panose="020B0502040204020203" pitchFamily="34" charset="0"/>
                <a:cs typeface="Segoe UI" panose="020B0502040204020203" pitchFamily="34" charset="0"/>
              </a:rPr>
              <a:t>To make a website for scraping the dark web website, analyse the content in it and generate a report for th</a:t>
            </a:r>
            <a:r>
              <a:rPr lang="en-ID" dirty="0">
                <a:solidFill>
                  <a:schemeClr val="tx1">
                    <a:lumMod val="75000"/>
                    <a:lumOff val="25000"/>
                  </a:schemeClr>
                </a:solidFill>
                <a:latin typeface="Segoe UI" panose="020B0502040204020203" pitchFamily="34" charset="0"/>
                <a:cs typeface="Segoe UI" panose="020B0502040204020203" pitchFamily="34" charset="0"/>
              </a:rPr>
              <a:t>e required details in problem statement</a:t>
            </a:r>
            <a:r>
              <a:rPr lang="en-ID" i="0" dirty="0">
                <a:solidFill>
                  <a:schemeClr val="tx1">
                    <a:lumMod val="75000"/>
                    <a:lumOff val="25000"/>
                  </a:schemeClr>
                </a:solidFill>
                <a:effectLst/>
                <a:latin typeface="Segoe UI" panose="020B0502040204020203" pitchFamily="34" charset="0"/>
                <a:cs typeface="Segoe UI" panose="020B0502040204020203" pitchFamily="34" charset="0"/>
              </a:rPr>
              <a:t> (psid:INTL-CCR-19) &amp; throw an alert if child abusive content is found on the provided dark web website.</a:t>
            </a:r>
          </a:p>
        </p:txBody>
      </p:sp>
      <p:sp>
        <p:nvSpPr>
          <p:cNvPr id="39" name="Rectangle 38">
            <a:extLst>
              <a:ext uri="{FF2B5EF4-FFF2-40B4-BE49-F238E27FC236}">
                <a16:creationId xmlns:a16="http://schemas.microsoft.com/office/drawing/2014/main" id="{BF95F600-00E6-462B-A2D4-88FF6755F046}"/>
              </a:ext>
            </a:extLst>
          </p:cNvPr>
          <p:cNvSpPr/>
          <p:nvPr/>
        </p:nvSpPr>
        <p:spPr>
          <a:xfrm flipH="1">
            <a:off x="7903577" y="2663967"/>
            <a:ext cx="3116010" cy="215444"/>
          </a:xfrm>
          <a:prstGeom prst="rect">
            <a:avLst/>
          </a:prstGeom>
        </p:spPr>
        <p:txBody>
          <a:bodyPr wrap="square" lIns="0" tIns="0" rIns="0" bIns="0">
            <a:spAutoFit/>
          </a:bodyPr>
          <a:lstStyle/>
          <a:p>
            <a:pPr algn="r"/>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IDEA-OUTCOME – HEADLINE- </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6EAF3C77-42DC-428D-B346-8FBEFBA03134}"/>
              </a:ext>
            </a:extLst>
          </p:cNvPr>
          <p:cNvGrpSpPr/>
          <p:nvPr/>
        </p:nvGrpSpPr>
        <p:grpSpPr>
          <a:xfrm flipH="1">
            <a:off x="10677915" y="2081374"/>
            <a:ext cx="379337" cy="524198"/>
            <a:chOff x="7018338" y="4656138"/>
            <a:chExt cx="287337" cy="285750"/>
          </a:xfrm>
          <a:solidFill>
            <a:srgbClr val="073061"/>
          </a:solidFill>
        </p:grpSpPr>
        <p:sp>
          <p:nvSpPr>
            <p:cNvPr id="42" name="Freeform 4604">
              <a:extLst>
                <a:ext uri="{FF2B5EF4-FFF2-40B4-BE49-F238E27FC236}">
                  <a16:creationId xmlns:a16="http://schemas.microsoft.com/office/drawing/2014/main" id="{3A5D2763-953F-442C-8F0E-605CD379E8CC}"/>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605">
              <a:extLst>
                <a:ext uri="{FF2B5EF4-FFF2-40B4-BE49-F238E27FC236}">
                  <a16:creationId xmlns:a16="http://schemas.microsoft.com/office/drawing/2014/main" id="{2C863B38-7EC3-46B3-A798-ADAB0A73F992}"/>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606">
              <a:extLst>
                <a:ext uri="{FF2B5EF4-FFF2-40B4-BE49-F238E27FC236}">
                  <a16:creationId xmlns:a16="http://schemas.microsoft.com/office/drawing/2014/main" id="{6B16489D-433F-496C-9478-B0239AECF9FD}"/>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607">
              <a:extLst>
                <a:ext uri="{FF2B5EF4-FFF2-40B4-BE49-F238E27FC236}">
                  <a16:creationId xmlns:a16="http://schemas.microsoft.com/office/drawing/2014/main" id="{C22DC3FB-9382-4468-85CB-BE57A6EEB266}"/>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6CDF9BBB-EE7F-464B-8A8A-C10855440FC8}"/>
              </a:ext>
            </a:extLst>
          </p:cNvPr>
          <p:cNvGrpSpPr/>
          <p:nvPr/>
        </p:nvGrpSpPr>
        <p:grpSpPr>
          <a:xfrm>
            <a:off x="5650597" y="3434654"/>
            <a:ext cx="866774" cy="888885"/>
            <a:chOff x="5229225" y="3143250"/>
            <a:chExt cx="866774" cy="888885"/>
          </a:xfrm>
        </p:grpSpPr>
        <p:sp>
          <p:nvSpPr>
            <p:cNvPr id="47" name="Rectangle 46">
              <a:extLst>
                <a:ext uri="{FF2B5EF4-FFF2-40B4-BE49-F238E27FC236}">
                  <a16:creationId xmlns:a16="http://schemas.microsoft.com/office/drawing/2014/main" id="{956ACC1C-829D-480F-83FC-971C17E38BA2}"/>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4" name="Group 53">
              <a:extLst>
                <a:ext uri="{FF2B5EF4-FFF2-40B4-BE49-F238E27FC236}">
                  <a16:creationId xmlns:a16="http://schemas.microsoft.com/office/drawing/2014/main" id="{45E96AC3-72EF-45FC-BCB6-552417C19B58}"/>
                </a:ext>
              </a:extLst>
            </p:cNvPr>
            <p:cNvGrpSpPr/>
            <p:nvPr/>
          </p:nvGrpSpPr>
          <p:grpSpPr>
            <a:xfrm>
              <a:off x="5416549" y="3341630"/>
              <a:ext cx="492125" cy="492127"/>
              <a:chOff x="5465763" y="1943100"/>
              <a:chExt cx="287337" cy="287338"/>
            </a:xfrm>
            <a:solidFill>
              <a:schemeClr val="bg1"/>
            </a:solidFill>
          </p:grpSpPr>
          <p:sp>
            <p:nvSpPr>
              <p:cNvPr id="55" name="Freeform 1026">
                <a:extLst>
                  <a:ext uri="{FF2B5EF4-FFF2-40B4-BE49-F238E27FC236}">
                    <a16:creationId xmlns:a16="http://schemas.microsoft.com/office/drawing/2014/main" id="{1EE66F9F-2F79-4C3C-8AF9-0F14FA6CBEF7}"/>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027">
                <a:extLst>
                  <a:ext uri="{FF2B5EF4-FFF2-40B4-BE49-F238E27FC236}">
                    <a16:creationId xmlns:a16="http://schemas.microsoft.com/office/drawing/2014/main" id="{38DD6B3C-374F-480C-AA6E-45E0CE7E53DD}"/>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28">
                <a:extLst>
                  <a:ext uri="{FF2B5EF4-FFF2-40B4-BE49-F238E27FC236}">
                    <a16:creationId xmlns:a16="http://schemas.microsoft.com/office/drawing/2014/main" id="{BBA3BE97-CBB2-4E1D-A323-EF98A9CB201D}"/>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7589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7CAEB52-04EC-4500-85F2-89C08C8B9F27}"/>
              </a:ext>
            </a:extLst>
          </p:cNvPr>
          <p:cNvGrpSpPr/>
          <p:nvPr/>
        </p:nvGrpSpPr>
        <p:grpSpPr>
          <a:xfrm>
            <a:off x="515937" y="1844675"/>
            <a:ext cx="5180203" cy="4500563"/>
            <a:chOff x="515937" y="1844675"/>
            <a:chExt cx="5180203" cy="4500563"/>
          </a:xfrm>
        </p:grpSpPr>
        <p:sp>
          <p:nvSpPr>
            <p:cNvPr id="5" name="Rectangle 4">
              <a:extLst>
                <a:ext uri="{FF2B5EF4-FFF2-40B4-BE49-F238E27FC236}">
                  <a16:creationId xmlns:a16="http://schemas.microsoft.com/office/drawing/2014/main"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D8A3375-82A1-475C-8F2F-C48A79C58A57}"/>
              </a:ext>
            </a:extLst>
          </p:cNvPr>
          <p:cNvSpPr>
            <a:spLocks noGrp="1"/>
          </p:cNvSpPr>
          <p:nvPr>
            <p:ph type="title"/>
          </p:nvPr>
        </p:nvSpPr>
        <p:spPr/>
        <p:txBody>
          <a:bodyPr/>
          <a:lstStyle/>
          <a:p>
            <a:r>
              <a:rPr lang="en-ID" dirty="0"/>
              <a:t>Your Approach Towards Idea</a:t>
            </a:r>
          </a:p>
        </p:txBody>
      </p:sp>
      <p:sp>
        <p:nvSpPr>
          <p:cNvPr id="8" name="Rectangle 7">
            <a:extLst>
              <a:ext uri="{FF2B5EF4-FFF2-40B4-BE49-F238E27FC236}">
                <a16:creationId xmlns:a16="http://schemas.microsoft.com/office/drawing/2014/main" id="{15933228-B757-4EE4-B8E1-866E0A4BCB1F}"/>
              </a:ext>
            </a:extLst>
          </p:cNvPr>
          <p:cNvSpPr/>
          <p:nvPr/>
        </p:nvSpPr>
        <p:spPr>
          <a:xfrm>
            <a:off x="7195411" y="2371408"/>
            <a:ext cx="4530117" cy="1231106"/>
          </a:xfrm>
          <a:prstGeom prst="rect">
            <a:avLst/>
          </a:prstGeom>
        </p:spPr>
        <p:txBody>
          <a:bodyPr wrap="square" lIns="0" tIns="0" rIns="0" bIns="0">
            <a:spAutoFit/>
          </a:bodyPr>
          <a:lstStyle/>
          <a:p>
            <a:pPr algn="just"/>
            <a:r>
              <a:rPr lang="en-ID" sz="1600" i="0" dirty="0">
                <a:solidFill>
                  <a:schemeClr val="tx1">
                    <a:lumMod val="75000"/>
                    <a:lumOff val="25000"/>
                  </a:schemeClr>
                </a:solidFill>
                <a:effectLst/>
                <a:latin typeface="Segoe UI" panose="020B0502040204020203" pitchFamily="34" charset="0"/>
                <a:cs typeface="Segoe UI" panose="020B0502040204020203" pitchFamily="34" charset="0"/>
              </a:rPr>
              <a:t>To scrape the dark web website, analyse the content in it and generate a report for th</a:t>
            </a:r>
            <a:r>
              <a:rPr lang="en-ID" sz="1600" dirty="0">
                <a:solidFill>
                  <a:schemeClr val="tx1">
                    <a:lumMod val="75000"/>
                    <a:lumOff val="25000"/>
                  </a:schemeClr>
                </a:solidFill>
                <a:latin typeface="Segoe UI" panose="020B0502040204020203" pitchFamily="34" charset="0"/>
                <a:cs typeface="Segoe UI" panose="020B0502040204020203" pitchFamily="34" charset="0"/>
              </a:rPr>
              <a:t>e required details in problem statement</a:t>
            </a:r>
            <a:r>
              <a:rPr lang="en-ID" sz="1600" i="0" dirty="0">
                <a:solidFill>
                  <a:schemeClr val="tx1">
                    <a:lumMod val="75000"/>
                    <a:lumOff val="25000"/>
                  </a:schemeClr>
                </a:solidFill>
                <a:effectLst/>
                <a:latin typeface="Segoe UI" panose="020B0502040204020203" pitchFamily="34" charset="0"/>
                <a:cs typeface="Segoe UI" panose="020B0502040204020203" pitchFamily="34" charset="0"/>
              </a:rPr>
              <a:t> (psid:INTL-CCR-19) &amp; throw an alert if child abusive content is found on the provided dark web website.</a:t>
            </a:r>
          </a:p>
        </p:txBody>
      </p:sp>
      <p:sp>
        <p:nvSpPr>
          <p:cNvPr id="9" name="Rectangle 8">
            <a:extLst>
              <a:ext uri="{FF2B5EF4-FFF2-40B4-BE49-F238E27FC236}">
                <a16:creationId xmlns:a16="http://schemas.microsoft.com/office/drawing/2014/main" id="{CBA30984-C88B-42B9-B52B-9A8D8ACA8896}"/>
              </a:ext>
            </a:extLst>
          </p:cNvPr>
          <p:cNvSpPr/>
          <p:nvPr/>
        </p:nvSpPr>
        <p:spPr>
          <a:xfrm>
            <a:off x="7195411" y="1639123"/>
            <a:ext cx="4633911" cy="50530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a:solidFill>
                  <a:schemeClr val="tx1">
                    <a:lumMod val="75000"/>
                    <a:lumOff val="25000"/>
                  </a:schemeClr>
                </a:solidFill>
              </a:rPr>
              <a:t>Approach</a:t>
            </a:r>
          </a:p>
        </p:txBody>
      </p:sp>
      <p:cxnSp>
        <p:nvCxnSpPr>
          <p:cNvPr id="11" name="Straight Connector 10">
            <a:extLst>
              <a:ext uri="{FF2B5EF4-FFF2-40B4-BE49-F238E27FC236}">
                <a16:creationId xmlns:a16="http://schemas.microsoft.com/office/drawing/2014/main" id="{5E30B133-08BF-4965-9DF5-C312B3ADCA52}"/>
              </a:ext>
            </a:extLst>
          </p:cNvPr>
          <p:cNvCxnSpPr>
            <a:cxnSpLocks/>
          </p:cNvCxnSpPr>
          <p:nvPr/>
        </p:nvCxnSpPr>
        <p:spPr>
          <a:xfrm>
            <a:off x="8660257" y="445514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0EAAF4-4B6C-4675-94D7-CFA5D31CE3C6}"/>
              </a:ext>
            </a:extLst>
          </p:cNvPr>
          <p:cNvCxnSpPr>
            <a:cxnSpLocks/>
          </p:cNvCxnSpPr>
          <p:nvPr/>
        </p:nvCxnSpPr>
        <p:spPr>
          <a:xfrm>
            <a:off x="10270755" y="445514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CC8768A-6E4E-4420-BC72-4A1D0C25AD07}"/>
              </a:ext>
            </a:extLst>
          </p:cNvPr>
          <p:cNvGrpSpPr/>
          <p:nvPr/>
        </p:nvGrpSpPr>
        <p:grpSpPr>
          <a:xfrm>
            <a:off x="8875657" y="3965527"/>
            <a:ext cx="1179698" cy="2213171"/>
            <a:chOff x="8845649" y="3965527"/>
            <a:chExt cx="1179698" cy="2213171"/>
          </a:xfrm>
        </p:grpSpPr>
        <p:sp>
          <p:nvSpPr>
            <p:cNvPr id="15" name="Rectangle 14">
              <a:extLst>
                <a:ext uri="{FF2B5EF4-FFF2-40B4-BE49-F238E27FC236}">
                  <a16:creationId xmlns:a16="http://schemas.microsoft.com/office/drawing/2014/main" id="{F5AE00CF-A709-464E-9AAA-D41D9CFE5E36}"/>
                </a:ext>
              </a:extLst>
            </p:cNvPr>
            <p:cNvSpPr/>
            <p:nvPr/>
          </p:nvSpPr>
          <p:spPr>
            <a:xfrm>
              <a:off x="8845649" y="4455149"/>
              <a:ext cx="1179698" cy="1723549"/>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We trained a ML model to detect child abusive content based on scrapped images fro</a:t>
              </a:r>
              <a:r>
                <a:rPr lang="en-ID" sz="1400" dirty="0">
                  <a:solidFill>
                    <a:schemeClr val="tx1">
                      <a:lumMod val="75000"/>
                      <a:lumOff val="25000"/>
                    </a:schemeClr>
                  </a:solidFill>
                  <a:latin typeface="Segoe UI" panose="020B0502040204020203" pitchFamily="34" charset="0"/>
                  <a:cs typeface="Segoe UI" panose="020B0502040204020203" pitchFamily="34" charset="0"/>
                </a:rPr>
                <a:t>m the dark web.</a:t>
              </a:r>
            </a:p>
          </p:txBody>
        </p:sp>
        <p:grpSp>
          <p:nvGrpSpPr>
            <p:cNvPr id="16" name="Group 15">
              <a:extLst>
                <a:ext uri="{FF2B5EF4-FFF2-40B4-BE49-F238E27FC236}">
                  <a16:creationId xmlns:a16="http://schemas.microsoft.com/office/drawing/2014/main" id="{269913F3-D295-4C86-AB29-2E69C9B0D18E}"/>
                </a:ext>
              </a:extLst>
            </p:cNvPr>
            <p:cNvGrpSpPr/>
            <p:nvPr/>
          </p:nvGrpSpPr>
          <p:grpSpPr>
            <a:xfrm>
              <a:off x="8845649" y="3965527"/>
              <a:ext cx="280988" cy="280988"/>
              <a:chOff x="6445250" y="2535238"/>
              <a:chExt cx="280988" cy="280988"/>
            </a:xfrm>
            <a:solidFill>
              <a:srgbClr val="073061"/>
            </a:solidFill>
          </p:grpSpPr>
          <p:sp>
            <p:nvSpPr>
              <p:cNvPr id="25" name="Freeform 2270">
                <a:extLst>
                  <a:ext uri="{FF2B5EF4-FFF2-40B4-BE49-F238E27FC236}">
                    <a16:creationId xmlns:a16="http://schemas.microsoft.com/office/drawing/2014/main"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a16="http://schemas.microsoft.com/office/drawing/2014/main"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a16="http://schemas.microsoft.com/office/drawing/2014/main"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3">
                <a:extLst>
                  <a:ext uri="{FF2B5EF4-FFF2-40B4-BE49-F238E27FC236}">
                    <a16:creationId xmlns:a16="http://schemas.microsoft.com/office/drawing/2014/main"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a16="http://schemas.microsoft.com/office/drawing/2014/main"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a16="http://schemas.microsoft.com/office/drawing/2014/main"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a16="http://schemas.microsoft.com/office/drawing/2014/main" id="{B721F7C4-4E28-4B04-B29D-B2617D7980F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7">
                <a:extLst>
                  <a:ext uri="{FF2B5EF4-FFF2-40B4-BE49-F238E27FC236}">
                    <a16:creationId xmlns:a16="http://schemas.microsoft.com/office/drawing/2014/main" id="{3D207FB6-1350-4944-9E22-37046E775B1B}"/>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E8BC6A90-BBBA-4236-816D-6E05A2B8D051}"/>
              </a:ext>
            </a:extLst>
          </p:cNvPr>
          <p:cNvGrpSpPr/>
          <p:nvPr/>
        </p:nvGrpSpPr>
        <p:grpSpPr>
          <a:xfrm>
            <a:off x="7178030" y="3883997"/>
            <a:ext cx="1354221" cy="2865852"/>
            <a:chOff x="7004911" y="3959177"/>
            <a:chExt cx="1354221" cy="2865852"/>
          </a:xfrm>
        </p:grpSpPr>
        <p:sp>
          <p:nvSpPr>
            <p:cNvPr id="13" name="Rectangle 12">
              <a:extLst>
                <a:ext uri="{FF2B5EF4-FFF2-40B4-BE49-F238E27FC236}">
                  <a16:creationId xmlns:a16="http://schemas.microsoft.com/office/drawing/2014/main" id="{762F9BFF-0AF0-405E-9F26-E436DB9E66AD}"/>
                </a:ext>
              </a:extLst>
            </p:cNvPr>
            <p:cNvSpPr/>
            <p:nvPr/>
          </p:nvSpPr>
          <p:spPr>
            <a:xfrm>
              <a:off x="7004911" y="4455149"/>
              <a:ext cx="1354221" cy="2369880"/>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We targeted the problem by gathering content about  the given domain &amp; analysing it’s contents &amp; proposed the result based on our research. </a:t>
              </a:r>
            </a:p>
          </p:txBody>
        </p:sp>
        <p:grpSp>
          <p:nvGrpSpPr>
            <p:cNvPr id="17" name="Group 16">
              <a:extLst>
                <a:ext uri="{FF2B5EF4-FFF2-40B4-BE49-F238E27FC236}">
                  <a16:creationId xmlns:a16="http://schemas.microsoft.com/office/drawing/2014/main"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a16="http://schemas.microsoft.com/office/drawing/2014/main"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85">
                <a:extLst>
                  <a:ext uri="{FF2B5EF4-FFF2-40B4-BE49-F238E27FC236}">
                    <a16:creationId xmlns:a16="http://schemas.microsoft.com/office/drawing/2014/main" id="{70D551A5-BCCA-4525-8040-17F4663FEA03}"/>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86">
                <a:extLst>
                  <a:ext uri="{FF2B5EF4-FFF2-40B4-BE49-F238E27FC236}">
                    <a16:creationId xmlns:a16="http://schemas.microsoft.com/office/drawing/2014/main"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a16="http://schemas.microsoft.com/office/drawing/2014/main"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a16="http://schemas.microsoft.com/office/drawing/2014/main" id="{36BFD567-80E5-4660-A52E-2B55EA0DEF31}"/>
              </a:ext>
            </a:extLst>
          </p:cNvPr>
          <p:cNvGrpSpPr/>
          <p:nvPr/>
        </p:nvGrpSpPr>
        <p:grpSpPr>
          <a:xfrm>
            <a:off x="10496365" y="3883997"/>
            <a:ext cx="1189029" cy="2647233"/>
            <a:chOff x="10654021" y="3962352"/>
            <a:chExt cx="1189029" cy="2647233"/>
          </a:xfrm>
        </p:grpSpPr>
        <p:sp>
          <p:nvSpPr>
            <p:cNvPr id="14" name="Rectangle 13">
              <a:extLst>
                <a:ext uri="{FF2B5EF4-FFF2-40B4-BE49-F238E27FC236}">
                  <a16:creationId xmlns:a16="http://schemas.microsoft.com/office/drawing/2014/main" id="{7FEC9973-39D5-412F-A7B3-0D1351226B1E}"/>
                </a:ext>
              </a:extLst>
            </p:cNvPr>
            <p:cNvSpPr/>
            <p:nvPr/>
          </p:nvSpPr>
          <p:spPr>
            <a:xfrm>
              <a:off x="10663352" y="4455149"/>
              <a:ext cx="1179698" cy="2154436"/>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Future Enhancements: </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To Train a ML model which detects  child abusive content based on scrapped html.</a:t>
              </a:r>
            </a:p>
          </p:txBody>
        </p:sp>
        <p:grpSp>
          <p:nvGrpSpPr>
            <p:cNvPr id="18" name="Group 17">
              <a:extLst>
                <a:ext uri="{FF2B5EF4-FFF2-40B4-BE49-F238E27FC236}">
                  <a16:creationId xmlns:a16="http://schemas.microsoft.com/office/drawing/2014/main"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a16="http://schemas.microsoft.com/office/drawing/2014/main"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a16="http://schemas.microsoft.com/office/drawing/2014/main" id="{9C394F84-47E5-4DB3-B275-B8BDB13EB9BE}"/>
              </a:ext>
            </a:extLst>
          </p:cNvPr>
          <p:cNvSpPr/>
          <p:nvPr/>
        </p:nvSpPr>
        <p:spPr>
          <a:xfrm>
            <a:off x="7177320" y="1431523"/>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9" name="Picture 38" descr="Logo, company name&#10;&#10;Description automatically generated">
            <a:extLst>
              <a:ext uri="{FF2B5EF4-FFF2-40B4-BE49-F238E27FC236}">
                <a16:creationId xmlns:a16="http://schemas.microsoft.com/office/drawing/2014/main" id="{EE85E6C2-36D5-2742-A80E-3C96F6CF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393895"/>
            <a:ext cx="2557690" cy="1278845"/>
          </a:xfrm>
          <a:prstGeom prst="rect">
            <a:avLst/>
          </a:prstGeom>
        </p:spPr>
      </p:pic>
      <p:pic>
        <p:nvPicPr>
          <p:cNvPr id="50" name="Picture 49" descr="A picture containing electronics, display&#10;&#10;Description automatically generated">
            <a:extLst>
              <a:ext uri="{FF2B5EF4-FFF2-40B4-BE49-F238E27FC236}">
                <a16:creationId xmlns:a16="http://schemas.microsoft.com/office/drawing/2014/main" id="{4B82EF6D-99A2-4434-9EA8-705ACE39B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023" y="2401862"/>
            <a:ext cx="5715000" cy="3333750"/>
          </a:xfrm>
          <a:prstGeom prst="rect">
            <a:avLst/>
          </a:prstGeom>
        </p:spPr>
      </p:pic>
      <p:pic>
        <p:nvPicPr>
          <p:cNvPr id="52" name="Picture 51">
            <a:extLst>
              <a:ext uri="{FF2B5EF4-FFF2-40B4-BE49-F238E27FC236}">
                <a16:creationId xmlns:a16="http://schemas.microsoft.com/office/drawing/2014/main" id="{417F5A68-5558-4915-9DFF-2F82E841DA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212" y="2602156"/>
            <a:ext cx="4329308" cy="2734954"/>
          </a:xfrm>
          <a:prstGeom prst="rect">
            <a:avLst/>
          </a:prstGeom>
        </p:spPr>
      </p:pic>
    </p:spTree>
    <p:extLst>
      <p:ext uri="{BB962C8B-B14F-4D97-AF65-F5344CB8AC3E}">
        <p14:creationId xmlns:p14="http://schemas.microsoft.com/office/powerpoint/2010/main"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8DCE3EE-8C1F-4176-BCB0-56A14F68D0FF}"/>
              </a:ext>
            </a:extLst>
          </p:cNvPr>
          <p:cNvSpPr/>
          <p:nvPr/>
        </p:nvSpPr>
        <p:spPr>
          <a:xfrm flipV="1">
            <a:off x="0" y="1716832"/>
            <a:ext cx="12192000" cy="51691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5665B797-BC0B-4707-9934-16BB2940BADA}"/>
              </a:ext>
            </a:extLst>
          </p:cNvPr>
          <p:cNvSpPr>
            <a:spLocks noGrp="1"/>
          </p:cNvSpPr>
          <p:nvPr>
            <p:ph type="title"/>
          </p:nvPr>
        </p:nvSpPr>
        <p:spPr/>
        <p:txBody>
          <a:bodyPr/>
          <a:lstStyle/>
          <a:p>
            <a:r>
              <a:rPr lang="en-ID" dirty="0"/>
              <a:t>Binary Squad</a:t>
            </a:r>
          </a:p>
        </p:txBody>
      </p:sp>
      <p:grpSp>
        <p:nvGrpSpPr>
          <p:cNvPr id="7" name="Group 6">
            <a:extLst>
              <a:ext uri="{FF2B5EF4-FFF2-40B4-BE49-F238E27FC236}">
                <a16:creationId xmlns:a16="http://schemas.microsoft.com/office/drawing/2014/main" id="{804101FB-A576-4F0A-923A-F0C3CECD1683}"/>
              </a:ext>
            </a:extLst>
          </p:cNvPr>
          <p:cNvGrpSpPr/>
          <p:nvPr/>
        </p:nvGrpSpPr>
        <p:grpSpPr>
          <a:xfrm>
            <a:off x="2274533" y="1842407"/>
            <a:ext cx="6929144" cy="2648018"/>
            <a:chOff x="697005" y="2544539"/>
            <a:chExt cx="10235801" cy="3590147"/>
          </a:xfrm>
        </p:grpSpPr>
        <p:grpSp>
          <p:nvGrpSpPr>
            <p:cNvPr id="3" name="Group 2">
              <a:extLst>
                <a:ext uri="{FF2B5EF4-FFF2-40B4-BE49-F238E27FC236}">
                  <a16:creationId xmlns:a16="http://schemas.microsoft.com/office/drawing/2014/main" id="{719D8653-4FA7-4D48-9ABC-45DC5CB47D60}"/>
                </a:ext>
              </a:extLst>
            </p:cNvPr>
            <p:cNvGrpSpPr/>
            <p:nvPr/>
          </p:nvGrpSpPr>
          <p:grpSpPr>
            <a:xfrm>
              <a:off x="697005" y="2544539"/>
              <a:ext cx="2607913" cy="3590147"/>
              <a:chOff x="782168" y="2544539"/>
              <a:chExt cx="2607913" cy="3590147"/>
            </a:xfrm>
          </p:grpSpPr>
          <p:sp>
            <p:nvSpPr>
              <p:cNvPr id="25" name="Rectangle 24">
                <a:extLst>
                  <a:ext uri="{FF2B5EF4-FFF2-40B4-BE49-F238E27FC236}">
                    <a16:creationId xmlns:a16="http://schemas.microsoft.com/office/drawing/2014/main" id="{A7955E45-8AF5-4A55-B8C7-E85196B299B2}"/>
                  </a:ext>
                </a:extLst>
              </p:cNvPr>
              <p:cNvSpPr/>
              <p:nvPr/>
            </p:nvSpPr>
            <p:spPr>
              <a:xfrm>
                <a:off x="782168" y="5272912"/>
                <a:ext cx="2607913" cy="861774"/>
              </a:xfrm>
              <a:prstGeom prst="rect">
                <a:avLst/>
              </a:prstGeom>
            </p:spPr>
            <p:txBody>
              <a:bodyPr wrap="square" lIns="0" tIns="0" rIns="0" bIns="0">
                <a:noAutofit/>
              </a:bodyPr>
              <a:lstStyle/>
              <a:p>
                <a:pPr algn="ctr"/>
                <a:r>
                  <a:rPr lang="en-ID" sz="1400" b="1" dirty="0">
                    <a:solidFill>
                      <a:schemeClr val="tx1">
                        <a:lumMod val="75000"/>
                        <a:lumOff val="25000"/>
                      </a:schemeClr>
                    </a:solidFill>
                    <a:latin typeface="Segoe UI" panose="020B0502040204020203" pitchFamily="34" charset="0"/>
                    <a:cs typeface="Segoe UI" panose="020B0502040204020203" pitchFamily="34" charset="0"/>
                  </a:rPr>
                  <a:t>Member 1</a:t>
                </a:r>
              </a:p>
              <a:p>
                <a:pPr algn="ctr"/>
                <a:r>
                  <a:rPr lang="en-ID" sz="1400" dirty="0">
                    <a:solidFill>
                      <a:schemeClr val="tx1">
                        <a:lumMod val="75000"/>
                        <a:lumOff val="25000"/>
                      </a:schemeClr>
                    </a:solidFill>
                    <a:latin typeface="Segoe UI" panose="020B0502040204020203" pitchFamily="34" charset="0"/>
                    <a:cs typeface="Segoe UI" panose="020B0502040204020203" pitchFamily="34" charset="0"/>
                  </a:rPr>
                  <a:t>Jeet </a:t>
                </a:r>
                <a:r>
                  <a:rPr lang="en-ID" sz="1400" dirty="0" err="1">
                    <a:solidFill>
                      <a:schemeClr val="tx1">
                        <a:lumMod val="75000"/>
                        <a:lumOff val="25000"/>
                      </a:schemeClr>
                    </a:solidFill>
                    <a:latin typeface="Segoe UI" panose="020B0502040204020203" pitchFamily="34" charset="0"/>
                    <a:cs typeface="Segoe UI" panose="020B0502040204020203" pitchFamily="34" charset="0"/>
                  </a:rPr>
                  <a:t>Undaviya</a:t>
                </a:r>
                <a:r>
                  <a:rPr lang="en-ID" sz="1400" dirty="0">
                    <a:solidFill>
                      <a:schemeClr val="tx1">
                        <a:lumMod val="75000"/>
                        <a:lumOff val="25000"/>
                      </a:schemeClr>
                    </a:solidFill>
                    <a:latin typeface="Segoe UI" panose="020B0502040204020203" pitchFamily="34" charset="0"/>
                    <a:cs typeface="Segoe UI" panose="020B0502040204020203" pitchFamily="34" charset="0"/>
                  </a:rPr>
                  <a:t> (Leader)</a:t>
                </a:r>
              </a:p>
            </p:txBody>
          </p:sp>
          <p:grpSp>
            <p:nvGrpSpPr>
              <p:cNvPr id="8" name="Group 7">
                <a:extLst>
                  <a:ext uri="{FF2B5EF4-FFF2-40B4-BE49-F238E27FC236}">
                    <a16:creationId xmlns:a16="http://schemas.microsoft.com/office/drawing/2014/main" id="{03ED8599-7895-4E36-8992-BABDD6A4F4D8}"/>
                  </a:ext>
                </a:extLst>
              </p:cNvPr>
              <p:cNvGrpSpPr/>
              <p:nvPr/>
            </p:nvGrpSpPr>
            <p:grpSpPr>
              <a:xfrm>
                <a:off x="1873105" y="2544539"/>
                <a:ext cx="426038" cy="96794"/>
                <a:chOff x="1510714" y="5935020"/>
                <a:chExt cx="642824" cy="146047"/>
              </a:xfrm>
            </p:grpSpPr>
            <p:sp>
              <p:nvSpPr>
                <p:cNvPr id="37" name="Rectangle: Rounded Corners 8">
                  <a:extLst>
                    <a:ext uri="{FF2B5EF4-FFF2-40B4-BE49-F238E27FC236}">
                      <a16:creationId xmlns:a16="http://schemas.microsoft.com/office/drawing/2014/main" id="{4EC491B1-B209-41C2-AFCA-711D23BD9FA1}"/>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9">
                  <a:extLst>
                    <a:ext uri="{FF2B5EF4-FFF2-40B4-BE49-F238E27FC236}">
                      <a16:creationId xmlns:a16="http://schemas.microsoft.com/office/drawing/2014/main" id="{B43F35C2-EA93-46CB-8393-2BB3820CD322}"/>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Rounded Corners 9">
                  <a:extLst>
                    <a:ext uri="{FF2B5EF4-FFF2-40B4-BE49-F238E27FC236}">
                      <a16:creationId xmlns:a16="http://schemas.microsoft.com/office/drawing/2014/main" id="{CA5295ED-19A7-4680-B0C1-70F1CDD34B96}"/>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 name="Group 3">
              <a:extLst>
                <a:ext uri="{FF2B5EF4-FFF2-40B4-BE49-F238E27FC236}">
                  <a16:creationId xmlns:a16="http://schemas.microsoft.com/office/drawing/2014/main" id="{0D1A47BE-14CC-413C-A59B-7DFC77E4627C}"/>
                </a:ext>
              </a:extLst>
            </p:cNvPr>
            <p:cNvGrpSpPr/>
            <p:nvPr/>
          </p:nvGrpSpPr>
          <p:grpSpPr>
            <a:xfrm>
              <a:off x="4510949" y="2544539"/>
              <a:ext cx="2607913" cy="3590147"/>
              <a:chOff x="4951253" y="2544539"/>
              <a:chExt cx="2607913" cy="3590147"/>
            </a:xfrm>
          </p:grpSpPr>
          <p:sp>
            <p:nvSpPr>
              <p:cNvPr id="26" name="Rectangle 25">
                <a:extLst>
                  <a:ext uri="{FF2B5EF4-FFF2-40B4-BE49-F238E27FC236}">
                    <a16:creationId xmlns:a16="http://schemas.microsoft.com/office/drawing/2014/main" id="{80D2E081-827D-4F56-82E8-1E84C823B900}"/>
                  </a:ext>
                </a:extLst>
              </p:cNvPr>
              <p:cNvSpPr/>
              <p:nvPr/>
            </p:nvSpPr>
            <p:spPr>
              <a:xfrm>
                <a:off x="4951253" y="5272912"/>
                <a:ext cx="2607913" cy="861774"/>
              </a:xfrm>
              <a:prstGeom prst="rect">
                <a:avLst/>
              </a:prstGeom>
            </p:spPr>
            <p:txBody>
              <a:bodyPr wrap="square" lIns="0" tIns="0" rIns="0" bIns="0">
                <a:noAutofit/>
              </a:bodyPr>
              <a:lstStyle/>
              <a:p>
                <a:pPr algn="ctr"/>
                <a:r>
                  <a:rPr lang="en-ID" sz="1400" b="1" dirty="0">
                    <a:solidFill>
                      <a:schemeClr val="tx1">
                        <a:lumMod val="75000"/>
                        <a:lumOff val="25000"/>
                      </a:schemeClr>
                    </a:solidFill>
                    <a:latin typeface="Segoe UI" panose="020B0502040204020203" pitchFamily="34" charset="0"/>
                    <a:cs typeface="Segoe UI" panose="020B0502040204020203" pitchFamily="34" charset="0"/>
                  </a:rPr>
                  <a:t>Member 2</a:t>
                </a:r>
              </a:p>
              <a:p>
                <a:pPr algn="ctr"/>
                <a:r>
                  <a:rPr lang="en-ID" sz="1400" dirty="0">
                    <a:solidFill>
                      <a:schemeClr val="tx1">
                        <a:lumMod val="75000"/>
                        <a:lumOff val="25000"/>
                      </a:schemeClr>
                    </a:solidFill>
                    <a:latin typeface="Segoe UI" panose="020B0502040204020203" pitchFamily="34" charset="0"/>
                    <a:cs typeface="Segoe UI" panose="020B0502040204020203" pitchFamily="34" charset="0"/>
                  </a:rPr>
                  <a:t>Raj </a:t>
                </a:r>
                <a:r>
                  <a:rPr lang="en-ID" sz="1400" dirty="0" err="1">
                    <a:solidFill>
                      <a:schemeClr val="tx1">
                        <a:lumMod val="75000"/>
                        <a:lumOff val="25000"/>
                      </a:schemeClr>
                    </a:solidFill>
                    <a:latin typeface="Segoe UI" panose="020B0502040204020203" pitchFamily="34" charset="0"/>
                    <a:cs typeface="Segoe UI" panose="020B0502040204020203" pitchFamily="34" charset="0"/>
                  </a:rPr>
                  <a:t>Soni</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71DCAA95-346C-4E1D-9055-313080B7CCA8}"/>
                  </a:ext>
                </a:extLst>
              </p:cNvPr>
              <p:cNvGrpSpPr/>
              <p:nvPr/>
            </p:nvGrpSpPr>
            <p:grpSpPr>
              <a:xfrm>
                <a:off x="6042190" y="2544539"/>
                <a:ext cx="426038" cy="96794"/>
                <a:chOff x="1510714" y="5935020"/>
                <a:chExt cx="642824" cy="146047"/>
              </a:xfrm>
            </p:grpSpPr>
            <p:sp>
              <p:nvSpPr>
                <p:cNvPr id="41" name="Rectangle: Rounded Corners 8">
                  <a:extLst>
                    <a:ext uri="{FF2B5EF4-FFF2-40B4-BE49-F238E27FC236}">
                      <a16:creationId xmlns:a16="http://schemas.microsoft.com/office/drawing/2014/main" id="{42658C1E-7DF5-48B3-B761-236A44662CC6}"/>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9">
                  <a:extLst>
                    <a:ext uri="{FF2B5EF4-FFF2-40B4-BE49-F238E27FC236}">
                      <a16:creationId xmlns:a16="http://schemas.microsoft.com/office/drawing/2014/main" id="{FF8F5748-0C18-4BDB-881E-744D6EA31AD2}"/>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Rounded Corners 9">
                  <a:extLst>
                    <a:ext uri="{FF2B5EF4-FFF2-40B4-BE49-F238E27FC236}">
                      <a16:creationId xmlns:a16="http://schemas.microsoft.com/office/drawing/2014/main" id="{8587CE8A-424D-4A87-9699-2FEA38D4F952}"/>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5" name="Group 4">
              <a:extLst>
                <a:ext uri="{FF2B5EF4-FFF2-40B4-BE49-F238E27FC236}">
                  <a16:creationId xmlns:a16="http://schemas.microsoft.com/office/drawing/2014/main" id="{20AE6C4F-2522-4842-ADA2-4EF57664F8EF}"/>
                </a:ext>
              </a:extLst>
            </p:cNvPr>
            <p:cNvGrpSpPr/>
            <p:nvPr/>
          </p:nvGrpSpPr>
          <p:grpSpPr>
            <a:xfrm>
              <a:off x="8324893" y="2544539"/>
              <a:ext cx="2607913" cy="3590147"/>
              <a:chOff x="8972245" y="2544539"/>
              <a:chExt cx="2607913" cy="3590147"/>
            </a:xfrm>
          </p:grpSpPr>
          <p:sp>
            <p:nvSpPr>
              <p:cNvPr id="27" name="Rectangle 26">
                <a:extLst>
                  <a:ext uri="{FF2B5EF4-FFF2-40B4-BE49-F238E27FC236}">
                    <a16:creationId xmlns:a16="http://schemas.microsoft.com/office/drawing/2014/main" id="{812B659F-6773-4A06-9157-A6BFC90B2357}"/>
                  </a:ext>
                </a:extLst>
              </p:cNvPr>
              <p:cNvSpPr/>
              <p:nvPr/>
            </p:nvSpPr>
            <p:spPr>
              <a:xfrm>
                <a:off x="8972245" y="5272912"/>
                <a:ext cx="2607913" cy="861774"/>
              </a:xfrm>
              <a:prstGeom prst="rect">
                <a:avLst/>
              </a:prstGeom>
            </p:spPr>
            <p:txBody>
              <a:bodyPr wrap="square" lIns="0" tIns="0" rIns="0" bIns="0">
                <a:noAutofit/>
              </a:bodyPr>
              <a:lstStyle/>
              <a:p>
                <a:pPr algn="ctr"/>
                <a:r>
                  <a:rPr lang="en-ID" sz="1400" b="1" dirty="0">
                    <a:solidFill>
                      <a:schemeClr val="tx1">
                        <a:lumMod val="75000"/>
                        <a:lumOff val="25000"/>
                      </a:schemeClr>
                    </a:solidFill>
                    <a:latin typeface="Segoe UI" panose="020B0502040204020203" pitchFamily="34" charset="0"/>
                    <a:cs typeface="Segoe UI" panose="020B0502040204020203" pitchFamily="34" charset="0"/>
                  </a:rPr>
                  <a:t>Member 3</a:t>
                </a:r>
              </a:p>
              <a:p>
                <a:pPr algn="ctr"/>
                <a:r>
                  <a:rPr lang="en-ID" sz="1400" dirty="0">
                    <a:solidFill>
                      <a:schemeClr val="tx1">
                        <a:lumMod val="75000"/>
                        <a:lumOff val="25000"/>
                      </a:schemeClr>
                    </a:solidFill>
                    <a:latin typeface="Segoe UI" panose="020B0502040204020203" pitchFamily="34" charset="0"/>
                    <a:cs typeface="Segoe UI" panose="020B0502040204020203" pitchFamily="34" charset="0"/>
                  </a:rPr>
                  <a:t>Tanmay Damle</a:t>
                </a:r>
              </a:p>
            </p:txBody>
          </p:sp>
          <p:grpSp>
            <p:nvGrpSpPr>
              <p:cNvPr id="44" name="Group 43">
                <a:extLst>
                  <a:ext uri="{FF2B5EF4-FFF2-40B4-BE49-F238E27FC236}">
                    <a16:creationId xmlns:a16="http://schemas.microsoft.com/office/drawing/2014/main" id="{B4565C94-9D3A-426E-BA09-77E89C2BFB14}"/>
                  </a:ext>
                </a:extLst>
              </p:cNvPr>
              <p:cNvGrpSpPr/>
              <p:nvPr/>
            </p:nvGrpSpPr>
            <p:grpSpPr>
              <a:xfrm>
                <a:off x="10063182" y="2544539"/>
                <a:ext cx="426038" cy="96794"/>
                <a:chOff x="1510714" y="5935020"/>
                <a:chExt cx="642824" cy="146047"/>
              </a:xfrm>
            </p:grpSpPr>
            <p:sp>
              <p:nvSpPr>
                <p:cNvPr id="45" name="Rectangle: Rounded Corners 8">
                  <a:extLst>
                    <a:ext uri="{FF2B5EF4-FFF2-40B4-BE49-F238E27FC236}">
                      <a16:creationId xmlns:a16="http://schemas.microsoft.com/office/drawing/2014/main" id="{56031B02-C866-42D1-85C2-1805661DF4DB}"/>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9">
                  <a:extLst>
                    <a:ext uri="{FF2B5EF4-FFF2-40B4-BE49-F238E27FC236}">
                      <a16:creationId xmlns:a16="http://schemas.microsoft.com/office/drawing/2014/main" id="{315AAC6B-DECE-4712-8CC1-A618E3A8E564}"/>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Rounded Corners 9">
                  <a:extLst>
                    <a:ext uri="{FF2B5EF4-FFF2-40B4-BE49-F238E27FC236}">
                      <a16:creationId xmlns:a16="http://schemas.microsoft.com/office/drawing/2014/main" id="{F05A4C26-4742-49A3-8059-AEE5252CBBDF}"/>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grpSp>
        <p:nvGrpSpPr>
          <p:cNvPr id="30" name="Group 29">
            <a:extLst>
              <a:ext uri="{FF2B5EF4-FFF2-40B4-BE49-F238E27FC236}">
                <a16:creationId xmlns:a16="http://schemas.microsoft.com/office/drawing/2014/main" id="{C3E3B803-A361-844D-9A8A-954E8140CD09}"/>
              </a:ext>
            </a:extLst>
          </p:cNvPr>
          <p:cNvGrpSpPr/>
          <p:nvPr/>
        </p:nvGrpSpPr>
        <p:grpSpPr>
          <a:xfrm>
            <a:off x="3741346" y="4186157"/>
            <a:ext cx="6554013" cy="2567353"/>
            <a:chOff x="697005" y="2544539"/>
            <a:chExt cx="10235801" cy="3590147"/>
          </a:xfrm>
        </p:grpSpPr>
        <p:grpSp>
          <p:nvGrpSpPr>
            <p:cNvPr id="31" name="Group 30">
              <a:extLst>
                <a:ext uri="{FF2B5EF4-FFF2-40B4-BE49-F238E27FC236}">
                  <a16:creationId xmlns:a16="http://schemas.microsoft.com/office/drawing/2014/main" id="{3895E964-E3E4-F54A-989B-C609C64C801D}"/>
                </a:ext>
              </a:extLst>
            </p:cNvPr>
            <p:cNvGrpSpPr/>
            <p:nvPr/>
          </p:nvGrpSpPr>
          <p:grpSpPr>
            <a:xfrm>
              <a:off x="697005" y="2544539"/>
              <a:ext cx="2607913" cy="3590147"/>
              <a:chOff x="782168" y="2544539"/>
              <a:chExt cx="2607913" cy="3590147"/>
            </a:xfrm>
          </p:grpSpPr>
          <p:sp>
            <p:nvSpPr>
              <p:cNvPr id="59" name="Rectangle 58">
                <a:extLst>
                  <a:ext uri="{FF2B5EF4-FFF2-40B4-BE49-F238E27FC236}">
                    <a16:creationId xmlns:a16="http://schemas.microsoft.com/office/drawing/2014/main" id="{F080ED80-6E2F-CD4A-87BA-74936A3D3885}"/>
                  </a:ext>
                </a:extLst>
              </p:cNvPr>
              <p:cNvSpPr/>
              <p:nvPr/>
            </p:nvSpPr>
            <p:spPr>
              <a:xfrm>
                <a:off x="782168" y="5272912"/>
                <a:ext cx="2607913" cy="861774"/>
              </a:xfrm>
              <a:prstGeom prst="rect">
                <a:avLst/>
              </a:prstGeom>
            </p:spPr>
            <p:txBody>
              <a:bodyPr wrap="square" lIns="0" tIns="0" rIns="0" bIns="0">
                <a:noAutofit/>
              </a:bodyPr>
              <a:lstStyle/>
              <a:p>
                <a:pPr algn="ctr"/>
                <a:r>
                  <a:rPr lang="en-ID" sz="1400" b="1" dirty="0">
                    <a:solidFill>
                      <a:schemeClr val="tx1">
                        <a:lumMod val="75000"/>
                        <a:lumOff val="25000"/>
                      </a:schemeClr>
                    </a:solidFill>
                    <a:latin typeface="Segoe UI" panose="020B0502040204020203" pitchFamily="34" charset="0"/>
                    <a:cs typeface="Segoe UI" panose="020B0502040204020203" pitchFamily="34" charset="0"/>
                  </a:rPr>
                  <a:t>Member 4</a:t>
                </a:r>
              </a:p>
              <a:p>
                <a:pPr algn="ctr"/>
                <a:r>
                  <a:rPr lang="en-ID" sz="1400" dirty="0">
                    <a:solidFill>
                      <a:schemeClr val="tx1">
                        <a:lumMod val="75000"/>
                        <a:lumOff val="25000"/>
                      </a:schemeClr>
                    </a:solidFill>
                    <a:latin typeface="Segoe UI" panose="020B0502040204020203" pitchFamily="34" charset="0"/>
                    <a:cs typeface="Segoe UI" panose="020B0502040204020203" pitchFamily="34" charset="0"/>
                  </a:rPr>
                  <a:t>Meet </a:t>
                </a:r>
                <a:r>
                  <a:rPr lang="en-ID" sz="1400" dirty="0" err="1">
                    <a:solidFill>
                      <a:schemeClr val="tx1">
                        <a:lumMod val="75000"/>
                        <a:lumOff val="25000"/>
                      </a:schemeClr>
                    </a:solidFill>
                    <a:latin typeface="Segoe UI" panose="020B0502040204020203" pitchFamily="34" charset="0"/>
                    <a:cs typeface="Segoe UI" panose="020B0502040204020203" pitchFamily="34" charset="0"/>
                  </a:rPr>
                  <a:t>Sheth</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61" name="Group 60">
                <a:extLst>
                  <a:ext uri="{FF2B5EF4-FFF2-40B4-BE49-F238E27FC236}">
                    <a16:creationId xmlns:a16="http://schemas.microsoft.com/office/drawing/2014/main" id="{0E0B8A52-7266-7B47-8753-16671BB1CFAE}"/>
                  </a:ext>
                </a:extLst>
              </p:cNvPr>
              <p:cNvGrpSpPr/>
              <p:nvPr/>
            </p:nvGrpSpPr>
            <p:grpSpPr>
              <a:xfrm>
                <a:off x="1873105" y="2544539"/>
                <a:ext cx="426038" cy="96794"/>
                <a:chOff x="1510714" y="5935020"/>
                <a:chExt cx="642824" cy="146047"/>
              </a:xfrm>
            </p:grpSpPr>
            <p:sp>
              <p:nvSpPr>
                <p:cNvPr id="62" name="Rectangle: Rounded Corners 8">
                  <a:extLst>
                    <a:ext uri="{FF2B5EF4-FFF2-40B4-BE49-F238E27FC236}">
                      <a16:creationId xmlns:a16="http://schemas.microsoft.com/office/drawing/2014/main" id="{4C266C8B-21E3-3D47-8F37-6E388186181B}"/>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9">
                  <a:extLst>
                    <a:ext uri="{FF2B5EF4-FFF2-40B4-BE49-F238E27FC236}">
                      <a16:creationId xmlns:a16="http://schemas.microsoft.com/office/drawing/2014/main" id="{A1F5CB64-1354-6942-A361-EE046F291EA0}"/>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Rounded Corners 9">
                  <a:extLst>
                    <a:ext uri="{FF2B5EF4-FFF2-40B4-BE49-F238E27FC236}">
                      <a16:creationId xmlns:a16="http://schemas.microsoft.com/office/drawing/2014/main" id="{A42E6850-E828-EA42-BCAB-65901858353B}"/>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3" name="Group 32">
              <a:extLst>
                <a:ext uri="{FF2B5EF4-FFF2-40B4-BE49-F238E27FC236}">
                  <a16:creationId xmlns:a16="http://schemas.microsoft.com/office/drawing/2014/main" id="{47B94619-C5A6-7042-918A-09674287A4CC}"/>
                </a:ext>
              </a:extLst>
            </p:cNvPr>
            <p:cNvGrpSpPr/>
            <p:nvPr/>
          </p:nvGrpSpPr>
          <p:grpSpPr>
            <a:xfrm>
              <a:off x="4510949" y="2544539"/>
              <a:ext cx="2607913" cy="3590147"/>
              <a:chOff x="4951253" y="2544539"/>
              <a:chExt cx="2607913" cy="3590147"/>
            </a:xfrm>
          </p:grpSpPr>
          <p:sp>
            <p:nvSpPr>
              <p:cNvPr id="53" name="Rectangle 52">
                <a:extLst>
                  <a:ext uri="{FF2B5EF4-FFF2-40B4-BE49-F238E27FC236}">
                    <a16:creationId xmlns:a16="http://schemas.microsoft.com/office/drawing/2014/main" id="{4D9AD923-F27C-1F40-B34B-8C6B9C9D78E6}"/>
                  </a:ext>
                </a:extLst>
              </p:cNvPr>
              <p:cNvSpPr/>
              <p:nvPr/>
            </p:nvSpPr>
            <p:spPr>
              <a:xfrm>
                <a:off x="4951253" y="5272912"/>
                <a:ext cx="2607913" cy="861774"/>
              </a:xfrm>
              <a:prstGeom prst="rect">
                <a:avLst/>
              </a:prstGeom>
            </p:spPr>
            <p:txBody>
              <a:bodyPr wrap="square" lIns="0" tIns="0" rIns="0" bIns="0">
                <a:noAutofit/>
              </a:bodyPr>
              <a:lstStyle/>
              <a:p>
                <a:pPr algn="ctr"/>
                <a:r>
                  <a:rPr lang="en-ID" sz="1400" b="1" dirty="0">
                    <a:solidFill>
                      <a:schemeClr val="tx1">
                        <a:lumMod val="75000"/>
                        <a:lumOff val="25000"/>
                      </a:schemeClr>
                    </a:solidFill>
                    <a:latin typeface="Segoe UI" panose="020B0502040204020203" pitchFamily="34" charset="0"/>
                    <a:cs typeface="Segoe UI" panose="020B0502040204020203" pitchFamily="34" charset="0"/>
                  </a:rPr>
                  <a:t>Member 5</a:t>
                </a:r>
              </a:p>
              <a:p>
                <a:pPr algn="ctr"/>
                <a:r>
                  <a:rPr lang="en-ID" sz="1400" dirty="0">
                    <a:solidFill>
                      <a:schemeClr val="tx1">
                        <a:lumMod val="75000"/>
                        <a:lumOff val="25000"/>
                      </a:schemeClr>
                    </a:solidFill>
                    <a:latin typeface="Segoe UI" panose="020B0502040204020203" pitchFamily="34" charset="0"/>
                    <a:cs typeface="Segoe UI" panose="020B0502040204020203" pitchFamily="34" charset="0"/>
                  </a:rPr>
                  <a:t>Yash </a:t>
                </a:r>
                <a:r>
                  <a:rPr lang="en-ID" sz="1400" dirty="0" err="1">
                    <a:solidFill>
                      <a:schemeClr val="tx1">
                        <a:lumMod val="75000"/>
                        <a:lumOff val="25000"/>
                      </a:schemeClr>
                    </a:solidFill>
                    <a:latin typeface="Segoe UI" panose="020B0502040204020203" pitchFamily="34" charset="0"/>
                    <a:cs typeface="Segoe UI" panose="020B0502040204020203" pitchFamily="34" charset="0"/>
                  </a:rPr>
                  <a:t>Kavaiya</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55" name="Group 54">
                <a:extLst>
                  <a:ext uri="{FF2B5EF4-FFF2-40B4-BE49-F238E27FC236}">
                    <a16:creationId xmlns:a16="http://schemas.microsoft.com/office/drawing/2014/main" id="{E6E20ED8-ECCD-C941-AFCA-75A29C6D9F3E}"/>
                  </a:ext>
                </a:extLst>
              </p:cNvPr>
              <p:cNvGrpSpPr/>
              <p:nvPr/>
            </p:nvGrpSpPr>
            <p:grpSpPr>
              <a:xfrm>
                <a:off x="6042190" y="2544539"/>
                <a:ext cx="426038" cy="96794"/>
                <a:chOff x="1510714" y="5935020"/>
                <a:chExt cx="642824" cy="146047"/>
              </a:xfrm>
            </p:grpSpPr>
            <p:sp>
              <p:nvSpPr>
                <p:cNvPr id="56" name="Rectangle: Rounded Corners 8">
                  <a:extLst>
                    <a:ext uri="{FF2B5EF4-FFF2-40B4-BE49-F238E27FC236}">
                      <a16:creationId xmlns:a16="http://schemas.microsoft.com/office/drawing/2014/main" id="{EB07F118-237F-EE48-AC82-D70B757B66AD}"/>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9">
                  <a:extLst>
                    <a:ext uri="{FF2B5EF4-FFF2-40B4-BE49-F238E27FC236}">
                      <a16:creationId xmlns:a16="http://schemas.microsoft.com/office/drawing/2014/main" id="{BDC4576D-BBC6-FD46-B419-D20DFFEF5835}"/>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9">
                  <a:extLst>
                    <a:ext uri="{FF2B5EF4-FFF2-40B4-BE49-F238E27FC236}">
                      <a16:creationId xmlns:a16="http://schemas.microsoft.com/office/drawing/2014/main" id="{08474DB4-6A63-9246-B98F-5E3F4F3B2C4C}"/>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sp>
          <p:nvSpPr>
            <p:cNvPr id="36" name="Rectangle 35">
              <a:extLst>
                <a:ext uri="{FF2B5EF4-FFF2-40B4-BE49-F238E27FC236}">
                  <a16:creationId xmlns:a16="http://schemas.microsoft.com/office/drawing/2014/main" id="{A1A6B370-46CC-AD4F-A4E7-96FB4052681B}"/>
                </a:ext>
              </a:extLst>
            </p:cNvPr>
            <p:cNvSpPr/>
            <p:nvPr/>
          </p:nvSpPr>
          <p:spPr>
            <a:xfrm>
              <a:off x="8324893" y="5272912"/>
              <a:ext cx="2607913" cy="861774"/>
            </a:xfrm>
            <a:prstGeom prst="rect">
              <a:avLst/>
            </a:prstGeom>
          </p:spPr>
          <p:txBody>
            <a:bodyPr wrap="square" lIns="0" tIns="0" rIns="0" bIns="0">
              <a:noAutofit/>
            </a:bodyPr>
            <a:lstStyle/>
            <a:p>
              <a:pPr algn="ctr"/>
              <a:endParaRPr lang="en-ID" sz="900" dirty="0">
                <a:solidFill>
                  <a:schemeClr val="tx1">
                    <a:lumMod val="75000"/>
                    <a:lumOff val="25000"/>
                  </a:schemeClr>
                </a:solidFill>
                <a:latin typeface="Segoe UI" panose="020B0502040204020203" pitchFamily="34" charset="0"/>
                <a:cs typeface="Segoe UI" panose="020B0502040204020203" pitchFamily="34" charset="0"/>
              </a:endParaRPr>
            </a:p>
          </p:txBody>
        </p:sp>
      </p:grpSp>
      <p:pic>
        <p:nvPicPr>
          <p:cNvPr id="9" name="Picture 8" descr="Logo&#10;&#10;Description automatically generated">
            <a:extLst>
              <a:ext uri="{FF2B5EF4-FFF2-40B4-BE49-F238E27FC236}">
                <a16:creationId xmlns:a16="http://schemas.microsoft.com/office/drawing/2014/main" id="{5504B0F7-3DB8-994D-99E0-6401B3A08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210" y="1836946"/>
            <a:ext cx="2091600" cy="2091600"/>
          </a:xfrm>
          <a:prstGeom prst="rect">
            <a:avLst/>
          </a:prstGeom>
        </p:spPr>
      </p:pic>
      <p:pic>
        <p:nvPicPr>
          <p:cNvPr id="65" name="Picture 64" descr="Logo&#10;&#10;Description automatically generated">
            <a:extLst>
              <a:ext uri="{FF2B5EF4-FFF2-40B4-BE49-F238E27FC236}">
                <a16:creationId xmlns:a16="http://schemas.microsoft.com/office/drawing/2014/main" id="{EF5759AD-3307-2E4C-BF50-86A11AFEF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304" y="1770256"/>
            <a:ext cx="2091600" cy="2091600"/>
          </a:xfrm>
          <a:prstGeom prst="rect">
            <a:avLst/>
          </a:prstGeom>
        </p:spPr>
      </p:pic>
      <p:pic>
        <p:nvPicPr>
          <p:cNvPr id="66" name="Picture 65" descr="Logo&#10;&#10;Description automatically generated">
            <a:extLst>
              <a:ext uri="{FF2B5EF4-FFF2-40B4-BE49-F238E27FC236}">
                <a16:creationId xmlns:a16="http://schemas.microsoft.com/office/drawing/2014/main" id="{AD7F4153-97A3-ED40-97D8-6434D5191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856" y="1834971"/>
            <a:ext cx="2091600" cy="2091600"/>
          </a:xfrm>
          <a:prstGeom prst="rect">
            <a:avLst/>
          </a:prstGeom>
        </p:spPr>
      </p:pic>
      <p:pic>
        <p:nvPicPr>
          <p:cNvPr id="67" name="Picture 66" descr="Logo&#10;&#10;Description automatically generated">
            <a:extLst>
              <a:ext uri="{FF2B5EF4-FFF2-40B4-BE49-F238E27FC236}">
                <a16:creationId xmlns:a16="http://schemas.microsoft.com/office/drawing/2014/main" id="{9D28D292-4A43-974E-AC5D-EE91797EE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258" y="4255881"/>
            <a:ext cx="2091600" cy="2091600"/>
          </a:xfrm>
          <a:prstGeom prst="rect">
            <a:avLst/>
          </a:prstGeom>
        </p:spPr>
      </p:pic>
      <p:pic>
        <p:nvPicPr>
          <p:cNvPr id="68" name="Picture 67" descr="Logo&#10;&#10;Description automatically generated">
            <a:extLst>
              <a:ext uri="{FF2B5EF4-FFF2-40B4-BE49-F238E27FC236}">
                <a16:creationId xmlns:a16="http://schemas.microsoft.com/office/drawing/2014/main" id="{8BDAD5E3-ED22-A742-916E-EA7F80C05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666" y="4176954"/>
            <a:ext cx="2091600" cy="2091600"/>
          </a:xfrm>
          <a:prstGeom prst="rect">
            <a:avLst/>
          </a:prstGeom>
        </p:spPr>
      </p:pic>
      <p:pic>
        <p:nvPicPr>
          <p:cNvPr id="70" name="Picture 69" descr="Logo, company name&#10;&#10;Description automatically generated">
            <a:extLst>
              <a:ext uri="{FF2B5EF4-FFF2-40B4-BE49-F238E27FC236}">
                <a16:creationId xmlns:a16="http://schemas.microsoft.com/office/drawing/2014/main" id="{C0CF49CA-4E0D-0144-8DBB-0086D6981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345115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a16="http://schemas.microsoft.com/office/drawing/2014/main" id="{ACA09EF6-A70E-42B8-AD81-A94D77F4C577}"/>
              </a:ext>
            </a:extLst>
          </p:cNvPr>
          <p:cNvSpPr/>
          <p:nvPr/>
        </p:nvSpPr>
        <p:spPr>
          <a:xfrm rot="5400000">
            <a:off x="9368745"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D5F2F6C8-AF73-461E-AB62-FD80074A742A}"/>
              </a:ext>
            </a:extLst>
          </p:cNvPr>
          <p:cNvSpPr/>
          <p:nvPr/>
        </p:nvSpPr>
        <p:spPr>
          <a:xfrm>
            <a:off x="1673745" y="2570018"/>
            <a:ext cx="1340008" cy="2800767"/>
          </a:xfrm>
          <a:prstGeom prst="rect">
            <a:avLst/>
          </a:prstGeom>
        </p:spPr>
        <p:txBody>
          <a:bodyPr wrap="square" lIns="0" tIns="0" rIns="0" bIns="0">
            <a:spAutoFit/>
          </a:bodyPr>
          <a:lstStyle/>
          <a:p>
            <a:r>
              <a:rPr lang="en-ID" sz="1400" b="1" dirty="0">
                <a:solidFill>
                  <a:schemeClr val="tx1">
                    <a:lumMod val="75000"/>
                    <a:lumOff val="25000"/>
                  </a:schemeClr>
                </a:solidFill>
                <a:latin typeface="Segoe UI" panose="020B0502040204020203" pitchFamily="34" charset="0"/>
                <a:cs typeface="Segoe UI" panose="020B0502040204020203" pitchFamily="34" charset="0"/>
              </a:rPr>
              <a:t>Proposed Development </a:t>
            </a:r>
          </a:p>
          <a:p>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 Collect Links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Scrape Links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 Train ML Model to detect age &amp; Sexual Content.</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 Put it all together</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5. Make Website</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BCBB2C17-E25A-46D5-9E50-3919489EEA30}"/>
              </a:ext>
            </a:extLst>
          </p:cNvPr>
          <p:cNvSpPr/>
          <p:nvPr/>
        </p:nvSpPr>
        <p:spPr>
          <a:xfrm rot="5400000">
            <a:off x="739774" y="2485083"/>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a16="http://schemas.microsoft.com/office/drawing/2014/main" id="{EC6230BA-A30A-440F-843F-7C524A0C6647}"/>
              </a:ext>
            </a:extLst>
          </p:cNvPr>
          <p:cNvGrpSpPr/>
          <p:nvPr/>
        </p:nvGrpSpPr>
        <p:grpSpPr>
          <a:xfrm rot="5400000">
            <a:off x="1363738" y="2844935"/>
            <a:ext cx="182564" cy="160387"/>
            <a:chOff x="908279" y="2493171"/>
            <a:chExt cx="506213" cy="444719"/>
          </a:xfrm>
          <a:solidFill>
            <a:srgbClr val="073061"/>
          </a:solidFill>
        </p:grpSpPr>
        <p:sp>
          <p:nvSpPr>
            <p:cNvPr id="51" name="Arrow: Chevron 50">
              <a:extLst>
                <a:ext uri="{FF2B5EF4-FFF2-40B4-BE49-F238E27FC236}">
                  <a16:creationId xmlns:a16="http://schemas.microsoft.com/office/drawing/2014/main"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52" name="Arrow: Chevron 51">
              <a:extLst>
                <a:ext uri="{FF2B5EF4-FFF2-40B4-BE49-F238E27FC236}">
                  <a16:creationId xmlns:a16="http://schemas.microsoft.com/office/drawing/2014/main"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a16="http://schemas.microsoft.com/office/drawing/2014/main" id="{0FEC291F-19FD-4B1F-9E7C-38F520871D0F}"/>
              </a:ext>
            </a:extLst>
          </p:cNvPr>
          <p:cNvSpPr/>
          <p:nvPr/>
        </p:nvSpPr>
        <p:spPr>
          <a:xfrm rot="5400000">
            <a:off x="3070166" y="2308608"/>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Rectangle 73">
            <a:hlinkClick r:id="rId3"/>
            <a:extLst>
              <a:ext uri="{FF2B5EF4-FFF2-40B4-BE49-F238E27FC236}">
                <a16:creationId xmlns:a16="http://schemas.microsoft.com/office/drawing/2014/main" id="{870DB1F0-7950-4363-9BA4-7CD16FF6507D}"/>
              </a:ext>
            </a:extLst>
          </p:cNvPr>
          <p:cNvSpPr/>
          <p:nvPr/>
        </p:nvSpPr>
        <p:spPr>
          <a:xfrm>
            <a:off x="6321443" y="3622293"/>
            <a:ext cx="1340008" cy="1292662"/>
          </a:xfrm>
          <a:prstGeom prst="rect">
            <a:avLst/>
          </a:prstGeom>
        </p:spPr>
        <p:txBody>
          <a:bodyPr wrap="square" lIns="0" tIns="0" rIns="0" bIns="0">
            <a:spAutoFit/>
          </a:bodyPr>
          <a:lstStyle/>
          <a:p>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Our Repository Links and </a:t>
            </a:r>
            <a:r>
              <a:rPr lang="en-ID" sz="1400" b="1" dirty="0">
                <a:solidFill>
                  <a:schemeClr val="tx1">
                    <a:lumMod val="75000"/>
                    <a:lumOff val="25000"/>
                  </a:schemeClr>
                </a:solidFill>
                <a:latin typeface="Segoe UI" panose="020B0502040204020203" pitchFamily="34" charset="0"/>
                <a:cs typeface="Segoe UI" panose="020B0502040204020203" pitchFamily="34" charset="0"/>
              </a:rPr>
              <a:t>R</a:t>
            </a:r>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eferences:</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buAutoNum type="arabicPeriod"/>
            </a:pPr>
            <a:r>
              <a:rPr lang="en-ID" sz="1400" dirty="0">
                <a:solidFill>
                  <a:schemeClr val="tx1">
                    <a:lumMod val="75000"/>
                    <a:lumOff val="25000"/>
                  </a:schemeClr>
                </a:solidFill>
                <a:latin typeface="Segoe UI" panose="020B0502040204020203" pitchFamily="34" charset="0"/>
                <a:cs typeface="Segoe UI" panose="020B0502040204020203" pitchFamily="34" charset="0"/>
                <a:hlinkClick r:id="rId4"/>
              </a:rPr>
              <a:t>Git Repo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2. </a:t>
            </a:r>
            <a:r>
              <a:rPr lang="en-ID" sz="1400" dirty="0">
                <a:solidFill>
                  <a:schemeClr val="tx1">
                    <a:lumMod val="75000"/>
                    <a:lumOff val="25000"/>
                  </a:schemeClr>
                </a:solidFill>
                <a:latin typeface="Segoe UI" panose="020B0502040204020203" pitchFamily="34" charset="0"/>
                <a:cs typeface="Segoe UI" panose="020B0502040204020203" pitchFamily="34" charset="0"/>
                <a:hlinkClick r:id="rId5"/>
              </a:rPr>
              <a:t> Diggy Spidey</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6" name="Oval 75">
            <a:extLst>
              <a:ext uri="{FF2B5EF4-FFF2-40B4-BE49-F238E27FC236}">
                <a16:creationId xmlns:a16="http://schemas.microsoft.com/office/drawing/2014/main" id="{48645809-0913-4422-A57E-030472D263A4}"/>
              </a:ext>
            </a:extLst>
          </p:cNvPr>
          <p:cNvSpPr/>
          <p:nvPr/>
        </p:nvSpPr>
        <p:spPr>
          <a:xfrm rot="5400000">
            <a:off x="5328038"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a16="http://schemas.microsoft.com/office/drawing/2014/main"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a16="http://schemas.microsoft.com/office/drawing/2014/main"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a16="http://schemas.microsoft.com/office/drawing/2014/main"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a16="http://schemas.microsoft.com/office/drawing/2014/main" id="{9FB7EA70-0512-4512-A22B-26DC9BC29BC7}"/>
              </a:ext>
            </a:extLst>
          </p:cNvPr>
          <p:cNvSpPr/>
          <p:nvPr/>
        </p:nvSpPr>
        <p:spPr>
          <a:xfrm>
            <a:off x="10406001" y="3241880"/>
            <a:ext cx="1340008" cy="2585323"/>
          </a:xfrm>
          <a:prstGeom prst="rect">
            <a:avLst/>
          </a:prstGeom>
        </p:spPr>
        <p:txBody>
          <a:bodyPr wrap="square" lIns="0" tIns="0" rIns="0" bIns="0">
            <a:spAutoFit/>
          </a:bodyPr>
          <a:lstStyle/>
          <a:p>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a:t>
            </a:r>
          </a:p>
          <a:p>
            <a:endParaRPr lang="en-ID" sz="1400" b="1" i="0" dirty="0">
              <a:solidFill>
                <a:schemeClr val="tx1">
                  <a:lumMod val="75000"/>
                  <a:lumOff val="25000"/>
                </a:schemeClr>
              </a:solidFill>
              <a:effectLst/>
              <a:latin typeface="Segoe UI" panose="020B0502040204020203" pitchFamily="34" charset="0"/>
              <a:cs typeface="Segoe UI" panose="020B0502040204020203" pitchFamily="34" charset="0"/>
            </a:endParaRPr>
          </a:p>
          <a:p>
            <a:r>
              <a:rPr lang="en-ID" sz="1400" b="1" dirty="0">
                <a:solidFill>
                  <a:schemeClr val="tx1">
                    <a:lumMod val="75000"/>
                    <a:lumOff val="25000"/>
                  </a:schemeClr>
                </a:solidFill>
                <a:latin typeface="Segoe UI" panose="020B0502040204020203" pitchFamily="34" charset="0"/>
                <a:cs typeface="Segoe UI" panose="020B0502040204020203" pitchFamily="34" charset="0"/>
              </a:rPr>
              <a:t>Flow :</a:t>
            </a:r>
            <a:endParaRPr lang="en-ID" sz="1400" b="1" i="0" dirty="0">
              <a:solidFill>
                <a:schemeClr val="tx1">
                  <a:lumMod val="75000"/>
                  <a:lumOff val="25000"/>
                </a:schemeClr>
              </a:solidFill>
              <a:effectLst/>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Home Page -&gt; </a:t>
            </a:r>
          </a:p>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Search Page (Enter any dark web link) -&gt;</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Result Page -&gt;</a:t>
            </a:r>
            <a:endParaRPr lang="en-ID" sz="1400" i="0" dirty="0">
              <a:solidFill>
                <a:schemeClr val="tx1">
                  <a:lumMod val="75000"/>
                  <a:lumOff val="25000"/>
                </a:schemeClr>
              </a:solidFill>
              <a:effectLst/>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Report and Results</a:t>
            </a:r>
          </a:p>
        </p:txBody>
      </p:sp>
      <p:grpSp>
        <p:nvGrpSpPr>
          <p:cNvPr id="103" name="Group 102">
            <a:extLst>
              <a:ext uri="{FF2B5EF4-FFF2-40B4-BE49-F238E27FC236}">
                <a16:creationId xmlns:a16="http://schemas.microsoft.com/office/drawing/2014/main" id="{1DD2D7AB-021D-416C-ADAE-7873BFD497D8}"/>
              </a:ext>
            </a:extLst>
          </p:cNvPr>
          <p:cNvGrpSpPr/>
          <p:nvPr/>
        </p:nvGrpSpPr>
        <p:grpSpPr>
          <a:xfrm rot="5400000">
            <a:off x="10110659" y="3963656"/>
            <a:ext cx="182564" cy="160387"/>
            <a:chOff x="908279" y="2493171"/>
            <a:chExt cx="506213" cy="444719"/>
          </a:xfrm>
          <a:solidFill>
            <a:srgbClr val="073061"/>
          </a:solidFill>
        </p:grpSpPr>
        <p:sp>
          <p:nvSpPr>
            <p:cNvPr id="104" name="Arrow: Chevron 103">
              <a:extLst>
                <a:ext uri="{FF2B5EF4-FFF2-40B4-BE49-F238E27FC236}">
                  <a16:creationId xmlns:a16="http://schemas.microsoft.com/office/drawing/2014/main"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a16="http://schemas.microsoft.com/office/drawing/2014/main"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a16="http://schemas.microsoft.com/office/drawing/2014/main"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a16="http://schemas.microsoft.com/office/drawing/2014/main" id="{47A9FFE2-3F0A-4AEB-9B77-9221D0F797ED}"/>
              </a:ext>
            </a:extLst>
          </p:cNvPr>
          <p:cNvCxnSpPr>
            <a:cxnSpLocks/>
          </p:cNvCxnSpPr>
          <p:nvPr/>
        </p:nvCxnSpPr>
        <p:spPr>
          <a:xfrm flipH="1">
            <a:off x="629774" y="5879246"/>
            <a:ext cx="11082800"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E00AA3AC-D680-4189-8436-4C3AB5A840F0}"/>
              </a:ext>
            </a:extLst>
          </p:cNvPr>
          <p:cNvSpPr/>
          <p:nvPr/>
        </p:nvSpPr>
        <p:spPr>
          <a:xfrm>
            <a:off x="3993736" y="2262971"/>
            <a:ext cx="1528974" cy="1292662"/>
          </a:xfrm>
          <a:prstGeom prst="rect">
            <a:avLst/>
          </a:prstGeom>
        </p:spPr>
        <p:txBody>
          <a:bodyPr wrap="square" lIns="0" tIns="0" rIns="0" bIns="0">
            <a:spAutoFit/>
          </a:bodyPr>
          <a:lstStyle/>
          <a:p>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Documentation</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 ReadME.md</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 Installation Docs.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 Help Docs.</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a16="http://schemas.microsoft.com/office/drawing/2014/main"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Arrow: Chevron 26">
              <a:extLst>
                <a:ext uri="{FF2B5EF4-FFF2-40B4-BE49-F238E27FC236}">
                  <a16:creationId xmlns:a16="http://schemas.microsoft.com/office/drawing/2014/main"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Arrow: Chevron 27">
              <a:extLst>
                <a:ext uri="{FF2B5EF4-FFF2-40B4-BE49-F238E27FC236}">
                  <a16:creationId xmlns:a16="http://schemas.microsoft.com/office/drawing/2014/main"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4" name="Oval 53">
            <a:extLst>
              <a:ext uri="{FF2B5EF4-FFF2-40B4-BE49-F238E27FC236}">
                <a16:creationId xmlns:a16="http://schemas.microsoft.com/office/drawing/2014/main"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0" name="Group 59">
            <a:extLst>
              <a:ext uri="{FF2B5EF4-FFF2-40B4-BE49-F238E27FC236}">
                <a16:creationId xmlns:a16="http://schemas.microsoft.com/office/drawing/2014/main" id="{884527CA-0D0A-4DC0-9629-5DE611F97F46}"/>
              </a:ext>
            </a:extLst>
          </p:cNvPr>
          <p:cNvGrpSpPr/>
          <p:nvPr/>
        </p:nvGrpSpPr>
        <p:grpSpPr>
          <a:xfrm rot="5400000">
            <a:off x="3690508" y="2651061"/>
            <a:ext cx="182565" cy="160385"/>
            <a:chOff x="908279" y="2493171"/>
            <a:chExt cx="506218" cy="444716"/>
          </a:xfrm>
          <a:solidFill>
            <a:srgbClr val="073061"/>
          </a:solidFill>
        </p:grpSpPr>
        <p:sp>
          <p:nvSpPr>
            <p:cNvPr id="61" name="Arrow: Chevron 60">
              <a:extLst>
                <a:ext uri="{FF2B5EF4-FFF2-40B4-BE49-F238E27FC236}">
                  <a16:creationId xmlns:a16="http://schemas.microsoft.com/office/drawing/2014/main" id="{E768DE21-0595-402A-887E-106063FD8E1E}"/>
                </a:ext>
              </a:extLst>
            </p:cNvPr>
            <p:cNvSpPr/>
            <p:nvPr/>
          </p:nvSpPr>
          <p:spPr>
            <a:xfrm rot="16200000">
              <a:off x="1031898" y="2555288"/>
              <a:ext cx="258982" cy="50621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62" name="Arrow: Chevron 61">
              <a:extLst>
                <a:ext uri="{FF2B5EF4-FFF2-40B4-BE49-F238E27FC236}">
                  <a16:creationId xmlns:a16="http://schemas.microsoft.com/office/drawing/2014/main"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3" name="Oval 62">
            <a:extLst>
              <a:ext uri="{FF2B5EF4-FFF2-40B4-BE49-F238E27FC236}">
                <a16:creationId xmlns:a16="http://schemas.microsoft.com/office/drawing/2014/main"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a:extLst>
              <a:ext uri="{FF2B5EF4-FFF2-40B4-BE49-F238E27FC236}">
                <a16:creationId xmlns:a16="http://schemas.microsoft.com/office/drawing/2014/main" id="{A96C91CD-4D1E-456A-93A4-1D7C34FB2F75}"/>
              </a:ext>
            </a:extLst>
          </p:cNvPr>
          <p:cNvSpPr/>
          <p:nvPr/>
        </p:nvSpPr>
        <p:spPr>
          <a:xfrm>
            <a:off x="8718292" y="2300367"/>
            <a:ext cx="1340008" cy="646331"/>
          </a:xfrm>
          <a:prstGeom prst="rect">
            <a:avLst/>
          </a:prstGeom>
        </p:spPr>
        <p:txBody>
          <a:bodyPr wrap="square" lIns="0" tIns="0" rIns="0" bIns="0">
            <a:spAutoFit/>
          </a:bodyPr>
          <a:lstStyle/>
          <a:p>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Any Third party API used : </a:t>
            </a:r>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Currently None</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0" name="Oval 79">
            <a:extLst>
              <a:ext uri="{FF2B5EF4-FFF2-40B4-BE49-F238E27FC236}">
                <a16:creationId xmlns:a16="http://schemas.microsoft.com/office/drawing/2014/main"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a16="http://schemas.microsoft.com/office/drawing/2014/main"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a16="http://schemas.microsoft.com/office/drawing/2014/main"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0" name="Arrow: Chevron 89">
              <a:extLst>
                <a:ext uri="{FF2B5EF4-FFF2-40B4-BE49-F238E27FC236}">
                  <a16:creationId xmlns:a16="http://schemas.microsoft.com/office/drawing/2014/main"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91" name="Oval 90">
            <a:extLst>
              <a:ext uri="{FF2B5EF4-FFF2-40B4-BE49-F238E27FC236}">
                <a16:creationId xmlns:a16="http://schemas.microsoft.com/office/drawing/2014/main"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2" name="Group 111">
            <a:extLst>
              <a:ext uri="{FF2B5EF4-FFF2-40B4-BE49-F238E27FC236}">
                <a16:creationId xmlns:a16="http://schemas.microsoft.com/office/drawing/2014/main" id="{D25A0135-3593-41DD-B21F-A7518BFC025F}"/>
              </a:ext>
            </a:extLst>
          </p:cNvPr>
          <p:cNvGrpSpPr/>
          <p:nvPr/>
        </p:nvGrpSpPr>
        <p:grpSpPr>
          <a:xfrm>
            <a:off x="1158027" y="3170664"/>
            <a:ext cx="8653836" cy="2695573"/>
            <a:chOff x="1158027" y="3170665"/>
            <a:chExt cx="8653836" cy="2503254"/>
          </a:xfrm>
        </p:grpSpPr>
        <p:cxnSp>
          <p:nvCxnSpPr>
            <p:cNvPr id="49" name="Straight Connector 48">
              <a:extLst>
                <a:ext uri="{FF2B5EF4-FFF2-40B4-BE49-F238E27FC236}">
                  <a16:creationId xmlns:a16="http://schemas.microsoft.com/office/drawing/2014/main" id="{F432FBB7-F683-48F5-9C0E-7703D2CF7165}"/>
                </a:ext>
              </a:extLst>
            </p:cNvPr>
            <p:cNvCxnSpPr>
              <a:cxnSpLocks/>
              <a:endCxn id="8" idx="6"/>
            </p:cNvCxnSpPr>
            <p:nvPr/>
          </p:nvCxnSpPr>
          <p:spPr>
            <a:xfrm flipV="1">
              <a:off x="1158027" y="3319040"/>
              <a:ext cx="4455" cy="2295173"/>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CD7F68-6364-4112-A640-631935B67C40}"/>
                </a:ext>
              </a:extLst>
            </p:cNvPr>
            <p:cNvCxnSpPr>
              <a:cxnSpLocks/>
            </p:cNvCxnSpPr>
            <p:nvPr/>
          </p:nvCxnSpPr>
          <p:spPr>
            <a:xfrm flipV="1">
              <a:off x="3438362"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3" name="Group 112">
            <a:extLst>
              <a:ext uri="{FF2B5EF4-FFF2-40B4-BE49-F238E27FC236}">
                <a16:creationId xmlns:a16="http://schemas.microsoft.com/office/drawing/2014/main"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a16="http://schemas.microsoft.com/office/drawing/2014/main"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5" name="Arrow: Chevron 114">
              <a:extLst>
                <a:ext uri="{FF2B5EF4-FFF2-40B4-BE49-F238E27FC236}">
                  <a16:creationId xmlns:a16="http://schemas.microsoft.com/office/drawing/2014/main"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6" name="Arrow: Chevron 115">
              <a:extLst>
                <a:ext uri="{FF2B5EF4-FFF2-40B4-BE49-F238E27FC236}">
                  <a16:creationId xmlns:a16="http://schemas.microsoft.com/office/drawing/2014/main"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17" name="Group 116">
            <a:extLst>
              <a:ext uri="{FF2B5EF4-FFF2-40B4-BE49-F238E27FC236}">
                <a16:creationId xmlns:a16="http://schemas.microsoft.com/office/drawing/2014/main"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a16="http://schemas.microsoft.com/office/drawing/2014/main"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9" name="Arrow: Chevron 118">
              <a:extLst>
                <a:ext uri="{FF2B5EF4-FFF2-40B4-BE49-F238E27FC236}">
                  <a16:creationId xmlns:a16="http://schemas.microsoft.com/office/drawing/2014/main"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0" name="Arrow: Chevron 119">
              <a:extLst>
                <a:ext uri="{FF2B5EF4-FFF2-40B4-BE49-F238E27FC236}">
                  <a16:creationId xmlns:a16="http://schemas.microsoft.com/office/drawing/2014/main"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1" name="Group 120">
            <a:extLst>
              <a:ext uri="{FF2B5EF4-FFF2-40B4-BE49-F238E27FC236}">
                <a16:creationId xmlns:a16="http://schemas.microsoft.com/office/drawing/2014/main"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a16="http://schemas.microsoft.com/office/drawing/2014/main"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3" name="Arrow: Chevron 122">
              <a:extLst>
                <a:ext uri="{FF2B5EF4-FFF2-40B4-BE49-F238E27FC236}">
                  <a16:creationId xmlns:a16="http://schemas.microsoft.com/office/drawing/2014/main"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4" name="Arrow: Chevron 123">
              <a:extLst>
                <a:ext uri="{FF2B5EF4-FFF2-40B4-BE49-F238E27FC236}">
                  <a16:creationId xmlns:a16="http://schemas.microsoft.com/office/drawing/2014/main"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5" name="Group 124">
            <a:extLst>
              <a:ext uri="{FF2B5EF4-FFF2-40B4-BE49-F238E27FC236}">
                <a16:creationId xmlns:a16="http://schemas.microsoft.com/office/drawing/2014/main"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a16="http://schemas.microsoft.com/office/drawing/2014/main"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7" name="Arrow: Chevron 126">
              <a:extLst>
                <a:ext uri="{FF2B5EF4-FFF2-40B4-BE49-F238E27FC236}">
                  <a16:creationId xmlns:a16="http://schemas.microsoft.com/office/drawing/2014/main"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8" name="Arrow: Chevron 127">
              <a:extLst>
                <a:ext uri="{FF2B5EF4-FFF2-40B4-BE49-F238E27FC236}">
                  <a16:creationId xmlns:a16="http://schemas.microsoft.com/office/drawing/2014/main"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29" name="Rectangle 128">
            <a:extLst>
              <a:ext uri="{FF2B5EF4-FFF2-40B4-BE49-F238E27FC236}">
                <a16:creationId xmlns:a16="http://schemas.microsoft.com/office/drawing/2014/main"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a16="http://schemas.microsoft.com/office/drawing/2014/main"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a16="http://schemas.microsoft.com/office/drawing/2014/main"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a16="http://schemas.microsoft.com/office/drawing/2014/main"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836">
              <a:extLst>
                <a:ext uri="{FF2B5EF4-FFF2-40B4-BE49-F238E27FC236}">
                  <a16:creationId xmlns:a16="http://schemas.microsoft.com/office/drawing/2014/main"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37">
              <a:extLst>
                <a:ext uri="{FF2B5EF4-FFF2-40B4-BE49-F238E27FC236}">
                  <a16:creationId xmlns:a16="http://schemas.microsoft.com/office/drawing/2014/main"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838">
              <a:extLst>
                <a:ext uri="{FF2B5EF4-FFF2-40B4-BE49-F238E27FC236}">
                  <a16:creationId xmlns:a16="http://schemas.microsoft.com/office/drawing/2014/main"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9" name="Group 138">
            <a:extLst>
              <a:ext uri="{FF2B5EF4-FFF2-40B4-BE49-F238E27FC236}">
                <a16:creationId xmlns:a16="http://schemas.microsoft.com/office/drawing/2014/main" id="{7A62FE64-0C5B-44D0-9C9F-4BE31306D7DB}"/>
              </a:ext>
            </a:extLst>
          </p:cNvPr>
          <p:cNvGrpSpPr/>
          <p:nvPr/>
        </p:nvGrpSpPr>
        <p:grpSpPr>
          <a:xfrm>
            <a:off x="833876" y="2803805"/>
            <a:ext cx="352951" cy="282362"/>
            <a:chOff x="322263" y="3937000"/>
            <a:chExt cx="285750" cy="228601"/>
          </a:xfrm>
          <a:solidFill>
            <a:srgbClr val="073061"/>
          </a:solidFill>
        </p:grpSpPr>
        <p:sp>
          <p:nvSpPr>
            <p:cNvPr id="140" name="Freeform 4915">
              <a:extLst>
                <a:ext uri="{FF2B5EF4-FFF2-40B4-BE49-F238E27FC236}">
                  <a16:creationId xmlns:a16="http://schemas.microsoft.com/office/drawing/2014/main"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16">
              <a:extLst>
                <a:ext uri="{FF2B5EF4-FFF2-40B4-BE49-F238E27FC236}">
                  <a16:creationId xmlns:a16="http://schemas.microsoft.com/office/drawing/2014/main"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17">
              <a:extLst>
                <a:ext uri="{FF2B5EF4-FFF2-40B4-BE49-F238E27FC236}">
                  <a16:creationId xmlns:a16="http://schemas.microsoft.com/office/drawing/2014/main"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918">
              <a:extLst>
                <a:ext uri="{FF2B5EF4-FFF2-40B4-BE49-F238E27FC236}">
                  <a16:creationId xmlns:a16="http://schemas.microsoft.com/office/drawing/2014/main"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a16="http://schemas.microsoft.com/office/drawing/2014/main"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2">
              <a:extLst>
                <a:ext uri="{FF2B5EF4-FFF2-40B4-BE49-F238E27FC236}">
                  <a16:creationId xmlns:a16="http://schemas.microsoft.com/office/drawing/2014/main"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63">
              <a:extLst>
                <a:ext uri="{FF2B5EF4-FFF2-40B4-BE49-F238E27FC236}">
                  <a16:creationId xmlns:a16="http://schemas.microsoft.com/office/drawing/2014/main"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4">
              <a:extLst>
                <a:ext uri="{FF2B5EF4-FFF2-40B4-BE49-F238E27FC236}">
                  <a16:creationId xmlns:a16="http://schemas.microsoft.com/office/drawing/2014/main"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65">
              <a:extLst>
                <a:ext uri="{FF2B5EF4-FFF2-40B4-BE49-F238E27FC236}">
                  <a16:creationId xmlns:a16="http://schemas.microsoft.com/office/drawing/2014/main"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66">
              <a:extLst>
                <a:ext uri="{FF2B5EF4-FFF2-40B4-BE49-F238E27FC236}">
                  <a16:creationId xmlns:a16="http://schemas.microsoft.com/office/drawing/2014/main"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7">
              <a:extLst>
                <a:ext uri="{FF2B5EF4-FFF2-40B4-BE49-F238E27FC236}">
                  <a16:creationId xmlns:a16="http://schemas.microsoft.com/office/drawing/2014/main"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8">
              <a:extLst>
                <a:ext uri="{FF2B5EF4-FFF2-40B4-BE49-F238E27FC236}">
                  <a16:creationId xmlns:a16="http://schemas.microsoft.com/office/drawing/2014/main"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69">
              <a:extLst>
                <a:ext uri="{FF2B5EF4-FFF2-40B4-BE49-F238E27FC236}">
                  <a16:creationId xmlns:a16="http://schemas.microsoft.com/office/drawing/2014/main"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153">
            <a:extLst>
              <a:ext uri="{FF2B5EF4-FFF2-40B4-BE49-F238E27FC236}">
                <a16:creationId xmlns:a16="http://schemas.microsoft.com/office/drawing/2014/main"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a16="http://schemas.microsoft.com/office/drawing/2014/main"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47">
              <a:extLst>
                <a:ext uri="{FF2B5EF4-FFF2-40B4-BE49-F238E27FC236}">
                  <a16:creationId xmlns:a16="http://schemas.microsoft.com/office/drawing/2014/main"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48">
              <a:extLst>
                <a:ext uri="{FF2B5EF4-FFF2-40B4-BE49-F238E27FC236}">
                  <a16:creationId xmlns:a16="http://schemas.microsoft.com/office/drawing/2014/main"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9">
              <a:extLst>
                <a:ext uri="{FF2B5EF4-FFF2-40B4-BE49-F238E27FC236}">
                  <a16:creationId xmlns:a16="http://schemas.microsoft.com/office/drawing/2014/main"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a16="http://schemas.microsoft.com/office/drawing/2014/main" id="{3C44AD9A-E212-458F-B093-5A72EA9B9369}"/>
              </a:ext>
            </a:extLst>
          </p:cNvPr>
          <p:cNvGrpSpPr/>
          <p:nvPr/>
        </p:nvGrpSpPr>
        <p:grpSpPr>
          <a:xfrm>
            <a:off x="9614977" y="3870315"/>
            <a:ext cx="352951" cy="347069"/>
            <a:chOff x="319051" y="2495550"/>
            <a:chExt cx="285750" cy="280988"/>
          </a:xfrm>
          <a:solidFill>
            <a:srgbClr val="073061"/>
          </a:solidFill>
        </p:grpSpPr>
        <p:sp>
          <p:nvSpPr>
            <p:cNvPr id="175" name="Freeform 2985">
              <a:extLst>
                <a:ext uri="{FF2B5EF4-FFF2-40B4-BE49-F238E27FC236}">
                  <a16:creationId xmlns:a16="http://schemas.microsoft.com/office/drawing/2014/main"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986">
              <a:extLst>
                <a:ext uri="{FF2B5EF4-FFF2-40B4-BE49-F238E27FC236}">
                  <a16:creationId xmlns:a16="http://schemas.microsoft.com/office/drawing/2014/main"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3" name="Picture 92" descr="Logo, company name&#10;&#10;Description automatically generated">
            <a:extLst>
              <a:ext uri="{FF2B5EF4-FFF2-40B4-BE49-F238E27FC236}">
                <a16:creationId xmlns:a16="http://schemas.microsoft.com/office/drawing/2014/main" id="{C0D33000-9592-D340-80BD-D04B42D385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14865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a16="http://schemas.microsoft.com/office/drawing/2014/main" id="{F67D100E-5EEC-4BA8-A645-3D8B97A67944}"/>
              </a:ext>
            </a:extLst>
          </p:cNvPr>
          <p:cNvCxnSpPr>
            <a:cxnSpLocks/>
          </p:cNvCxnSpPr>
          <p:nvPr/>
        </p:nvCxnSpPr>
        <p:spPr>
          <a:xfrm rot="5400000">
            <a:off x="4077261" y="3937000"/>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789DF4-E8FE-44C8-A3BF-6B0F0003E9C6}"/>
              </a:ext>
            </a:extLst>
          </p:cNvPr>
          <p:cNvCxnSpPr>
            <a:cxnSpLocks/>
          </p:cNvCxnSpPr>
          <p:nvPr/>
        </p:nvCxnSpPr>
        <p:spPr>
          <a:xfrm>
            <a:off x="550959" y="3937000"/>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DBDC3B-0E1E-4164-939B-D3E32A51C08A}"/>
              </a:ext>
            </a:extLst>
          </p:cNvPr>
          <p:cNvSpPr>
            <a:spLocks noGrp="1"/>
          </p:cNvSpPr>
          <p:nvPr>
            <p:ph type="title"/>
          </p:nvPr>
        </p:nvSpPr>
        <p:spPr>
          <a:xfrm>
            <a:off x="369329" y="934849"/>
            <a:ext cx="11196637" cy="838152"/>
          </a:xfrm>
        </p:spPr>
        <p:txBody>
          <a:bodyPr/>
          <a:lstStyle/>
          <a:p>
            <a:r>
              <a:rPr lang="en-ID" dirty="0"/>
              <a:t>Vision of Innovation/Idea/Solution</a:t>
            </a:r>
          </a:p>
        </p:txBody>
      </p:sp>
      <p:sp>
        <p:nvSpPr>
          <p:cNvPr id="6" name="Oval 5">
            <a:extLst>
              <a:ext uri="{FF2B5EF4-FFF2-40B4-BE49-F238E27FC236}">
                <a16:creationId xmlns:a16="http://schemas.microsoft.com/office/drawing/2014/main"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19F34688-2841-4309-849C-98178793AEBB}"/>
              </a:ext>
            </a:extLst>
          </p:cNvPr>
          <p:cNvGrpSpPr/>
          <p:nvPr/>
        </p:nvGrpSpPr>
        <p:grpSpPr>
          <a:xfrm>
            <a:off x="4671560" y="2780177"/>
            <a:ext cx="279603" cy="648822"/>
            <a:chOff x="9399588" y="1389063"/>
            <a:chExt cx="123825" cy="287337"/>
          </a:xfrm>
          <a:solidFill>
            <a:srgbClr val="073061"/>
          </a:solidFill>
        </p:grpSpPr>
        <p:sp>
          <p:nvSpPr>
            <p:cNvPr id="32" name="Freeform 2070">
              <a:extLst>
                <a:ext uri="{FF2B5EF4-FFF2-40B4-BE49-F238E27FC236}">
                  <a16:creationId xmlns:a16="http://schemas.microsoft.com/office/drawing/2014/main"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a16="http://schemas.microsoft.com/office/drawing/2014/main"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AF3F850C-645F-43FD-A282-8DBEE3642795}"/>
              </a:ext>
            </a:extLst>
          </p:cNvPr>
          <p:cNvGrpSpPr/>
          <p:nvPr/>
        </p:nvGrpSpPr>
        <p:grpSpPr>
          <a:xfrm>
            <a:off x="6983892" y="4684512"/>
            <a:ext cx="393599" cy="395862"/>
            <a:chOff x="11037888" y="3117850"/>
            <a:chExt cx="276225" cy="277813"/>
          </a:xfrm>
          <a:solidFill>
            <a:srgbClr val="073061"/>
          </a:solidFill>
        </p:grpSpPr>
        <p:sp>
          <p:nvSpPr>
            <p:cNvPr id="35" name="Freeform 2114">
              <a:extLst>
                <a:ext uri="{FF2B5EF4-FFF2-40B4-BE49-F238E27FC236}">
                  <a16:creationId xmlns:a16="http://schemas.microsoft.com/office/drawing/2014/main"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a16="http://schemas.microsoft.com/office/drawing/2014/main"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a16="http://schemas.microsoft.com/office/drawing/2014/main"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a16="http://schemas.microsoft.com/office/drawing/2014/main"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a16="http://schemas.microsoft.com/office/drawing/2014/main"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a16="http://schemas.microsoft.com/office/drawing/2014/main"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a16="http://schemas.microsoft.com/office/drawing/2014/main"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90F8CA22-90E0-4063-94A6-55228102D675}"/>
              </a:ext>
            </a:extLst>
          </p:cNvPr>
          <p:cNvGrpSpPr/>
          <p:nvPr/>
        </p:nvGrpSpPr>
        <p:grpSpPr>
          <a:xfrm>
            <a:off x="7070620" y="2868351"/>
            <a:ext cx="472474" cy="472474"/>
            <a:chOff x="7613650" y="1387475"/>
            <a:chExt cx="284163" cy="284163"/>
          </a:xfrm>
          <a:solidFill>
            <a:srgbClr val="073061"/>
          </a:solidFill>
        </p:grpSpPr>
        <p:sp>
          <p:nvSpPr>
            <p:cNvPr id="43" name="Freeform 4359">
              <a:extLst>
                <a:ext uri="{FF2B5EF4-FFF2-40B4-BE49-F238E27FC236}">
                  <a16:creationId xmlns:a16="http://schemas.microsoft.com/office/drawing/2014/main"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a16="http://schemas.microsoft.com/office/drawing/2014/main"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a16="http://schemas.microsoft.com/office/drawing/2014/main" id="{7C104FD8-C7D4-4B39-954F-658DD7A5F594}"/>
              </a:ext>
            </a:extLst>
          </p:cNvPr>
          <p:cNvSpPr>
            <a:spLocks noEditPoints="1"/>
          </p:cNvSpPr>
          <p:nvPr/>
        </p:nvSpPr>
        <p:spPr bwMode="auto">
          <a:xfrm>
            <a:off x="4685096" y="4661192"/>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42ED402F-0B7B-465F-9BA0-9A26E45D646D}"/>
              </a:ext>
            </a:extLst>
          </p:cNvPr>
          <p:cNvSpPr/>
          <p:nvPr/>
        </p:nvSpPr>
        <p:spPr>
          <a:xfrm>
            <a:off x="8457870" y="1804299"/>
            <a:ext cx="3183171" cy="2154436"/>
          </a:xfrm>
          <a:prstGeom prst="rect">
            <a:avLst/>
          </a:prstGeom>
        </p:spPr>
        <p:txBody>
          <a:bodyPr wrap="square" lIns="0" tIns="0" rIns="0" bIns="0">
            <a:spAutoFit/>
          </a:bodyPr>
          <a:lstStyle/>
          <a:p>
            <a:pPr algn="just"/>
            <a:r>
              <a:rPr lang="en-ID" sz="1400" b="1" i="0" dirty="0">
                <a:solidFill>
                  <a:schemeClr val="tx1">
                    <a:lumMod val="85000"/>
                    <a:lumOff val="15000"/>
                  </a:schemeClr>
                </a:solidFill>
                <a:effectLst/>
                <a:latin typeface="Segoe UI" panose="020B0502040204020203" pitchFamily="34" charset="0"/>
                <a:cs typeface="Segoe UI" panose="020B0502040204020203" pitchFamily="34" charset="0"/>
              </a:rPr>
              <a:t>How your idea is different and innovative form other ideas ?</a:t>
            </a:r>
          </a:p>
          <a:p>
            <a:pPr algn="just"/>
            <a:endParaRPr lang="en-ID" sz="1400" b="1"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ID" sz="1400" dirty="0">
                <a:solidFill>
                  <a:schemeClr val="tx1">
                    <a:lumMod val="85000"/>
                    <a:lumOff val="15000"/>
                  </a:schemeClr>
                </a:solidFill>
                <a:latin typeface="Segoe UI" panose="020B0502040204020203" pitchFamily="34" charset="0"/>
                <a:cs typeface="Segoe UI" panose="020B0502040204020203" pitchFamily="34" charset="0"/>
              </a:rPr>
              <a:t>Our Idea involves Image Processing to detect Abusive Content, also we are planning to use NLP to perform sentimental analysis on the scraped data, while other ideas might include different approaches to solve the same problem.</a:t>
            </a:r>
          </a:p>
        </p:txBody>
      </p:sp>
      <p:grpSp>
        <p:nvGrpSpPr>
          <p:cNvPr id="49" name="Group 48">
            <a:extLst>
              <a:ext uri="{FF2B5EF4-FFF2-40B4-BE49-F238E27FC236}">
                <a16:creationId xmlns:a16="http://schemas.microsoft.com/office/drawing/2014/main" id="{02D28800-9C98-4452-AD07-822BAB22D20C}"/>
              </a:ext>
            </a:extLst>
          </p:cNvPr>
          <p:cNvGrpSpPr/>
          <p:nvPr/>
        </p:nvGrpSpPr>
        <p:grpSpPr>
          <a:xfrm>
            <a:off x="5710943" y="3549804"/>
            <a:ext cx="770115" cy="774393"/>
            <a:chOff x="2025650" y="2516188"/>
            <a:chExt cx="285750" cy="287337"/>
          </a:xfrm>
          <a:solidFill>
            <a:schemeClr val="bg1"/>
          </a:solidFill>
        </p:grpSpPr>
        <p:sp>
          <p:nvSpPr>
            <p:cNvPr id="50" name="Freeform 1153">
              <a:extLst>
                <a:ext uri="{FF2B5EF4-FFF2-40B4-BE49-F238E27FC236}">
                  <a16:creationId xmlns:a16="http://schemas.microsoft.com/office/drawing/2014/main"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a16="http://schemas.microsoft.com/office/drawing/2014/main"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a16="http://schemas.microsoft.com/office/drawing/2014/main"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a16="http://schemas.microsoft.com/office/drawing/2014/main"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a16="http://schemas.microsoft.com/office/drawing/2014/main"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a16="http://schemas.microsoft.com/office/drawing/2014/main"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a16="http://schemas.microsoft.com/office/drawing/2014/main"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a16="http://schemas.microsoft.com/office/drawing/2014/main"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F4A5F79F-ACF6-4251-AF9D-CE4B15EE5F01}"/>
              </a:ext>
            </a:extLst>
          </p:cNvPr>
          <p:cNvSpPr/>
          <p:nvPr/>
        </p:nvSpPr>
        <p:spPr>
          <a:xfrm>
            <a:off x="654267" y="2173600"/>
            <a:ext cx="3183171" cy="1723549"/>
          </a:xfrm>
          <a:prstGeom prst="rect">
            <a:avLst/>
          </a:prstGeom>
        </p:spPr>
        <p:txBody>
          <a:bodyPr wrap="square" lIns="0" tIns="0" rIns="0" bIns="0">
            <a:spAutoFit/>
          </a:bodyPr>
          <a:lstStyle/>
          <a:p>
            <a:pPr algn="just"/>
            <a:r>
              <a:rPr lang="en-ID" sz="1400" b="1" i="0" dirty="0">
                <a:solidFill>
                  <a:schemeClr val="tx1">
                    <a:lumMod val="85000"/>
                    <a:lumOff val="15000"/>
                  </a:schemeClr>
                </a:solidFill>
                <a:effectLst/>
                <a:latin typeface="Segoe UI" panose="020B0502040204020203" pitchFamily="34" charset="0"/>
                <a:cs typeface="Segoe UI" panose="020B0502040204020203" pitchFamily="34" charset="0"/>
              </a:rPr>
              <a:t>Explain How you developed Idea ?</a:t>
            </a:r>
          </a:p>
          <a:p>
            <a:pPr algn="just"/>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ID" sz="1400" dirty="0">
                <a:solidFill>
                  <a:schemeClr val="tx1">
                    <a:lumMod val="85000"/>
                    <a:lumOff val="15000"/>
                  </a:schemeClr>
                </a:solidFill>
                <a:latin typeface="Segoe UI" panose="020B0502040204020203" pitchFamily="34" charset="0"/>
                <a:cs typeface="Segoe UI" panose="020B0502040204020203" pitchFamily="34" charset="0"/>
              </a:rPr>
              <a:t>By researching about dark web &amp; problem statement we figured out what the problem was &amp; brainstormed what can be the possible outcomes to the said problem.</a:t>
            </a:r>
          </a:p>
          <a:p>
            <a:pPr algn="just"/>
            <a:endParaRPr lang="en-ID" sz="14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2135289E-9F34-4C4A-9251-6D879E40A441}"/>
              </a:ext>
            </a:extLst>
          </p:cNvPr>
          <p:cNvSpPr/>
          <p:nvPr/>
        </p:nvSpPr>
        <p:spPr>
          <a:xfrm>
            <a:off x="8529403" y="4444410"/>
            <a:ext cx="3183171" cy="861774"/>
          </a:xfrm>
          <a:prstGeom prst="rect">
            <a:avLst/>
          </a:prstGeom>
        </p:spPr>
        <p:txBody>
          <a:bodyPr wrap="square" lIns="0" tIns="0" rIns="0" bIns="0">
            <a:spAutoFit/>
          </a:bodyPr>
          <a:lstStyle/>
          <a:p>
            <a:pPr algn="just"/>
            <a:r>
              <a:rPr lang="en-ID" sz="1400" b="1" i="0" dirty="0">
                <a:solidFill>
                  <a:schemeClr val="tx1">
                    <a:lumMod val="85000"/>
                    <a:lumOff val="15000"/>
                  </a:schemeClr>
                </a:solidFill>
                <a:effectLst/>
                <a:latin typeface="Segoe UI" panose="020B0502040204020203" pitchFamily="34" charset="0"/>
                <a:cs typeface="Segoe UI" panose="020B0502040204020203" pitchFamily="34" charset="0"/>
              </a:rPr>
              <a:t>Any early stage innovation detected while developing the solution ?</a:t>
            </a:r>
          </a:p>
          <a:p>
            <a:pPr algn="just"/>
            <a:endParaRPr lang="en-ID" sz="1400" b="1"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ID" sz="1400" i="0" dirty="0">
                <a:solidFill>
                  <a:schemeClr val="tx1">
                    <a:lumMod val="85000"/>
                    <a:lumOff val="15000"/>
                  </a:schemeClr>
                </a:solidFill>
                <a:effectLst/>
                <a:latin typeface="Segoe UI" panose="020B0502040204020203" pitchFamily="34" charset="0"/>
                <a:cs typeface="Segoe UI" panose="020B0502040204020203" pitchFamily="34" charset="0"/>
              </a:rPr>
              <a:t> Currently None</a:t>
            </a:r>
          </a:p>
        </p:txBody>
      </p:sp>
      <p:sp>
        <p:nvSpPr>
          <p:cNvPr id="60" name="Rectangle 59">
            <a:extLst>
              <a:ext uri="{FF2B5EF4-FFF2-40B4-BE49-F238E27FC236}">
                <a16:creationId xmlns:a16="http://schemas.microsoft.com/office/drawing/2014/main" id="{B592D3F8-65B1-4D2D-9467-3E43D9429729}"/>
              </a:ext>
            </a:extLst>
          </p:cNvPr>
          <p:cNvSpPr/>
          <p:nvPr/>
        </p:nvSpPr>
        <p:spPr>
          <a:xfrm>
            <a:off x="539423" y="4431966"/>
            <a:ext cx="3183171" cy="861774"/>
          </a:xfrm>
          <a:prstGeom prst="rect">
            <a:avLst/>
          </a:prstGeom>
        </p:spPr>
        <p:txBody>
          <a:bodyPr wrap="square" lIns="0" tIns="0" rIns="0" bIns="0">
            <a:spAutoFit/>
          </a:bodyPr>
          <a:lstStyle/>
          <a:p>
            <a:pPr algn="just"/>
            <a:r>
              <a:rPr lang="en-ID" sz="1400" b="1" i="0" dirty="0">
                <a:solidFill>
                  <a:schemeClr val="tx1">
                    <a:lumMod val="85000"/>
                    <a:lumOff val="15000"/>
                  </a:schemeClr>
                </a:solidFill>
                <a:effectLst/>
                <a:latin typeface="Segoe UI" panose="020B0502040204020203" pitchFamily="34" charset="0"/>
                <a:cs typeface="Segoe UI" panose="020B0502040204020203" pitchFamily="34" charset="0"/>
              </a:rPr>
              <a:t>How much time it will take in conversion as a final product ?</a:t>
            </a:r>
          </a:p>
          <a:p>
            <a:pPr algn="just"/>
            <a:endParaRPr lang="en-ID" sz="1400" b="1" i="0" dirty="0">
              <a:solidFill>
                <a:schemeClr val="tx1">
                  <a:lumMod val="85000"/>
                  <a:lumOff val="15000"/>
                </a:schemeClr>
              </a:solidFill>
              <a:effectLst/>
              <a:latin typeface="Segoe UI" panose="020B0502040204020203" pitchFamily="34" charset="0"/>
              <a:cs typeface="Segoe UI" panose="020B0502040204020203" pitchFamily="34" charset="0"/>
            </a:endParaRPr>
          </a:p>
          <a:p>
            <a:pPr algn="just"/>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 – 2.5  Months Tentatively </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3" name="Oval 62">
            <a:extLst>
              <a:ext uri="{FF2B5EF4-FFF2-40B4-BE49-F238E27FC236}">
                <a16:creationId xmlns:a16="http://schemas.microsoft.com/office/drawing/2014/main"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46" descr="Logo, company name&#10;&#10;Description automatically generated">
            <a:extLst>
              <a:ext uri="{FF2B5EF4-FFF2-40B4-BE49-F238E27FC236}">
                <a16:creationId xmlns:a16="http://schemas.microsoft.com/office/drawing/2014/main" id="{349C12E0-03DB-1849-8D6A-90A2A1EFE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228413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0ACE-2E63-4FEB-9B82-BC03ABD92C6D}"/>
              </a:ext>
            </a:extLst>
          </p:cNvPr>
          <p:cNvSpPr>
            <a:spLocks noGrp="1"/>
          </p:cNvSpPr>
          <p:nvPr>
            <p:ph type="title"/>
          </p:nvPr>
        </p:nvSpPr>
        <p:spPr>
          <a:xfrm>
            <a:off x="497681" y="3009924"/>
            <a:ext cx="11196637" cy="838152"/>
          </a:xfrm>
        </p:spPr>
        <p:txBody>
          <a:bodyPr/>
          <a:lstStyle/>
          <a:p>
            <a:r>
              <a:rPr lang="en-IN" dirty="0"/>
              <a:t>Thank you for your time!</a:t>
            </a:r>
          </a:p>
        </p:txBody>
      </p:sp>
    </p:spTree>
    <p:extLst>
      <p:ext uri="{BB962C8B-B14F-4D97-AF65-F5344CB8AC3E}">
        <p14:creationId xmlns:p14="http://schemas.microsoft.com/office/powerpoint/2010/main" val="4135466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2890</TotalTime>
  <Words>506</Words>
  <Application>Microsoft Office PowerPoint</Application>
  <PresentationFormat>Widescreen</PresentationFormat>
  <Paragraphs>94</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Abadi MT Condensed Light</vt:lpstr>
      <vt:lpstr>Arial</vt:lpstr>
      <vt:lpstr>Calibri</vt:lpstr>
      <vt:lpstr>Calibri Light</vt:lpstr>
      <vt:lpstr>consolas</vt:lpstr>
      <vt:lpstr>Segoe UI</vt:lpstr>
      <vt:lpstr>Office Theme</vt:lpstr>
      <vt:lpstr>PowerPoint Presentation</vt:lpstr>
      <vt:lpstr>Idea Introduction</vt:lpstr>
      <vt:lpstr>Your Approach Towards Idea</vt:lpstr>
      <vt:lpstr>Binary Squad</vt:lpstr>
      <vt:lpstr>Development Pipeline</vt:lpstr>
      <vt:lpstr>Vision of Innovation/Idea/Solution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tanmay damle</cp:lastModifiedBy>
  <cp:revision>1205</cp:revision>
  <dcterms:created xsi:type="dcterms:W3CDTF">2019-07-10T03:07:26Z</dcterms:created>
  <dcterms:modified xsi:type="dcterms:W3CDTF">2021-10-25T11:55:27Z</dcterms:modified>
</cp:coreProperties>
</file>