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CF9F-E93D-2AD3-EF11-28277AC425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F839D9-84BE-8634-81FC-53CFE6CE6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3EC83C-DDBD-DB91-FB31-C97C3C5117B1}"/>
              </a:ext>
            </a:extLst>
          </p:cNvPr>
          <p:cNvSpPr>
            <a:spLocks noGrp="1"/>
          </p:cNvSpPr>
          <p:nvPr>
            <p:ph type="dt" sz="half" idx="10"/>
          </p:nvPr>
        </p:nvSpPr>
        <p:spPr/>
        <p:txBody>
          <a:bodyPr/>
          <a:lstStyle/>
          <a:p>
            <a:fld id="{EDC6093E-250E-49A5-9641-B5348F3CDCAB}" type="datetimeFigureOut">
              <a:rPr lang="en-US" smtClean="0"/>
              <a:t>2/24/2023</a:t>
            </a:fld>
            <a:endParaRPr lang="en-US"/>
          </a:p>
        </p:txBody>
      </p:sp>
      <p:sp>
        <p:nvSpPr>
          <p:cNvPr id="5" name="Footer Placeholder 4">
            <a:extLst>
              <a:ext uri="{FF2B5EF4-FFF2-40B4-BE49-F238E27FC236}">
                <a16:creationId xmlns:a16="http://schemas.microsoft.com/office/drawing/2014/main" id="{981EDD8B-37D9-C52E-AFE9-F4D09F40F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DE707-927C-EE43-59E2-CC576F555369}"/>
              </a:ext>
            </a:extLst>
          </p:cNvPr>
          <p:cNvSpPr>
            <a:spLocks noGrp="1"/>
          </p:cNvSpPr>
          <p:nvPr>
            <p:ph type="sldNum" sz="quarter" idx="12"/>
          </p:nvPr>
        </p:nvSpPr>
        <p:spPr/>
        <p:txBody>
          <a:bodyPr/>
          <a:lstStyle/>
          <a:p>
            <a:fld id="{0E378376-31C8-4227-B4CE-A8E50D11EF4F}" type="slidenum">
              <a:rPr lang="en-US" smtClean="0"/>
              <a:t>‹#›</a:t>
            </a:fld>
            <a:endParaRPr lang="en-US"/>
          </a:p>
        </p:txBody>
      </p:sp>
    </p:spTree>
    <p:extLst>
      <p:ext uri="{BB962C8B-B14F-4D97-AF65-F5344CB8AC3E}">
        <p14:creationId xmlns:p14="http://schemas.microsoft.com/office/powerpoint/2010/main" val="2166782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6A4CF-00DC-BC08-2DE1-18513539F7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C1E767-3C0E-7519-650E-B62C353B2A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67E1A-C802-5B9E-8590-52A2F2D96910}"/>
              </a:ext>
            </a:extLst>
          </p:cNvPr>
          <p:cNvSpPr>
            <a:spLocks noGrp="1"/>
          </p:cNvSpPr>
          <p:nvPr>
            <p:ph type="dt" sz="half" idx="10"/>
          </p:nvPr>
        </p:nvSpPr>
        <p:spPr/>
        <p:txBody>
          <a:bodyPr/>
          <a:lstStyle/>
          <a:p>
            <a:fld id="{EDC6093E-250E-49A5-9641-B5348F3CDCAB}" type="datetimeFigureOut">
              <a:rPr lang="en-US" smtClean="0"/>
              <a:t>2/24/2023</a:t>
            </a:fld>
            <a:endParaRPr lang="en-US"/>
          </a:p>
        </p:txBody>
      </p:sp>
      <p:sp>
        <p:nvSpPr>
          <p:cNvPr id="5" name="Footer Placeholder 4">
            <a:extLst>
              <a:ext uri="{FF2B5EF4-FFF2-40B4-BE49-F238E27FC236}">
                <a16:creationId xmlns:a16="http://schemas.microsoft.com/office/drawing/2014/main" id="{1453FA35-F666-86A2-DE2A-AC26E3D94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A52FC-5772-E215-C045-F604C3B65836}"/>
              </a:ext>
            </a:extLst>
          </p:cNvPr>
          <p:cNvSpPr>
            <a:spLocks noGrp="1"/>
          </p:cNvSpPr>
          <p:nvPr>
            <p:ph type="sldNum" sz="quarter" idx="12"/>
          </p:nvPr>
        </p:nvSpPr>
        <p:spPr/>
        <p:txBody>
          <a:bodyPr/>
          <a:lstStyle/>
          <a:p>
            <a:fld id="{0E378376-31C8-4227-B4CE-A8E50D11EF4F}" type="slidenum">
              <a:rPr lang="en-US" smtClean="0"/>
              <a:t>‹#›</a:t>
            </a:fld>
            <a:endParaRPr lang="en-US"/>
          </a:p>
        </p:txBody>
      </p:sp>
    </p:spTree>
    <p:extLst>
      <p:ext uri="{BB962C8B-B14F-4D97-AF65-F5344CB8AC3E}">
        <p14:creationId xmlns:p14="http://schemas.microsoft.com/office/powerpoint/2010/main" val="4183424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3AB3D1-A444-4DD8-AAAC-C57CB5842F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9A462E-9666-E68C-895F-8DB65CF48D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D23B2-D10B-9631-6C4E-5AC145D535B6}"/>
              </a:ext>
            </a:extLst>
          </p:cNvPr>
          <p:cNvSpPr>
            <a:spLocks noGrp="1"/>
          </p:cNvSpPr>
          <p:nvPr>
            <p:ph type="dt" sz="half" idx="10"/>
          </p:nvPr>
        </p:nvSpPr>
        <p:spPr/>
        <p:txBody>
          <a:bodyPr/>
          <a:lstStyle/>
          <a:p>
            <a:fld id="{EDC6093E-250E-49A5-9641-B5348F3CDCAB}" type="datetimeFigureOut">
              <a:rPr lang="en-US" smtClean="0"/>
              <a:t>2/24/2023</a:t>
            </a:fld>
            <a:endParaRPr lang="en-US"/>
          </a:p>
        </p:txBody>
      </p:sp>
      <p:sp>
        <p:nvSpPr>
          <p:cNvPr id="5" name="Footer Placeholder 4">
            <a:extLst>
              <a:ext uri="{FF2B5EF4-FFF2-40B4-BE49-F238E27FC236}">
                <a16:creationId xmlns:a16="http://schemas.microsoft.com/office/drawing/2014/main" id="{76D5A369-5A12-7368-2FC6-E182F30AB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FEA9D-46F8-9FFF-275D-6A261954DDE6}"/>
              </a:ext>
            </a:extLst>
          </p:cNvPr>
          <p:cNvSpPr>
            <a:spLocks noGrp="1"/>
          </p:cNvSpPr>
          <p:nvPr>
            <p:ph type="sldNum" sz="quarter" idx="12"/>
          </p:nvPr>
        </p:nvSpPr>
        <p:spPr/>
        <p:txBody>
          <a:bodyPr/>
          <a:lstStyle/>
          <a:p>
            <a:fld id="{0E378376-31C8-4227-B4CE-A8E50D11EF4F}" type="slidenum">
              <a:rPr lang="en-US" smtClean="0"/>
              <a:t>‹#›</a:t>
            </a:fld>
            <a:endParaRPr lang="en-US"/>
          </a:p>
        </p:txBody>
      </p:sp>
    </p:spTree>
    <p:extLst>
      <p:ext uri="{BB962C8B-B14F-4D97-AF65-F5344CB8AC3E}">
        <p14:creationId xmlns:p14="http://schemas.microsoft.com/office/powerpoint/2010/main" val="2004210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C508-B932-F324-8A3C-52B37B62E4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28A1CB-E588-B4C5-8373-D0D0E4E6C8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E9EE3-86E7-D3FA-D0BC-A3BDB092B97B}"/>
              </a:ext>
            </a:extLst>
          </p:cNvPr>
          <p:cNvSpPr>
            <a:spLocks noGrp="1"/>
          </p:cNvSpPr>
          <p:nvPr>
            <p:ph type="dt" sz="half" idx="10"/>
          </p:nvPr>
        </p:nvSpPr>
        <p:spPr/>
        <p:txBody>
          <a:bodyPr/>
          <a:lstStyle/>
          <a:p>
            <a:fld id="{EDC6093E-250E-49A5-9641-B5348F3CDCAB}" type="datetimeFigureOut">
              <a:rPr lang="en-US" smtClean="0"/>
              <a:t>2/24/2023</a:t>
            </a:fld>
            <a:endParaRPr lang="en-US"/>
          </a:p>
        </p:txBody>
      </p:sp>
      <p:sp>
        <p:nvSpPr>
          <p:cNvPr id="5" name="Footer Placeholder 4">
            <a:extLst>
              <a:ext uri="{FF2B5EF4-FFF2-40B4-BE49-F238E27FC236}">
                <a16:creationId xmlns:a16="http://schemas.microsoft.com/office/drawing/2014/main" id="{4645BA0D-6477-33A3-9E3B-A3D3CFD57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22359-6F91-7D25-099B-3D1BC803B25D}"/>
              </a:ext>
            </a:extLst>
          </p:cNvPr>
          <p:cNvSpPr>
            <a:spLocks noGrp="1"/>
          </p:cNvSpPr>
          <p:nvPr>
            <p:ph type="sldNum" sz="quarter" idx="12"/>
          </p:nvPr>
        </p:nvSpPr>
        <p:spPr/>
        <p:txBody>
          <a:bodyPr/>
          <a:lstStyle/>
          <a:p>
            <a:fld id="{0E378376-31C8-4227-B4CE-A8E50D11EF4F}" type="slidenum">
              <a:rPr lang="en-US" smtClean="0"/>
              <a:t>‹#›</a:t>
            </a:fld>
            <a:endParaRPr lang="en-US"/>
          </a:p>
        </p:txBody>
      </p:sp>
    </p:spTree>
    <p:extLst>
      <p:ext uri="{BB962C8B-B14F-4D97-AF65-F5344CB8AC3E}">
        <p14:creationId xmlns:p14="http://schemas.microsoft.com/office/powerpoint/2010/main" val="99537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1BD2-03DE-B034-AD05-E45AEBD750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747961-4889-1E21-D20C-538E6C93D5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7DFC47-A09E-07A3-B608-6B56A57E3123}"/>
              </a:ext>
            </a:extLst>
          </p:cNvPr>
          <p:cNvSpPr>
            <a:spLocks noGrp="1"/>
          </p:cNvSpPr>
          <p:nvPr>
            <p:ph type="dt" sz="half" idx="10"/>
          </p:nvPr>
        </p:nvSpPr>
        <p:spPr/>
        <p:txBody>
          <a:bodyPr/>
          <a:lstStyle/>
          <a:p>
            <a:fld id="{EDC6093E-250E-49A5-9641-B5348F3CDCAB}" type="datetimeFigureOut">
              <a:rPr lang="en-US" smtClean="0"/>
              <a:t>2/24/2023</a:t>
            </a:fld>
            <a:endParaRPr lang="en-US"/>
          </a:p>
        </p:txBody>
      </p:sp>
      <p:sp>
        <p:nvSpPr>
          <p:cNvPr id="5" name="Footer Placeholder 4">
            <a:extLst>
              <a:ext uri="{FF2B5EF4-FFF2-40B4-BE49-F238E27FC236}">
                <a16:creationId xmlns:a16="http://schemas.microsoft.com/office/drawing/2014/main" id="{498CE179-F142-C3B5-E5E3-49E26BFE1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25F09-5F4C-9591-658D-634A17471529}"/>
              </a:ext>
            </a:extLst>
          </p:cNvPr>
          <p:cNvSpPr>
            <a:spLocks noGrp="1"/>
          </p:cNvSpPr>
          <p:nvPr>
            <p:ph type="sldNum" sz="quarter" idx="12"/>
          </p:nvPr>
        </p:nvSpPr>
        <p:spPr/>
        <p:txBody>
          <a:bodyPr/>
          <a:lstStyle/>
          <a:p>
            <a:fld id="{0E378376-31C8-4227-B4CE-A8E50D11EF4F}" type="slidenum">
              <a:rPr lang="en-US" smtClean="0"/>
              <a:t>‹#›</a:t>
            </a:fld>
            <a:endParaRPr lang="en-US"/>
          </a:p>
        </p:txBody>
      </p:sp>
    </p:spTree>
    <p:extLst>
      <p:ext uri="{BB962C8B-B14F-4D97-AF65-F5344CB8AC3E}">
        <p14:creationId xmlns:p14="http://schemas.microsoft.com/office/powerpoint/2010/main" val="28827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4D3C-1A28-F555-681C-1F477E48EE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326572-C82F-376D-E16F-FE58DA1891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D5F4E0-1EC0-AAC7-5C93-BC616BDBBA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BA3AE5-DEF8-7387-06EB-1E726E683FFB}"/>
              </a:ext>
            </a:extLst>
          </p:cNvPr>
          <p:cNvSpPr>
            <a:spLocks noGrp="1"/>
          </p:cNvSpPr>
          <p:nvPr>
            <p:ph type="dt" sz="half" idx="10"/>
          </p:nvPr>
        </p:nvSpPr>
        <p:spPr/>
        <p:txBody>
          <a:bodyPr/>
          <a:lstStyle/>
          <a:p>
            <a:fld id="{EDC6093E-250E-49A5-9641-B5348F3CDCAB}" type="datetimeFigureOut">
              <a:rPr lang="en-US" smtClean="0"/>
              <a:t>2/24/2023</a:t>
            </a:fld>
            <a:endParaRPr lang="en-US"/>
          </a:p>
        </p:txBody>
      </p:sp>
      <p:sp>
        <p:nvSpPr>
          <p:cNvPr id="6" name="Footer Placeholder 5">
            <a:extLst>
              <a:ext uri="{FF2B5EF4-FFF2-40B4-BE49-F238E27FC236}">
                <a16:creationId xmlns:a16="http://schemas.microsoft.com/office/drawing/2014/main" id="{96D2F139-5DE9-74A4-993A-07F16CFAFD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71F37B-DA41-44A9-90E7-A7D9756946F7}"/>
              </a:ext>
            </a:extLst>
          </p:cNvPr>
          <p:cNvSpPr>
            <a:spLocks noGrp="1"/>
          </p:cNvSpPr>
          <p:nvPr>
            <p:ph type="sldNum" sz="quarter" idx="12"/>
          </p:nvPr>
        </p:nvSpPr>
        <p:spPr/>
        <p:txBody>
          <a:bodyPr/>
          <a:lstStyle/>
          <a:p>
            <a:fld id="{0E378376-31C8-4227-B4CE-A8E50D11EF4F}" type="slidenum">
              <a:rPr lang="en-US" smtClean="0"/>
              <a:t>‹#›</a:t>
            </a:fld>
            <a:endParaRPr lang="en-US"/>
          </a:p>
        </p:txBody>
      </p:sp>
    </p:spTree>
    <p:extLst>
      <p:ext uri="{BB962C8B-B14F-4D97-AF65-F5344CB8AC3E}">
        <p14:creationId xmlns:p14="http://schemas.microsoft.com/office/powerpoint/2010/main" val="1143371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951F8-6F3A-32E1-6866-6F1E1C5180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B2C896-21A7-5194-80A3-8FCA412294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EB5F5E-D5AF-65A0-4D91-2D3DBDE81E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22A516-042F-FA2C-CD75-568C3C224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D9DCD4-BFAB-9B61-0CB6-99A15E86F8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DD2768-A5D1-3319-A3F8-CFDE693EEE93}"/>
              </a:ext>
            </a:extLst>
          </p:cNvPr>
          <p:cNvSpPr>
            <a:spLocks noGrp="1"/>
          </p:cNvSpPr>
          <p:nvPr>
            <p:ph type="dt" sz="half" idx="10"/>
          </p:nvPr>
        </p:nvSpPr>
        <p:spPr/>
        <p:txBody>
          <a:bodyPr/>
          <a:lstStyle/>
          <a:p>
            <a:fld id="{EDC6093E-250E-49A5-9641-B5348F3CDCAB}" type="datetimeFigureOut">
              <a:rPr lang="en-US" smtClean="0"/>
              <a:t>2/24/2023</a:t>
            </a:fld>
            <a:endParaRPr lang="en-US"/>
          </a:p>
        </p:txBody>
      </p:sp>
      <p:sp>
        <p:nvSpPr>
          <p:cNvPr id="8" name="Footer Placeholder 7">
            <a:extLst>
              <a:ext uri="{FF2B5EF4-FFF2-40B4-BE49-F238E27FC236}">
                <a16:creationId xmlns:a16="http://schemas.microsoft.com/office/drawing/2014/main" id="{9E6E1CE8-D899-1C25-8998-0A84661281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B1BC07-F945-E071-B32E-C3A959E77D08}"/>
              </a:ext>
            </a:extLst>
          </p:cNvPr>
          <p:cNvSpPr>
            <a:spLocks noGrp="1"/>
          </p:cNvSpPr>
          <p:nvPr>
            <p:ph type="sldNum" sz="quarter" idx="12"/>
          </p:nvPr>
        </p:nvSpPr>
        <p:spPr/>
        <p:txBody>
          <a:bodyPr/>
          <a:lstStyle/>
          <a:p>
            <a:fld id="{0E378376-31C8-4227-B4CE-A8E50D11EF4F}" type="slidenum">
              <a:rPr lang="en-US" smtClean="0"/>
              <a:t>‹#›</a:t>
            </a:fld>
            <a:endParaRPr lang="en-US"/>
          </a:p>
        </p:txBody>
      </p:sp>
    </p:spTree>
    <p:extLst>
      <p:ext uri="{BB962C8B-B14F-4D97-AF65-F5344CB8AC3E}">
        <p14:creationId xmlns:p14="http://schemas.microsoft.com/office/powerpoint/2010/main" val="1174699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4C4A-E500-F718-EA25-DB49349DB2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FE6361-2D82-FBF9-EF6C-5AA658686AE1}"/>
              </a:ext>
            </a:extLst>
          </p:cNvPr>
          <p:cNvSpPr>
            <a:spLocks noGrp="1"/>
          </p:cNvSpPr>
          <p:nvPr>
            <p:ph type="dt" sz="half" idx="10"/>
          </p:nvPr>
        </p:nvSpPr>
        <p:spPr/>
        <p:txBody>
          <a:bodyPr/>
          <a:lstStyle/>
          <a:p>
            <a:fld id="{EDC6093E-250E-49A5-9641-B5348F3CDCAB}" type="datetimeFigureOut">
              <a:rPr lang="en-US" smtClean="0"/>
              <a:t>2/24/2023</a:t>
            </a:fld>
            <a:endParaRPr lang="en-US"/>
          </a:p>
        </p:txBody>
      </p:sp>
      <p:sp>
        <p:nvSpPr>
          <p:cNvPr id="4" name="Footer Placeholder 3">
            <a:extLst>
              <a:ext uri="{FF2B5EF4-FFF2-40B4-BE49-F238E27FC236}">
                <a16:creationId xmlns:a16="http://schemas.microsoft.com/office/drawing/2014/main" id="{816D8A14-778B-CBCF-28FF-06DC9A0D1E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D346B8-C2CC-1C7C-A962-B4A83306F961}"/>
              </a:ext>
            </a:extLst>
          </p:cNvPr>
          <p:cNvSpPr>
            <a:spLocks noGrp="1"/>
          </p:cNvSpPr>
          <p:nvPr>
            <p:ph type="sldNum" sz="quarter" idx="12"/>
          </p:nvPr>
        </p:nvSpPr>
        <p:spPr/>
        <p:txBody>
          <a:bodyPr/>
          <a:lstStyle/>
          <a:p>
            <a:fld id="{0E378376-31C8-4227-B4CE-A8E50D11EF4F}" type="slidenum">
              <a:rPr lang="en-US" smtClean="0"/>
              <a:t>‹#›</a:t>
            </a:fld>
            <a:endParaRPr lang="en-US"/>
          </a:p>
        </p:txBody>
      </p:sp>
    </p:spTree>
    <p:extLst>
      <p:ext uri="{BB962C8B-B14F-4D97-AF65-F5344CB8AC3E}">
        <p14:creationId xmlns:p14="http://schemas.microsoft.com/office/powerpoint/2010/main" val="50341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A342C8-9D31-D19D-A400-76E1AC8BC83C}"/>
              </a:ext>
            </a:extLst>
          </p:cNvPr>
          <p:cNvSpPr>
            <a:spLocks noGrp="1"/>
          </p:cNvSpPr>
          <p:nvPr>
            <p:ph type="dt" sz="half" idx="10"/>
          </p:nvPr>
        </p:nvSpPr>
        <p:spPr/>
        <p:txBody>
          <a:bodyPr/>
          <a:lstStyle/>
          <a:p>
            <a:fld id="{EDC6093E-250E-49A5-9641-B5348F3CDCAB}" type="datetimeFigureOut">
              <a:rPr lang="en-US" smtClean="0"/>
              <a:t>2/24/2023</a:t>
            </a:fld>
            <a:endParaRPr lang="en-US"/>
          </a:p>
        </p:txBody>
      </p:sp>
      <p:sp>
        <p:nvSpPr>
          <p:cNvPr id="3" name="Footer Placeholder 2">
            <a:extLst>
              <a:ext uri="{FF2B5EF4-FFF2-40B4-BE49-F238E27FC236}">
                <a16:creationId xmlns:a16="http://schemas.microsoft.com/office/drawing/2014/main" id="{5F88135B-F634-F64D-B886-ECB0586C47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5241E5-9DBD-70A7-5E6B-01833D6C3D25}"/>
              </a:ext>
            </a:extLst>
          </p:cNvPr>
          <p:cNvSpPr>
            <a:spLocks noGrp="1"/>
          </p:cNvSpPr>
          <p:nvPr>
            <p:ph type="sldNum" sz="quarter" idx="12"/>
          </p:nvPr>
        </p:nvSpPr>
        <p:spPr/>
        <p:txBody>
          <a:bodyPr/>
          <a:lstStyle/>
          <a:p>
            <a:fld id="{0E378376-31C8-4227-B4CE-A8E50D11EF4F}" type="slidenum">
              <a:rPr lang="en-US" smtClean="0"/>
              <a:t>‹#›</a:t>
            </a:fld>
            <a:endParaRPr lang="en-US"/>
          </a:p>
        </p:txBody>
      </p:sp>
    </p:spTree>
    <p:extLst>
      <p:ext uri="{BB962C8B-B14F-4D97-AF65-F5344CB8AC3E}">
        <p14:creationId xmlns:p14="http://schemas.microsoft.com/office/powerpoint/2010/main" val="2173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E9691-0677-8C7C-5076-C093D7CD79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642F21-3D35-232E-589D-66C270D584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126BAA-EF0D-21ED-11A0-CD43988CC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FA3575-18D7-8667-0563-A3961D631954}"/>
              </a:ext>
            </a:extLst>
          </p:cNvPr>
          <p:cNvSpPr>
            <a:spLocks noGrp="1"/>
          </p:cNvSpPr>
          <p:nvPr>
            <p:ph type="dt" sz="half" idx="10"/>
          </p:nvPr>
        </p:nvSpPr>
        <p:spPr/>
        <p:txBody>
          <a:bodyPr/>
          <a:lstStyle/>
          <a:p>
            <a:fld id="{EDC6093E-250E-49A5-9641-B5348F3CDCAB}" type="datetimeFigureOut">
              <a:rPr lang="en-US" smtClean="0"/>
              <a:t>2/24/2023</a:t>
            </a:fld>
            <a:endParaRPr lang="en-US"/>
          </a:p>
        </p:txBody>
      </p:sp>
      <p:sp>
        <p:nvSpPr>
          <p:cNvPr id="6" name="Footer Placeholder 5">
            <a:extLst>
              <a:ext uri="{FF2B5EF4-FFF2-40B4-BE49-F238E27FC236}">
                <a16:creationId xmlns:a16="http://schemas.microsoft.com/office/drawing/2014/main" id="{67B4B593-A5CB-DCE3-7C39-ED3FEC7D8B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8D0CD7-E3AD-B415-3C24-5D5A4299FEE6}"/>
              </a:ext>
            </a:extLst>
          </p:cNvPr>
          <p:cNvSpPr>
            <a:spLocks noGrp="1"/>
          </p:cNvSpPr>
          <p:nvPr>
            <p:ph type="sldNum" sz="quarter" idx="12"/>
          </p:nvPr>
        </p:nvSpPr>
        <p:spPr/>
        <p:txBody>
          <a:bodyPr/>
          <a:lstStyle/>
          <a:p>
            <a:fld id="{0E378376-31C8-4227-B4CE-A8E50D11EF4F}" type="slidenum">
              <a:rPr lang="en-US" smtClean="0"/>
              <a:t>‹#›</a:t>
            </a:fld>
            <a:endParaRPr lang="en-US"/>
          </a:p>
        </p:txBody>
      </p:sp>
    </p:spTree>
    <p:extLst>
      <p:ext uri="{BB962C8B-B14F-4D97-AF65-F5344CB8AC3E}">
        <p14:creationId xmlns:p14="http://schemas.microsoft.com/office/powerpoint/2010/main" val="1595470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20A8A-08CB-3A23-F959-62E8BE11F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79F0CD-3783-636B-17E0-FE603AE233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AE9901-8FD0-A0E1-F11E-A02B80D97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72F1AE-9FC5-CD2A-F207-924905F1DAF1}"/>
              </a:ext>
            </a:extLst>
          </p:cNvPr>
          <p:cNvSpPr>
            <a:spLocks noGrp="1"/>
          </p:cNvSpPr>
          <p:nvPr>
            <p:ph type="dt" sz="half" idx="10"/>
          </p:nvPr>
        </p:nvSpPr>
        <p:spPr/>
        <p:txBody>
          <a:bodyPr/>
          <a:lstStyle/>
          <a:p>
            <a:fld id="{EDC6093E-250E-49A5-9641-B5348F3CDCAB}" type="datetimeFigureOut">
              <a:rPr lang="en-US" smtClean="0"/>
              <a:t>2/24/2023</a:t>
            </a:fld>
            <a:endParaRPr lang="en-US"/>
          </a:p>
        </p:txBody>
      </p:sp>
      <p:sp>
        <p:nvSpPr>
          <p:cNvPr id="6" name="Footer Placeholder 5">
            <a:extLst>
              <a:ext uri="{FF2B5EF4-FFF2-40B4-BE49-F238E27FC236}">
                <a16:creationId xmlns:a16="http://schemas.microsoft.com/office/drawing/2014/main" id="{BB956C86-7888-4F04-8550-9CC3B7C47C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1AAC2-96B1-ADA9-DAF7-CEE3C0DA9E23}"/>
              </a:ext>
            </a:extLst>
          </p:cNvPr>
          <p:cNvSpPr>
            <a:spLocks noGrp="1"/>
          </p:cNvSpPr>
          <p:nvPr>
            <p:ph type="sldNum" sz="quarter" idx="12"/>
          </p:nvPr>
        </p:nvSpPr>
        <p:spPr/>
        <p:txBody>
          <a:bodyPr/>
          <a:lstStyle/>
          <a:p>
            <a:fld id="{0E378376-31C8-4227-B4CE-A8E50D11EF4F}" type="slidenum">
              <a:rPr lang="en-US" smtClean="0"/>
              <a:t>‹#›</a:t>
            </a:fld>
            <a:endParaRPr lang="en-US"/>
          </a:p>
        </p:txBody>
      </p:sp>
    </p:spTree>
    <p:extLst>
      <p:ext uri="{BB962C8B-B14F-4D97-AF65-F5344CB8AC3E}">
        <p14:creationId xmlns:p14="http://schemas.microsoft.com/office/powerpoint/2010/main" val="161541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CEEBBC-C438-76EE-3C14-E737820581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5D980E-7AAF-E2E9-2E69-AC4D4BFA37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D99790-F0B4-E1BB-1771-ECD336FDE6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6093E-250E-49A5-9641-B5348F3CDCAB}" type="datetimeFigureOut">
              <a:rPr lang="en-US" smtClean="0"/>
              <a:t>2/24/2023</a:t>
            </a:fld>
            <a:endParaRPr lang="en-US"/>
          </a:p>
        </p:txBody>
      </p:sp>
      <p:sp>
        <p:nvSpPr>
          <p:cNvPr id="5" name="Footer Placeholder 4">
            <a:extLst>
              <a:ext uri="{FF2B5EF4-FFF2-40B4-BE49-F238E27FC236}">
                <a16:creationId xmlns:a16="http://schemas.microsoft.com/office/drawing/2014/main" id="{DC8923C8-4F8B-EB9A-52D3-9F9FAE033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B832F6-270E-633F-0DF6-86243966BD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78376-31C8-4227-B4CE-A8E50D11EF4F}" type="slidenum">
              <a:rPr lang="en-US" smtClean="0"/>
              <a:t>‹#›</a:t>
            </a:fld>
            <a:endParaRPr lang="en-US"/>
          </a:p>
        </p:txBody>
      </p:sp>
    </p:spTree>
    <p:extLst>
      <p:ext uri="{BB962C8B-B14F-4D97-AF65-F5344CB8AC3E}">
        <p14:creationId xmlns:p14="http://schemas.microsoft.com/office/powerpoint/2010/main" val="4212533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hyperlink" Target="mailto:nvssravani@gmail.com" TargetMode="External"/><Relationship Id="rId13" Type="http://schemas.openxmlformats.org/officeDocument/2006/relationships/image" Target="../media/image2.jpg"/><Relationship Id="rId3" Type="http://schemas.openxmlformats.org/officeDocument/2006/relationships/hyperlink" Target="https://www.linkedin.com/in/vinay-reddy-840305208" TargetMode="External"/><Relationship Id="rId7" Type="http://schemas.openxmlformats.org/officeDocument/2006/relationships/hyperlink" Target="https://www.linkedin.com/in/nagasai-vuppala-432805220" TargetMode="External"/><Relationship Id="rId12" Type="http://schemas.openxmlformats.org/officeDocument/2006/relationships/image" Target="../media/image3.png"/><Relationship Id="rId2" Type="http://schemas.openxmlformats.org/officeDocument/2006/relationships/hyperlink" Target="mailto:guradivinay33@gmail.com" TargetMode="External"/><Relationship Id="rId1" Type="http://schemas.openxmlformats.org/officeDocument/2006/relationships/slideLayout" Target="../slideLayouts/slideLayout2.xml"/><Relationship Id="rId6" Type="http://schemas.openxmlformats.org/officeDocument/2006/relationships/hyperlink" Target="mailto:nagasaivuppala2003@gmail.com" TargetMode="External"/><Relationship Id="rId11" Type="http://schemas.openxmlformats.org/officeDocument/2006/relationships/image" Target="../media/image6.png"/><Relationship Id="rId5" Type="http://schemas.openxmlformats.org/officeDocument/2006/relationships/hyperlink" Target="https://www.linkedin.com/in/dammalapati-pranav-8a86a1200" TargetMode="External"/><Relationship Id="rId10" Type="http://schemas.openxmlformats.org/officeDocument/2006/relationships/image" Target="../media/image5.png"/><Relationship Id="rId4" Type="http://schemas.openxmlformats.org/officeDocument/2006/relationships/hyperlink" Target="mailto:dammalapatipranav@gmail.com" TargetMode="External"/><Relationship Id="rId9" Type="http://schemas.openxmlformats.org/officeDocument/2006/relationships/hyperlink" Target="https://www.linkedin.com/in/sravani-nvs-3b642a25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8189E-95B8-E668-1A3F-C941532FBDDE}"/>
              </a:ext>
            </a:extLst>
          </p:cNvPr>
          <p:cNvSpPr>
            <a:spLocks noGrp="1"/>
          </p:cNvSpPr>
          <p:nvPr>
            <p:ph type="ctrTitle"/>
          </p:nvPr>
        </p:nvSpPr>
        <p:spPr>
          <a:xfrm>
            <a:off x="1523999" y="1083498"/>
            <a:ext cx="9555203" cy="1265255"/>
          </a:xfrm>
        </p:spPr>
        <p:txBody>
          <a:bodyPr>
            <a:normAutofit fontScale="90000"/>
          </a:bodyPr>
          <a:lstStyle/>
          <a:p>
            <a:br>
              <a:rPr lang="en-US" sz="4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ELITE HACK CHALLENGE</a:t>
            </a:r>
            <a:br>
              <a:rPr lang="en-US" sz="4400" b="1" dirty="0">
                <a:latin typeface="Times New Roman" panose="02020603050405020304" pitchFamily="18" charset="0"/>
                <a:cs typeface="Times New Roman" panose="02020603050405020304" pitchFamily="18" charset="0"/>
              </a:rPr>
            </a:br>
            <a:endParaRPr lang="en-US" sz="4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97594F4-FB40-0BFD-D39B-35FDD0041DE2}"/>
              </a:ext>
            </a:extLst>
          </p:cNvPr>
          <p:cNvSpPr txBox="1"/>
          <p:nvPr/>
        </p:nvSpPr>
        <p:spPr>
          <a:xfrm>
            <a:off x="1039905" y="1927412"/>
            <a:ext cx="10246659" cy="4062651"/>
          </a:xfrm>
          <a:prstGeom prst="rect">
            <a:avLst/>
          </a:prstGeom>
          <a:noFill/>
        </p:spPr>
        <p:txBody>
          <a:bodyPr wrap="square" rtlCol="0">
            <a:spAutoFit/>
          </a:bodyPr>
          <a:lstStyle/>
          <a:p>
            <a:pPr algn="ct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ELITE HACK CHALLENGE-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In collaboration with CSI Hyderabad Chapter</a:t>
            </a:r>
          </a:p>
          <a:p>
            <a:pPr algn="ct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24</a:t>
            </a:r>
            <a:r>
              <a:rPr lang="en-US" sz="1800" baseline="30000" dirty="0">
                <a:solidFill>
                  <a:schemeClr val="tx1">
                    <a:lumMod val="95000"/>
                    <a:lumOff val="5000"/>
                  </a:schemeClr>
                </a:solidFill>
                <a:latin typeface="Times New Roman" panose="02020603050405020304" pitchFamily="18" charset="0"/>
                <a:cs typeface="Times New Roman" panose="02020603050405020304" pitchFamily="18" charset="0"/>
              </a:rPr>
              <a:t>th</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February to 25</a:t>
            </a:r>
            <a:r>
              <a:rPr lang="en-US" sz="1800" baseline="30000" dirty="0">
                <a:solidFill>
                  <a:schemeClr val="tx1">
                    <a:lumMod val="95000"/>
                    <a:lumOff val="5000"/>
                  </a:schemeClr>
                </a:solidFill>
                <a:latin typeface="Times New Roman" panose="02020603050405020304" pitchFamily="18" charset="0"/>
                <a:cs typeface="Times New Roman" panose="02020603050405020304" pitchFamily="18" charset="0"/>
              </a:rPr>
              <a:t>th</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February,2023.</a:t>
            </a:r>
          </a:p>
          <a:p>
            <a:pPr algn="ct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HACK</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Health, Agriculture, Culture, Know your security</a:t>
            </a:r>
          </a:p>
          <a:p>
            <a:pPr algn="ct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Team No</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23</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Team Name: TECH INFINITEX</a:t>
            </a:r>
          </a:p>
          <a:p>
            <a:pPr algn="ct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IDEA NAME: </a:t>
            </a:r>
            <a:r>
              <a:rPr lang="en-IN" sz="2400" b="0" i="0" dirty="0">
                <a:solidFill>
                  <a:srgbClr val="374151"/>
                </a:solidFill>
                <a:effectLst/>
                <a:latin typeface="Söhne"/>
              </a:rPr>
              <a:t>HealthGenie</a:t>
            </a:r>
          </a:p>
          <a:p>
            <a:pPr algn="ctr"/>
            <a:endParaRPr lang="en-US" sz="1800"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solidFill>
                <a:schemeClr val="tx1">
                  <a:lumMod val="95000"/>
                  <a:lumOff val="5000"/>
                </a:schemeClr>
              </a:solidFill>
            </a:endParaRPr>
          </a:p>
          <a:p>
            <a:r>
              <a:rPr lang="en-US" dirty="0">
                <a:solidFill>
                  <a:schemeClr val="tx1">
                    <a:lumMod val="95000"/>
                    <a:lumOff val="5000"/>
                  </a:schemeClr>
                </a:solidFill>
              </a:rPr>
              <a:t> </a:t>
            </a:r>
          </a:p>
        </p:txBody>
      </p:sp>
      <p:pic>
        <p:nvPicPr>
          <p:cNvPr id="1028" name="Picture 4">
            <a:extLst>
              <a:ext uri="{FF2B5EF4-FFF2-40B4-BE49-F238E27FC236}">
                <a16:creationId xmlns:a16="http://schemas.microsoft.com/office/drawing/2014/main" id="{9427D655-4AE6-CD97-1467-F13723287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164" y="-154393"/>
            <a:ext cx="3550024" cy="167839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51319CAA-A7D6-5A47-34A3-50C9C7DA6F71}"/>
              </a:ext>
            </a:extLst>
          </p:cNvPr>
          <p:cNvCxnSpPr>
            <a:cxnSpLocks/>
          </p:cNvCxnSpPr>
          <p:nvPr/>
        </p:nvCxnSpPr>
        <p:spPr>
          <a:xfrm>
            <a:off x="313765" y="224118"/>
            <a:ext cx="0" cy="6320115"/>
          </a:xfrm>
          <a:prstGeom prst="line">
            <a:avLst/>
          </a:prstGeom>
          <a:ln>
            <a:solidFill>
              <a:schemeClr val="accent1">
                <a:lumMod val="75000"/>
              </a:schemeClr>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2383ADC-5EC1-E78C-0FC1-87D2D517696F}"/>
              </a:ext>
            </a:extLst>
          </p:cNvPr>
          <p:cNvCxnSpPr>
            <a:cxnSpLocks/>
          </p:cNvCxnSpPr>
          <p:nvPr/>
        </p:nvCxnSpPr>
        <p:spPr>
          <a:xfrm>
            <a:off x="313765" y="224118"/>
            <a:ext cx="114120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2BAB92A-F369-BC70-CE33-E18050281C99}"/>
              </a:ext>
            </a:extLst>
          </p:cNvPr>
          <p:cNvCxnSpPr>
            <a:cxnSpLocks/>
          </p:cNvCxnSpPr>
          <p:nvPr/>
        </p:nvCxnSpPr>
        <p:spPr>
          <a:xfrm>
            <a:off x="11725835" y="224118"/>
            <a:ext cx="0" cy="6320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EA45F1B-05F5-99ED-8882-98F8491DE790}"/>
              </a:ext>
            </a:extLst>
          </p:cNvPr>
          <p:cNvCxnSpPr/>
          <p:nvPr/>
        </p:nvCxnSpPr>
        <p:spPr>
          <a:xfrm>
            <a:off x="313765" y="6544233"/>
            <a:ext cx="11412070" cy="0"/>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F18BBB5E-C1D0-61A5-7876-71B967808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0792" y="313766"/>
            <a:ext cx="634048" cy="507800"/>
          </a:xfrm>
          <a:prstGeom prst="rect">
            <a:avLst/>
          </a:prstGeom>
        </p:spPr>
      </p:pic>
      <p:pic>
        <p:nvPicPr>
          <p:cNvPr id="24" name="Picture 23">
            <a:extLst>
              <a:ext uri="{FF2B5EF4-FFF2-40B4-BE49-F238E27FC236}">
                <a16:creationId xmlns:a16="http://schemas.microsoft.com/office/drawing/2014/main" id="{009711FF-308D-C302-A046-ABD21BA5E2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557" y="249528"/>
            <a:ext cx="634048" cy="634048"/>
          </a:xfrm>
          <a:prstGeom prst="rect">
            <a:avLst/>
          </a:prstGeom>
        </p:spPr>
      </p:pic>
      <p:pic>
        <p:nvPicPr>
          <p:cNvPr id="1034" name="Picture 10" descr="CSI SB GECBH">
            <a:extLst>
              <a:ext uri="{FF2B5EF4-FFF2-40B4-BE49-F238E27FC236}">
                <a16:creationId xmlns:a16="http://schemas.microsoft.com/office/drawing/2014/main" id="{A2FF47B8-0C3C-E937-CE69-413D096388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46025" y="282539"/>
            <a:ext cx="535442" cy="56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659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23A00-E8EE-8BD1-4B6D-0265B4B63373}"/>
              </a:ext>
            </a:extLst>
          </p:cNvPr>
          <p:cNvSpPr>
            <a:spLocks noGrp="1"/>
          </p:cNvSpPr>
          <p:nvPr>
            <p:ph type="title"/>
          </p:nvPr>
        </p:nvSpPr>
        <p:spPr>
          <a:xfrm>
            <a:off x="838200" y="1062321"/>
            <a:ext cx="10515600" cy="981632"/>
          </a:xfrm>
        </p:spPr>
        <p:txBody>
          <a:bodyPr>
            <a:normAutofit/>
          </a:bodyPr>
          <a:lstStyle/>
          <a:p>
            <a:pPr algn="ctr"/>
            <a:r>
              <a:rPr lang="en-US" b="1"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ABAF02E-968F-3CCC-C472-F9B5AF37B789}"/>
              </a:ext>
            </a:extLst>
          </p:cNvPr>
          <p:cNvSpPr>
            <a:spLocks noGrp="1"/>
          </p:cNvSpPr>
          <p:nvPr>
            <p:ph idx="1"/>
          </p:nvPr>
        </p:nvSpPr>
        <p:spPr/>
        <p:txBody>
          <a:bodyPr>
            <a:norm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Proposed Methodology</a:t>
            </a:r>
          </a:p>
          <a:p>
            <a:r>
              <a:rPr lang="en-US" dirty="0">
                <a:latin typeface="Times New Roman" panose="02020603050405020304" pitchFamily="18" charset="0"/>
                <a:cs typeface="Times New Roman" panose="02020603050405020304" pitchFamily="18" charset="0"/>
              </a:rPr>
              <a:t>Test Results</a:t>
            </a:r>
          </a:p>
          <a:p>
            <a:r>
              <a:rPr lang="en-US" dirty="0">
                <a:latin typeface="Times New Roman" panose="02020603050405020304" pitchFamily="18" charset="0"/>
                <a:cs typeface="Times New Roman" panose="02020603050405020304" pitchFamily="18" charset="0"/>
              </a:rPr>
              <a:t>Innovation Elements</a:t>
            </a:r>
          </a:p>
          <a:p>
            <a:r>
              <a:rPr lang="en-US" dirty="0">
                <a:latin typeface="Times New Roman" panose="02020603050405020304" pitchFamily="18" charset="0"/>
                <a:cs typeface="Times New Roman" panose="02020603050405020304" pitchFamily="18" charset="0"/>
              </a:rPr>
              <a:t>Value and Impact</a:t>
            </a:r>
          </a:p>
        </p:txBody>
      </p:sp>
      <p:cxnSp>
        <p:nvCxnSpPr>
          <p:cNvPr id="5" name="Straight Connector 4">
            <a:extLst>
              <a:ext uri="{FF2B5EF4-FFF2-40B4-BE49-F238E27FC236}">
                <a16:creationId xmlns:a16="http://schemas.microsoft.com/office/drawing/2014/main" id="{6310D63A-BF19-FD30-2735-AD8E689AB58B}"/>
              </a:ext>
            </a:extLst>
          </p:cNvPr>
          <p:cNvCxnSpPr/>
          <p:nvPr/>
        </p:nvCxnSpPr>
        <p:spPr>
          <a:xfrm>
            <a:off x="416859" y="537882"/>
            <a:ext cx="0" cy="5639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E7E4F8F-79BC-9B92-8EAC-F8B9A7DE3903}"/>
              </a:ext>
            </a:extLst>
          </p:cNvPr>
          <p:cNvCxnSpPr/>
          <p:nvPr/>
        </p:nvCxnSpPr>
        <p:spPr>
          <a:xfrm>
            <a:off x="416859" y="537882"/>
            <a:ext cx="109369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4A7446-0C23-308D-0CB2-8BC778131144}"/>
              </a:ext>
            </a:extLst>
          </p:cNvPr>
          <p:cNvCxnSpPr/>
          <p:nvPr/>
        </p:nvCxnSpPr>
        <p:spPr>
          <a:xfrm>
            <a:off x="11353800" y="537882"/>
            <a:ext cx="0" cy="5639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C40EB85-5D5F-A40E-30F1-91C6F426C078}"/>
              </a:ext>
            </a:extLst>
          </p:cNvPr>
          <p:cNvCxnSpPr/>
          <p:nvPr/>
        </p:nvCxnSpPr>
        <p:spPr>
          <a:xfrm>
            <a:off x="416859" y="6176963"/>
            <a:ext cx="10936941"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1DC6883-5928-E896-13C9-099ADDF4D6D2}"/>
              </a:ext>
            </a:extLst>
          </p:cNvPr>
          <p:cNvPicPr>
            <a:picLocks noChangeAspect="1"/>
          </p:cNvPicPr>
          <p:nvPr/>
        </p:nvPicPr>
        <p:blipFill>
          <a:blip r:embed="rId2"/>
          <a:stretch>
            <a:fillRect/>
          </a:stretch>
        </p:blipFill>
        <p:spPr>
          <a:xfrm>
            <a:off x="416858" y="224047"/>
            <a:ext cx="3554276" cy="1676545"/>
          </a:xfrm>
          <a:prstGeom prst="rect">
            <a:avLst/>
          </a:prstGeom>
        </p:spPr>
      </p:pic>
      <p:pic>
        <p:nvPicPr>
          <p:cNvPr id="13" name="Picture 12">
            <a:extLst>
              <a:ext uri="{FF2B5EF4-FFF2-40B4-BE49-F238E27FC236}">
                <a16:creationId xmlns:a16="http://schemas.microsoft.com/office/drawing/2014/main" id="{AB29E5B6-7511-EA96-E9A9-562B641ABC9B}"/>
              </a:ext>
            </a:extLst>
          </p:cNvPr>
          <p:cNvPicPr>
            <a:picLocks noChangeAspect="1"/>
          </p:cNvPicPr>
          <p:nvPr/>
        </p:nvPicPr>
        <p:blipFill>
          <a:blip r:embed="rId3"/>
          <a:stretch>
            <a:fillRect/>
          </a:stretch>
        </p:blipFill>
        <p:spPr>
          <a:xfrm>
            <a:off x="9176071" y="646163"/>
            <a:ext cx="536494" cy="573074"/>
          </a:xfrm>
          <a:prstGeom prst="rect">
            <a:avLst/>
          </a:prstGeom>
        </p:spPr>
      </p:pic>
      <p:pic>
        <p:nvPicPr>
          <p:cNvPr id="14" name="Picture 13">
            <a:extLst>
              <a:ext uri="{FF2B5EF4-FFF2-40B4-BE49-F238E27FC236}">
                <a16:creationId xmlns:a16="http://schemas.microsoft.com/office/drawing/2014/main" id="{E066AD41-434E-FFCD-ECFF-7B3BECDCA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6881" y="615676"/>
            <a:ext cx="634048" cy="634048"/>
          </a:xfrm>
          <a:prstGeom prst="rect">
            <a:avLst/>
          </a:prstGeom>
        </p:spPr>
      </p:pic>
      <p:pic>
        <p:nvPicPr>
          <p:cNvPr id="15" name="Picture 14">
            <a:extLst>
              <a:ext uri="{FF2B5EF4-FFF2-40B4-BE49-F238E27FC236}">
                <a16:creationId xmlns:a16="http://schemas.microsoft.com/office/drawing/2014/main" id="{ABFD28EB-D801-35BE-AB28-CFDD1E58CE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340" y="682273"/>
            <a:ext cx="634048" cy="507800"/>
          </a:xfrm>
          <a:prstGeom prst="rect">
            <a:avLst/>
          </a:prstGeom>
        </p:spPr>
      </p:pic>
    </p:spTree>
    <p:extLst>
      <p:ext uri="{BB962C8B-B14F-4D97-AF65-F5344CB8AC3E}">
        <p14:creationId xmlns:p14="http://schemas.microsoft.com/office/powerpoint/2010/main" val="94635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98DBD-1038-C0ED-D97C-71625A4EDD1F}"/>
              </a:ext>
            </a:extLst>
          </p:cNvPr>
          <p:cNvSpPr>
            <a:spLocks noGrp="1"/>
          </p:cNvSpPr>
          <p:nvPr>
            <p:ph type="title"/>
          </p:nvPr>
        </p:nvSpPr>
        <p:spPr>
          <a:xfrm>
            <a:off x="838200" y="1102658"/>
            <a:ext cx="10515600" cy="887501"/>
          </a:xfrm>
        </p:spPr>
        <p:txBody>
          <a:bodyPr>
            <a:normAutofit/>
          </a:bodyPr>
          <a:lstStyle/>
          <a:p>
            <a:pPr algn="ctr"/>
            <a:r>
              <a:rPr lang="en-US" sz="3600" b="1" dirty="0">
                <a:latin typeface="Times New Roman" panose="02020603050405020304" pitchFamily="18" charset="0"/>
                <a:cs typeface="Times New Roman" panose="02020603050405020304" pitchFamily="18" charset="0"/>
              </a:rPr>
              <a:t>PROBLEM STATEMENT(S)</a:t>
            </a:r>
          </a:p>
        </p:txBody>
      </p:sp>
      <p:sp>
        <p:nvSpPr>
          <p:cNvPr id="3" name="Content Placeholder 2">
            <a:extLst>
              <a:ext uri="{FF2B5EF4-FFF2-40B4-BE49-F238E27FC236}">
                <a16:creationId xmlns:a16="http://schemas.microsoft.com/office/drawing/2014/main" id="{2452DD87-491C-CDD0-5FE5-42D10F2E6FFC}"/>
              </a:ext>
            </a:extLst>
          </p:cNvPr>
          <p:cNvSpPr>
            <a:spLocks noGrp="1"/>
          </p:cNvSpPr>
          <p:nvPr>
            <p:ph idx="1"/>
          </p:nvPr>
        </p:nvSpPr>
        <p:spPr>
          <a:xfrm>
            <a:off x="838200" y="1690688"/>
            <a:ext cx="10515600" cy="4486275"/>
          </a:xfrm>
        </p:spPr>
        <p:txBody>
          <a:bodyPr>
            <a:normAutofit/>
          </a:bodyPr>
          <a:lstStyle/>
          <a:p>
            <a:endParaRPr lang="en-US" sz="32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Objective: The primary objective of a hospital management system is to improve patient care, increase efficiency, and reduce costs by streamlining processes and workflows.</a:t>
            </a:r>
          </a:p>
          <a:p>
            <a:r>
              <a:rPr lang="en-US" sz="2000" b="0" i="0" dirty="0">
                <a:effectLst/>
                <a:latin typeface="Times New Roman" panose="02020603050405020304" pitchFamily="18" charset="0"/>
                <a:cs typeface="Times New Roman" panose="02020603050405020304" pitchFamily="18" charset="0"/>
              </a:rPr>
              <a:t>Data security and privacy are crucial issues for hospital management systems. These systems store sensitive information such as patient records, medical history, and financial data. Any breach of data can lead to serious consequences for both patients and healthcare providers.</a:t>
            </a:r>
          </a:p>
          <a:p>
            <a:r>
              <a:rPr lang="en-US" sz="2000" b="0" i="0" dirty="0">
                <a:effectLst/>
                <a:latin typeface="Times New Roman" panose="02020603050405020304" pitchFamily="18" charset="0"/>
                <a:cs typeface="Times New Roman" panose="02020603050405020304" pitchFamily="18" charset="0"/>
              </a:rPr>
              <a:t> The complexity and poor user experience of hospital management systems can affect their adoption and usage by healthcare providers. The user interface of these systems should be intuitive and easy to use, to reduce the chances of errors and increase efficiency.</a:t>
            </a:r>
          </a:p>
        </p:txBody>
      </p:sp>
      <p:cxnSp>
        <p:nvCxnSpPr>
          <p:cNvPr id="5" name="Straight Connector 4">
            <a:extLst>
              <a:ext uri="{FF2B5EF4-FFF2-40B4-BE49-F238E27FC236}">
                <a16:creationId xmlns:a16="http://schemas.microsoft.com/office/drawing/2014/main" id="{719ABB71-828C-09D4-786D-C7AD8F9CE5FE}"/>
              </a:ext>
            </a:extLst>
          </p:cNvPr>
          <p:cNvCxnSpPr>
            <a:cxnSpLocks/>
          </p:cNvCxnSpPr>
          <p:nvPr/>
        </p:nvCxnSpPr>
        <p:spPr>
          <a:xfrm>
            <a:off x="838200" y="578224"/>
            <a:ext cx="0" cy="559873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B76BB86-A8C0-43D9-B0D0-ED59ACFB9DA6}"/>
              </a:ext>
            </a:extLst>
          </p:cNvPr>
          <p:cNvCxnSpPr/>
          <p:nvPr/>
        </p:nvCxnSpPr>
        <p:spPr>
          <a:xfrm>
            <a:off x="838200" y="578224"/>
            <a:ext cx="10295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7DD30B4-3408-276E-1617-E22ECDE7BE21}"/>
              </a:ext>
            </a:extLst>
          </p:cNvPr>
          <p:cNvCxnSpPr>
            <a:cxnSpLocks/>
          </p:cNvCxnSpPr>
          <p:nvPr/>
        </p:nvCxnSpPr>
        <p:spPr>
          <a:xfrm flipH="1">
            <a:off x="11134165" y="578224"/>
            <a:ext cx="2196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663F41-576A-515F-61A3-51BEDF252B4D}"/>
              </a:ext>
            </a:extLst>
          </p:cNvPr>
          <p:cNvCxnSpPr/>
          <p:nvPr/>
        </p:nvCxnSpPr>
        <p:spPr>
          <a:xfrm>
            <a:off x="11353800" y="578224"/>
            <a:ext cx="0" cy="55987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E3B4AC-73CB-5BF7-030A-72A24703FB22}"/>
              </a:ext>
            </a:extLst>
          </p:cNvPr>
          <p:cNvCxnSpPr/>
          <p:nvPr/>
        </p:nvCxnSpPr>
        <p:spPr>
          <a:xfrm>
            <a:off x="838200" y="6176963"/>
            <a:ext cx="10515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57B89E2-CCB0-6FED-64A5-5AC02922B570}"/>
              </a:ext>
            </a:extLst>
          </p:cNvPr>
          <p:cNvPicPr>
            <a:picLocks noChangeAspect="1"/>
          </p:cNvPicPr>
          <p:nvPr/>
        </p:nvPicPr>
        <p:blipFill>
          <a:blip r:embed="rId2"/>
          <a:stretch>
            <a:fillRect/>
          </a:stretch>
        </p:blipFill>
        <p:spPr>
          <a:xfrm>
            <a:off x="654769" y="264384"/>
            <a:ext cx="3554276" cy="1676545"/>
          </a:xfrm>
          <a:prstGeom prst="rect">
            <a:avLst/>
          </a:prstGeom>
        </p:spPr>
      </p:pic>
      <p:pic>
        <p:nvPicPr>
          <p:cNvPr id="17" name="Picture 16">
            <a:extLst>
              <a:ext uri="{FF2B5EF4-FFF2-40B4-BE49-F238E27FC236}">
                <a16:creationId xmlns:a16="http://schemas.microsoft.com/office/drawing/2014/main" id="{187C2502-DEF7-32F4-1FAA-9BEC892789C1}"/>
              </a:ext>
            </a:extLst>
          </p:cNvPr>
          <p:cNvPicPr>
            <a:picLocks noChangeAspect="1"/>
          </p:cNvPicPr>
          <p:nvPr/>
        </p:nvPicPr>
        <p:blipFill>
          <a:blip r:embed="rId3"/>
          <a:stretch>
            <a:fillRect/>
          </a:stretch>
        </p:blipFill>
        <p:spPr>
          <a:xfrm>
            <a:off x="9176071" y="646163"/>
            <a:ext cx="536494" cy="573074"/>
          </a:xfrm>
          <a:prstGeom prst="rect">
            <a:avLst/>
          </a:prstGeom>
        </p:spPr>
      </p:pic>
      <p:pic>
        <p:nvPicPr>
          <p:cNvPr id="18" name="Picture 17">
            <a:extLst>
              <a:ext uri="{FF2B5EF4-FFF2-40B4-BE49-F238E27FC236}">
                <a16:creationId xmlns:a16="http://schemas.microsoft.com/office/drawing/2014/main" id="{613A6BF5-026E-5849-B3CA-E3708D0EC2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1475" y="615676"/>
            <a:ext cx="634048" cy="634048"/>
          </a:xfrm>
          <a:prstGeom prst="rect">
            <a:avLst/>
          </a:prstGeom>
        </p:spPr>
      </p:pic>
      <p:pic>
        <p:nvPicPr>
          <p:cNvPr id="19" name="Picture 18">
            <a:extLst>
              <a:ext uri="{FF2B5EF4-FFF2-40B4-BE49-F238E27FC236}">
                <a16:creationId xmlns:a16="http://schemas.microsoft.com/office/drawing/2014/main" id="{7E392972-DB2F-A8C1-DC1D-3EA317C348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340" y="682273"/>
            <a:ext cx="634048" cy="507800"/>
          </a:xfrm>
          <a:prstGeom prst="rect">
            <a:avLst/>
          </a:prstGeom>
        </p:spPr>
      </p:pic>
    </p:spTree>
    <p:extLst>
      <p:ext uri="{BB962C8B-B14F-4D97-AF65-F5344CB8AC3E}">
        <p14:creationId xmlns:p14="http://schemas.microsoft.com/office/powerpoint/2010/main" val="3289150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0461-528E-2FA9-D4E1-1A09F2D4704E}"/>
              </a:ext>
            </a:extLst>
          </p:cNvPr>
          <p:cNvSpPr>
            <a:spLocks noGrp="1"/>
          </p:cNvSpPr>
          <p:nvPr>
            <p:ph type="title"/>
          </p:nvPr>
        </p:nvSpPr>
        <p:spPr>
          <a:xfrm>
            <a:off x="838200" y="1008529"/>
            <a:ext cx="10515600" cy="1264016"/>
          </a:xfrm>
        </p:spPr>
        <p:txBody>
          <a:bodyPr/>
          <a:lstStyle/>
          <a:p>
            <a:pPr algn="ctr"/>
            <a:r>
              <a:rPr lang="en-US" b="1" dirty="0">
                <a:latin typeface="Times New Roman" panose="02020603050405020304" pitchFamily="18" charset="0"/>
                <a:cs typeface="Times New Roman" panose="02020603050405020304" pitchFamily="18" charset="0"/>
              </a:rPr>
              <a:t>PROPOSED METHODOLOGY</a:t>
            </a:r>
          </a:p>
        </p:txBody>
      </p:sp>
      <p:sp>
        <p:nvSpPr>
          <p:cNvPr id="3" name="Content Placeholder 2">
            <a:extLst>
              <a:ext uri="{FF2B5EF4-FFF2-40B4-BE49-F238E27FC236}">
                <a16:creationId xmlns:a16="http://schemas.microsoft.com/office/drawing/2014/main" id="{3BFCD2BF-6908-99F4-A08D-4054E0FD5056}"/>
              </a:ext>
            </a:extLst>
          </p:cNvPr>
          <p:cNvSpPr>
            <a:spLocks noGrp="1"/>
          </p:cNvSpPr>
          <p:nvPr>
            <p:ph idx="1"/>
          </p:nvPr>
        </p:nvSpPr>
        <p:spPr/>
        <p:txBody>
          <a:bodyPr>
            <a:normAutofit fontScale="92500"/>
          </a:bodyPr>
          <a:lstStyle/>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Our proposed healthcare management solution utilizes advanced technologies such as quantum cryptography, IoT sensors, blockchain, and machine learning to optimize patient care and administrative tasks. </a:t>
            </a:r>
          </a:p>
          <a:p>
            <a:r>
              <a:rPr lang="en-US" sz="2200" dirty="0">
                <a:latin typeface="Times New Roman" panose="02020603050405020304" pitchFamily="18" charset="0"/>
                <a:cs typeface="Times New Roman" panose="02020603050405020304" pitchFamily="18" charset="0"/>
              </a:rPr>
              <a:t>We offer features such as a location-based service to find nearby hospitals, a chatbot for instant patient assistance, and a BMI calculator with personalized nutritional recommendations. Our platform also includes a yoga asanas guide, face recognition technology for patient identification, and machine learning algorithms for X-ray image analysis.</a:t>
            </a:r>
          </a:p>
          <a:p>
            <a:r>
              <a:rPr lang="en-US" sz="2200" dirty="0">
                <a:latin typeface="Times New Roman" panose="02020603050405020304" pitchFamily="18" charset="0"/>
                <a:cs typeface="Times New Roman" panose="02020603050405020304" pitchFamily="18" charset="0"/>
              </a:rPr>
              <a:t> Normal features such as email communication, insurance views, and appointment scheduling are also available on our platform to further streamline healthcare management. </a:t>
            </a:r>
          </a:p>
          <a:p>
            <a:r>
              <a:rPr lang="en-US" sz="2200" dirty="0">
                <a:latin typeface="Times New Roman" panose="02020603050405020304" pitchFamily="18" charset="0"/>
                <a:cs typeface="Times New Roman" panose="02020603050405020304" pitchFamily="18" charset="0"/>
              </a:rPr>
              <a:t>Our solution enhances transparency, security, and efficiency in healthcare management, enabling healthcare organizations to provide high-quality care to patients.</a:t>
            </a:r>
          </a:p>
        </p:txBody>
      </p:sp>
      <p:cxnSp>
        <p:nvCxnSpPr>
          <p:cNvPr id="9" name="Straight Connector 8">
            <a:extLst>
              <a:ext uri="{FF2B5EF4-FFF2-40B4-BE49-F238E27FC236}">
                <a16:creationId xmlns:a16="http://schemas.microsoft.com/office/drawing/2014/main" id="{118D5A13-313B-D002-C8B6-ADDB0DAA3B6C}"/>
              </a:ext>
            </a:extLst>
          </p:cNvPr>
          <p:cNvCxnSpPr>
            <a:cxnSpLocks/>
          </p:cNvCxnSpPr>
          <p:nvPr/>
        </p:nvCxnSpPr>
        <p:spPr>
          <a:xfrm flipV="1">
            <a:off x="712694" y="443753"/>
            <a:ext cx="0" cy="5733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540FB4D-EBFC-1EC7-AFAF-CF413085A06C}"/>
              </a:ext>
            </a:extLst>
          </p:cNvPr>
          <p:cNvCxnSpPr/>
          <p:nvPr/>
        </p:nvCxnSpPr>
        <p:spPr>
          <a:xfrm>
            <a:off x="712694" y="443753"/>
            <a:ext cx="10641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C9F41B-21F9-0A54-6D1D-E0443E2287E1}"/>
              </a:ext>
            </a:extLst>
          </p:cNvPr>
          <p:cNvCxnSpPr/>
          <p:nvPr/>
        </p:nvCxnSpPr>
        <p:spPr>
          <a:xfrm>
            <a:off x="11353800" y="443753"/>
            <a:ext cx="0" cy="5733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6045AF5-9EE6-E315-CDD5-A525F2407208}"/>
              </a:ext>
            </a:extLst>
          </p:cNvPr>
          <p:cNvCxnSpPr/>
          <p:nvPr/>
        </p:nvCxnSpPr>
        <p:spPr>
          <a:xfrm>
            <a:off x="712694" y="6176963"/>
            <a:ext cx="10641106" cy="0"/>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765C2667-F2E5-CD22-1DCF-0BD2A4EB7580}"/>
              </a:ext>
            </a:extLst>
          </p:cNvPr>
          <p:cNvPicPr>
            <a:picLocks noChangeAspect="1"/>
          </p:cNvPicPr>
          <p:nvPr/>
        </p:nvPicPr>
        <p:blipFill>
          <a:blip r:embed="rId2"/>
          <a:stretch>
            <a:fillRect/>
          </a:stretch>
        </p:blipFill>
        <p:spPr>
          <a:xfrm>
            <a:off x="591670" y="175972"/>
            <a:ext cx="3554276" cy="1676545"/>
          </a:xfrm>
          <a:prstGeom prst="rect">
            <a:avLst/>
          </a:prstGeom>
        </p:spPr>
      </p:pic>
      <p:pic>
        <p:nvPicPr>
          <p:cNvPr id="18" name="Picture 17">
            <a:extLst>
              <a:ext uri="{FF2B5EF4-FFF2-40B4-BE49-F238E27FC236}">
                <a16:creationId xmlns:a16="http://schemas.microsoft.com/office/drawing/2014/main" id="{F649D080-1917-BE56-160C-F61E20762558}"/>
              </a:ext>
            </a:extLst>
          </p:cNvPr>
          <p:cNvPicPr>
            <a:picLocks noChangeAspect="1"/>
          </p:cNvPicPr>
          <p:nvPr/>
        </p:nvPicPr>
        <p:blipFill>
          <a:blip r:embed="rId3"/>
          <a:stretch>
            <a:fillRect/>
          </a:stretch>
        </p:blipFill>
        <p:spPr>
          <a:xfrm>
            <a:off x="9176071" y="557466"/>
            <a:ext cx="536494" cy="573074"/>
          </a:xfrm>
          <a:prstGeom prst="rect">
            <a:avLst/>
          </a:prstGeom>
        </p:spPr>
      </p:pic>
      <p:pic>
        <p:nvPicPr>
          <p:cNvPr id="19" name="Picture 18">
            <a:extLst>
              <a:ext uri="{FF2B5EF4-FFF2-40B4-BE49-F238E27FC236}">
                <a16:creationId xmlns:a16="http://schemas.microsoft.com/office/drawing/2014/main" id="{82DC1E5A-53F9-FCF9-DF62-7A5E107C6A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6382" y="514087"/>
            <a:ext cx="634048" cy="634048"/>
          </a:xfrm>
          <a:prstGeom prst="rect">
            <a:avLst/>
          </a:prstGeom>
        </p:spPr>
      </p:pic>
      <p:pic>
        <p:nvPicPr>
          <p:cNvPr id="20" name="Picture 19">
            <a:extLst>
              <a:ext uri="{FF2B5EF4-FFF2-40B4-BE49-F238E27FC236}">
                <a16:creationId xmlns:a16="http://schemas.microsoft.com/office/drawing/2014/main" id="{529F86C7-F732-4A54-DA81-5A51CF9A3F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46165" y="596832"/>
            <a:ext cx="634048" cy="507800"/>
          </a:xfrm>
          <a:prstGeom prst="rect">
            <a:avLst/>
          </a:prstGeom>
        </p:spPr>
      </p:pic>
    </p:spTree>
    <p:extLst>
      <p:ext uri="{BB962C8B-B14F-4D97-AF65-F5344CB8AC3E}">
        <p14:creationId xmlns:p14="http://schemas.microsoft.com/office/powerpoint/2010/main" val="259351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8F3BA-D8C3-B1D3-2B52-7F32D839D367}"/>
              </a:ext>
            </a:extLst>
          </p:cNvPr>
          <p:cNvSpPr>
            <a:spLocks noGrp="1"/>
          </p:cNvSpPr>
          <p:nvPr>
            <p:ph type="title"/>
          </p:nvPr>
        </p:nvSpPr>
        <p:spPr>
          <a:xfrm>
            <a:off x="838200" y="1021982"/>
            <a:ext cx="10515600" cy="1411935"/>
          </a:xfrm>
        </p:spPr>
        <p:txBody>
          <a:bodyPr/>
          <a:lstStyle/>
          <a:p>
            <a:pPr algn="ctr"/>
            <a:r>
              <a:rPr lang="en-US" b="1" dirty="0">
                <a:latin typeface="Times New Roman" panose="02020603050405020304" pitchFamily="18" charset="0"/>
                <a:cs typeface="Times New Roman" panose="02020603050405020304" pitchFamily="18" charset="0"/>
              </a:rPr>
              <a:t>TEST RESULTS</a:t>
            </a:r>
          </a:p>
        </p:txBody>
      </p:sp>
      <p:pic>
        <p:nvPicPr>
          <p:cNvPr id="8" name="Content Placeholder 7">
            <a:extLst>
              <a:ext uri="{FF2B5EF4-FFF2-40B4-BE49-F238E27FC236}">
                <a16:creationId xmlns:a16="http://schemas.microsoft.com/office/drawing/2014/main" id="{904BC84D-E7A1-F83A-0C84-54B3D8BBB6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2824" y="2431676"/>
            <a:ext cx="4929824" cy="2742215"/>
          </a:xfrm>
        </p:spPr>
      </p:pic>
      <p:cxnSp>
        <p:nvCxnSpPr>
          <p:cNvPr id="5" name="Straight Connector 4">
            <a:extLst>
              <a:ext uri="{FF2B5EF4-FFF2-40B4-BE49-F238E27FC236}">
                <a16:creationId xmlns:a16="http://schemas.microsoft.com/office/drawing/2014/main" id="{54B733D6-0536-9D25-C870-504694223F6B}"/>
              </a:ext>
            </a:extLst>
          </p:cNvPr>
          <p:cNvCxnSpPr/>
          <p:nvPr/>
        </p:nvCxnSpPr>
        <p:spPr>
          <a:xfrm>
            <a:off x="838200" y="551329"/>
            <a:ext cx="0" cy="5607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2C79FCB-6F9C-6C6A-B178-4FCFCDE00D05}"/>
              </a:ext>
            </a:extLst>
          </p:cNvPr>
          <p:cNvCxnSpPr/>
          <p:nvPr/>
        </p:nvCxnSpPr>
        <p:spPr>
          <a:xfrm>
            <a:off x="838200" y="551329"/>
            <a:ext cx="1036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7E20450-3386-F441-E21B-2068DCE647FC}"/>
              </a:ext>
            </a:extLst>
          </p:cNvPr>
          <p:cNvCxnSpPr/>
          <p:nvPr/>
        </p:nvCxnSpPr>
        <p:spPr>
          <a:xfrm>
            <a:off x="11201400" y="551329"/>
            <a:ext cx="0" cy="5755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D1B760C-FF28-319F-2B4B-942E861C6ED4}"/>
              </a:ext>
            </a:extLst>
          </p:cNvPr>
          <p:cNvCxnSpPr/>
          <p:nvPr/>
        </p:nvCxnSpPr>
        <p:spPr>
          <a:xfrm>
            <a:off x="838200" y="6159032"/>
            <a:ext cx="10363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7D04572-27D8-6D19-D2C8-FA37ACA4F38D}"/>
              </a:ext>
            </a:extLst>
          </p:cNvPr>
          <p:cNvPicPr>
            <a:picLocks noChangeAspect="1"/>
          </p:cNvPicPr>
          <p:nvPr/>
        </p:nvPicPr>
        <p:blipFill>
          <a:blip r:embed="rId3"/>
          <a:stretch>
            <a:fillRect/>
          </a:stretch>
        </p:blipFill>
        <p:spPr>
          <a:xfrm>
            <a:off x="688386" y="284479"/>
            <a:ext cx="3554276" cy="1676545"/>
          </a:xfrm>
          <a:prstGeom prst="rect">
            <a:avLst/>
          </a:prstGeom>
        </p:spPr>
      </p:pic>
      <p:pic>
        <p:nvPicPr>
          <p:cNvPr id="13" name="Picture 12">
            <a:extLst>
              <a:ext uri="{FF2B5EF4-FFF2-40B4-BE49-F238E27FC236}">
                <a16:creationId xmlns:a16="http://schemas.microsoft.com/office/drawing/2014/main" id="{FE62F354-ECDD-E2F5-C875-D75001B4711D}"/>
              </a:ext>
            </a:extLst>
          </p:cNvPr>
          <p:cNvPicPr>
            <a:picLocks noChangeAspect="1"/>
          </p:cNvPicPr>
          <p:nvPr/>
        </p:nvPicPr>
        <p:blipFill>
          <a:blip r:embed="rId4"/>
          <a:stretch>
            <a:fillRect/>
          </a:stretch>
        </p:blipFill>
        <p:spPr>
          <a:xfrm>
            <a:off x="9058460" y="658912"/>
            <a:ext cx="536494" cy="573074"/>
          </a:xfrm>
          <a:prstGeom prst="rect">
            <a:avLst/>
          </a:prstGeom>
        </p:spPr>
      </p:pic>
      <p:pic>
        <p:nvPicPr>
          <p:cNvPr id="14" name="Picture 13">
            <a:extLst>
              <a:ext uri="{FF2B5EF4-FFF2-40B4-BE49-F238E27FC236}">
                <a16:creationId xmlns:a16="http://schemas.microsoft.com/office/drawing/2014/main" id="{01C0FCFE-8B51-5424-3EC5-60D9E35CE4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1817" y="628425"/>
            <a:ext cx="634048" cy="634048"/>
          </a:xfrm>
          <a:prstGeom prst="rect">
            <a:avLst/>
          </a:prstGeom>
        </p:spPr>
      </p:pic>
      <p:pic>
        <p:nvPicPr>
          <p:cNvPr id="15" name="Picture 14">
            <a:extLst>
              <a:ext uri="{FF2B5EF4-FFF2-40B4-BE49-F238E27FC236}">
                <a16:creationId xmlns:a16="http://schemas.microsoft.com/office/drawing/2014/main" id="{9B440F9F-E2BB-B9D6-B91D-B896D2EA9B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02729" y="724186"/>
            <a:ext cx="634048" cy="507800"/>
          </a:xfrm>
          <a:prstGeom prst="rect">
            <a:avLst/>
          </a:prstGeom>
        </p:spPr>
      </p:pic>
      <p:sp>
        <p:nvSpPr>
          <p:cNvPr id="4" name="AutoShape 2">
            <a:extLst>
              <a:ext uri="{FF2B5EF4-FFF2-40B4-BE49-F238E27FC236}">
                <a16:creationId xmlns:a16="http://schemas.microsoft.com/office/drawing/2014/main" id="{BCB38003-29F6-08BB-D2BB-2F903E75AAF1}"/>
              </a:ext>
            </a:extLst>
          </p:cNvPr>
          <p:cNvSpPr>
            <a:spLocks noChangeAspect="1" noChangeArrowheads="1"/>
          </p:cNvSpPr>
          <p:nvPr/>
        </p:nvSpPr>
        <p:spPr bwMode="auto">
          <a:xfrm>
            <a:off x="5932648" y="3276600"/>
            <a:ext cx="4195482" cy="41954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554120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EBE1-4F1A-139C-FEF2-EB6B1AABD210}"/>
              </a:ext>
            </a:extLst>
          </p:cNvPr>
          <p:cNvSpPr>
            <a:spLocks noGrp="1"/>
          </p:cNvSpPr>
          <p:nvPr>
            <p:ph type="title"/>
          </p:nvPr>
        </p:nvSpPr>
        <p:spPr>
          <a:xfrm>
            <a:off x="838200" y="1102658"/>
            <a:ext cx="10515600" cy="1438835"/>
          </a:xfrm>
        </p:spPr>
        <p:txBody>
          <a:bodyPr/>
          <a:lstStyle/>
          <a:p>
            <a:pPr algn="ctr"/>
            <a:r>
              <a:rPr lang="en-US" b="1" dirty="0">
                <a:latin typeface="Times New Roman" panose="02020603050405020304" pitchFamily="18" charset="0"/>
                <a:cs typeface="Times New Roman" panose="02020603050405020304" pitchFamily="18" charset="0"/>
              </a:rPr>
              <a:t>INNOVATION ELEMENTS</a:t>
            </a:r>
          </a:p>
        </p:txBody>
      </p:sp>
      <p:sp>
        <p:nvSpPr>
          <p:cNvPr id="3" name="Content Placeholder 2">
            <a:extLst>
              <a:ext uri="{FF2B5EF4-FFF2-40B4-BE49-F238E27FC236}">
                <a16:creationId xmlns:a16="http://schemas.microsoft.com/office/drawing/2014/main" id="{4011BD49-4396-8AE9-1EE9-A6B532DAB086}"/>
              </a:ext>
            </a:extLst>
          </p:cNvPr>
          <p:cNvSpPr>
            <a:spLocks noGrp="1"/>
          </p:cNvSpPr>
          <p:nvPr>
            <p:ph idx="1"/>
          </p:nvPr>
        </p:nvSpPr>
        <p:spPr/>
        <p:txBody>
          <a:bodyPr>
            <a:normAutofit/>
          </a:bodyPr>
          <a:lstStyle/>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Collaboration among stakeholders is essential to creating an efficient, secure, and accessible hospital management system.</a:t>
            </a:r>
          </a:p>
          <a:p>
            <a:r>
              <a:rPr lang="en-US" sz="2200" dirty="0">
                <a:latin typeface="Times New Roman" panose="02020603050405020304" pitchFamily="18" charset="0"/>
                <a:cs typeface="Times New Roman" panose="02020603050405020304" pitchFamily="18" charset="0"/>
              </a:rPr>
              <a:t>Ideation helps generate innovative ideas to meet evolving needs, such as patient communication through chatbots and wellness support through yoga asanas.</a:t>
            </a:r>
          </a:p>
          <a:p>
            <a:r>
              <a:rPr lang="en-US" sz="2200" dirty="0">
                <a:latin typeface="Times New Roman" panose="02020603050405020304" pitchFamily="18" charset="0"/>
                <a:cs typeface="Times New Roman" panose="02020603050405020304" pitchFamily="18" charset="0"/>
              </a:rPr>
              <a:t>Implementation involves developing and deploying features like face recognition for patient identification, color blindness/site checking games, and machine learning for X-ray predictions.</a:t>
            </a:r>
          </a:p>
          <a:p>
            <a:r>
              <a:rPr lang="en-US" sz="2200" dirty="0">
                <a:latin typeface="Times New Roman" panose="02020603050405020304" pitchFamily="18" charset="0"/>
                <a:cs typeface="Times New Roman" panose="02020603050405020304" pitchFamily="18" charset="0"/>
              </a:rPr>
              <a:t>Value Creation measures success and ensures continued value over time, with features like appointment scheduling, insurance views, and direct mail communication.</a:t>
            </a:r>
          </a:p>
        </p:txBody>
      </p:sp>
      <p:cxnSp>
        <p:nvCxnSpPr>
          <p:cNvPr id="5" name="Straight Connector 4">
            <a:extLst>
              <a:ext uri="{FF2B5EF4-FFF2-40B4-BE49-F238E27FC236}">
                <a16:creationId xmlns:a16="http://schemas.microsoft.com/office/drawing/2014/main" id="{28E16757-8432-59D5-047E-93854DB6C1E5}"/>
              </a:ext>
            </a:extLst>
          </p:cNvPr>
          <p:cNvCxnSpPr/>
          <p:nvPr/>
        </p:nvCxnSpPr>
        <p:spPr>
          <a:xfrm>
            <a:off x="838200" y="645459"/>
            <a:ext cx="0" cy="5531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C0971F8-7174-2CFB-D3CE-3B102D3C1302}"/>
              </a:ext>
            </a:extLst>
          </p:cNvPr>
          <p:cNvCxnSpPr>
            <a:cxnSpLocks/>
          </p:cNvCxnSpPr>
          <p:nvPr/>
        </p:nvCxnSpPr>
        <p:spPr>
          <a:xfrm>
            <a:off x="838200" y="645459"/>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0D7674-9E0E-8748-2B8E-DB2192E6605E}"/>
              </a:ext>
            </a:extLst>
          </p:cNvPr>
          <p:cNvCxnSpPr/>
          <p:nvPr/>
        </p:nvCxnSpPr>
        <p:spPr>
          <a:xfrm>
            <a:off x="11353800" y="645459"/>
            <a:ext cx="0" cy="5531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1ADDE0-7274-88B2-5B1E-A17EE6EE2B2D}"/>
              </a:ext>
            </a:extLst>
          </p:cNvPr>
          <p:cNvCxnSpPr/>
          <p:nvPr/>
        </p:nvCxnSpPr>
        <p:spPr>
          <a:xfrm>
            <a:off x="838200" y="6176963"/>
            <a:ext cx="10515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FFDA57F1-9653-8C27-3B6F-31FC4A48C535}"/>
              </a:ext>
            </a:extLst>
          </p:cNvPr>
          <p:cNvPicPr>
            <a:picLocks noChangeAspect="1"/>
          </p:cNvPicPr>
          <p:nvPr/>
        </p:nvPicPr>
        <p:blipFill>
          <a:blip r:embed="rId2"/>
          <a:stretch>
            <a:fillRect/>
          </a:stretch>
        </p:blipFill>
        <p:spPr>
          <a:xfrm>
            <a:off x="632010" y="358518"/>
            <a:ext cx="3554276" cy="1676545"/>
          </a:xfrm>
          <a:prstGeom prst="rect">
            <a:avLst/>
          </a:prstGeom>
        </p:spPr>
      </p:pic>
      <p:pic>
        <p:nvPicPr>
          <p:cNvPr id="14" name="Picture 13">
            <a:extLst>
              <a:ext uri="{FF2B5EF4-FFF2-40B4-BE49-F238E27FC236}">
                <a16:creationId xmlns:a16="http://schemas.microsoft.com/office/drawing/2014/main" id="{9375F61E-BCCE-1A3D-B274-2389437BD363}"/>
              </a:ext>
            </a:extLst>
          </p:cNvPr>
          <p:cNvPicPr>
            <a:picLocks noChangeAspect="1"/>
          </p:cNvPicPr>
          <p:nvPr/>
        </p:nvPicPr>
        <p:blipFill>
          <a:blip r:embed="rId3"/>
          <a:stretch>
            <a:fillRect/>
          </a:stretch>
        </p:blipFill>
        <p:spPr>
          <a:xfrm>
            <a:off x="9315853" y="795353"/>
            <a:ext cx="536494" cy="573074"/>
          </a:xfrm>
          <a:prstGeom prst="rect">
            <a:avLst/>
          </a:prstGeom>
        </p:spPr>
      </p:pic>
      <p:pic>
        <p:nvPicPr>
          <p:cNvPr id="15" name="Picture 14">
            <a:extLst>
              <a:ext uri="{FF2B5EF4-FFF2-40B4-BE49-F238E27FC236}">
                <a16:creationId xmlns:a16="http://schemas.microsoft.com/office/drawing/2014/main" id="{86DA5127-21F8-47F5-E44B-FC1571B92A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9018" y="764866"/>
            <a:ext cx="634048" cy="634048"/>
          </a:xfrm>
          <a:prstGeom prst="rect">
            <a:avLst/>
          </a:prstGeom>
        </p:spPr>
      </p:pic>
      <p:pic>
        <p:nvPicPr>
          <p:cNvPr id="16" name="Picture 15">
            <a:extLst>
              <a:ext uri="{FF2B5EF4-FFF2-40B4-BE49-F238E27FC236}">
                <a16:creationId xmlns:a16="http://schemas.microsoft.com/office/drawing/2014/main" id="{8341110D-F1A2-BBB8-5102-A4CEA65DD4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6409" y="818271"/>
            <a:ext cx="634048" cy="507800"/>
          </a:xfrm>
          <a:prstGeom prst="rect">
            <a:avLst/>
          </a:prstGeom>
        </p:spPr>
      </p:pic>
    </p:spTree>
    <p:extLst>
      <p:ext uri="{BB962C8B-B14F-4D97-AF65-F5344CB8AC3E}">
        <p14:creationId xmlns:p14="http://schemas.microsoft.com/office/powerpoint/2010/main" val="1141286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7B51-5FDF-093C-0683-A2C197AF9B68}"/>
              </a:ext>
            </a:extLst>
          </p:cNvPr>
          <p:cNvSpPr>
            <a:spLocks noGrp="1"/>
          </p:cNvSpPr>
          <p:nvPr>
            <p:ph type="title"/>
          </p:nvPr>
        </p:nvSpPr>
        <p:spPr>
          <a:xfrm>
            <a:off x="479614" y="1129559"/>
            <a:ext cx="10874186" cy="1358145"/>
          </a:xfrm>
        </p:spPr>
        <p:txBody>
          <a:bodyPr/>
          <a:lstStyle/>
          <a:p>
            <a:pPr algn="ctr"/>
            <a:r>
              <a:rPr lang="en-US" b="1" dirty="0">
                <a:latin typeface="Times New Roman" panose="02020603050405020304" pitchFamily="18" charset="0"/>
                <a:cs typeface="Times New Roman" panose="02020603050405020304" pitchFamily="18" charset="0"/>
              </a:rPr>
              <a:t>VALUE AND IMPACT</a:t>
            </a:r>
          </a:p>
        </p:txBody>
      </p:sp>
      <p:sp>
        <p:nvSpPr>
          <p:cNvPr id="3" name="Content Placeholder 2">
            <a:extLst>
              <a:ext uri="{FF2B5EF4-FFF2-40B4-BE49-F238E27FC236}">
                <a16:creationId xmlns:a16="http://schemas.microsoft.com/office/drawing/2014/main" id="{8BBFFAC3-CE15-5735-5A93-EC0E42F9FAAC}"/>
              </a:ext>
            </a:extLst>
          </p:cNvPr>
          <p:cNvSpPr>
            <a:spLocks noGrp="1"/>
          </p:cNvSpPr>
          <p:nvPr>
            <p:ph idx="1"/>
          </p:nvPr>
        </p:nvSpPr>
        <p:spPr>
          <a:xfrm>
            <a:off x="838199" y="1637359"/>
            <a:ext cx="10515600" cy="4351338"/>
          </a:xfrm>
        </p:spPr>
        <p:txBody>
          <a:bodyPr>
            <a:normAutofit/>
          </a:bodyPr>
          <a:lstStyle/>
          <a:p>
            <a:endParaRPr lang="en-US" dirty="0"/>
          </a:p>
          <a:p>
            <a:endParaRPr lang="en-US" dirty="0"/>
          </a:p>
          <a:p>
            <a:pPr>
              <a:lnSpc>
                <a:spcPct val="100000"/>
              </a:lnSpc>
            </a:pPr>
            <a:r>
              <a:rPr lang="en-US" sz="2200" dirty="0"/>
              <a:t>The features for a hospital management system have the potential to bring about significant positive impact on current society in the following ways:</a:t>
            </a:r>
          </a:p>
          <a:p>
            <a:pPr lvl="1">
              <a:lnSpc>
                <a:spcPct val="150000"/>
              </a:lnSpc>
              <a:buFont typeface="Wingdings" panose="05000000000000000000" pitchFamily="2" charset="2"/>
              <a:buChar char="ü"/>
            </a:pPr>
            <a:r>
              <a:rPr lang="en-US" sz="2000" dirty="0"/>
              <a:t>Improving healthcare access and reducing healthcare disparities.</a:t>
            </a:r>
          </a:p>
          <a:p>
            <a:pPr lvl="1">
              <a:buFont typeface="Wingdings" panose="05000000000000000000" pitchFamily="2" charset="2"/>
              <a:buChar char="ü"/>
            </a:pPr>
            <a:r>
              <a:rPr lang="en-US" sz="2000" dirty="0"/>
              <a:t>Enhancing patient outcomes through improved accuracy of diagnoses and reduced errors.</a:t>
            </a:r>
          </a:p>
          <a:p>
            <a:pPr lvl="1">
              <a:buFont typeface="Wingdings" panose="05000000000000000000" pitchFamily="2" charset="2"/>
              <a:buChar char="ü"/>
            </a:pPr>
            <a:r>
              <a:rPr lang="en-US" sz="2000" dirty="0"/>
              <a:t>Increasing security and privacy of patient data, reducing the risk of data breaches and identity theft.</a:t>
            </a:r>
          </a:p>
          <a:p>
            <a:pPr lvl="1">
              <a:buFont typeface="Wingdings" panose="05000000000000000000" pitchFamily="2" charset="2"/>
              <a:buChar char="ü"/>
            </a:pPr>
            <a:r>
              <a:rPr lang="en-US" sz="2000" dirty="0"/>
              <a:t>Reducing operational costs, optimizing processes, and providing more personalized care to patients, ultimately leading to a more sustainable healthcare system.</a:t>
            </a:r>
          </a:p>
        </p:txBody>
      </p:sp>
      <p:cxnSp>
        <p:nvCxnSpPr>
          <p:cNvPr id="5" name="Straight Connector 4">
            <a:extLst>
              <a:ext uri="{FF2B5EF4-FFF2-40B4-BE49-F238E27FC236}">
                <a16:creationId xmlns:a16="http://schemas.microsoft.com/office/drawing/2014/main" id="{0DAF90AC-916F-1C73-A885-960EAC25255D}"/>
              </a:ext>
            </a:extLst>
          </p:cNvPr>
          <p:cNvCxnSpPr>
            <a:cxnSpLocks/>
          </p:cNvCxnSpPr>
          <p:nvPr/>
        </p:nvCxnSpPr>
        <p:spPr>
          <a:xfrm>
            <a:off x="658906" y="537882"/>
            <a:ext cx="0" cy="5782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9FA486B-F3CD-2A06-AC8A-FC87C6D5A9E2}"/>
              </a:ext>
            </a:extLst>
          </p:cNvPr>
          <p:cNvCxnSpPr>
            <a:cxnSpLocks/>
          </p:cNvCxnSpPr>
          <p:nvPr/>
        </p:nvCxnSpPr>
        <p:spPr>
          <a:xfrm>
            <a:off x="658906" y="537882"/>
            <a:ext cx="106948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64A0417-0ED4-065D-7247-61F0CBFFE278}"/>
              </a:ext>
            </a:extLst>
          </p:cNvPr>
          <p:cNvCxnSpPr>
            <a:cxnSpLocks/>
          </p:cNvCxnSpPr>
          <p:nvPr/>
        </p:nvCxnSpPr>
        <p:spPr>
          <a:xfrm>
            <a:off x="658906" y="6320118"/>
            <a:ext cx="10694894"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5E4F3A0D-BE8D-E918-289F-ADDCC4D22111}"/>
              </a:ext>
            </a:extLst>
          </p:cNvPr>
          <p:cNvPicPr>
            <a:picLocks noChangeAspect="1"/>
          </p:cNvPicPr>
          <p:nvPr/>
        </p:nvPicPr>
        <p:blipFill>
          <a:blip r:embed="rId2"/>
          <a:stretch>
            <a:fillRect/>
          </a:stretch>
        </p:blipFill>
        <p:spPr>
          <a:xfrm>
            <a:off x="567363" y="291285"/>
            <a:ext cx="3554276" cy="1676545"/>
          </a:xfrm>
          <a:prstGeom prst="rect">
            <a:avLst/>
          </a:prstGeom>
        </p:spPr>
      </p:pic>
      <p:pic>
        <p:nvPicPr>
          <p:cNvPr id="14" name="Picture 13">
            <a:extLst>
              <a:ext uri="{FF2B5EF4-FFF2-40B4-BE49-F238E27FC236}">
                <a16:creationId xmlns:a16="http://schemas.microsoft.com/office/drawing/2014/main" id="{BCBB5F7A-0472-48ED-7AF9-947972FB4C93}"/>
              </a:ext>
            </a:extLst>
          </p:cNvPr>
          <p:cNvPicPr>
            <a:picLocks noChangeAspect="1"/>
          </p:cNvPicPr>
          <p:nvPr/>
        </p:nvPicPr>
        <p:blipFill>
          <a:blip r:embed="rId3"/>
          <a:stretch>
            <a:fillRect/>
          </a:stretch>
        </p:blipFill>
        <p:spPr>
          <a:xfrm>
            <a:off x="9003615" y="660875"/>
            <a:ext cx="536494" cy="573074"/>
          </a:xfrm>
          <a:prstGeom prst="rect">
            <a:avLst/>
          </a:prstGeom>
        </p:spPr>
      </p:pic>
      <p:cxnSp>
        <p:nvCxnSpPr>
          <p:cNvPr id="18" name="Straight Connector 17">
            <a:extLst>
              <a:ext uri="{FF2B5EF4-FFF2-40B4-BE49-F238E27FC236}">
                <a16:creationId xmlns:a16="http://schemas.microsoft.com/office/drawing/2014/main" id="{574687F6-C533-4F69-6ED5-5305DC9DBC3F}"/>
              </a:ext>
            </a:extLst>
          </p:cNvPr>
          <p:cNvCxnSpPr/>
          <p:nvPr/>
        </p:nvCxnSpPr>
        <p:spPr>
          <a:xfrm>
            <a:off x="11353800" y="537882"/>
            <a:ext cx="0" cy="5782236"/>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CD331C9A-598C-A305-7029-4B5F505B48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2069" y="599901"/>
            <a:ext cx="634048" cy="634048"/>
          </a:xfrm>
          <a:prstGeom prst="rect">
            <a:avLst/>
          </a:prstGeom>
        </p:spPr>
      </p:pic>
      <p:pic>
        <p:nvPicPr>
          <p:cNvPr id="20" name="Picture 19">
            <a:extLst>
              <a:ext uri="{FF2B5EF4-FFF2-40B4-BE49-F238E27FC236}">
                <a16:creationId xmlns:a16="http://schemas.microsoft.com/office/drawing/2014/main" id="{3EC6D0FE-1DCB-DD6E-1E8D-F46368553D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02729" y="710456"/>
            <a:ext cx="634048" cy="507800"/>
          </a:xfrm>
          <a:prstGeom prst="rect">
            <a:avLst/>
          </a:prstGeom>
        </p:spPr>
      </p:pic>
    </p:spTree>
    <p:extLst>
      <p:ext uri="{BB962C8B-B14F-4D97-AF65-F5344CB8AC3E}">
        <p14:creationId xmlns:p14="http://schemas.microsoft.com/office/powerpoint/2010/main" val="82514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E940-FDE9-0AAE-74B4-E59E83387116}"/>
              </a:ext>
            </a:extLst>
          </p:cNvPr>
          <p:cNvSpPr>
            <a:spLocks noGrp="1"/>
          </p:cNvSpPr>
          <p:nvPr>
            <p:ph type="title"/>
          </p:nvPr>
        </p:nvSpPr>
        <p:spPr>
          <a:xfrm>
            <a:off x="838200" y="1143002"/>
            <a:ext cx="10515600" cy="1223680"/>
          </a:xfrm>
        </p:spPr>
        <p:txBody>
          <a:bodyPr>
            <a:normAutofit/>
          </a:bodyPr>
          <a:lstStyle/>
          <a:p>
            <a:pPr algn="ctr"/>
            <a:r>
              <a:rPr lang="en-US" b="1" dirty="0">
                <a:latin typeface="Times New Roman" panose="02020603050405020304" pitchFamily="18" charset="0"/>
                <a:cs typeface="Times New Roman" panose="02020603050405020304" pitchFamily="18" charset="0"/>
              </a:rPr>
              <a:t>TEAM MEMBERS</a:t>
            </a:r>
          </a:p>
        </p:txBody>
      </p:sp>
      <p:sp>
        <p:nvSpPr>
          <p:cNvPr id="3" name="Content Placeholder 2">
            <a:extLst>
              <a:ext uri="{FF2B5EF4-FFF2-40B4-BE49-F238E27FC236}">
                <a16:creationId xmlns:a16="http://schemas.microsoft.com/office/drawing/2014/main" id="{807E39DA-3B54-4896-69AF-1B6B624F660C}"/>
              </a:ext>
            </a:extLst>
          </p:cNvPr>
          <p:cNvSpPr>
            <a:spLocks noGrp="1"/>
          </p:cNvSpPr>
          <p:nvPr>
            <p:ph idx="1"/>
          </p:nvPr>
        </p:nvSpPr>
        <p:spPr/>
        <p:txBody>
          <a:bodyPr>
            <a:normAutofit lnSpcReduction="10000"/>
          </a:bodyPr>
          <a:lstStyle/>
          <a:p>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Guradi Vinay Reddy : Phoneno: 9133558192, EmailId: </a:t>
            </a:r>
            <a:r>
              <a:rPr lang="en-US" sz="2000" dirty="0">
                <a:latin typeface="Times New Roman" panose="02020603050405020304" pitchFamily="18" charset="0"/>
                <a:cs typeface="Times New Roman" panose="02020603050405020304" pitchFamily="18" charset="0"/>
                <a:hlinkClick r:id="rId2"/>
              </a:rPr>
              <a:t>guradivinay33@gmail.com</a:t>
            </a:r>
            <a:r>
              <a:rPr lang="en-US" sz="2000" dirty="0">
                <a:latin typeface="Times New Roman" panose="02020603050405020304" pitchFamily="18" charset="0"/>
                <a:cs typeface="Times New Roman" panose="02020603050405020304" pitchFamily="18" charset="0"/>
              </a:rPr>
              <a:t>,          LinkedIn: </a:t>
            </a:r>
            <a:r>
              <a:rPr lang="en-US" sz="2000" dirty="0">
                <a:latin typeface="Times New Roman" panose="02020603050405020304" pitchFamily="18" charset="0"/>
                <a:cs typeface="Times New Roman" panose="02020603050405020304" pitchFamily="18" charset="0"/>
                <a:hlinkClick r:id="rId3"/>
              </a:rPr>
              <a:t>https://www.linkedin.com/in/vinay-reddy-840305208</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Dammalapati Pranav : Phoneno: 6262993939, EmailId: </a:t>
            </a:r>
            <a:r>
              <a:rPr lang="en-US" sz="2000" dirty="0">
                <a:latin typeface="Times New Roman" panose="02020603050405020304" pitchFamily="18" charset="0"/>
                <a:cs typeface="Times New Roman" panose="02020603050405020304" pitchFamily="18" charset="0"/>
                <a:hlinkClick r:id="rId4"/>
              </a:rPr>
              <a:t>dammalapatipranav@gmail.com</a:t>
            </a:r>
            <a:r>
              <a:rPr lang="en-US" sz="2000" dirty="0">
                <a:latin typeface="Times New Roman" panose="02020603050405020304" pitchFamily="18" charset="0"/>
                <a:cs typeface="Times New Roman" panose="02020603050405020304" pitchFamily="18" charset="0"/>
              </a:rPr>
              <a:t>, LinkedIn: </a:t>
            </a:r>
            <a:r>
              <a:rPr lang="en-US" sz="2000" dirty="0">
                <a:latin typeface="Times New Roman" panose="02020603050405020304" pitchFamily="18" charset="0"/>
                <a:cs typeface="Times New Roman" panose="02020603050405020304" pitchFamily="18" charset="0"/>
                <a:hlinkClick r:id="rId5"/>
              </a:rPr>
              <a:t>https://www.linkedin.com/in/dammalapati-pranav-8a86a1200</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NagaSai Vuppala: Phoneno: 6304619257, EmailId: </a:t>
            </a:r>
            <a:r>
              <a:rPr lang="en-US" sz="2000" dirty="0">
                <a:latin typeface="Times New Roman" panose="02020603050405020304" pitchFamily="18" charset="0"/>
                <a:cs typeface="Times New Roman" panose="02020603050405020304" pitchFamily="18" charset="0"/>
                <a:hlinkClick r:id="rId6"/>
              </a:rPr>
              <a:t>nagasaivuppala2003@gmail.com</a:t>
            </a:r>
            <a:r>
              <a:rPr lang="en-US" sz="2000" dirty="0">
                <a:latin typeface="Times New Roman" panose="02020603050405020304" pitchFamily="18" charset="0"/>
                <a:cs typeface="Times New Roman" panose="02020603050405020304" pitchFamily="18" charset="0"/>
              </a:rPr>
              <a:t>,       LinkedIn: </a:t>
            </a:r>
            <a:r>
              <a:rPr lang="en-US" sz="2000" dirty="0">
                <a:latin typeface="Times New Roman" panose="02020603050405020304" pitchFamily="18" charset="0"/>
                <a:cs typeface="Times New Roman" panose="02020603050405020304" pitchFamily="18" charset="0"/>
                <a:hlinkClick r:id="rId7"/>
              </a:rPr>
              <a:t>https://www.linkedin.com/in/nagasai-vuppala-432805220</a:t>
            </a: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Sravani nvs : Phoneno: 9573916415, EmailId: </a:t>
            </a:r>
            <a:r>
              <a:rPr lang="en-US" sz="2000" dirty="0">
                <a:latin typeface="Times New Roman" panose="02020603050405020304" pitchFamily="18" charset="0"/>
                <a:cs typeface="Times New Roman" panose="02020603050405020304" pitchFamily="18" charset="0"/>
                <a:hlinkClick r:id="rId8"/>
              </a:rPr>
              <a:t>nvssravani@gmail.com</a:t>
            </a:r>
            <a:r>
              <a:rPr lang="en-US" sz="2000" dirty="0">
                <a:latin typeface="Times New Roman" panose="02020603050405020304" pitchFamily="18" charset="0"/>
                <a:cs typeface="Times New Roman" panose="02020603050405020304" pitchFamily="18" charset="0"/>
              </a:rPr>
              <a:t>,                               LinkedIn: </a:t>
            </a:r>
            <a:r>
              <a:rPr lang="en-US" sz="2000" dirty="0">
                <a:latin typeface="Times New Roman" panose="02020603050405020304" pitchFamily="18" charset="0"/>
                <a:cs typeface="Times New Roman" panose="02020603050405020304" pitchFamily="18" charset="0"/>
                <a:hlinkClick r:id="rId9"/>
              </a:rPr>
              <a:t>https://www.linkedin.com/in/sravani-nvs-3b642a255</a:t>
            </a:r>
            <a:r>
              <a:rPr lang="en-US" sz="2000"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39853612-D8CC-5CA3-EDDE-F702A3970A53}"/>
              </a:ext>
            </a:extLst>
          </p:cNvPr>
          <p:cNvCxnSpPr/>
          <p:nvPr/>
        </p:nvCxnSpPr>
        <p:spPr>
          <a:xfrm>
            <a:off x="838200" y="365125"/>
            <a:ext cx="0" cy="5811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4633EC1-44C3-99DD-2753-016FF6CD6662}"/>
              </a:ext>
            </a:extLst>
          </p:cNvPr>
          <p:cNvCxnSpPr/>
          <p:nvPr/>
        </p:nvCxnSpPr>
        <p:spPr>
          <a:xfrm>
            <a:off x="838200" y="365125"/>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7326DE0-14DA-115D-7460-68E3A7EFC2A9}"/>
              </a:ext>
            </a:extLst>
          </p:cNvPr>
          <p:cNvCxnSpPr/>
          <p:nvPr/>
        </p:nvCxnSpPr>
        <p:spPr>
          <a:xfrm>
            <a:off x="11353800" y="365125"/>
            <a:ext cx="0" cy="5811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F63F83A-F00B-A7A8-E465-4FECC41BA45C}"/>
              </a:ext>
            </a:extLst>
          </p:cNvPr>
          <p:cNvCxnSpPr/>
          <p:nvPr/>
        </p:nvCxnSpPr>
        <p:spPr>
          <a:xfrm>
            <a:off x="838200" y="6176963"/>
            <a:ext cx="10515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CEC9D81-167C-1BFB-64F3-F3944A0290D8}"/>
              </a:ext>
            </a:extLst>
          </p:cNvPr>
          <p:cNvPicPr>
            <a:picLocks noChangeAspect="1"/>
          </p:cNvPicPr>
          <p:nvPr/>
        </p:nvPicPr>
        <p:blipFill>
          <a:blip r:embed="rId10"/>
          <a:stretch>
            <a:fillRect/>
          </a:stretch>
        </p:blipFill>
        <p:spPr>
          <a:xfrm>
            <a:off x="764587" y="149079"/>
            <a:ext cx="3554276" cy="1676545"/>
          </a:xfrm>
          <a:prstGeom prst="rect">
            <a:avLst/>
          </a:prstGeom>
        </p:spPr>
      </p:pic>
      <p:pic>
        <p:nvPicPr>
          <p:cNvPr id="13" name="Picture 12">
            <a:extLst>
              <a:ext uri="{FF2B5EF4-FFF2-40B4-BE49-F238E27FC236}">
                <a16:creationId xmlns:a16="http://schemas.microsoft.com/office/drawing/2014/main" id="{58EA61AC-EB6B-EFFB-D0C9-AA504D4C53B4}"/>
              </a:ext>
            </a:extLst>
          </p:cNvPr>
          <p:cNvPicPr>
            <a:picLocks noChangeAspect="1"/>
          </p:cNvPicPr>
          <p:nvPr/>
        </p:nvPicPr>
        <p:blipFill>
          <a:blip r:embed="rId11"/>
          <a:stretch>
            <a:fillRect/>
          </a:stretch>
        </p:blipFill>
        <p:spPr>
          <a:xfrm>
            <a:off x="9162623" y="569928"/>
            <a:ext cx="536494" cy="573074"/>
          </a:xfrm>
          <a:prstGeom prst="rect">
            <a:avLst/>
          </a:prstGeom>
        </p:spPr>
      </p:pic>
      <p:pic>
        <p:nvPicPr>
          <p:cNvPr id="14" name="Picture 13">
            <a:extLst>
              <a:ext uri="{FF2B5EF4-FFF2-40B4-BE49-F238E27FC236}">
                <a16:creationId xmlns:a16="http://schemas.microsoft.com/office/drawing/2014/main" id="{A735A125-30E8-DA9F-5CBB-45715F769DE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892410" y="533242"/>
            <a:ext cx="634048" cy="634048"/>
          </a:xfrm>
          <a:prstGeom prst="rect">
            <a:avLst/>
          </a:prstGeom>
        </p:spPr>
      </p:pic>
      <p:pic>
        <p:nvPicPr>
          <p:cNvPr id="15" name="Picture 14">
            <a:extLst>
              <a:ext uri="{FF2B5EF4-FFF2-40B4-BE49-F238E27FC236}">
                <a16:creationId xmlns:a16="http://schemas.microsoft.com/office/drawing/2014/main" id="{0578F319-DD96-7983-E9D7-1C284D7A0FA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23105" y="581172"/>
            <a:ext cx="634048" cy="507800"/>
          </a:xfrm>
          <a:prstGeom prst="rect">
            <a:avLst/>
          </a:prstGeom>
        </p:spPr>
      </p:pic>
    </p:spTree>
    <p:extLst>
      <p:ext uri="{BB962C8B-B14F-4D97-AF65-F5344CB8AC3E}">
        <p14:creationId xmlns:p14="http://schemas.microsoft.com/office/powerpoint/2010/main" val="2317063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618</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Söhne</vt:lpstr>
      <vt:lpstr>Times New Roman</vt:lpstr>
      <vt:lpstr>Wingdings</vt:lpstr>
      <vt:lpstr>Office Theme</vt:lpstr>
      <vt:lpstr>  ELITE HACK CHALLENGE </vt:lpstr>
      <vt:lpstr>OUTLINE</vt:lpstr>
      <vt:lpstr>PROBLEM STATEMENT(S)</vt:lpstr>
      <vt:lpstr>PROPOSED METHODOLOGY</vt:lpstr>
      <vt:lpstr>TEST RESULTS</vt:lpstr>
      <vt:lpstr>INNOVATION ELEMENTS</vt:lpstr>
      <vt:lpstr>VALUE AND IMPACT</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ELITE HACK CHALLENGE</dc:title>
  <dc:creator>ramakrishna</dc:creator>
  <cp:lastModifiedBy>neeli sravani</cp:lastModifiedBy>
  <cp:revision>6</cp:revision>
  <dcterms:created xsi:type="dcterms:W3CDTF">2023-02-22T06:05:29Z</dcterms:created>
  <dcterms:modified xsi:type="dcterms:W3CDTF">2023-02-24T14:34:29Z</dcterms:modified>
</cp:coreProperties>
</file>