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</p:sldMasterIdLst>
  <p:sldIdLst>
    <p:sldId id="257" r:id="rId3"/>
    <p:sldId id="259" r:id="rId4"/>
    <p:sldId id="262" r:id="rId5"/>
    <p:sldId id="260" r:id="rId6"/>
    <p:sldId id="269" r:id="rId7"/>
    <p:sldId id="270" r:id="rId8"/>
    <p:sldId id="268" r:id="rId9"/>
    <p:sldId id="263" r:id="rId10"/>
    <p:sldId id="264" r:id="rId11"/>
    <p:sldId id="265" r:id="rId12"/>
    <p:sldId id="266" r:id="rId13"/>
    <p:sldId id="271" r:id="rId14"/>
    <p:sldId id="272" r:id="rId15"/>
    <p:sldId id="267" r:id="rId16"/>
    <p:sldId id="273" r:id="rId17"/>
    <p:sldId id="274" r:id="rId18"/>
    <p:sldId id="276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9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09600" y="2709069"/>
            <a:ext cx="10972800" cy="960107"/>
          </a:xfrm>
        </p:spPr>
        <p:txBody>
          <a:bodyPr anchor="b">
            <a:noAutofit/>
          </a:bodyPr>
          <a:lstStyle>
            <a:lvl1pPr algn="ctr">
              <a:defRPr sz="5334" kern="0" spc="1333" baseline="0"/>
            </a:lvl1pPr>
          </a:lstStyle>
          <a:p>
            <a:r>
              <a:rPr kumimoji="1" lang="en-US" altLang="ja-JP" dirty="0"/>
              <a:t>TITLE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647228" y="3573165"/>
            <a:ext cx="10897544" cy="383894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1867" spc="667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647228" y="6309320"/>
            <a:ext cx="10897544" cy="383894"/>
          </a:xfrm>
        </p:spPr>
        <p:txBody>
          <a:bodyPr/>
          <a:lstStyle>
            <a:lvl1pPr algn="ctr">
              <a:spcBef>
                <a:spcPts val="0"/>
              </a:spcBef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Author</a:t>
            </a:r>
            <a:endParaRPr kumimoji="1" lang="ja-JP" altLang="en-US" dirty="0"/>
          </a:p>
        </p:txBody>
      </p:sp>
      <p:cxnSp>
        <p:nvCxnSpPr>
          <p:cNvPr id="9" name="直線コネクタ 8"/>
          <p:cNvCxnSpPr/>
          <p:nvPr/>
        </p:nvCxnSpPr>
        <p:spPr>
          <a:xfrm flipV="1">
            <a:off x="5875985" y="1508787"/>
            <a:ext cx="441088" cy="672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 flipV="1">
            <a:off x="5875985" y="1748813"/>
            <a:ext cx="441088" cy="672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V="1">
            <a:off x="5875985" y="1988840"/>
            <a:ext cx="441088" cy="672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41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in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20247" y="3429000"/>
            <a:ext cx="12192000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869" y="593429"/>
            <a:ext cx="4896776" cy="3346743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22" y="593429"/>
            <a:ext cx="4896776" cy="3346743"/>
          </a:xfrm>
          <a:prstGeom prst="rect">
            <a:avLst/>
          </a:prstGeom>
        </p:spPr>
      </p:pic>
      <p:sp>
        <p:nvSpPr>
          <p:cNvPr id="9" name="図プレースホルダー 8"/>
          <p:cNvSpPr>
            <a:spLocks noGrp="1"/>
          </p:cNvSpPr>
          <p:nvPr>
            <p:ph type="pic" sz="quarter" idx="10" hasCustomPrompt="1"/>
          </p:nvPr>
        </p:nvSpPr>
        <p:spPr>
          <a:xfrm>
            <a:off x="718671" y="740834"/>
            <a:ext cx="3745006" cy="2447925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8"/>
          <p:cNvSpPr>
            <a:spLocks noGrp="1"/>
          </p:cNvSpPr>
          <p:nvPr>
            <p:ph type="pic" sz="quarter" idx="11" hasCustomPrompt="1"/>
          </p:nvPr>
        </p:nvSpPr>
        <p:spPr>
          <a:xfrm>
            <a:off x="7659754" y="740701"/>
            <a:ext cx="3745006" cy="244792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910974" y="4533123"/>
            <a:ext cx="10802137" cy="7200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 spc="4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574907" y="3861048"/>
            <a:ext cx="441088" cy="1152128"/>
            <a:chOff x="4012746" y="1615108"/>
            <a:chExt cx="661574" cy="1728192"/>
          </a:xfrm>
        </p:grpSpPr>
        <p:cxnSp>
          <p:nvCxnSpPr>
            <p:cNvPr id="14" name="直線コネクタ 13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10974" y="5157192"/>
            <a:ext cx="10802137" cy="1296144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7" hasCustomPrompt="1"/>
          </p:nvPr>
        </p:nvSpPr>
        <p:spPr>
          <a:xfrm>
            <a:off x="2975383" y="461129"/>
            <a:ext cx="5809511" cy="4087176"/>
          </a:xfr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3613079" y="644691"/>
            <a:ext cx="4534119" cy="288032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</a:p>
        </p:txBody>
      </p:sp>
    </p:spTree>
    <p:extLst>
      <p:ext uri="{BB962C8B-B14F-4D97-AF65-F5344CB8AC3E}">
        <p14:creationId xmlns:p14="http://schemas.microsoft.com/office/powerpoint/2010/main" val="284282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Min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20247" y="3429000"/>
            <a:ext cx="12192000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344" y="340832"/>
            <a:ext cx="5712505" cy="3904259"/>
          </a:xfrm>
          <a:prstGeom prst="rect">
            <a:avLst/>
          </a:prstGeom>
        </p:spPr>
      </p:pic>
      <p:sp>
        <p:nvSpPr>
          <p:cNvPr id="10" name="図プレースホルダー 8"/>
          <p:cNvSpPr>
            <a:spLocks noGrp="1"/>
          </p:cNvSpPr>
          <p:nvPr>
            <p:ph type="pic" sz="quarter" idx="11" hasCustomPrompt="1"/>
          </p:nvPr>
        </p:nvSpPr>
        <p:spPr>
          <a:xfrm>
            <a:off x="3407468" y="509455"/>
            <a:ext cx="4464883" cy="285571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910974" y="4533123"/>
            <a:ext cx="10802137" cy="7200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 spc="4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574907" y="3861048"/>
            <a:ext cx="441088" cy="1152128"/>
            <a:chOff x="4012746" y="1615108"/>
            <a:chExt cx="661574" cy="1728192"/>
          </a:xfrm>
        </p:grpSpPr>
        <p:cxnSp>
          <p:nvCxnSpPr>
            <p:cNvPr id="14" name="直線コネクタ 13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10974" y="5157192"/>
            <a:ext cx="10802137" cy="1296144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174" y="1592560"/>
            <a:ext cx="1208328" cy="2508515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437" y="741386"/>
            <a:ext cx="2371469" cy="3352800"/>
          </a:xfrm>
          <a:prstGeom prst="rect">
            <a:avLst/>
          </a:prstGeom>
        </p:spPr>
      </p:pic>
      <p:sp>
        <p:nvSpPr>
          <p:cNvPr id="18" name="図プレースホルダー 8"/>
          <p:cNvSpPr>
            <a:spLocks noGrp="1"/>
          </p:cNvSpPr>
          <p:nvPr>
            <p:ph type="pic" sz="quarter" idx="17" hasCustomPrompt="1"/>
          </p:nvPr>
        </p:nvSpPr>
        <p:spPr>
          <a:xfrm>
            <a:off x="2015192" y="1917437"/>
            <a:ext cx="1008199" cy="1847601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0" name="図プレースホルダー 8"/>
          <p:cNvSpPr>
            <a:spLocks noGrp="1"/>
          </p:cNvSpPr>
          <p:nvPr>
            <p:ph type="pic" sz="quarter" idx="18" hasCustomPrompt="1"/>
          </p:nvPr>
        </p:nvSpPr>
        <p:spPr>
          <a:xfrm>
            <a:off x="8482083" y="1076739"/>
            <a:ext cx="2016175" cy="268829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14299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20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429309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910974" y="5157192"/>
            <a:ext cx="10802137" cy="7200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 spc="4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574907" y="4485117"/>
            <a:ext cx="441088" cy="1152128"/>
            <a:chOff x="4012746" y="1615108"/>
            <a:chExt cx="661574" cy="1728192"/>
          </a:xfrm>
        </p:grpSpPr>
        <p:cxnSp>
          <p:nvCxnSpPr>
            <p:cNvPr id="7" name="直線コネクタ 6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10974" y="5781261"/>
            <a:ext cx="10802137" cy="816091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782631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6095471" cy="685799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6672114" y="2537161"/>
            <a:ext cx="5089007" cy="7200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 spc="4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6336047" y="1865087"/>
            <a:ext cx="441088" cy="1152128"/>
            <a:chOff x="4012746" y="1615108"/>
            <a:chExt cx="661574" cy="1728192"/>
          </a:xfrm>
        </p:grpSpPr>
        <p:cxnSp>
          <p:nvCxnSpPr>
            <p:cNvPr id="7" name="直線コネクタ 6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672114" y="3161231"/>
            <a:ext cx="5089007" cy="1296144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839883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5799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4" name="タイトル 1"/>
          <p:cNvSpPr>
            <a:spLocks noGrp="1"/>
          </p:cNvSpPr>
          <p:nvPr>
            <p:ph type="title" hasCustomPrompt="1"/>
          </p:nvPr>
        </p:nvSpPr>
        <p:spPr>
          <a:xfrm>
            <a:off x="670926" y="4581128"/>
            <a:ext cx="10802137" cy="7200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4000" spc="4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70926" y="5205197"/>
            <a:ext cx="10802137" cy="129614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17747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345AF68-CB4D-412E-AD10-4C83043FC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B314D4B1-FCC5-48DA-AC6A-08EBDED89E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8C54D5E-6EA4-470D-B9D6-3949FE7BE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71858-6500-4B2C-8F86-0E0DC0C40558}" type="datetimeFigureOut">
              <a:rPr lang="en-US" smtClean="0"/>
              <a:t>14/11/2017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FBC5E05-870A-42CB-93F7-EBC3324BC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B2C8EB4-0878-476E-AB82-D77E8E8D8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2A78-0593-4AB2-931B-08888C8F0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21762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2E2973A-A0BC-4095-B9AF-50BB39DE0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6898CF3-E6B8-4D5A-B07F-EDE07AFD1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3D7B8CA-A375-4D62-B578-436671DD9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71858-6500-4B2C-8F86-0E0DC0C40558}" type="datetimeFigureOut">
              <a:rPr lang="en-US" smtClean="0"/>
              <a:t>14/11/2017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163B3875-2A10-428E-AB4F-087B4C590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0DB3544-5AD9-4642-9029-9711969B7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2A78-0593-4AB2-931B-08888C8F0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030195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904A323-60DE-4CFE-93CE-9488F6B64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9C143AE6-6009-476A-9D83-B67683035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90ED9AC-55D8-4CEE-8A04-97AFF6D82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71858-6500-4B2C-8F86-0E0DC0C40558}" type="datetimeFigureOut">
              <a:rPr lang="en-US" smtClean="0"/>
              <a:t>14/11/2017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1930DE6-1036-4918-8FE4-5E012E85A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17D1352-2321-46C6-9139-AD1F63D53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2A78-0593-4AB2-931B-08888C8F0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390666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1679D7D-E859-4224-BF43-43F96A77D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C7B48CF-559C-479D-9735-9DCC7E7E70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FF5E2C2A-1A8C-43A8-959B-A329FEE514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01574EF9-60D5-4C53-B8A7-A0D615E47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71858-6500-4B2C-8F86-0E0DC0C40558}" type="datetimeFigureOut">
              <a:rPr lang="en-US" smtClean="0"/>
              <a:t>14/11/2017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79ECB42D-2260-4AA2-BEDE-7405D67E2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37668EB8-625B-4518-B81E-729F5EECA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2A78-0593-4AB2-931B-08888C8F0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80925"/>
      </p:ext>
    </p:extLst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12F49FE-ECB7-4865-AA96-C1D44DFCA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24511845-91E9-4AFF-AB80-BEF8CB345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2461DC7E-229E-4F9B-88D8-0C4E47044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013807B2-046E-48E1-803F-575FE51BD2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D15AF5E4-1AF8-4059-873D-04BEFFD4BE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5A56F22A-FA05-4F8C-AD15-B845F8DA1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71858-6500-4B2C-8F86-0E0DC0C40558}" type="datetimeFigureOut">
              <a:rPr lang="en-US" smtClean="0"/>
              <a:t>14/11/2017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D408D82E-40E7-45F7-9AE6-1FA6A816F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5967BB90-859F-4518-8760-7BE886AC1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2A78-0593-4AB2-931B-08888C8F0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161800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09600" y="2709069"/>
            <a:ext cx="10972800" cy="960107"/>
          </a:xfrm>
        </p:spPr>
        <p:txBody>
          <a:bodyPr anchor="b">
            <a:noAutofit/>
          </a:bodyPr>
          <a:lstStyle>
            <a:lvl1pPr algn="ctr">
              <a:defRPr sz="5334" kern="0" spc="1333" baseline="0"/>
            </a:lvl1pPr>
          </a:lstStyle>
          <a:p>
            <a:r>
              <a:rPr kumimoji="1" lang="en-US" altLang="ja-JP" dirty="0"/>
              <a:t>TITLE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647228" y="3573165"/>
            <a:ext cx="10897544" cy="383894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1867" spc="667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647228" y="5445224"/>
            <a:ext cx="10897544" cy="1247990"/>
          </a:xfrm>
        </p:spPr>
        <p:txBody>
          <a:bodyPr anchor="b"/>
          <a:lstStyle>
            <a:lvl1pPr algn="ctr">
              <a:spcBef>
                <a:spcPts val="0"/>
              </a:spcBef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Info</a:t>
            </a:r>
            <a:endParaRPr kumimoji="1" lang="ja-JP" altLang="en-US" dirty="0"/>
          </a:p>
        </p:txBody>
      </p:sp>
      <p:cxnSp>
        <p:nvCxnSpPr>
          <p:cNvPr id="12" name="直線コネクタ 11"/>
          <p:cNvCxnSpPr/>
          <p:nvPr userDrawn="1"/>
        </p:nvCxnSpPr>
        <p:spPr>
          <a:xfrm flipV="1">
            <a:off x="5875985" y="1508787"/>
            <a:ext cx="441088" cy="672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 userDrawn="1"/>
        </p:nvCxnSpPr>
        <p:spPr>
          <a:xfrm flipV="1">
            <a:off x="5875985" y="1748813"/>
            <a:ext cx="441088" cy="672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 userDrawn="1"/>
        </p:nvCxnSpPr>
        <p:spPr>
          <a:xfrm flipV="1">
            <a:off x="5875985" y="1988840"/>
            <a:ext cx="441088" cy="672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822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41E398A-B7AC-40D5-8215-540936071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971BA817-0FEC-4615-BBFB-3B0FB3A85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71858-6500-4B2C-8F86-0E0DC0C40558}" type="datetimeFigureOut">
              <a:rPr lang="en-US" smtClean="0"/>
              <a:t>14/11/2017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173115DF-2778-4AF0-89E5-94B14A593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B9649A90-971C-4793-8757-6EDB34A08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2A78-0593-4AB2-931B-08888C8F0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71598"/>
      </p:ext>
    </p:extLst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DA9FB262-EEFA-425E-8C10-B1083CDAB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71858-6500-4B2C-8F86-0E0DC0C40558}" type="datetimeFigureOut">
              <a:rPr lang="en-US" smtClean="0"/>
              <a:t>14/11/2017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3DC23ADC-B02F-483E-92E6-E46B711EC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E62B5ED5-5288-400C-9F07-11D6FB43E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2A78-0593-4AB2-931B-08888C8F0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448739"/>
      </p:ext>
    </p:extLst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34E15A3-DADD-4D97-A483-5B6043623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1F5ACF8-A9BD-4074-9A08-C35B06675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0F6E6982-474B-48B4-AD94-D41869752D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9865D23A-B1F2-4482-BB66-E4A20B96A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71858-6500-4B2C-8F86-0E0DC0C40558}" type="datetimeFigureOut">
              <a:rPr lang="en-US" smtClean="0"/>
              <a:t>14/11/2017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8BE31931-675F-4730-BF88-4CC72F91B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61D9A97A-6DC4-4F41-A9CC-5D20D7809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2A78-0593-4AB2-931B-08888C8F0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809387"/>
      </p:ext>
    </p:extLst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2170973-539D-4725-ACD5-72AEA0143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BB3D7554-0A34-4EC4-AF8D-A8AB0DEBC0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A81D56BC-D08F-4A3D-8F99-CC7B66FC5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7673C0BD-D381-46C1-A3C4-F120231AE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71858-6500-4B2C-8F86-0E0DC0C40558}" type="datetimeFigureOut">
              <a:rPr lang="en-US" smtClean="0"/>
              <a:t>14/11/2017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B02DC132-BF2D-4AD2-AB20-CC3AD1201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2D657EC7-F6EF-4CB9-A756-4F58B267B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2A78-0593-4AB2-931B-08888C8F0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12818"/>
      </p:ext>
    </p:extLst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9EA9331-31FC-4908-B20C-23DF9A7B5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D9E577FD-C213-4692-8132-B3421AD1D8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42ADABA-6DA6-41D1-8870-FAC96F635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71858-6500-4B2C-8F86-0E0DC0C40558}" type="datetimeFigureOut">
              <a:rPr lang="en-US" smtClean="0"/>
              <a:t>14/11/2017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9584FDAC-046A-438B-8045-E263DF568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6DE6B66-2B50-4EF7-9607-99F4B407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2A78-0593-4AB2-931B-08888C8F0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152689"/>
      </p:ext>
    </p:extLst>
  </p:cSld>
  <p:clrMapOvr>
    <a:masterClrMapping/>
  </p:clrMapOvr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FA24524E-D8BE-4F4C-AFCB-68F885091B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9003803A-B123-414C-8065-144A72B4C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3C48C8A-78E7-47AB-B0F3-D206D2370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71858-6500-4B2C-8F86-0E0DC0C40558}" type="datetimeFigureOut">
              <a:rPr lang="en-US" smtClean="0"/>
              <a:t>14/11/2017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76E7A0C-B5AE-4A93-8CB4-2B42AC1A2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3D95AE2-76BE-44F3-9B9B-669B015E3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2A78-0593-4AB2-931B-08888C8F0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27121"/>
      </p:ext>
    </p:extLst>
  </p:cSld>
  <p:clrMapOvr>
    <a:masterClrMapping/>
  </p:clrMapOvr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718936" y="5157193"/>
            <a:ext cx="9039103" cy="960107"/>
          </a:xfrm>
        </p:spPr>
        <p:txBody>
          <a:bodyPr anchor="b">
            <a:noAutofit/>
          </a:bodyPr>
          <a:lstStyle>
            <a:lvl1pPr algn="l">
              <a:defRPr sz="4800" kern="0" spc="1333" baseline="0"/>
            </a:lvl1pPr>
          </a:lstStyle>
          <a:p>
            <a:r>
              <a:rPr kumimoji="1" lang="en-US" altLang="ja-JP" dirty="0"/>
              <a:t>SECTION TITLE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18936" y="5973135"/>
            <a:ext cx="8977109" cy="38389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867" spc="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grpSp>
        <p:nvGrpSpPr>
          <p:cNvPr id="5" name="グループ化 4"/>
          <p:cNvGrpSpPr/>
          <p:nvPr userDrawn="1"/>
        </p:nvGrpSpPr>
        <p:grpSpPr>
          <a:xfrm>
            <a:off x="448486" y="4495464"/>
            <a:ext cx="441088" cy="1152128"/>
            <a:chOff x="4012746" y="1615108"/>
            <a:chExt cx="661574" cy="1728192"/>
          </a:xfrm>
        </p:grpSpPr>
        <p:cxnSp>
          <p:nvCxnSpPr>
            <p:cNvPr id="6" name="直線コネクタ 5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3201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718936" y="5157193"/>
            <a:ext cx="9039103" cy="960107"/>
          </a:xfrm>
        </p:spPr>
        <p:txBody>
          <a:bodyPr anchor="b">
            <a:noAutofit/>
          </a:bodyPr>
          <a:lstStyle>
            <a:lvl1pPr algn="l">
              <a:defRPr sz="4800" kern="0" spc="1333" baseline="0"/>
            </a:lvl1pPr>
          </a:lstStyle>
          <a:p>
            <a:r>
              <a:rPr kumimoji="1" lang="en-US" altLang="ja-JP" dirty="0"/>
              <a:t>SECTION TITLE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18936" y="5973135"/>
            <a:ext cx="8977109" cy="38389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867" spc="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grpSp>
        <p:nvGrpSpPr>
          <p:cNvPr id="5" name="グループ化 4"/>
          <p:cNvGrpSpPr/>
          <p:nvPr userDrawn="1"/>
        </p:nvGrpSpPr>
        <p:grpSpPr>
          <a:xfrm>
            <a:off x="448486" y="4495464"/>
            <a:ext cx="441088" cy="1152128"/>
            <a:chOff x="4012746" y="1615108"/>
            <a:chExt cx="661574" cy="1728192"/>
          </a:xfrm>
        </p:grpSpPr>
        <p:cxnSp>
          <p:nvCxnSpPr>
            <p:cNvPr id="6" name="直線コネクタ 5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0597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i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718936" y="740702"/>
            <a:ext cx="4128817" cy="1344149"/>
          </a:xfrm>
          <a:prstGeom prst="rect">
            <a:avLst/>
          </a:prstGeom>
        </p:spPr>
        <p:txBody>
          <a:bodyPr anchor="ctr"/>
          <a:lstStyle>
            <a:lvl1pPr algn="l">
              <a:defRPr sz="4800" spc="400" baseline="0"/>
            </a:lvl1pPr>
          </a:lstStyle>
          <a:p>
            <a:r>
              <a:rPr kumimoji="1" lang="en-US" altLang="ja-JP" dirty="0"/>
              <a:t>HISTORY</a:t>
            </a:r>
            <a:endParaRPr kumimoji="1" lang="ja-JP" altLang="en-US" dirty="0"/>
          </a:p>
        </p:txBody>
      </p:sp>
      <p:grpSp>
        <p:nvGrpSpPr>
          <p:cNvPr id="4" name="グループ化 3"/>
          <p:cNvGrpSpPr/>
          <p:nvPr userDrawn="1"/>
        </p:nvGrpSpPr>
        <p:grpSpPr>
          <a:xfrm>
            <a:off x="382869" y="308653"/>
            <a:ext cx="441088" cy="1152128"/>
            <a:chOff x="4012746" y="1615108"/>
            <a:chExt cx="661574" cy="1728192"/>
          </a:xfrm>
        </p:grpSpPr>
        <p:cxnSp>
          <p:nvCxnSpPr>
            <p:cNvPr id="5" name="直線コネクタ 4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直線コネクタ 8"/>
          <p:cNvCxnSpPr/>
          <p:nvPr userDrawn="1"/>
        </p:nvCxnSpPr>
        <p:spPr>
          <a:xfrm>
            <a:off x="6096529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 userDrawn="1"/>
        </p:nvSpPr>
        <p:spPr>
          <a:xfrm>
            <a:off x="5928496" y="812710"/>
            <a:ext cx="336066" cy="3360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336047" y="548680"/>
            <a:ext cx="2784551" cy="86409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334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6336047" y="1268760"/>
            <a:ext cx="5521092" cy="1104123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5928496" y="2876939"/>
            <a:ext cx="336066" cy="3360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3059738" y="2612909"/>
            <a:ext cx="2784551" cy="864096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5334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334860" y="3332989"/>
            <a:ext cx="5521092" cy="1104123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5928496" y="4893163"/>
            <a:ext cx="336066" cy="3360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6336047" y="4629133"/>
            <a:ext cx="2784551" cy="86409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334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6336047" y="5349213"/>
            <a:ext cx="5521092" cy="1104123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34403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8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6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100"/>
                            </p:stCondLst>
                            <p:childTnLst>
                              <p:par>
                                <p:cTn id="4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7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 animBg="1"/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isto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/>
          <p:cNvCxnSpPr/>
          <p:nvPr userDrawn="1"/>
        </p:nvCxnSpPr>
        <p:spPr>
          <a:xfrm>
            <a:off x="6096529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円/楕円 15"/>
          <p:cNvSpPr/>
          <p:nvPr userDrawn="1"/>
        </p:nvSpPr>
        <p:spPr>
          <a:xfrm>
            <a:off x="5928496" y="812710"/>
            <a:ext cx="336066" cy="3360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3059738" y="548680"/>
            <a:ext cx="2784551" cy="864096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5334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334860" y="1268760"/>
            <a:ext cx="5521092" cy="1104123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5928496" y="2828934"/>
            <a:ext cx="336066" cy="3360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6336047" y="2564904"/>
            <a:ext cx="2784551" cy="86409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334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6336047" y="3284984"/>
            <a:ext cx="5521092" cy="1104123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2" name="円/楕円 21"/>
          <p:cNvSpPr/>
          <p:nvPr userDrawn="1"/>
        </p:nvSpPr>
        <p:spPr>
          <a:xfrm>
            <a:off x="5928496" y="4893163"/>
            <a:ext cx="336066" cy="3360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3059738" y="4629133"/>
            <a:ext cx="2784551" cy="864096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5334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334860" y="5349213"/>
            <a:ext cx="5521092" cy="1104123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0331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50"/>
                            </p:stCondLst>
                            <p:childTnLst>
                              <p:par>
                                <p:cTn id="2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3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800"/>
                            </p:stCondLst>
                            <p:childTnLst>
                              <p:par>
                                <p:cTn id="3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4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o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95011" y="116830"/>
            <a:ext cx="2592315" cy="259209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2783543" y="116632"/>
            <a:ext cx="5904970" cy="259209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94812" y="2804931"/>
            <a:ext cx="4320855" cy="3936437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4511686" y="2804931"/>
            <a:ext cx="1920380" cy="1968219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3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4511686" y="4869160"/>
            <a:ext cx="7585501" cy="187220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4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8784532" y="116632"/>
            <a:ext cx="3312655" cy="259209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576095" y="2948947"/>
            <a:ext cx="5521092" cy="912101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4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576095" y="3765037"/>
            <a:ext cx="5521092" cy="864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5601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18936" y="2752274"/>
            <a:ext cx="4128817" cy="1344149"/>
          </a:xfrm>
          <a:prstGeom prst="rect">
            <a:avLst/>
          </a:prstGeom>
        </p:spPr>
        <p:txBody>
          <a:bodyPr anchor="ctr"/>
          <a:lstStyle>
            <a:lvl1pPr algn="l">
              <a:defRPr sz="4800" spc="4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4559696" y="842085"/>
            <a:ext cx="1034845" cy="1152128"/>
            <a:chOff x="7054974" y="1111052"/>
            <a:chExt cx="1552133" cy="1728192"/>
          </a:xfrm>
        </p:grpSpPr>
        <p:sp>
          <p:nvSpPr>
            <p:cNvPr id="5" name="テキスト ボックス 4"/>
            <p:cNvSpPr txBox="1"/>
            <p:nvPr userDrawn="1"/>
          </p:nvSpPr>
          <p:spPr>
            <a:xfrm>
              <a:off x="7054974" y="1190318"/>
              <a:ext cx="1408117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64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64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8" name="直線コネクタ 7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グループ化 13"/>
          <p:cNvGrpSpPr/>
          <p:nvPr userDrawn="1"/>
        </p:nvGrpSpPr>
        <p:grpSpPr>
          <a:xfrm>
            <a:off x="4559696" y="2234239"/>
            <a:ext cx="1034845" cy="1152128"/>
            <a:chOff x="7054974" y="1111052"/>
            <a:chExt cx="1552133" cy="1728192"/>
          </a:xfrm>
        </p:grpSpPr>
        <p:sp>
          <p:nvSpPr>
            <p:cNvPr id="15" name="テキスト ボックス 14"/>
            <p:cNvSpPr txBox="1"/>
            <p:nvPr userDrawn="1"/>
          </p:nvSpPr>
          <p:spPr>
            <a:xfrm>
              <a:off x="7054974" y="1190318"/>
              <a:ext cx="1408117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6400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64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6" name="直線コネクタ 15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グループ化 16"/>
          <p:cNvGrpSpPr/>
          <p:nvPr userDrawn="1"/>
        </p:nvGrpSpPr>
        <p:grpSpPr>
          <a:xfrm>
            <a:off x="4559696" y="3626394"/>
            <a:ext cx="1034845" cy="1152128"/>
            <a:chOff x="7054974" y="1111052"/>
            <a:chExt cx="1552133" cy="1728192"/>
          </a:xfrm>
        </p:grpSpPr>
        <p:sp>
          <p:nvSpPr>
            <p:cNvPr id="18" name="テキスト ボックス 17"/>
            <p:cNvSpPr txBox="1"/>
            <p:nvPr userDrawn="1"/>
          </p:nvSpPr>
          <p:spPr>
            <a:xfrm>
              <a:off x="7054974" y="1190318"/>
              <a:ext cx="1408117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6400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64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9" name="直線コネクタ 18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グループ化 19"/>
          <p:cNvGrpSpPr/>
          <p:nvPr userDrawn="1"/>
        </p:nvGrpSpPr>
        <p:grpSpPr>
          <a:xfrm>
            <a:off x="4559696" y="5018549"/>
            <a:ext cx="1034845" cy="1152128"/>
            <a:chOff x="7054974" y="1111052"/>
            <a:chExt cx="1552133" cy="1728192"/>
          </a:xfrm>
        </p:grpSpPr>
        <p:sp>
          <p:nvSpPr>
            <p:cNvPr id="21" name="テキスト ボックス 20"/>
            <p:cNvSpPr txBox="1"/>
            <p:nvPr userDrawn="1"/>
          </p:nvSpPr>
          <p:spPr>
            <a:xfrm>
              <a:off x="7054974" y="1190318"/>
              <a:ext cx="1408117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6400" dirty="0">
                  <a:solidFill>
                    <a:schemeClr val="tx1">
                      <a:lumMod val="50000"/>
                    </a:schemeClr>
                  </a:solidFill>
                </a:rPr>
                <a:t>4</a:t>
              </a:r>
              <a:endParaRPr kumimoji="1" lang="ja-JP" altLang="en-US" sz="64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2" name="直線コネクタ 21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5711924" y="784055"/>
            <a:ext cx="5713130" cy="576064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2667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5711924" y="1302090"/>
            <a:ext cx="5713130" cy="816091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5711924" y="2165100"/>
            <a:ext cx="5713130" cy="576064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2667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5711924" y="2683135"/>
            <a:ext cx="5713130" cy="816091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711924" y="3546145"/>
            <a:ext cx="5713130" cy="576064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2667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5711924" y="4064179"/>
            <a:ext cx="5713130" cy="816091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5711924" y="4927189"/>
            <a:ext cx="5713130" cy="576064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2667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5711924" y="5445224"/>
            <a:ext cx="5713130" cy="816091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382869" y="2320226"/>
            <a:ext cx="441088" cy="1152128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3103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1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65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18936" y="2741164"/>
            <a:ext cx="4128817" cy="1344149"/>
          </a:xfrm>
          <a:prstGeom prst="rect">
            <a:avLst/>
          </a:prstGeom>
        </p:spPr>
        <p:txBody>
          <a:bodyPr anchor="ctr"/>
          <a:lstStyle>
            <a:lvl1pPr algn="l">
              <a:defRPr sz="4800" spc="4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4559696" y="1407039"/>
            <a:ext cx="1034845" cy="1152128"/>
            <a:chOff x="7054974" y="1111052"/>
            <a:chExt cx="1552133" cy="1728192"/>
          </a:xfrm>
        </p:grpSpPr>
        <p:sp>
          <p:nvSpPr>
            <p:cNvPr id="5" name="テキスト ボックス 4"/>
            <p:cNvSpPr txBox="1"/>
            <p:nvPr userDrawn="1"/>
          </p:nvSpPr>
          <p:spPr>
            <a:xfrm>
              <a:off x="7054974" y="1190318"/>
              <a:ext cx="1408117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64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64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8" name="直線コネクタ 7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グループ化 13"/>
          <p:cNvGrpSpPr/>
          <p:nvPr userDrawn="1"/>
        </p:nvGrpSpPr>
        <p:grpSpPr>
          <a:xfrm>
            <a:off x="4559696" y="2799193"/>
            <a:ext cx="1034845" cy="1152128"/>
            <a:chOff x="7054974" y="1111052"/>
            <a:chExt cx="1552133" cy="1728192"/>
          </a:xfrm>
        </p:grpSpPr>
        <p:sp>
          <p:nvSpPr>
            <p:cNvPr id="15" name="テキスト ボックス 14"/>
            <p:cNvSpPr txBox="1"/>
            <p:nvPr userDrawn="1"/>
          </p:nvSpPr>
          <p:spPr>
            <a:xfrm>
              <a:off x="7054974" y="1190318"/>
              <a:ext cx="1408117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6400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64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6" name="直線コネクタ 15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グループ化 16"/>
          <p:cNvGrpSpPr/>
          <p:nvPr userDrawn="1"/>
        </p:nvGrpSpPr>
        <p:grpSpPr>
          <a:xfrm>
            <a:off x="4559696" y="4191348"/>
            <a:ext cx="1034845" cy="1152128"/>
            <a:chOff x="7054974" y="1111052"/>
            <a:chExt cx="1552133" cy="1728192"/>
          </a:xfrm>
        </p:grpSpPr>
        <p:sp>
          <p:nvSpPr>
            <p:cNvPr id="18" name="テキスト ボックス 17"/>
            <p:cNvSpPr txBox="1"/>
            <p:nvPr userDrawn="1"/>
          </p:nvSpPr>
          <p:spPr>
            <a:xfrm>
              <a:off x="7054974" y="1190318"/>
              <a:ext cx="1408117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6400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64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9" name="直線コネクタ 18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5711924" y="1349009"/>
            <a:ext cx="5713130" cy="576064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2667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5711924" y="1867044"/>
            <a:ext cx="5713130" cy="816091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5711924" y="2730054"/>
            <a:ext cx="5713130" cy="576064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2667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5711924" y="3248089"/>
            <a:ext cx="5713130" cy="816091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711924" y="4111099"/>
            <a:ext cx="5713130" cy="576064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2667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5711924" y="4629133"/>
            <a:ext cx="5713130" cy="816091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382869" y="2309116"/>
            <a:ext cx="441088" cy="1152128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65618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1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526898" y="2849891"/>
            <a:ext cx="3936779" cy="902925"/>
          </a:xfrm>
          <a:prstGeom prst="rect">
            <a:avLst/>
          </a:prstGeom>
        </p:spPr>
        <p:txBody>
          <a:bodyPr anchor="t"/>
          <a:lstStyle>
            <a:lvl1pPr algn="r">
              <a:defRPr sz="4800" spc="400" baseline="0"/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5037439" y="2660915"/>
            <a:ext cx="6915720" cy="117778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4559695" y="2612909"/>
            <a:ext cx="441088" cy="1152128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7602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526898" y="212643"/>
            <a:ext cx="10972800" cy="610079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158760"/>
            <a:ext cx="10972800" cy="4967405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790568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dt="0"/>
  <p:txStyles>
    <p:titleStyle>
      <a:lvl1pPr algn="l" defTabSz="1088556" rtl="0" eaLnBrk="1" latinLnBrk="0" hangingPunct="1">
        <a:spcBef>
          <a:spcPct val="0"/>
        </a:spcBef>
        <a:buNone/>
        <a:defRPr kumimoji="1"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088556" rtl="0" eaLnBrk="1" latinLnBrk="0" hangingPunct="1">
        <a:spcBef>
          <a:spcPct val="20000"/>
        </a:spcBef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884452" indent="-340174" algn="l" defTabSz="1088556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695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904973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251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530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808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2085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364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544278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1088556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632834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2177112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2721391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6pPr>
      <a:lvl7pPr marL="3265669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7pPr>
      <a:lvl8pPr marL="3809946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8pPr>
      <a:lvl9pPr marL="4354225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CE12CBED-DCF9-4A4C-8256-C67552276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0BFD3D75-130E-49E1-91CB-A933E007E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EAB5CA6-2607-4675-853B-47065FA521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71858-6500-4B2C-8F86-0E0DC0C40558}" type="datetimeFigureOut">
              <a:rPr lang="en-US" smtClean="0"/>
              <a:t>14/11/2017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6146B95-6502-4A19-90EF-93DA376FC5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CEEBB9E-48C2-4A8A-9A86-F57F738B25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F2A78-0593-4AB2-931B-08888C8F0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067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59AE206-7EBA-4D33-8BC9-9D8158553F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E8E38ED-369A-44C2-B635-0BED0E48A6E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B672F332-AF08-46C6-94F0-77684310D7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4244EF8-D73A-40E1-BE73-D46E6B4B04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B84D7E8-4ECB-42D7-ADBF-01689B0F24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437D937-A7F1-4011-92B4-328E5BE1B1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タイトル 10"/>
          <p:cNvSpPr>
            <a:spLocks noGrp="1"/>
          </p:cNvSpPr>
          <p:nvPr>
            <p:ph type="title"/>
          </p:nvPr>
        </p:nvSpPr>
        <p:spPr>
          <a:xfrm>
            <a:off x="642257" y="4525347"/>
            <a:ext cx="6939722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altLang="ja-JP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MÔ HÌNH CẤU TRÚC</a:t>
            </a:r>
            <a:endParaRPr kumimoji="1" lang="en-US" altLang="ja-JP" sz="6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2"/>
          </p:nvPr>
        </p:nvSpPr>
        <p:spPr>
          <a:xfrm>
            <a:off x="8050762" y="4525347"/>
            <a:ext cx="3211288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spcBef>
                <a:spcPts val="1000"/>
              </a:spcBef>
              <a:buNone/>
            </a:pPr>
            <a:endParaRPr kumimoji="1" lang="en-US" altLang="ja-JP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7236177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Bảng 2">
            <a:extLst>
              <a:ext uri="{FF2B5EF4-FFF2-40B4-BE49-F238E27FC236}">
                <a16:creationId xmlns:a16="http://schemas.microsoft.com/office/drawing/2014/main" id="{E2891941-DCB1-4543-B6E0-6C9BE219AB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038903"/>
              </p:ext>
            </p:extLst>
          </p:nvPr>
        </p:nvGraphicFramePr>
        <p:xfrm>
          <a:off x="2244694" y="781827"/>
          <a:ext cx="7702612" cy="5294345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580292">
                  <a:extLst>
                    <a:ext uri="{9D8B030D-6E8A-4147-A177-3AD203B41FA5}">
                      <a16:colId xmlns:a16="http://schemas.microsoft.com/office/drawing/2014/main" val="4167633223"/>
                    </a:ext>
                  </a:extLst>
                </a:gridCol>
                <a:gridCol w="1240031">
                  <a:extLst>
                    <a:ext uri="{9D8B030D-6E8A-4147-A177-3AD203B41FA5}">
                      <a16:colId xmlns:a16="http://schemas.microsoft.com/office/drawing/2014/main" val="1542798952"/>
                    </a:ext>
                  </a:extLst>
                </a:gridCol>
                <a:gridCol w="1357423">
                  <a:extLst>
                    <a:ext uri="{9D8B030D-6E8A-4147-A177-3AD203B41FA5}">
                      <a16:colId xmlns:a16="http://schemas.microsoft.com/office/drawing/2014/main" val="181894841"/>
                    </a:ext>
                  </a:extLst>
                </a:gridCol>
                <a:gridCol w="2524866">
                  <a:extLst>
                    <a:ext uri="{9D8B030D-6E8A-4147-A177-3AD203B41FA5}">
                      <a16:colId xmlns:a16="http://schemas.microsoft.com/office/drawing/2014/main" val="2867330664"/>
                    </a:ext>
                  </a:extLst>
                </a:gridCol>
              </a:tblGrid>
              <a:tr h="343019">
                <a:tc gridSpan="4"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Mặt tr</a:t>
                      </a:r>
                      <a:r>
                        <a:rPr lang="vi-VN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ớc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721318"/>
                  </a:ext>
                </a:extLst>
              </a:tr>
              <a:tr h="343019">
                <a:tc>
                  <a:txBody>
                    <a:bodyPr/>
                    <a:lstStyle/>
                    <a:p>
                      <a:r>
                        <a:rPr lang="en-US" sz="1400" b="1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lớp 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BinhLuan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 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4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Loại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Cụ  thể</a:t>
                      </a:r>
                      <a:endParaRPr lang="en-US" sz="14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548680"/>
                  </a:ext>
                </a:extLst>
              </a:tr>
              <a:tr h="566978">
                <a:tc gridSpan="2"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tả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Lớp các đối t</a:t>
                      </a:r>
                      <a:r>
                        <a:rPr lang="vi-VN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ợng bình luận của bài viết</a:t>
                      </a:r>
                      <a:endParaRPr lang="en-US" sz="14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 sử dụng liên quan: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616629"/>
                  </a:ext>
                </a:extLst>
              </a:tr>
              <a:tr h="1239663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năng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Tạo bình luận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Sửa bình luân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Xóa bình luận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 thị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Đối tác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 viên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 viên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 viên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511035"/>
                  </a:ext>
                </a:extLst>
              </a:tr>
              <a:tr h="396165">
                <a:tc gridSpan="4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Mặt sau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850873"/>
                  </a:ext>
                </a:extLst>
              </a:tr>
              <a:tr h="1145263">
                <a:tc gridSpan="4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Thuộc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idBinhLuan (int)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idThanhVien (int)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idBaiViet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ngayBinhLuan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noiDungBinhLuan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695033"/>
                  </a:ext>
                </a:extLst>
              </a:tr>
              <a:tr h="1033901">
                <a:tc gridSpan="4"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mối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 quát hóa: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  <a:endParaRPr lang="en-US" sz="14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tập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Bài viết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 mối liên quan khác: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 trị bài viết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64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7133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Bảng 2">
            <a:extLst>
              <a:ext uri="{FF2B5EF4-FFF2-40B4-BE49-F238E27FC236}">
                <a16:creationId xmlns:a16="http://schemas.microsoft.com/office/drawing/2014/main" id="{AAE6089E-C16D-429D-B911-30C8DC63BA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229954"/>
              </p:ext>
            </p:extLst>
          </p:nvPr>
        </p:nvGraphicFramePr>
        <p:xfrm>
          <a:off x="2244694" y="781827"/>
          <a:ext cx="7702612" cy="5426282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580292">
                  <a:extLst>
                    <a:ext uri="{9D8B030D-6E8A-4147-A177-3AD203B41FA5}">
                      <a16:colId xmlns:a16="http://schemas.microsoft.com/office/drawing/2014/main" val="4167633223"/>
                    </a:ext>
                  </a:extLst>
                </a:gridCol>
                <a:gridCol w="1240031">
                  <a:extLst>
                    <a:ext uri="{9D8B030D-6E8A-4147-A177-3AD203B41FA5}">
                      <a16:colId xmlns:a16="http://schemas.microsoft.com/office/drawing/2014/main" val="1542798952"/>
                    </a:ext>
                  </a:extLst>
                </a:gridCol>
                <a:gridCol w="1357423">
                  <a:extLst>
                    <a:ext uri="{9D8B030D-6E8A-4147-A177-3AD203B41FA5}">
                      <a16:colId xmlns:a16="http://schemas.microsoft.com/office/drawing/2014/main" val="181894841"/>
                    </a:ext>
                  </a:extLst>
                </a:gridCol>
                <a:gridCol w="2524866">
                  <a:extLst>
                    <a:ext uri="{9D8B030D-6E8A-4147-A177-3AD203B41FA5}">
                      <a16:colId xmlns:a16="http://schemas.microsoft.com/office/drawing/2014/main" val="2867330664"/>
                    </a:ext>
                  </a:extLst>
                </a:gridCol>
              </a:tblGrid>
              <a:tr h="343019">
                <a:tc gridSpan="4"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Mặt tr</a:t>
                      </a:r>
                      <a:r>
                        <a:rPr lang="vi-VN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ớc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721318"/>
                  </a:ext>
                </a:extLst>
              </a:tr>
              <a:tr h="343019">
                <a:tc>
                  <a:txBody>
                    <a:bodyPr/>
                    <a:lstStyle/>
                    <a:p>
                      <a:r>
                        <a:rPr lang="en-US" sz="1400" b="1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lớp 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LienHe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 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4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Loại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Cụ  thể</a:t>
                      </a:r>
                      <a:endParaRPr lang="en-US" sz="14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548680"/>
                  </a:ext>
                </a:extLst>
              </a:tr>
              <a:tr h="566978">
                <a:tc gridSpan="2"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tả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Lớp các đối t</a:t>
                      </a:r>
                      <a:r>
                        <a:rPr lang="vi-VN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ợng liên hệ khi thành viên tạo liên hệ để kết nối với quản trị viên</a:t>
                      </a:r>
                      <a:endParaRPr lang="en-US" sz="14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 sử dụng liên quan: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616629"/>
                  </a:ext>
                </a:extLst>
              </a:tr>
              <a:tr h="1239663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năng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Tạo liên hệ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Sửa liên hệ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Xóa liên hệ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Trả lời liên hệ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 thị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Đối tác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 viên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 viên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 viên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 trị viên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511035"/>
                  </a:ext>
                </a:extLst>
              </a:tr>
              <a:tr h="396165">
                <a:tc gridSpan="4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Mặt sau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850873"/>
                  </a:ext>
                </a:extLst>
              </a:tr>
              <a:tr h="1145263">
                <a:tc gridSpan="4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Thuộc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idLienHe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idThanhVien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tieuDe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noiDungPhanHoi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ngayTao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695033"/>
                  </a:ext>
                </a:extLst>
              </a:tr>
              <a:tr h="1033901">
                <a:tc gridSpan="4"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mối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 quát hóa: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  <a:endParaRPr lang="en-US" sz="14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tập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 mối liên quan khác: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64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1947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Bảng 2">
            <a:extLst>
              <a:ext uri="{FF2B5EF4-FFF2-40B4-BE49-F238E27FC236}">
                <a16:creationId xmlns:a16="http://schemas.microsoft.com/office/drawing/2014/main" id="{1DAF6D16-FDEA-4D23-BC48-F24EFFA3E2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463769"/>
              </p:ext>
            </p:extLst>
          </p:nvPr>
        </p:nvGraphicFramePr>
        <p:xfrm>
          <a:off x="2244694" y="888507"/>
          <a:ext cx="7702612" cy="5068008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580292">
                  <a:extLst>
                    <a:ext uri="{9D8B030D-6E8A-4147-A177-3AD203B41FA5}">
                      <a16:colId xmlns:a16="http://schemas.microsoft.com/office/drawing/2014/main" val="4167633223"/>
                    </a:ext>
                  </a:extLst>
                </a:gridCol>
                <a:gridCol w="1240031">
                  <a:extLst>
                    <a:ext uri="{9D8B030D-6E8A-4147-A177-3AD203B41FA5}">
                      <a16:colId xmlns:a16="http://schemas.microsoft.com/office/drawing/2014/main" val="1542798952"/>
                    </a:ext>
                  </a:extLst>
                </a:gridCol>
                <a:gridCol w="1357423">
                  <a:extLst>
                    <a:ext uri="{9D8B030D-6E8A-4147-A177-3AD203B41FA5}">
                      <a16:colId xmlns:a16="http://schemas.microsoft.com/office/drawing/2014/main" val="181894841"/>
                    </a:ext>
                  </a:extLst>
                </a:gridCol>
                <a:gridCol w="2524866">
                  <a:extLst>
                    <a:ext uri="{9D8B030D-6E8A-4147-A177-3AD203B41FA5}">
                      <a16:colId xmlns:a16="http://schemas.microsoft.com/office/drawing/2014/main" val="2867330664"/>
                    </a:ext>
                  </a:extLst>
                </a:gridCol>
              </a:tblGrid>
              <a:tr h="343019">
                <a:tc gridSpan="4"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Mặt tr</a:t>
                      </a:r>
                      <a:r>
                        <a:rPr lang="vi-VN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ớc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721318"/>
                  </a:ext>
                </a:extLst>
              </a:tr>
              <a:tr h="343019">
                <a:tc>
                  <a:txBody>
                    <a:bodyPr/>
                    <a:lstStyle/>
                    <a:p>
                      <a:r>
                        <a:rPr lang="en-US" sz="1400" b="1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lớp 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GiaoDien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 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4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Loại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Cụ  thể</a:t>
                      </a:r>
                      <a:endParaRPr lang="en-US" sz="14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548680"/>
                  </a:ext>
                </a:extLst>
              </a:tr>
              <a:tr h="566978">
                <a:tc gridSpan="2"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tả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Lớp các phần hiển thị trên trang tin</a:t>
                      </a:r>
                      <a:endParaRPr lang="en-US" sz="14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 sử dụng liên quan: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616629"/>
                  </a:ext>
                </a:extLst>
              </a:tr>
              <a:tr h="1239663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năng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 thị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Nhận yêu cầu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 thị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Đối tác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Tất cả các lớp khác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Tất cả các lớp khác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511035"/>
                  </a:ext>
                </a:extLst>
              </a:tr>
              <a:tr h="396165">
                <a:tc gridSpan="4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Mặt sau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850873"/>
                  </a:ext>
                </a:extLst>
              </a:tr>
              <a:tr h="1145263">
                <a:tc gridSpan="4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Thuộc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695033"/>
                  </a:ext>
                </a:extLst>
              </a:tr>
              <a:tr h="1033901">
                <a:tc gridSpan="4"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mối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 quát hóa: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  <a:endParaRPr lang="en-US" sz="14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tập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 mối liên quan khác: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64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9251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Bảng 2">
            <a:extLst>
              <a:ext uri="{FF2B5EF4-FFF2-40B4-BE49-F238E27FC236}">
                <a16:creationId xmlns:a16="http://schemas.microsoft.com/office/drawing/2014/main" id="{1DAF6D16-FDEA-4D23-BC48-F24EFFA3E2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53810"/>
              </p:ext>
            </p:extLst>
          </p:nvPr>
        </p:nvGraphicFramePr>
        <p:xfrm>
          <a:off x="2244694" y="888507"/>
          <a:ext cx="7702612" cy="5199945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580292">
                  <a:extLst>
                    <a:ext uri="{9D8B030D-6E8A-4147-A177-3AD203B41FA5}">
                      <a16:colId xmlns:a16="http://schemas.microsoft.com/office/drawing/2014/main" val="4167633223"/>
                    </a:ext>
                  </a:extLst>
                </a:gridCol>
                <a:gridCol w="1240031">
                  <a:extLst>
                    <a:ext uri="{9D8B030D-6E8A-4147-A177-3AD203B41FA5}">
                      <a16:colId xmlns:a16="http://schemas.microsoft.com/office/drawing/2014/main" val="1542798952"/>
                    </a:ext>
                  </a:extLst>
                </a:gridCol>
                <a:gridCol w="1357423">
                  <a:extLst>
                    <a:ext uri="{9D8B030D-6E8A-4147-A177-3AD203B41FA5}">
                      <a16:colId xmlns:a16="http://schemas.microsoft.com/office/drawing/2014/main" val="181894841"/>
                    </a:ext>
                  </a:extLst>
                </a:gridCol>
                <a:gridCol w="2524866">
                  <a:extLst>
                    <a:ext uri="{9D8B030D-6E8A-4147-A177-3AD203B41FA5}">
                      <a16:colId xmlns:a16="http://schemas.microsoft.com/office/drawing/2014/main" val="2867330664"/>
                    </a:ext>
                  </a:extLst>
                </a:gridCol>
              </a:tblGrid>
              <a:tr h="343019">
                <a:tc gridSpan="4"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Mặt tr</a:t>
                      </a:r>
                      <a:r>
                        <a:rPr lang="vi-VN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ớc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721318"/>
                  </a:ext>
                </a:extLst>
              </a:tr>
              <a:tr h="343019">
                <a:tc>
                  <a:txBody>
                    <a:bodyPr/>
                    <a:lstStyle/>
                    <a:p>
                      <a:r>
                        <a:rPr lang="en-US" sz="1400" b="1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lớp 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CoSoDuLieu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 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4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Loại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Cụ  thể</a:t>
                      </a:r>
                      <a:endParaRPr lang="en-US" sz="14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548680"/>
                  </a:ext>
                </a:extLst>
              </a:tr>
              <a:tr h="566978">
                <a:tc gridSpan="2"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tả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Lớp các đối t</a:t>
                      </a:r>
                      <a:r>
                        <a:rPr lang="vi-VN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ợng dữ liệu</a:t>
                      </a:r>
                      <a:endParaRPr lang="en-US" sz="14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 sử dụng liên quan: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616629"/>
                  </a:ext>
                </a:extLst>
              </a:tr>
              <a:tr h="1239663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năng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Nhận dữ liệu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Đọc dữ liệu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Cập nhật dữ liệu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Xóa dữ liệu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 thị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Đối tác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511035"/>
                  </a:ext>
                </a:extLst>
              </a:tr>
              <a:tr h="396165">
                <a:tc gridSpan="4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Mặt sau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850873"/>
                  </a:ext>
                </a:extLst>
              </a:tr>
              <a:tr h="1145263">
                <a:tc gridSpan="4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Thuộc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695033"/>
                  </a:ext>
                </a:extLst>
              </a:tr>
              <a:tr h="1033901">
                <a:tc gridSpan="4"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mối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 quát hóa: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  <a:endParaRPr lang="en-US" sz="14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tập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 mối liên quan khác: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64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9526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Bảng 2">
            <a:extLst>
              <a:ext uri="{FF2B5EF4-FFF2-40B4-BE49-F238E27FC236}">
                <a16:creationId xmlns:a16="http://schemas.microsoft.com/office/drawing/2014/main" id="{1DAF6D16-FDEA-4D23-BC48-F24EFFA3E2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359754"/>
              </p:ext>
            </p:extLst>
          </p:nvPr>
        </p:nvGraphicFramePr>
        <p:xfrm>
          <a:off x="2244694" y="888507"/>
          <a:ext cx="7702612" cy="5080985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580292">
                  <a:extLst>
                    <a:ext uri="{9D8B030D-6E8A-4147-A177-3AD203B41FA5}">
                      <a16:colId xmlns:a16="http://schemas.microsoft.com/office/drawing/2014/main" val="4167633223"/>
                    </a:ext>
                  </a:extLst>
                </a:gridCol>
                <a:gridCol w="1240031">
                  <a:extLst>
                    <a:ext uri="{9D8B030D-6E8A-4147-A177-3AD203B41FA5}">
                      <a16:colId xmlns:a16="http://schemas.microsoft.com/office/drawing/2014/main" val="1542798952"/>
                    </a:ext>
                  </a:extLst>
                </a:gridCol>
                <a:gridCol w="1357423">
                  <a:extLst>
                    <a:ext uri="{9D8B030D-6E8A-4147-A177-3AD203B41FA5}">
                      <a16:colId xmlns:a16="http://schemas.microsoft.com/office/drawing/2014/main" val="181894841"/>
                    </a:ext>
                  </a:extLst>
                </a:gridCol>
                <a:gridCol w="2524866">
                  <a:extLst>
                    <a:ext uri="{9D8B030D-6E8A-4147-A177-3AD203B41FA5}">
                      <a16:colId xmlns:a16="http://schemas.microsoft.com/office/drawing/2014/main" val="2867330664"/>
                    </a:ext>
                  </a:extLst>
                </a:gridCol>
              </a:tblGrid>
              <a:tr h="343019">
                <a:tc gridSpan="4"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Mặt tr</a:t>
                      </a:r>
                      <a:r>
                        <a:rPr lang="vi-VN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ớc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721318"/>
                  </a:ext>
                </a:extLst>
              </a:tr>
              <a:tr h="343019">
                <a:tc>
                  <a:txBody>
                    <a:bodyPr/>
                    <a:lstStyle/>
                    <a:p>
                      <a:r>
                        <a:rPr lang="en-US" sz="1400" b="1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lớp 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QuangCao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 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4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Loại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Cụ  thể</a:t>
                      </a:r>
                      <a:endParaRPr lang="en-US" sz="14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548680"/>
                  </a:ext>
                </a:extLst>
              </a:tr>
              <a:tr h="566978">
                <a:tc gridSpan="2"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tả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Lớp các đối t</a:t>
                      </a:r>
                      <a:r>
                        <a:rPr lang="vi-VN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ợng quảng cáo hiển thị trên trang tin</a:t>
                      </a:r>
                      <a:endParaRPr lang="en-US" sz="14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 sử dụng liên quan: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616629"/>
                  </a:ext>
                </a:extLst>
              </a:tr>
              <a:tr h="1239663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năng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Tạo quảng cáo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Sửa quảng cáo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Xóa quảng cáo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 thị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Đối tác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 trị viên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 trị viên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 trị viên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511035"/>
                  </a:ext>
                </a:extLst>
              </a:tr>
              <a:tr h="396165">
                <a:tc gridSpan="4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Mặt sau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850873"/>
                  </a:ext>
                </a:extLst>
              </a:tr>
              <a:tr h="1145263">
                <a:tc gridSpan="4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Thuộc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idQuangCao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tenQuangCao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urlAnh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urlLink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695033"/>
                  </a:ext>
                </a:extLst>
              </a:tr>
              <a:tr h="1033901">
                <a:tc gridSpan="4"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mối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 quát hóa: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  <a:endParaRPr lang="en-US" sz="14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tập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 mối liên quan khác: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64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1479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482A7D0-DB09-4EBA-8D52-E6A5934B668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A3688C8-DFCE-4CCD-BCF0-5FB239E5072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598FBE3-48D2-40A2-B7E6-F485834C821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8482FDCF-45F3-40F1-8751-19B7AFB3CFC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348" y="1005839"/>
            <a:ext cx="3444236" cy="3444236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タイトル 10"/>
          <p:cNvSpPr>
            <a:spLocks noGrp="1"/>
          </p:cNvSpPr>
          <p:nvPr>
            <p:ph type="title"/>
          </p:nvPr>
        </p:nvSpPr>
        <p:spPr>
          <a:xfrm>
            <a:off x="1158240" y="1122363"/>
            <a:ext cx="633984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en-US" altLang="ja-JP" sz="6600" kern="1200">
                <a:solidFill>
                  <a:schemeClr val="tx1">
                    <a:lumMod val="85000"/>
                    <a:lumOff val="15000"/>
                  </a:schemeClr>
                </a:solidFill>
              </a:rPr>
              <a:t>Biểu đồ lớp</a:t>
            </a:r>
            <a:endParaRPr kumimoji="1" lang="en-US" altLang="ja-JP" sz="6600" kern="120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2"/>
          </p:nvPr>
        </p:nvSpPr>
        <p:spPr>
          <a:xfrm>
            <a:off x="1158240" y="4700588"/>
            <a:ext cx="5252288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spcBef>
                <a:spcPts val="1000"/>
              </a:spcBef>
              <a:buNone/>
            </a:pPr>
            <a:r>
              <a:rPr kumimoji="1" lang="en-US" altLang="ja-JP" sz="2400">
                <a:solidFill>
                  <a:schemeClr val="tx1">
                    <a:lumMod val="85000"/>
                    <a:lumOff val="15000"/>
                  </a:schemeClr>
                </a:solidFill>
              </a:rPr>
              <a:t>Phần 2</a:t>
            </a:r>
            <a:endParaRPr kumimoji="1" lang="en-US" altLang="ja-JP" sz="2400" kern="120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2252779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Hình ảnh 3" descr="Ảnh có chứa ảnh chụp màn hình&#10;&#10;Mô tả được tạo với mức tin cậy cao">
            <a:extLst>
              <a:ext uri="{FF2B5EF4-FFF2-40B4-BE49-F238E27FC236}">
                <a16:creationId xmlns:a16="http://schemas.microsoft.com/office/drawing/2014/main" id="{1925901D-51DB-4083-9F60-E9E9CC287D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029514"/>
            <a:ext cx="10905066" cy="3980349"/>
          </a:xfrm>
          <a:prstGeom prst="rect">
            <a:avLst/>
          </a:prstGeom>
        </p:spPr>
      </p:pic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C57311FA-B297-4C5B-AA77-3247994834BB}"/>
              </a:ext>
            </a:extLst>
          </p:cNvPr>
          <p:cNvSpPr txBox="1"/>
          <p:nvPr/>
        </p:nvSpPr>
        <p:spPr>
          <a:xfrm>
            <a:off x="838200" y="5534025"/>
            <a:ext cx="10515600" cy="822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Đăng ký / Đăng nhập</a:t>
            </a:r>
          </a:p>
        </p:txBody>
      </p:sp>
    </p:spTree>
    <p:extLst>
      <p:ext uri="{BB962C8B-B14F-4D97-AF65-F5344CB8AC3E}">
        <p14:creationId xmlns:p14="http://schemas.microsoft.com/office/powerpoint/2010/main" val="2346719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Hình ảnh 2" descr="Ảnh có chứa ảnh chụp màn hình&#10;&#10;Mô tả được tạo với mức tin cậy rất cao">
            <a:extLst>
              <a:ext uri="{FF2B5EF4-FFF2-40B4-BE49-F238E27FC236}">
                <a16:creationId xmlns:a16="http://schemas.microsoft.com/office/drawing/2014/main" id="{DD756263-86C2-4F92-A94B-8FB5EF0ED2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187" y="643466"/>
            <a:ext cx="9849626" cy="4752445"/>
          </a:xfrm>
          <a:prstGeom prst="rect">
            <a:avLst/>
          </a:prstGeom>
        </p:spPr>
      </p:pic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C57311FA-B297-4C5B-AA77-3247994834BB}"/>
              </a:ext>
            </a:extLst>
          </p:cNvPr>
          <p:cNvSpPr txBox="1"/>
          <p:nvPr/>
        </p:nvSpPr>
        <p:spPr>
          <a:xfrm>
            <a:off x="838200" y="5534025"/>
            <a:ext cx="10515600" cy="822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Đăng xuất</a:t>
            </a:r>
          </a:p>
        </p:txBody>
      </p:sp>
    </p:spTree>
    <p:extLst>
      <p:ext uri="{BB962C8B-B14F-4D97-AF65-F5344CB8AC3E}">
        <p14:creationId xmlns:p14="http://schemas.microsoft.com/office/powerpoint/2010/main" val="1351846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Hình ảnh 2" descr="Ảnh có chứa văn bản, bản đồ&#10;&#10;Mô tả được tạo với mức tin cậy rất cao">
            <a:extLst>
              <a:ext uri="{FF2B5EF4-FFF2-40B4-BE49-F238E27FC236}">
                <a16:creationId xmlns:a16="http://schemas.microsoft.com/office/drawing/2014/main" id="{E6210385-5BC0-4ADA-A054-5DF45110ED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110" y="304164"/>
            <a:ext cx="7040659" cy="6249671"/>
          </a:xfrm>
          <a:prstGeom prst="rect">
            <a:avLst/>
          </a:prstGeom>
        </p:spPr>
      </p:pic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C57311FA-B297-4C5B-AA77-3247994834BB}"/>
              </a:ext>
            </a:extLst>
          </p:cNvPr>
          <p:cNvSpPr txBox="1"/>
          <p:nvPr/>
        </p:nvSpPr>
        <p:spPr>
          <a:xfrm>
            <a:off x="-2697480" y="2409189"/>
            <a:ext cx="10515600" cy="822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Xem bài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28088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C57311FA-B297-4C5B-AA77-3247994834BB}"/>
              </a:ext>
            </a:extLst>
          </p:cNvPr>
          <p:cNvSpPr txBox="1"/>
          <p:nvPr/>
        </p:nvSpPr>
        <p:spPr>
          <a:xfrm>
            <a:off x="-3429000" y="2606674"/>
            <a:ext cx="10515600" cy="822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4400">
                <a:latin typeface="+mj-lt"/>
                <a:ea typeface="+mj-ea"/>
                <a:cs typeface="+mj-cs"/>
              </a:rPr>
              <a:t>Đánh giá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Hình ảnh 2" descr="Ảnh có chứa văn bản, bản đồ&#10;&#10;Mô tả được tạo với mức tin cậy rất cao">
            <a:extLst>
              <a:ext uri="{FF2B5EF4-FFF2-40B4-BE49-F238E27FC236}">
                <a16:creationId xmlns:a16="http://schemas.microsoft.com/office/drawing/2014/main" id="{38ADF076-04A6-43F7-8747-65AA7C6D3C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920" y="182881"/>
            <a:ext cx="8933080" cy="6675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683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482A7D0-DB09-4EBA-8D52-E6A5934B668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A3688C8-DFCE-4CCD-BCF0-5FB239E5072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598FBE3-48D2-40A2-B7E6-F485834C821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8482FDCF-45F3-40F1-8751-19B7AFB3CFC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348" y="1005839"/>
            <a:ext cx="3444236" cy="3444236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タイトル 10"/>
          <p:cNvSpPr>
            <a:spLocks noGrp="1"/>
          </p:cNvSpPr>
          <p:nvPr>
            <p:ph type="title"/>
          </p:nvPr>
        </p:nvSpPr>
        <p:spPr>
          <a:xfrm>
            <a:off x="1158240" y="1122363"/>
            <a:ext cx="633984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ja-JP" sz="6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ĐẶC TẢ LỚP- CRC card</a:t>
            </a:r>
            <a:endParaRPr kumimoji="1" lang="en-US" altLang="ja-JP" sz="6600" kern="120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2"/>
          </p:nvPr>
        </p:nvSpPr>
        <p:spPr>
          <a:xfrm>
            <a:off x="1158240" y="4700588"/>
            <a:ext cx="5252288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spcBef>
                <a:spcPts val="1000"/>
              </a:spcBef>
              <a:buNone/>
            </a:pPr>
            <a:r>
              <a:rPr kumimoji="1" lang="en-US" altLang="ja-JP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Phần 1</a:t>
            </a:r>
          </a:p>
        </p:txBody>
      </p:sp>
    </p:spTree>
    <p:extLst>
      <p:ext uri="{BB962C8B-B14F-4D97-AF65-F5344CB8AC3E}">
        <p14:creationId xmlns:p14="http://schemas.microsoft.com/office/powerpoint/2010/main" val="2707071256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C57311FA-B297-4C5B-AA77-3247994834BB}"/>
              </a:ext>
            </a:extLst>
          </p:cNvPr>
          <p:cNvSpPr txBox="1"/>
          <p:nvPr/>
        </p:nvSpPr>
        <p:spPr>
          <a:xfrm>
            <a:off x="-3429000" y="2606674"/>
            <a:ext cx="10515600" cy="822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4400">
                <a:latin typeface="+mj-lt"/>
                <a:ea typeface="+mj-ea"/>
                <a:cs typeface="+mj-cs"/>
              </a:rPr>
              <a:t>Bình luận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Hình ảnh 3" descr="Ảnh có chứa văn bản&#10;&#10;Mô tả được tạo với mức tin cậy rất cao">
            <a:extLst>
              <a:ext uri="{FF2B5EF4-FFF2-40B4-BE49-F238E27FC236}">
                <a16:creationId xmlns:a16="http://schemas.microsoft.com/office/drawing/2014/main" id="{29F7D9BD-C207-40EC-8A45-B515AAAE1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509587"/>
            <a:ext cx="9144000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3328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C57311FA-B297-4C5B-AA77-3247994834BB}"/>
              </a:ext>
            </a:extLst>
          </p:cNvPr>
          <p:cNvSpPr txBox="1"/>
          <p:nvPr/>
        </p:nvSpPr>
        <p:spPr>
          <a:xfrm>
            <a:off x="-3048000" y="2606674"/>
            <a:ext cx="10515600" cy="822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4000">
                <a:latin typeface="+mj-lt"/>
                <a:ea typeface="+mj-ea"/>
                <a:cs typeface="+mj-cs"/>
              </a:rPr>
              <a:t>Liên hệ quản trị viên</a:t>
            </a: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Hình ảnh 3" descr="Ảnh có chứa ảnh chụp màn hình, văn bản&#10;&#10;Mô tả được tạo với mức tin cậy rất cao">
            <a:extLst>
              <a:ext uri="{FF2B5EF4-FFF2-40B4-BE49-F238E27FC236}">
                <a16:creationId xmlns:a16="http://schemas.microsoft.com/office/drawing/2014/main" id="{A488993F-FDE7-4F6C-815D-82865334A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167" y="800100"/>
            <a:ext cx="743902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5924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C57311FA-B297-4C5B-AA77-3247994834BB}"/>
              </a:ext>
            </a:extLst>
          </p:cNvPr>
          <p:cNvSpPr txBox="1"/>
          <p:nvPr/>
        </p:nvSpPr>
        <p:spPr>
          <a:xfrm>
            <a:off x="-3048000" y="2606674"/>
            <a:ext cx="10515600" cy="822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4000">
                <a:latin typeface="+mj-lt"/>
                <a:ea typeface="+mj-ea"/>
                <a:cs typeface="+mj-cs"/>
              </a:rPr>
              <a:t>Nhận thông báo</a:t>
            </a: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Hình ảnh 2" descr="Ảnh có chứa ảnh chụp màn hình, văn bản&#10;&#10;Mô tả được tạo với mức tin cậy rất cao">
            <a:extLst>
              <a:ext uri="{FF2B5EF4-FFF2-40B4-BE49-F238E27FC236}">
                <a16:creationId xmlns:a16="http://schemas.microsoft.com/office/drawing/2014/main" id="{C774A916-9BEF-449F-BBE5-3E8B186A9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993" y="0"/>
            <a:ext cx="53220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9533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C57311FA-B297-4C5B-AA77-3247994834BB}"/>
              </a:ext>
            </a:extLst>
          </p:cNvPr>
          <p:cNvSpPr txBox="1"/>
          <p:nvPr/>
        </p:nvSpPr>
        <p:spPr>
          <a:xfrm>
            <a:off x="243840" y="5273674"/>
            <a:ext cx="10515600" cy="822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4000">
                <a:latin typeface="+mj-lt"/>
                <a:ea typeface="+mj-ea"/>
                <a:cs typeface="+mj-cs"/>
              </a:rPr>
              <a:t>Quản lý khách hàng</a:t>
            </a: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Hình ảnh 2" descr="Ảnh có chứa ảnh chụp màn hình&#10;&#10;Mô tả được tạo với mức tin cậy cao">
            <a:extLst>
              <a:ext uri="{FF2B5EF4-FFF2-40B4-BE49-F238E27FC236}">
                <a16:creationId xmlns:a16="http://schemas.microsoft.com/office/drawing/2014/main" id="{4ED24F10-AB68-4AD1-873A-48D5B07D53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" y="372427"/>
            <a:ext cx="103251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3280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C57311FA-B297-4C5B-AA77-3247994834BB}"/>
              </a:ext>
            </a:extLst>
          </p:cNvPr>
          <p:cNvSpPr txBox="1"/>
          <p:nvPr/>
        </p:nvSpPr>
        <p:spPr>
          <a:xfrm>
            <a:off x="243840" y="5273674"/>
            <a:ext cx="10515600" cy="822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4000">
                <a:latin typeface="+mj-lt"/>
                <a:ea typeface="+mj-ea"/>
                <a:cs typeface="+mj-cs"/>
              </a:rPr>
              <a:t>Quản lý quản trị viên</a:t>
            </a: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Hình ảnh 3" descr="Ảnh có chứa ảnh chụp màn hình&#10;&#10;Mô tả được tạo với mức tin cậy rất cao">
            <a:extLst>
              <a:ext uri="{FF2B5EF4-FFF2-40B4-BE49-F238E27FC236}">
                <a16:creationId xmlns:a16="http://schemas.microsoft.com/office/drawing/2014/main" id="{79110E77-68E2-4035-AFEF-FB4A77C70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228" y="350520"/>
            <a:ext cx="9293543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1204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C57311FA-B297-4C5B-AA77-3247994834BB}"/>
              </a:ext>
            </a:extLst>
          </p:cNvPr>
          <p:cNvSpPr txBox="1"/>
          <p:nvPr/>
        </p:nvSpPr>
        <p:spPr>
          <a:xfrm>
            <a:off x="243840" y="5273674"/>
            <a:ext cx="10515600" cy="822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4000">
                <a:latin typeface="+mj-lt"/>
                <a:ea typeface="+mj-ea"/>
                <a:cs typeface="+mj-cs"/>
              </a:rPr>
              <a:t>Quản lý quảng cáo</a:t>
            </a: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Hình ảnh 2" descr="Ảnh có chứa ảnh chụp màn hình&#10;&#10;Mô tả được tạo với mức tin cậy rất cao">
            <a:extLst>
              <a:ext uri="{FF2B5EF4-FFF2-40B4-BE49-F238E27FC236}">
                <a16:creationId xmlns:a16="http://schemas.microsoft.com/office/drawing/2014/main" id="{E3A87FAF-0D42-4212-86B4-62AAC3F4F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0" y="182880"/>
            <a:ext cx="9814560" cy="433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3359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C57311FA-B297-4C5B-AA77-3247994834BB}"/>
              </a:ext>
            </a:extLst>
          </p:cNvPr>
          <p:cNvSpPr txBox="1"/>
          <p:nvPr/>
        </p:nvSpPr>
        <p:spPr>
          <a:xfrm>
            <a:off x="-2722880" y="2606674"/>
            <a:ext cx="10515600" cy="822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4000">
                <a:latin typeface="+mj-lt"/>
                <a:ea typeface="+mj-ea"/>
                <a:cs typeface="+mj-cs"/>
              </a:rPr>
              <a:t>Tìm kiếm bài viết</a:t>
            </a: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Hình ảnh 3" descr="Ảnh có chứa ảnh chụp màn hình&#10;&#10;Mô tả được tạo với mức tin cậy rất cao">
            <a:extLst>
              <a:ext uri="{FF2B5EF4-FFF2-40B4-BE49-F238E27FC236}">
                <a16:creationId xmlns:a16="http://schemas.microsoft.com/office/drawing/2014/main" id="{A34EC3D5-5B18-4071-AFBC-BD92878696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0"/>
            <a:ext cx="44088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2540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C57311FA-B297-4C5B-AA77-3247994834BB}"/>
              </a:ext>
            </a:extLst>
          </p:cNvPr>
          <p:cNvSpPr txBox="1"/>
          <p:nvPr/>
        </p:nvSpPr>
        <p:spPr>
          <a:xfrm>
            <a:off x="-3027680" y="2606674"/>
            <a:ext cx="10515600" cy="822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</a:t>
            </a:r>
            <a:r>
              <a:rPr lang="en-US" sz="4000">
                <a:latin typeface="+mj-lt"/>
                <a:ea typeface="+mj-ea"/>
                <a:cs typeface="+mj-cs"/>
              </a:rPr>
              <a:t>ả lời liên hệ</a:t>
            </a: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Hình ảnh 2" descr="Ảnh có chứa văn bản&#10;&#10;Mô tả được tạo với mức tin cậy rất cao">
            <a:extLst>
              <a:ext uri="{FF2B5EF4-FFF2-40B4-BE49-F238E27FC236}">
                <a16:creationId xmlns:a16="http://schemas.microsoft.com/office/drawing/2014/main" id="{EDD57AD5-9142-40F0-8A1D-0315E38E48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979" y="0"/>
            <a:ext cx="65892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2123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C57311FA-B297-4C5B-AA77-3247994834BB}"/>
              </a:ext>
            </a:extLst>
          </p:cNvPr>
          <p:cNvSpPr txBox="1"/>
          <p:nvPr/>
        </p:nvSpPr>
        <p:spPr>
          <a:xfrm>
            <a:off x="-3774440" y="2606674"/>
            <a:ext cx="10515600" cy="822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4000">
                <a:latin typeface="+mj-lt"/>
                <a:ea typeface="+mj-ea"/>
                <a:cs typeface="+mj-cs"/>
              </a:rPr>
              <a:t>Xem bài</a:t>
            </a: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Hình ảnh 3" descr="Ảnh có chứa văn bản, bản đồ&#10;&#10;Mô tả được tạo với mức tin cậy rất cao">
            <a:extLst>
              <a:ext uri="{FF2B5EF4-FFF2-40B4-BE49-F238E27FC236}">
                <a16:creationId xmlns:a16="http://schemas.microsoft.com/office/drawing/2014/main" id="{CC721F96-4148-4517-90B9-B3ECB55F5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920" y="342900"/>
            <a:ext cx="91440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18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Bảng 3">
            <a:extLst>
              <a:ext uri="{FF2B5EF4-FFF2-40B4-BE49-F238E27FC236}">
                <a16:creationId xmlns:a16="http://schemas.microsoft.com/office/drawing/2014/main" id="{37B45CBC-1B6A-44F1-BB21-04638676BB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924749"/>
              </p:ext>
            </p:extLst>
          </p:nvPr>
        </p:nvGraphicFramePr>
        <p:xfrm>
          <a:off x="2244694" y="109185"/>
          <a:ext cx="7702612" cy="727971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580292">
                  <a:extLst>
                    <a:ext uri="{9D8B030D-6E8A-4147-A177-3AD203B41FA5}">
                      <a16:colId xmlns:a16="http://schemas.microsoft.com/office/drawing/2014/main" val="4167633223"/>
                    </a:ext>
                  </a:extLst>
                </a:gridCol>
                <a:gridCol w="1240031">
                  <a:extLst>
                    <a:ext uri="{9D8B030D-6E8A-4147-A177-3AD203B41FA5}">
                      <a16:colId xmlns:a16="http://schemas.microsoft.com/office/drawing/2014/main" val="1542798952"/>
                    </a:ext>
                  </a:extLst>
                </a:gridCol>
                <a:gridCol w="1357423">
                  <a:extLst>
                    <a:ext uri="{9D8B030D-6E8A-4147-A177-3AD203B41FA5}">
                      <a16:colId xmlns:a16="http://schemas.microsoft.com/office/drawing/2014/main" val="181894841"/>
                    </a:ext>
                  </a:extLst>
                </a:gridCol>
                <a:gridCol w="2524866">
                  <a:extLst>
                    <a:ext uri="{9D8B030D-6E8A-4147-A177-3AD203B41FA5}">
                      <a16:colId xmlns:a16="http://schemas.microsoft.com/office/drawing/2014/main" val="2867330664"/>
                    </a:ext>
                  </a:extLst>
                </a:gridCol>
              </a:tblGrid>
              <a:tr h="351880">
                <a:tc gridSpan="4"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Mặt tr</a:t>
                      </a:r>
                      <a:r>
                        <a:rPr lang="vi-VN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ớc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721318"/>
                  </a:ext>
                </a:extLst>
              </a:tr>
              <a:tr h="351880">
                <a:tc>
                  <a:txBody>
                    <a:bodyPr/>
                    <a:lstStyle/>
                    <a:p>
                      <a:r>
                        <a:rPr lang="en-US" sz="1400" b="1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lớp 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BaiViet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 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Loại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Cụ  thể</a:t>
                      </a:r>
                      <a:endParaRPr lang="en-US" sz="14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548680"/>
                  </a:ext>
                </a:extLst>
              </a:tr>
              <a:tr h="553447">
                <a:tc gridSpan="2"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tả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Lớp các đối t</a:t>
                      </a:r>
                      <a:r>
                        <a:rPr lang="vi-VN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ợng bài viết trên trang tin tức</a:t>
                      </a:r>
                      <a:endParaRPr lang="en-US" sz="14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 sử dụng liên quan: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616629"/>
                  </a:ext>
                </a:extLst>
              </a:tr>
              <a:tr h="128651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năng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Thêm bài viết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Sửa bài viết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Xóa bài viết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Ẩn bài viết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Chặn bình luận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Gửi thông báo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Tìm kiếm bài viết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 thị</a:t>
                      </a:r>
                      <a:endParaRPr lang="en-US" sz="14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Đối tác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 trị viên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 trị viên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 trị viên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 trị viên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 trị viên , Bình luận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 viên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511035"/>
                  </a:ext>
                </a:extLst>
              </a:tr>
              <a:tr h="403341">
                <a:tc gridSpan="4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Mặt sau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850873"/>
                  </a:ext>
                </a:extLst>
              </a:tr>
              <a:tr h="2087012">
                <a:tc gridSpan="4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Thuộc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idBaiViet (int)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idLoaitin (int)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tacGia (String)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tieuDe (String)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tomTat (String)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noiDung (String)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urlAnh (String)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luotXem (int)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ngayDang (Date)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danhGia (int)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idBinhLuan (int)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695033"/>
                  </a:ext>
                </a:extLst>
              </a:tr>
              <a:tr h="955722">
                <a:tc gridSpan="4"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mối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 quát hóa: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  <a:endParaRPr lang="en-US" sz="14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tập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 mối liên quan khác: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</a:t>
                      </a:r>
                      <a:r>
                        <a:rPr lang="vi-VN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ời dùng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64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2007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Bảng 2">
            <a:extLst>
              <a:ext uri="{FF2B5EF4-FFF2-40B4-BE49-F238E27FC236}">
                <a16:creationId xmlns:a16="http://schemas.microsoft.com/office/drawing/2014/main" id="{1AD1D022-D4D1-475B-9274-F4FBA4D8C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57052"/>
              </p:ext>
            </p:extLst>
          </p:nvPr>
        </p:nvGraphicFramePr>
        <p:xfrm>
          <a:off x="2244694" y="894996"/>
          <a:ext cx="7702612" cy="5068008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580292">
                  <a:extLst>
                    <a:ext uri="{9D8B030D-6E8A-4147-A177-3AD203B41FA5}">
                      <a16:colId xmlns:a16="http://schemas.microsoft.com/office/drawing/2014/main" val="4167633223"/>
                    </a:ext>
                  </a:extLst>
                </a:gridCol>
                <a:gridCol w="1240031">
                  <a:extLst>
                    <a:ext uri="{9D8B030D-6E8A-4147-A177-3AD203B41FA5}">
                      <a16:colId xmlns:a16="http://schemas.microsoft.com/office/drawing/2014/main" val="1542798952"/>
                    </a:ext>
                  </a:extLst>
                </a:gridCol>
                <a:gridCol w="1357423">
                  <a:extLst>
                    <a:ext uri="{9D8B030D-6E8A-4147-A177-3AD203B41FA5}">
                      <a16:colId xmlns:a16="http://schemas.microsoft.com/office/drawing/2014/main" val="181894841"/>
                    </a:ext>
                  </a:extLst>
                </a:gridCol>
                <a:gridCol w="2524866">
                  <a:extLst>
                    <a:ext uri="{9D8B030D-6E8A-4147-A177-3AD203B41FA5}">
                      <a16:colId xmlns:a16="http://schemas.microsoft.com/office/drawing/2014/main" val="2867330664"/>
                    </a:ext>
                  </a:extLst>
                </a:gridCol>
              </a:tblGrid>
              <a:tr h="343019">
                <a:tc gridSpan="4"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Mặt tr</a:t>
                      </a:r>
                      <a:r>
                        <a:rPr lang="vi-VN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ớc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721318"/>
                  </a:ext>
                </a:extLst>
              </a:tr>
              <a:tr h="343019">
                <a:tc>
                  <a:txBody>
                    <a:bodyPr/>
                    <a:lstStyle/>
                    <a:p>
                      <a:r>
                        <a:rPr lang="en-US" sz="1400" b="1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lớp 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 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Loại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Cụ  thể</a:t>
                      </a:r>
                      <a:endParaRPr lang="en-US" sz="14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548680"/>
                  </a:ext>
                </a:extLst>
              </a:tr>
              <a:tr h="566978">
                <a:tc gridSpan="2"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tả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Lớp các đối t</a:t>
                      </a:r>
                      <a:r>
                        <a:rPr lang="vi-VN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ợng admin có chức năng quản lý trang web</a:t>
                      </a:r>
                      <a:endParaRPr lang="en-US" sz="14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 sử dụng liên quan: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616629"/>
                  </a:ext>
                </a:extLst>
              </a:tr>
              <a:tr h="1239663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năng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Tạo admin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Sửa admin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Xóa admin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 thị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Đối tác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1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511035"/>
                  </a:ext>
                </a:extLst>
              </a:tr>
              <a:tr h="396165">
                <a:tc gridSpan="4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Mặt sau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850873"/>
                  </a:ext>
                </a:extLst>
              </a:tr>
              <a:tr h="1145263">
                <a:tc gridSpan="4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Thuộc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idAdmin</a:t>
                      </a:r>
                      <a:r>
                        <a:rPr lang="en-US" sz="1400" b="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(int)</a:t>
                      </a:r>
                      <a:endParaRPr lang="en-US" sz="1400" b="0" baseline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tenAdmin</a:t>
                      </a:r>
                      <a:r>
                        <a:rPr lang="en-US" sz="1400" b="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(String)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matKhau (String)</a:t>
                      </a:r>
                      <a:endParaRPr lang="en-US" sz="1400" b="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695033"/>
                  </a:ext>
                </a:extLst>
              </a:tr>
              <a:tr h="1033901">
                <a:tc gridSpan="4"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mối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 quát hóa: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  <a:endParaRPr lang="en-US" sz="14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tập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 mối liên quan khác: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 viên, bài viết , bình luận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64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8075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Bảng 2">
            <a:extLst>
              <a:ext uri="{FF2B5EF4-FFF2-40B4-BE49-F238E27FC236}">
                <a16:creationId xmlns:a16="http://schemas.microsoft.com/office/drawing/2014/main" id="{1AD1D022-D4D1-475B-9274-F4FBA4D8C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034079"/>
              </p:ext>
            </p:extLst>
          </p:nvPr>
        </p:nvGraphicFramePr>
        <p:xfrm>
          <a:off x="2244694" y="1040139"/>
          <a:ext cx="7702612" cy="5080985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580292">
                  <a:extLst>
                    <a:ext uri="{9D8B030D-6E8A-4147-A177-3AD203B41FA5}">
                      <a16:colId xmlns:a16="http://schemas.microsoft.com/office/drawing/2014/main" val="4167633223"/>
                    </a:ext>
                  </a:extLst>
                </a:gridCol>
                <a:gridCol w="1240031">
                  <a:extLst>
                    <a:ext uri="{9D8B030D-6E8A-4147-A177-3AD203B41FA5}">
                      <a16:colId xmlns:a16="http://schemas.microsoft.com/office/drawing/2014/main" val="1542798952"/>
                    </a:ext>
                  </a:extLst>
                </a:gridCol>
                <a:gridCol w="1357423">
                  <a:extLst>
                    <a:ext uri="{9D8B030D-6E8A-4147-A177-3AD203B41FA5}">
                      <a16:colId xmlns:a16="http://schemas.microsoft.com/office/drawing/2014/main" val="181894841"/>
                    </a:ext>
                  </a:extLst>
                </a:gridCol>
                <a:gridCol w="2524866">
                  <a:extLst>
                    <a:ext uri="{9D8B030D-6E8A-4147-A177-3AD203B41FA5}">
                      <a16:colId xmlns:a16="http://schemas.microsoft.com/office/drawing/2014/main" val="2867330664"/>
                    </a:ext>
                  </a:extLst>
                </a:gridCol>
              </a:tblGrid>
              <a:tr h="343019">
                <a:tc gridSpan="4"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Mặt tr</a:t>
                      </a:r>
                      <a:r>
                        <a:rPr lang="vi-VN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ớc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721318"/>
                  </a:ext>
                </a:extLst>
              </a:tr>
              <a:tr h="343019">
                <a:tc>
                  <a:txBody>
                    <a:bodyPr/>
                    <a:lstStyle/>
                    <a:p>
                      <a:r>
                        <a:rPr lang="en-US" sz="1400" b="1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lớp 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QuanTriVien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 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Loại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Cụ  thể</a:t>
                      </a:r>
                      <a:endParaRPr lang="en-US" sz="14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548680"/>
                  </a:ext>
                </a:extLst>
              </a:tr>
              <a:tr h="566978">
                <a:tc gridSpan="2"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tả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Lớp các đối t</a:t>
                      </a:r>
                      <a:r>
                        <a:rPr lang="vi-VN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ợng quản trị viên có quyền sửa đổi, quản lý tài nguyên trên trang tin.</a:t>
                      </a:r>
                      <a:endParaRPr lang="en-US" sz="14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 sử dụng liên quan: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616629"/>
                  </a:ext>
                </a:extLst>
              </a:tr>
              <a:tr h="1239663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năng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Tạo quản trị viên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Sửa quản trị viên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Xóa quản trị viên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 thị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Đối tác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511035"/>
                  </a:ext>
                </a:extLst>
              </a:tr>
              <a:tr h="396165">
                <a:tc gridSpan="4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Mặt sau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850873"/>
                  </a:ext>
                </a:extLst>
              </a:tr>
              <a:tr h="1145263">
                <a:tc gridSpan="4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Thuộc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idQuanTriVien</a:t>
                      </a:r>
                      <a:r>
                        <a:rPr lang="en-US" sz="1400" b="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(int)</a:t>
                      </a:r>
                      <a:endParaRPr lang="en-US" sz="1400" b="0" baseline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tenQuanTriVien</a:t>
                      </a:r>
                      <a:r>
                        <a:rPr lang="en-US" sz="1400" b="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(String)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matKhau (String)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quyenQuanTri (int)</a:t>
                      </a:r>
                      <a:endParaRPr lang="en-US" sz="1400" b="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695033"/>
                  </a:ext>
                </a:extLst>
              </a:tr>
              <a:tr h="1033901">
                <a:tc gridSpan="4"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mối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 quát hóa: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  <a:endParaRPr lang="en-US" sz="14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tập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 mối liên quan khác: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 viên, bài viết, bình luận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64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4807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Bảng 2">
            <a:extLst>
              <a:ext uri="{FF2B5EF4-FFF2-40B4-BE49-F238E27FC236}">
                <a16:creationId xmlns:a16="http://schemas.microsoft.com/office/drawing/2014/main" id="{ADC1B4FC-EB48-482B-8F2B-13225646B7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764231"/>
              </p:ext>
            </p:extLst>
          </p:nvPr>
        </p:nvGraphicFramePr>
        <p:xfrm>
          <a:off x="2244694" y="894996"/>
          <a:ext cx="7702612" cy="5068008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580292">
                  <a:extLst>
                    <a:ext uri="{9D8B030D-6E8A-4147-A177-3AD203B41FA5}">
                      <a16:colId xmlns:a16="http://schemas.microsoft.com/office/drawing/2014/main" val="4167633223"/>
                    </a:ext>
                  </a:extLst>
                </a:gridCol>
                <a:gridCol w="1240031">
                  <a:extLst>
                    <a:ext uri="{9D8B030D-6E8A-4147-A177-3AD203B41FA5}">
                      <a16:colId xmlns:a16="http://schemas.microsoft.com/office/drawing/2014/main" val="1542798952"/>
                    </a:ext>
                  </a:extLst>
                </a:gridCol>
                <a:gridCol w="1357423">
                  <a:extLst>
                    <a:ext uri="{9D8B030D-6E8A-4147-A177-3AD203B41FA5}">
                      <a16:colId xmlns:a16="http://schemas.microsoft.com/office/drawing/2014/main" val="181894841"/>
                    </a:ext>
                  </a:extLst>
                </a:gridCol>
                <a:gridCol w="2524866">
                  <a:extLst>
                    <a:ext uri="{9D8B030D-6E8A-4147-A177-3AD203B41FA5}">
                      <a16:colId xmlns:a16="http://schemas.microsoft.com/office/drawing/2014/main" val="2867330664"/>
                    </a:ext>
                  </a:extLst>
                </a:gridCol>
              </a:tblGrid>
              <a:tr h="343019">
                <a:tc gridSpan="4"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Mặt tr</a:t>
                      </a:r>
                      <a:r>
                        <a:rPr lang="vi-VN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ớc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721318"/>
                  </a:ext>
                </a:extLst>
              </a:tr>
              <a:tr h="343019">
                <a:tc>
                  <a:txBody>
                    <a:bodyPr/>
                    <a:lstStyle/>
                    <a:p>
                      <a:r>
                        <a:rPr lang="en-US" sz="1400" b="1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lớp 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NguoiDung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 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4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Loại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Cụ  thể</a:t>
                      </a:r>
                      <a:endParaRPr lang="en-US" sz="14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548680"/>
                  </a:ext>
                </a:extLst>
              </a:tr>
              <a:tr h="566978">
                <a:tc gridSpan="2"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tả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Lớp các đối t</a:t>
                      </a:r>
                      <a:r>
                        <a:rPr lang="vi-VN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ợng ng</a:t>
                      </a:r>
                      <a:r>
                        <a:rPr lang="vi-VN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ời dùng </a:t>
                      </a:r>
                      <a:endParaRPr lang="en-US" sz="14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 sử dụng liên quan: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616629"/>
                  </a:ext>
                </a:extLst>
              </a:tr>
              <a:tr h="1239663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năng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 ký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 nhập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 thị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Đối tác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 viên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 viên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511035"/>
                  </a:ext>
                </a:extLst>
              </a:tr>
              <a:tr h="396165">
                <a:tc gridSpan="4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Mặt sau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850873"/>
                  </a:ext>
                </a:extLst>
              </a:tr>
              <a:tr h="1145263">
                <a:tc gridSpan="4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Thuộc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695033"/>
                  </a:ext>
                </a:extLst>
              </a:tr>
              <a:tr h="1033901">
                <a:tc gridSpan="4"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mối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 quát hóa: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  <a:endParaRPr lang="en-US" sz="14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tập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 mối liên quan khác: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 viên, bài viết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64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0372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Bảng 2">
            <a:extLst>
              <a:ext uri="{FF2B5EF4-FFF2-40B4-BE49-F238E27FC236}">
                <a16:creationId xmlns:a16="http://schemas.microsoft.com/office/drawing/2014/main" id="{ADC1B4FC-EB48-482B-8F2B-13225646B7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910273"/>
              </p:ext>
            </p:extLst>
          </p:nvPr>
        </p:nvGraphicFramePr>
        <p:xfrm>
          <a:off x="2244694" y="781827"/>
          <a:ext cx="7702612" cy="5853002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580292">
                  <a:extLst>
                    <a:ext uri="{9D8B030D-6E8A-4147-A177-3AD203B41FA5}">
                      <a16:colId xmlns:a16="http://schemas.microsoft.com/office/drawing/2014/main" val="4167633223"/>
                    </a:ext>
                  </a:extLst>
                </a:gridCol>
                <a:gridCol w="1240031">
                  <a:extLst>
                    <a:ext uri="{9D8B030D-6E8A-4147-A177-3AD203B41FA5}">
                      <a16:colId xmlns:a16="http://schemas.microsoft.com/office/drawing/2014/main" val="1542798952"/>
                    </a:ext>
                  </a:extLst>
                </a:gridCol>
                <a:gridCol w="1357423">
                  <a:extLst>
                    <a:ext uri="{9D8B030D-6E8A-4147-A177-3AD203B41FA5}">
                      <a16:colId xmlns:a16="http://schemas.microsoft.com/office/drawing/2014/main" val="181894841"/>
                    </a:ext>
                  </a:extLst>
                </a:gridCol>
                <a:gridCol w="2524866">
                  <a:extLst>
                    <a:ext uri="{9D8B030D-6E8A-4147-A177-3AD203B41FA5}">
                      <a16:colId xmlns:a16="http://schemas.microsoft.com/office/drawing/2014/main" val="2867330664"/>
                    </a:ext>
                  </a:extLst>
                </a:gridCol>
              </a:tblGrid>
              <a:tr h="343019">
                <a:tc gridSpan="4"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Mặt tr</a:t>
                      </a:r>
                      <a:r>
                        <a:rPr lang="vi-VN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ớc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721318"/>
                  </a:ext>
                </a:extLst>
              </a:tr>
              <a:tr h="343019">
                <a:tc>
                  <a:txBody>
                    <a:bodyPr/>
                    <a:lstStyle/>
                    <a:p>
                      <a:r>
                        <a:rPr lang="en-US" sz="1400" b="1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lớp 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ThanhVien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 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Loại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Cụ  thể</a:t>
                      </a:r>
                      <a:endParaRPr lang="en-US" sz="14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548680"/>
                  </a:ext>
                </a:extLst>
              </a:tr>
              <a:tr h="566978">
                <a:tc gridSpan="2"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tả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Lớp các đối t</a:t>
                      </a:r>
                      <a:r>
                        <a:rPr lang="vi-VN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ợng ng</a:t>
                      </a:r>
                      <a:r>
                        <a:rPr lang="vi-VN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ời dùng </a:t>
                      </a:r>
                      <a:endParaRPr lang="en-US" sz="14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 sử dụng liên quan: 6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616629"/>
                  </a:ext>
                </a:extLst>
              </a:tr>
              <a:tr h="1239663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năng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 xuất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 nhập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Nhận thông báo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Đánh giá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Tạo thành viên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Sửa thành viên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Xóa thành viên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 thị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Đối tác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 viên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 viên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Bài viết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 viên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511035"/>
                  </a:ext>
                </a:extLst>
              </a:tr>
              <a:tr h="396165">
                <a:tc gridSpan="4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Mặt sau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850873"/>
                  </a:ext>
                </a:extLst>
              </a:tr>
              <a:tr h="1145263">
                <a:tc gridSpan="4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Thuộc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idThanhVien (int)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tenThanhVien (String)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matKhauThanhVien (String)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email (String)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695033"/>
                  </a:ext>
                </a:extLst>
              </a:tr>
              <a:tr h="1033901">
                <a:tc gridSpan="4"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mối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 quát hóa: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  <a:endParaRPr lang="en-US" sz="14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tập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 mối liên quan khác: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 viên, bài viết, liên hệ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64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1485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Bảng 2">
            <a:extLst>
              <a:ext uri="{FF2B5EF4-FFF2-40B4-BE49-F238E27FC236}">
                <a16:creationId xmlns:a16="http://schemas.microsoft.com/office/drawing/2014/main" id="{6429A3DF-269E-4F2B-8333-8A7B0464BE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706984"/>
              </p:ext>
            </p:extLst>
          </p:nvPr>
        </p:nvGraphicFramePr>
        <p:xfrm>
          <a:off x="2244694" y="829027"/>
          <a:ext cx="7702612" cy="5413305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580292">
                  <a:extLst>
                    <a:ext uri="{9D8B030D-6E8A-4147-A177-3AD203B41FA5}">
                      <a16:colId xmlns:a16="http://schemas.microsoft.com/office/drawing/2014/main" val="4167633223"/>
                    </a:ext>
                  </a:extLst>
                </a:gridCol>
                <a:gridCol w="1240031">
                  <a:extLst>
                    <a:ext uri="{9D8B030D-6E8A-4147-A177-3AD203B41FA5}">
                      <a16:colId xmlns:a16="http://schemas.microsoft.com/office/drawing/2014/main" val="1542798952"/>
                    </a:ext>
                  </a:extLst>
                </a:gridCol>
                <a:gridCol w="1357423">
                  <a:extLst>
                    <a:ext uri="{9D8B030D-6E8A-4147-A177-3AD203B41FA5}">
                      <a16:colId xmlns:a16="http://schemas.microsoft.com/office/drawing/2014/main" val="181894841"/>
                    </a:ext>
                  </a:extLst>
                </a:gridCol>
                <a:gridCol w="2524866">
                  <a:extLst>
                    <a:ext uri="{9D8B030D-6E8A-4147-A177-3AD203B41FA5}">
                      <a16:colId xmlns:a16="http://schemas.microsoft.com/office/drawing/2014/main" val="2867330664"/>
                    </a:ext>
                  </a:extLst>
                </a:gridCol>
              </a:tblGrid>
              <a:tr h="343019">
                <a:tc gridSpan="4"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Mặt tr</a:t>
                      </a:r>
                      <a:r>
                        <a:rPr lang="vi-VN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ớc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721318"/>
                  </a:ext>
                </a:extLst>
              </a:tr>
              <a:tr h="343019">
                <a:tc>
                  <a:txBody>
                    <a:bodyPr/>
                    <a:lstStyle/>
                    <a:p>
                      <a:r>
                        <a:rPr lang="en-US" sz="1400" b="1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lớp 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TheLoai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 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4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Loại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Cụ  thể</a:t>
                      </a:r>
                      <a:endParaRPr lang="en-US" sz="14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548680"/>
                  </a:ext>
                </a:extLst>
              </a:tr>
              <a:tr h="566978">
                <a:tc gridSpan="2"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tả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Lớp các đối t</a:t>
                      </a:r>
                      <a:r>
                        <a:rPr lang="vi-VN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ợng thể loại của hệ thống</a:t>
                      </a:r>
                      <a:endParaRPr lang="en-US" sz="14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 sử dụng liên quan: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616629"/>
                  </a:ext>
                </a:extLst>
              </a:tr>
              <a:tr h="1239663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năng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Tạo thể loại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Sửa thể loại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Xóa thể loại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</a:t>
                      </a:r>
                      <a:r>
                        <a:rPr lang="vi-VN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danh sách các loại tin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</a:t>
                      </a:r>
                      <a:r>
                        <a:rPr lang="vi-VN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danh sách các bài viết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 thị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Đối tác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 trị bài viết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 trị bài viết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 trị bài viết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Loại tin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Bài viết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511035"/>
                  </a:ext>
                </a:extLst>
              </a:tr>
              <a:tr h="396165">
                <a:tc gridSpan="4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Mặt sau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850873"/>
                  </a:ext>
                </a:extLst>
              </a:tr>
              <a:tr h="1145263">
                <a:tc gridSpan="4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Thuộc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idTheLoai (int)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tenTheLoai (String)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695033"/>
                  </a:ext>
                </a:extLst>
              </a:tr>
              <a:tr h="1033901">
                <a:tc gridSpan="4"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mối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 quát hóa: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  <a:endParaRPr lang="en-US" sz="14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tập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 mối liên quan khác: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 viên, bài viết, loại tin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64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8567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Bảng 2">
            <a:extLst>
              <a:ext uri="{FF2B5EF4-FFF2-40B4-BE49-F238E27FC236}">
                <a16:creationId xmlns:a16="http://schemas.microsoft.com/office/drawing/2014/main" id="{ACE0863D-F93A-4D1F-AD98-83038B03DE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412420"/>
              </p:ext>
            </p:extLst>
          </p:nvPr>
        </p:nvGraphicFramePr>
        <p:xfrm>
          <a:off x="2244694" y="894996"/>
          <a:ext cx="7702612" cy="5199945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580292">
                  <a:extLst>
                    <a:ext uri="{9D8B030D-6E8A-4147-A177-3AD203B41FA5}">
                      <a16:colId xmlns:a16="http://schemas.microsoft.com/office/drawing/2014/main" val="4167633223"/>
                    </a:ext>
                  </a:extLst>
                </a:gridCol>
                <a:gridCol w="1240031">
                  <a:extLst>
                    <a:ext uri="{9D8B030D-6E8A-4147-A177-3AD203B41FA5}">
                      <a16:colId xmlns:a16="http://schemas.microsoft.com/office/drawing/2014/main" val="1542798952"/>
                    </a:ext>
                  </a:extLst>
                </a:gridCol>
                <a:gridCol w="1357423">
                  <a:extLst>
                    <a:ext uri="{9D8B030D-6E8A-4147-A177-3AD203B41FA5}">
                      <a16:colId xmlns:a16="http://schemas.microsoft.com/office/drawing/2014/main" val="181894841"/>
                    </a:ext>
                  </a:extLst>
                </a:gridCol>
                <a:gridCol w="2524866">
                  <a:extLst>
                    <a:ext uri="{9D8B030D-6E8A-4147-A177-3AD203B41FA5}">
                      <a16:colId xmlns:a16="http://schemas.microsoft.com/office/drawing/2014/main" val="2867330664"/>
                    </a:ext>
                  </a:extLst>
                </a:gridCol>
              </a:tblGrid>
              <a:tr h="343019">
                <a:tc gridSpan="4"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Mặt tr</a:t>
                      </a:r>
                      <a:r>
                        <a:rPr lang="vi-VN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ớc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721318"/>
                  </a:ext>
                </a:extLst>
              </a:tr>
              <a:tr h="343019">
                <a:tc>
                  <a:txBody>
                    <a:bodyPr/>
                    <a:lstStyle/>
                    <a:p>
                      <a:r>
                        <a:rPr lang="en-US" sz="1400" b="1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lớp 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LoaiTin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 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4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Loại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Cụ  thể</a:t>
                      </a:r>
                      <a:endParaRPr lang="en-US" sz="14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548680"/>
                  </a:ext>
                </a:extLst>
              </a:tr>
              <a:tr h="566978">
                <a:tc gridSpan="2"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tả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Lớp các đối t</a:t>
                      </a:r>
                      <a:r>
                        <a:rPr lang="vi-VN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ợng loại tin của hệ thống</a:t>
                      </a:r>
                      <a:endParaRPr lang="en-US" sz="14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 sử dụng liên quan: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616629"/>
                  </a:ext>
                </a:extLst>
              </a:tr>
              <a:tr h="1239663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năng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Tạo loại tin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Sửa loại tin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Xóa loại tin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</a:t>
                      </a:r>
                      <a:r>
                        <a:rPr lang="vi-VN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danh sách các bài viết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 thị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Đối tác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 trị bài viết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 trị bài viết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 trị bài viết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Bài viết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511035"/>
                  </a:ext>
                </a:extLst>
              </a:tr>
              <a:tr h="396165">
                <a:tc gridSpan="4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Mặt sau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850873"/>
                  </a:ext>
                </a:extLst>
              </a:tr>
              <a:tr h="1145263">
                <a:tc gridSpan="4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Thuộc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idLoaiTin (int)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tenLoaiTin (String)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idTheLoai (int)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695033"/>
                  </a:ext>
                </a:extLst>
              </a:tr>
              <a:tr h="1033901">
                <a:tc gridSpan="4"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mối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 quát hóa: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  <a:endParaRPr lang="en-US" sz="14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tập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Thể loại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 mối liên quan khác: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Bài viết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64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781092"/>
      </p:ext>
    </p:extLst>
  </p:cSld>
  <p:clrMapOvr>
    <a:masterClrMapping/>
  </p:clrMapOvr>
</p:sld>
</file>

<file path=ppt/theme/theme1.xml><?xml version="1.0" encoding="utf-8"?>
<a:theme xmlns:a="http://schemas.openxmlformats.org/drawingml/2006/main" name="Title">
  <a:themeElements>
    <a:clrScheme name="Scheat">
      <a:dk1>
        <a:srgbClr val="FFFFFF"/>
      </a:dk1>
      <a:lt1>
        <a:srgbClr val="000000"/>
      </a:lt1>
      <a:dk2>
        <a:srgbClr val="FFFFFF"/>
      </a:dk2>
      <a:lt2>
        <a:srgbClr val="EEECE1"/>
      </a:lt2>
      <a:accent1>
        <a:srgbClr val="7BCFF5"/>
      </a:accent1>
      <a:accent2>
        <a:srgbClr val="BBFF02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7BCFF5"/>
      </a:hlink>
      <a:folHlink>
        <a:srgbClr val="25AFEE"/>
      </a:folHlink>
    </a:clrScheme>
    <a:fontScheme name="Scheat">
      <a:majorFont>
        <a:latin typeface="Crimson Text"/>
        <a:ea typeface="Spica Neue"/>
        <a:cs typeface=""/>
      </a:majorFont>
      <a:minorFont>
        <a:latin typeface="Crimson Text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</TotalTime>
  <Words>1363</Words>
  <Application>Microsoft Office PowerPoint</Application>
  <PresentationFormat>Màn hình rộng</PresentationFormat>
  <Paragraphs>319</Paragraphs>
  <Slides>28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8</vt:i4>
      </vt:variant>
      <vt:variant>
        <vt:lpstr>Chủ đề</vt:lpstr>
      </vt:variant>
      <vt:variant>
        <vt:i4>2</vt:i4>
      </vt:variant>
      <vt:variant>
        <vt:lpstr>Tiêu đề Bản chiếu</vt:lpstr>
      </vt:variant>
      <vt:variant>
        <vt:i4>28</vt:i4>
      </vt:variant>
    </vt:vector>
  </HeadingPairs>
  <TitlesOfParts>
    <vt:vector size="38" baseType="lpstr">
      <vt:lpstr>游ゴシック</vt:lpstr>
      <vt:lpstr>游ゴシック Light</vt:lpstr>
      <vt:lpstr>Arial</vt:lpstr>
      <vt:lpstr>Calibri</vt:lpstr>
      <vt:lpstr>Calibri Light</vt:lpstr>
      <vt:lpstr>Crimson Text</vt:lpstr>
      <vt:lpstr>Spica Neue</vt:lpstr>
      <vt:lpstr>Times New Roman</vt:lpstr>
      <vt:lpstr>Title</vt:lpstr>
      <vt:lpstr>Office Theme</vt:lpstr>
      <vt:lpstr>MÔ HÌNH CẤU TRÚC</vt:lpstr>
      <vt:lpstr>ĐẶC TẢ LỚP- CRC card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Biểu đồ lớp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MÔ HÌNH CẤU TRÚC</dc:title>
  <dc:creator>Dam_Minh_Tien</dc:creator>
  <cp:lastModifiedBy>Dam_Minh_Tien</cp:lastModifiedBy>
  <cp:revision>28</cp:revision>
  <dcterms:created xsi:type="dcterms:W3CDTF">2017-11-05T02:02:36Z</dcterms:created>
  <dcterms:modified xsi:type="dcterms:W3CDTF">2017-11-13T18:35:46Z</dcterms:modified>
</cp:coreProperties>
</file>