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79" r:id="rId11"/>
    <p:sldId id="280" r:id="rId12"/>
    <p:sldId id="281" r:id="rId13"/>
    <p:sldId id="282" r:id="rId14"/>
    <p:sldId id="283" r:id="rId15"/>
    <p:sldId id="271" r:id="rId16"/>
    <p:sldId id="272" r:id="rId17"/>
    <p:sldId id="274" r:id="rId18"/>
    <p:sldId id="277" r:id="rId19"/>
    <p:sldId id="275" r:id="rId20"/>
    <p:sldId id="276" r:id="rId21"/>
    <p:sldId id="286" r:id="rId22"/>
    <p:sldId id="284" r:id="rId23"/>
    <p:sldId id="28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9"/>
    <a:srgbClr val="D1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CEF04-067F-48EA-80CD-BE9E71797D92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13B2-34E5-4F27-89A3-A526EFE59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5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HP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 dirty="0" smtClean="0"/>
              <a:t>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1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A13B2-34E5-4F27-89A3-A526EFE59B1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8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2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August 16,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49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izen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en-US" dirty="0" smtClean="0"/>
              <a:t>Site Name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9" b="1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Team No: Project Name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5" y="1524000"/>
            <a:ext cx="5303520" cy="320040"/>
          </a:xfrm>
        </p:spPr>
        <p:txBody>
          <a:bodyPr anchor="t">
            <a:noAutofit/>
          </a:bodyPr>
          <a:lstStyle>
            <a:lvl1pPr marL="0" indent="0" algn="r">
              <a:spcBef>
                <a:spcPts val="0"/>
              </a:spcBef>
              <a:buNone/>
              <a:defRPr sz="19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algn="r"/>
            <a:r>
              <a:rPr lang="en-US" dirty="0" smtClean="0"/>
              <a:t>Month 00-00, 20XX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75865" y="1906552"/>
            <a:ext cx="5303520" cy="4189448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algn="ctr"/>
            <a:r>
              <a:rPr lang="en-US" sz="1600" dirty="0" smtClean="0"/>
              <a:t>Where is this project Located? Site Map with “you are here”… For Business Process just room no. and then team pics</a:t>
            </a:r>
            <a:endParaRPr lang="en-US" sz="1600" dirty="0"/>
          </a:p>
        </p:txBody>
      </p:sp>
      <p:sp>
        <p:nvSpPr>
          <p:cNvPr id="19" name="Title 3"/>
          <p:cNvSpPr txBox="1">
            <a:spLocks/>
          </p:cNvSpPr>
          <p:nvPr userDrawn="1"/>
        </p:nvSpPr>
        <p:spPr>
          <a:xfrm>
            <a:off x="609441" y="481751"/>
            <a:ext cx="10969943" cy="41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99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99" dirty="0" smtClean="0"/>
              <a:t>Kaizen Details</a:t>
            </a:r>
            <a:endParaRPr lang="en-US" sz="2799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917219" y="6650547"/>
            <a:ext cx="1662165" cy="21282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Confidential - Internal Use Only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49000" y="6430870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fore/Af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295400"/>
            <a:ext cx="3429000" cy="1309110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Insert information about the issue identified</a:t>
            </a:r>
          </a:p>
          <a:p>
            <a:pPr lvl="0"/>
            <a:r>
              <a:rPr lang="en-US" dirty="0" smtClean="0"/>
              <a:t>Make it visual, how do I know that is a problem?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1" y="1295400"/>
            <a:ext cx="3429000" cy="1309110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Describe the solution implemented</a:t>
            </a:r>
          </a:p>
          <a:p>
            <a:pPr lvl="0"/>
            <a:r>
              <a:rPr lang="en-US" dirty="0" smtClean="0"/>
              <a:t>Keep it brief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50385" y="1295400"/>
            <a:ext cx="3429000" cy="1309110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What results/metrics were affected by this change?</a:t>
            </a:r>
            <a:endParaRPr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69115" y="2725842"/>
            <a:ext cx="1101027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219349" y="957724"/>
            <a:ext cx="0" cy="176812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051818" y="957724"/>
            <a:ext cx="0" cy="176812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5791120" y="2725842"/>
            <a:ext cx="2404" cy="3643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 userDrawn="1"/>
        </p:nvSpPr>
        <p:spPr>
          <a:xfrm>
            <a:off x="626907" y="520966"/>
            <a:ext cx="10969943" cy="41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99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99" dirty="0" smtClean="0"/>
              <a:t>Before</a:t>
            </a:r>
            <a:r>
              <a:rPr lang="en-US" sz="2799" baseline="0" dirty="0" smtClean="0"/>
              <a:t> / After </a:t>
            </a:r>
            <a:endParaRPr lang="en-US" sz="2799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49192" y="1031455"/>
            <a:ext cx="3429000" cy="425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 smtClean="0">
                <a:latin typeface="+mj-lt"/>
              </a:rPr>
              <a:t>Problem</a:t>
            </a:r>
            <a:endParaRPr lang="en-US" sz="1800" b="1" dirty="0">
              <a:latin typeface="+mj-lt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04676" y="1031455"/>
            <a:ext cx="3429000" cy="425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 smtClean="0">
                <a:latin typeface="+mj-lt"/>
              </a:rPr>
              <a:t>Solution</a:t>
            </a:r>
            <a:endParaRPr lang="en-US" sz="1800" b="1" dirty="0">
              <a:latin typeface="+mj-lt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7810500" y="1050096"/>
            <a:ext cx="3429000" cy="425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 smtClean="0">
                <a:latin typeface="+mj-lt"/>
              </a:rPr>
              <a:t>Results</a:t>
            </a:r>
            <a:endParaRPr lang="en-US" sz="1800" b="1" dirty="0">
              <a:latin typeface="+mj-lt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616473" y="2851106"/>
            <a:ext cx="3429000" cy="425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 smtClean="0">
                <a:latin typeface="+mj-lt"/>
              </a:rPr>
              <a:t>Before</a:t>
            </a:r>
            <a:endParaRPr lang="en-US" sz="1800" b="1" dirty="0">
              <a:latin typeface="+mj-lt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6074249" y="2851106"/>
            <a:ext cx="3429000" cy="425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 smtClean="0">
                <a:latin typeface="+mj-lt"/>
              </a:rPr>
              <a:t>After</a:t>
            </a:r>
            <a:endParaRPr lang="en-US" sz="1800" b="1" dirty="0">
              <a:latin typeface="+mj-lt"/>
            </a:endParaRPr>
          </a:p>
        </p:txBody>
      </p:sp>
      <p:sp>
        <p:nvSpPr>
          <p:cNvPr id="60" name="Content Placeholder 2"/>
          <p:cNvSpPr>
            <a:spLocks noGrp="1"/>
          </p:cNvSpPr>
          <p:nvPr>
            <p:ph sz="half" idx="1"/>
          </p:nvPr>
        </p:nvSpPr>
        <p:spPr>
          <a:xfrm>
            <a:off x="609441" y="3206612"/>
            <a:ext cx="5133891" cy="292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1" name="Content Placeholder 3"/>
          <p:cNvSpPr>
            <a:spLocks noGrp="1"/>
          </p:cNvSpPr>
          <p:nvPr>
            <p:ph sz="half" idx="2"/>
          </p:nvPr>
        </p:nvSpPr>
        <p:spPr>
          <a:xfrm>
            <a:off x="5870227" y="3204292"/>
            <a:ext cx="5726623" cy="293015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19348" y="514092"/>
            <a:ext cx="736003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en-US" dirty="0" smtClean="0"/>
              <a:t>Team No: Project Name Here</a:t>
            </a:r>
            <a:endParaRPr dirty="0"/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17219" y="6650547"/>
            <a:ext cx="1662165" cy="21282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Confidential - Internal Use Only</a:t>
            </a:r>
            <a:endParaRPr lang="en-US" dirty="0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430870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8127316" y="-588607"/>
            <a:ext cx="2220090" cy="4147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Final Report Out</a:t>
            </a:r>
            <a:endParaRPr lang="en-US" sz="1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6470754" y="-588607"/>
            <a:ext cx="1411991" cy="4147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33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Daily Wrap </a:t>
            </a:r>
            <a:endParaRPr lang="en-US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 userDrawn="1"/>
        </p:nvSpPr>
        <p:spPr>
          <a:xfrm>
            <a:off x="3513679" y="-584684"/>
            <a:ext cx="1171984" cy="41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GEMBA</a:t>
            </a:r>
          </a:p>
        </p:txBody>
      </p:sp>
      <p:sp>
        <p:nvSpPr>
          <p:cNvPr id="27" name="Rounded Rectangle 26"/>
          <p:cNvSpPr/>
          <p:nvPr userDrawn="1"/>
        </p:nvSpPr>
        <p:spPr>
          <a:xfrm>
            <a:off x="4931228" y="-588609"/>
            <a:ext cx="1293962" cy="414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Kick Off</a:t>
            </a:r>
            <a:endParaRPr lang="en-US" sz="1800" b="1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558514" y="-581422"/>
            <a:ext cx="1709599" cy="4147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 Review</a:t>
            </a:r>
            <a:endParaRPr lang="en-US" sz="1800" b="1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3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1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0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C259-C079-4C76-8670-D9D45155962F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C75B-2B10-465F-9C5A-BD48EB4CE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2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6.187.228.117/shortage/buyer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6.187.225.122/emcn-purchas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8.wmf"/><Relationship Id="rId4" Type="http://schemas.openxmlformats.org/officeDocument/2006/relationships/package" Target="../embeddings/Microsoft_Excel_Worksheet1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file:///C:\Users\yaoqinw\Desktop\2.How%20to%20push%20out%20IO%20delivery%20date%20in%20SAP.docx" TargetMode="External"/><Relationship Id="rId7" Type="http://schemas.openxmlformats.org/officeDocument/2006/relationships/oleObject" Target="file:///C:\Users\yaoqinw\Desktop\3.CPU%20upside%20allocation.docx" TargetMode="Externa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.jpeg"/><Relationship Id="rId5" Type="http://schemas.openxmlformats.org/officeDocument/2006/relationships/oleObject" Target="file:///C:\Users\yaoqinw\Desktop\1.%20Supply%20Decommit.docx" TargetMode="External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file:///C:\Users\yaoqinw\Desktop\2.Schedule%20Maintain%20Timely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Kaizen Sharing &amp; New SOS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8013" y="5492254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Aug.16</a:t>
            </a:r>
            <a:r>
              <a:rPr lang="en-US" b="1" baseline="30000" dirty="0" smtClean="0"/>
              <a:t>th</a:t>
            </a:r>
            <a:r>
              <a:rPr lang="en-US" b="1" dirty="0" smtClean="0"/>
              <a:t> .2017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79921"/>
              </p:ext>
            </p:extLst>
          </p:nvPr>
        </p:nvGraphicFramePr>
        <p:xfrm>
          <a:off x="608014" y="3323919"/>
          <a:ext cx="8425819" cy="177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05"/>
                <a:gridCol w="7076858"/>
                <a:gridCol w="996156"/>
              </a:tblGrid>
              <a:tr h="3547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Material feed to line model change for Mentor Media kitting materials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Selin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</a:tr>
              <a:tr h="3547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Accuracy of customers' orders' delivery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ack</a:t>
                      </a:r>
                      <a:r>
                        <a:rPr lang="en-US" sz="1800" u="none" strike="noStrike" dirty="0" smtClean="0">
                          <a:effectLst/>
                        </a:rPr>
                        <a:t>-date improvement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smtClean="0">
                          <a:effectLst/>
                        </a:rPr>
                        <a:t>Kitty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</a:tr>
              <a:tr h="3547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smtClean="0">
                          <a:effectLst/>
                        </a:rPr>
                        <a:t>Excess Depletion Process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</a:tr>
              <a:tr h="3547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Shortage material </a:t>
                      </a:r>
                      <a:r>
                        <a:rPr lang="en-US" sz="1800" u="none" strike="noStrike" dirty="0" smtClean="0">
                          <a:effectLst/>
                        </a:rPr>
                        <a:t>receiving </a:t>
                      </a:r>
                      <a:r>
                        <a:rPr lang="en-US" sz="1800" u="none" strike="noStrike" dirty="0">
                          <a:effectLst/>
                        </a:rPr>
                        <a:t>process improvement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Bella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</a:tr>
              <a:tr h="3547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New SOS report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Cindi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6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Kaizen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Excess Depletion </a:t>
            </a:r>
            <a:r>
              <a:rPr lang="en-US" altLang="zh-CN" dirty="0"/>
              <a:t>P</a:t>
            </a:r>
            <a:r>
              <a:rPr lang="en-US" altLang="zh-CN" dirty="0" smtClean="0"/>
              <a:t>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8013" y="5312225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608013" y="5312225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Iris Ge &amp; </a:t>
            </a:r>
            <a:r>
              <a:rPr lang="en-US" b="1" dirty="0" err="1" smtClean="0"/>
              <a:t>Binimo</a:t>
            </a:r>
            <a:r>
              <a:rPr lang="en-US" b="1" dirty="0" smtClean="0"/>
              <a:t> Liu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is the Change?</a:t>
            </a: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-Operation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id:image001.jpg@01D30624.81B294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632" y="563395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Process</a:t>
            </a:r>
            <a:endParaRPr lang="en-US" sz="3200" b="1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263352" y="1268760"/>
            <a:ext cx="11521280" cy="4896544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WH</a:t>
            </a:r>
            <a:endParaRPr lang="en-US" dirty="0" err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8" y="1534429"/>
            <a:ext cx="10895636" cy="4275384"/>
          </a:xfrm>
          <a:prstGeom prst="rect">
            <a:avLst/>
          </a:prstGeom>
        </p:spPr>
      </p:pic>
      <p:pic>
        <p:nvPicPr>
          <p:cNvPr id="7" name="Picture 2" descr="cid:image001.jpg@01D30624.81B294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9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13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5480" y="584096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Operation</a:t>
            </a:r>
            <a:endParaRPr lang="en-US" sz="3200" b="1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263352" y="1268760"/>
            <a:ext cx="11521280" cy="4896544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WH</a:t>
            </a:r>
            <a:endParaRPr lang="en-US" dirty="0" err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07368" y="1916832"/>
          <a:ext cx="11175032" cy="302433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38930"/>
                <a:gridCol w="1024672"/>
                <a:gridCol w="1466723"/>
                <a:gridCol w="3661945"/>
                <a:gridCol w="3182762"/>
              </a:tblGrid>
              <a:tr h="907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Material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action item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reason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WORP tool status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action taken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17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872352-B21@@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accrual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fcst</a:t>
                      </a:r>
                      <a:r>
                        <a:rPr lang="en-US" sz="2000" dirty="0">
                          <a:effectLst/>
                        </a:rPr>
                        <a:t> downside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ap</a:t>
                      </a:r>
                      <a:r>
                        <a:rPr lang="en-US" sz="2000" dirty="0">
                          <a:effectLst/>
                        </a:rPr>
                        <a:t> has demand/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ww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excess,no</a:t>
                      </a:r>
                      <a:r>
                        <a:rPr lang="en-US" sz="2000" dirty="0">
                          <a:effectLst/>
                        </a:rPr>
                        <a:t> S/B opportunity/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High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consumption,keep</a:t>
                      </a:r>
                      <a:r>
                        <a:rPr lang="en-US" sz="2000" dirty="0" smtClean="0">
                          <a:effectLst/>
                        </a:rPr>
                        <a:t>/etc</a:t>
                      </a:r>
                      <a:r>
                        <a:rPr lang="en-US" sz="2000" dirty="0">
                          <a:effectLst/>
                        </a:rPr>
                        <a:t>..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checked with </a:t>
                      </a:r>
                      <a:r>
                        <a:rPr lang="en-US" sz="2000" dirty="0" err="1">
                          <a:effectLst/>
                        </a:rPr>
                        <a:t>ams</a:t>
                      </a:r>
                      <a:r>
                        <a:rPr lang="en-US" sz="2000" dirty="0">
                          <a:effectLst/>
                        </a:rPr>
                        <a:t>, will take 10pcs/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checked with </a:t>
                      </a:r>
                      <a:r>
                        <a:rPr lang="en-US" sz="2000" dirty="0" err="1">
                          <a:effectLst/>
                        </a:rPr>
                        <a:t>emea,no</a:t>
                      </a:r>
                      <a:r>
                        <a:rPr lang="en-US" sz="2000" dirty="0">
                          <a:effectLst/>
                        </a:rPr>
                        <a:t> need as will rework from another part/..</a:t>
                      </a:r>
                      <a:r>
                        <a:rPr lang="en-US" sz="2000" dirty="0" err="1">
                          <a:effectLst/>
                        </a:rPr>
                        <a:t>etc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51584" y="55892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8304" y="5265484"/>
            <a:ext cx="1058517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dirty="0" smtClean="0"/>
              <a:t>根</a:t>
            </a:r>
            <a:r>
              <a:rPr lang="zh-CN" altLang="en-US" dirty="0"/>
              <a:t>据</a:t>
            </a:r>
            <a:r>
              <a:rPr lang="en-US" dirty="0"/>
              <a:t>7</a:t>
            </a:r>
            <a:r>
              <a:rPr lang="zh-CN" altLang="en-US" dirty="0"/>
              <a:t>月份的</a:t>
            </a:r>
            <a:r>
              <a:rPr lang="en-US" dirty="0"/>
              <a:t>E&amp;O report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80% </a:t>
            </a:r>
            <a:r>
              <a:rPr lang="en-US" dirty="0"/>
              <a:t>accrual$</a:t>
            </a:r>
            <a:r>
              <a:rPr lang="zh-CN" altLang="en-US" dirty="0"/>
              <a:t>料号大部分</a:t>
            </a:r>
            <a:r>
              <a:rPr lang="en-US" dirty="0"/>
              <a:t>buyer </a:t>
            </a:r>
            <a:r>
              <a:rPr lang="zh-CN" altLang="en-US" dirty="0"/>
              <a:t>少于</a:t>
            </a:r>
            <a:r>
              <a:rPr lang="en-US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数量多于</a:t>
            </a:r>
            <a:r>
              <a:rPr lang="en-US" dirty="0"/>
              <a:t>15</a:t>
            </a:r>
            <a:r>
              <a:rPr lang="zh-CN" altLang="en-US" dirty="0"/>
              <a:t>个就查询</a:t>
            </a:r>
            <a:r>
              <a:rPr lang="en-US" dirty="0">
                <a:solidFill>
                  <a:srgbClr val="FF0000"/>
                </a:solidFill>
              </a:rPr>
              <a:t>TOP 15</a:t>
            </a:r>
            <a:r>
              <a:rPr lang="zh-CN" altLang="en-US" dirty="0"/>
              <a:t>并且</a:t>
            </a:r>
            <a:r>
              <a:rPr lang="en-US" dirty="0"/>
              <a:t>take</a:t>
            </a:r>
            <a:r>
              <a:rPr lang="zh-CN" altLang="en-US" dirty="0"/>
              <a:t>相应</a:t>
            </a:r>
            <a:r>
              <a:rPr lang="en-US" dirty="0"/>
              <a:t>action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" name="Picture 2" descr="cid:image001.jpg@01D30624.81B294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3" y="586050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14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2888" y="314358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WORP </a:t>
            </a:r>
            <a:r>
              <a:rPr lang="en-US" altLang="zh-CN" sz="2400" b="1" dirty="0" smtClean="0"/>
              <a:t>tool</a:t>
            </a:r>
            <a:endParaRPr lang="en-US" sz="2400" b="1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263351" y="733458"/>
            <a:ext cx="11319047" cy="5184576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WH</a:t>
            </a:r>
            <a:endParaRPr lang="en-US" dirty="0" err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5" y="831635"/>
            <a:ext cx="9791700" cy="2905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318" y="2620036"/>
            <a:ext cx="7054407" cy="2055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6568" y="4741771"/>
            <a:ext cx="11665296" cy="1274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在</a:t>
            </a:r>
            <a:r>
              <a:rPr lang="en-US" dirty="0"/>
              <a:t>WOPR</a:t>
            </a:r>
            <a:r>
              <a:rPr lang="zh-CN" altLang="en-US" dirty="0"/>
              <a:t>不做任何选择，就可以</a:t>
            </a:r>
            <a:r>
              <a:rPr lang="en-US" dirty="0"/>
              <a:t>download</a:t>
            </a:r>
            <a:r>
              <a:rPr lang="zh-CN" altLang="en-US" dirty="0"/>
              <a:t>下所有</a:t>
            </a:r>
            <a:r>
              <a:rPr lang="en-US" dirty="0"/>
              <a:t>site</a:t>
            </a:r>
            <a:r>
              <a:rPr lang="zh-CN" altLang="en-US" dirty="0"/>
              <a:t>所有料号的</a:t>
            </a:r>
            <a:r>
              <a:rPr lang="en-US" dirty="0"/>
              <a:t>status, </a:t>
            </a:r>
            <a:r>
              <a:rPr lang="zh-CN" altLang="en-US" dirty="0"/>
              <a:t>只是文件比较大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需</a:t>
            </a:r>
            <a:r>
              <a:rPr lang="zh-CN" altLang="en-US" dirty="0"/>
              <a:t>要花</a:t>
            </a:r>
            <a:r>
              <a:rPr lang="en-US" dirty="0"/>
              <a:t>8</a:t>
            </a:r>
            <a:r>
              <a:rPr lang="zh-CN" altLang="en-US" dirty="0"/>
              <a:t>分钟</a:t>
            </a:r>
            <a:r>
              <a:rPr lang="en-US" dirty="0"/>
              <a:t>download</a:t>
            </a:r>
            <a:r>
              <a:rPr lang="zh-CN" altLang="en-US" dirty="0"/>
              <a:t>下来</a:t>
            </a:r>
            <a:r>
              <a:rPr lang="zh-CN" altLang="en-US" dirty="0" smtClean="0"/>
              <a:t>，文</a:t>
            </a:r>
            <a:r>
              <a:rPr lang="zh-CN" altLang="en-US" dirty="0"/>
              <a:t>件有</a:t>
            </a:r>
            <a:r>
              <a:rPr lang="en-US" dirty="0"/>
              <a:t>107M, 45</a:t>
            </a:r>
            <a:r>
              <a:rPr lang="zh-CN" altLang="en-US" dirty="0"/>
              <a:t>万条记</a:t>
            </a:r>
            <a:r>
              <a:rPr lang="zh-CN" altLang="en-US" dirty="0" smtClean="0"/>
              <a:t>录</a:t>
            </a:r>
            <a:r>
              <a:rPr lang="en-US" altLang="zh-CN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WOPR </a:t>
            </a:r>
            <a:r>
              <a:rPr lang="en-US" dirty="0"/>
              <a:t>Global search, </a:t>
            </a:r>
            <a:r>
              <a:rPr lang="zh-CN" altLang="en-US" dirty="0"/>
              <a:t>可以输入一个</a:t>
            </a:r>
            <a:r>
              <a:rPr lang="en-US" dirty="0"/>
              <a:t>P/N</a:t>
            </a:r>
            <a:r>
              <a:rPr lang="zh-CN" altLang="en-US" dirty="0"/>
              <a:t>或者一个关键词</a:t>
            </a:r>
            <a:r>
              <a:rPr lang="en-US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譬如</a:t>
            </a:r>
            <a:r>
              <a:rPr lang="en-US" dirty="0" smtClean="0">
                <a:solidFill>
                  <a:srgbClr val="FF0000"/>
                </a:solidFill>
              </a:rPr>
              <a:t>HDD/SDD</a:t>
            </a:r>
            <a:r>
              <a:rPr lang="en-US" dirty="0" smtClean="0"/>
              <a:t>),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那</a:t>
            </a:r>
            <a:r>
              <a:rPr lang="zh-CN" altLang="en-US" dirty="0"/>
              <a:t>就会跑出所有相关联的</a:t>
            </a:r>
            <a:r>
              <a:rPr lang="en-US" dirty="0"/>
              <a:t>site</a:t>
            </a:r>
            <a:r>
              <a:rPr lang="zh-CN" altLang="en-US" dirty="0"/>
              <a:t>的内</a:t>
            </a:r>
            <a:r>
              <a:rPr lang="zh-CN" altLang="en-US" dirty="0" smtClean="0"/>
              <a:t>容</a:t>
            </a:r>
            <a:r>
              <a:rPr lang="en-US" altLang="zh-CN" dirty="0" smtClean="0"/>
              <a:t>,SSD </a:t>
            </a:r>
            <a:r>
              <a:rPr lang="zh-CN" altLang="en-US" dirty="0" smtClean="0"/>
              <a:t>测试，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分钟左右（</a:t>
            </a:r>
            <a:r>
              <a:rPr lang="en-US" altLang="zh-CN" dirty="0" smtClean="0"/>
              <a:t>way: input </a:t>
            </a:r>
            <a:r>
              <a:rPr lang="zh-CN" altLang="en-US" dirty="0" smtClean="0"/>
              <a:t>关键字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SaveExport</a:t>
            </a:r>
            <a:r>
              <a:rPr lang="en-US" altLang="zh-CN" dirty="0" smtClean="0">
                <a:sym typeface="Wingdings" panose="05000000000000000000" pitchFamily="2" charset="2"/>
              </a:rPr>
              <a:t> to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3" name="Picture 2" descr="cid:image001.jpg@01D30624.81B294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7" y="6016211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Kaizen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9307167" cy="533400"/>
          </a:xfrm>
        </p:spPr>
        <p:txBody>
          <a:bodyPr/>
          <a:lstStyle/>
          <a:p>
            <a:r>
              <a:rPr lang="en-US" altLang="zh-CN" dirty="0" smtClean="0"/>
              <a:t>Shortage material receiving process improvement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8013" y="5312225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608013" y="5312225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Bella Yao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7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1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Change?</a:t>
            </a: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-Operation</a:t>
            </a:r>
            <a:endParaRPr 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id:image001.jpg@01D30624.81B294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17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5923" y="494309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New receiving process for shortage material</a:t>
            </a:r>
            <a:endParaRPr lang="en-US" sz="3200" b="1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335360" y="1054133"/>
            <a:ext cx="11521280" cy="4896544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WH</a:t>
            </a:r>
            <a:endParaRPr lang="en-US" dirty="0" err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35" y="1220849"/>
            <a:ext cx="8923663" cy="4563112"/>
          </a:xfrm>
          <a:prstGeom prst="rect">
            <a:avLst/>
          </a:prstGeom>
          <a:noFill/>
        </p:spPr>
      </p:pic>
      <p:pic>
        <p:nvPicPr>
          <p:cNvPr id="12" name="Picture 2" descr="cid:image001.jpg@01D30624.81B294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4" y="6051550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1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18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071" y="494309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Kanban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8635" y="1098188"/>
            <a:ext cx="923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Shortage material visible to W/H operator</a:t>
            </a:r>
            <a:endParaRPr lang="en-GB" dirty="0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2" y="1936388"/>
            <a:ext cx="4514055" cy="3385541"/>
          </a:xfrm>
          <a:prstGeom prst="rect">
            <a:avLst/>
          </a:prstGeom>
        </p:spPr>
      </p:pic>
      <p:pic>
        <p:nvPicPr>
          <p:cNvPr id="10" name="Picture 2" descr="cid:image001.jpg@01D30624.81B294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207" y="2192357"/>
            <a:ext cx="7056864" cy="28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19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071" y="494309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Operation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2" y="1876111"/>
            <a:ext cx="11483356" cy="3598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8635" y="1250578"/>
            <a:ext cx="923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supply information for shortage material (at least twice a day)</a:t>
            </a:r>
            <a:endParaRPr lang="en-GB" dirty="0"/>
          </a:p>
        </p:txBody>
      </p:sp>
      <p:pic>
        <p:nvPicPr>
          <p:cNvPr id="12" name="Picture 2" descr="cid:image001.jpg@01D30624.81B294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53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Kaizen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7533451" cy="533400"/>
          </a:xfrm>
        </p:spPr>
        <p:txBody>
          <a:bodyPr/>
          <a:lstStyle/>
          <a:p>
            <a:r>
              <a:rPr lang="en-US" altLang="zh-CN" dirty="0"/>
              <a:t>Material feed to line model change for Mentor Media kitting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8013" y="5301208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/>
              <a:t>Selin</a:t>
            </a:r>
            <a:r>
              <a:rPr lang="en-US" b="1" dirty="0"/>
              <a:t> </a:t>
            </a:r>
            <a:r>
              <a:rPr lang="en-US" b="1" dirty="0" smtClean="0"/>
              <a:t>Zhu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3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20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6998" y="1820346"/>
            <a:ext cx="925325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1. </a:t>
            </a:r>
            <a:r>
              <a:rPr lang="zh-CN" altLang="en-US" sz="2000" dirty="0"/>
              <a:t>安装</a:t>
            </a:r>
            <a:r>
              <a:rPr lang="en-US" altLang="zh-CN" sz="2000" dirty="0" smtClean="0"/>
              <a:t>Google Chrome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 Firefox </a:t>
            </a:r>
            <a:r>
              <a:rPr lang="zh-CN" altLang="en-US" sz="2000" dirty="0" smtClean="0"/>
              <a:t>浏览器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zh-CN" altLang="en-US" sz="2000" dirty="0"/>
              <a:t>每</a:t>
            </a:r>
            <a:r>
              <a:rPr lang="zh-CN" altLang="en-US" sz="2000" dirty="0" smtClean="0"/>
              <a:t>天至少两次更新</a:t>
            </a:r>
            <a:r>
              <a:rPr lang="en-US" altLang="zh-CN" sz="2000" dirty="0" smtClean="0"/>
              <a:t>Kanban 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上</a:t>
            </a:r>
            <a:r>
              <a:rPr lang="zh-CN" altLang="en-US" sz="2000" dirty="0" smtClean="0"/>
              <a:t>午</a:t>
            </a:r>
            <a:r>
              <a:rPr lang="en-US" sz="2000" dirty="0" smtClean="0"/>
              <a:t>11:30 </a:t>
            </a:r>
            <a:r>
              <a:rPr lang="zh-CN" altLang="en-US" sz="2000" dirty="0" smtClean="0"/>
              <a:t>前</a:t>
            </a:r>
            <a:r>
              <a:rPr lang="en-US" sz="2000" dirty="0" smtClean="0"/>
              <a:t>; </a:t>
            </a:r>
            <a:r>
              <a:rPr lang="zh-CN" altLang="en-US" sz="2000" dirty="0" smtClean="0"/>
              <a:t>下午</a:t>
            </a:r>
            <a:r>
              <a:rPr lang="en-US" sz="2000" dirty="0" smtClean="0"/>
              <a:t> 17:30</a:t>
            </a:r>
            <a:r>
              <a:rPr lang="zh-CN" altLang="en-US" sz="2000" dirty="0" smtClean="0"/>
              <a:t>前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. </a:t>
            </a:r>
            <a:r>
              <a:rPr lang="zh-CN" altLang="en-US" sz="2000" dirty="0"/>
              <a:t>必</a:t>
            </a:r>
            <a:r>
              <a:rPr lang="zh-CN" altLang="en-US" sz="2000" dirty="0" smtClean="0"/>
              <a:t>填信息：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Supp.Q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ETA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Carrier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Shortage reason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HAWB (</a:t>
            </a:r>
            <a:r>
              <a:rPr lang="en-US" altLang="zh-CN" sz="2000" b="1" dirty="0" err="1"/>
              <a:t>C</a:t>
            </a:r>
            <a:r>
              <a:rPr lang="en-US" altLang="zh-CN" sz="2000" b="1" dirty="0" err="1" smtClean="0"/>
              <a:t>arrier:HPE-KWE</a:t>
            </a:r>
            <a:r>
              <a:rPr lang="en-US" altLang="zh-CN" sz="2000" b="1" dirty="0" smtClean="0"/>
              <a:t>) 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86998" y="1147843"/>
            <a:ext cx="762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Linkage: </a:t>
            </a:r>
            <a:r>
              <a:rPr lang="en-US" dirty="0" smtClean="0">
                <a:hlinkClick r:id="rId2"/>
              </a:rPr>
              <a:t>http://16.187.228.117/shortage/buyer/</a:t>
            </a:r>
            <a:r>
              <a:rPr lang="en-US" dirty="0" smtClean="0"/>
              <a:t>     </a:t>
            </a:r>
            <a:r>
              <a:rPr lang="en-US" altLang="zh-CN" dirty="0" smtClean="0"/>
              <a:t>-- Select “</a:t>
            </a:r>
            <a:r>
              <a:rPr lang="en-US" dirty="0" smtClean="0"/>
              <a:t>Buyer” </a:t>
            </a:r>
            <a:r>
              <a:rPr lang="zh-CN" altLang="en-US" dirty="0" smtClean="0"/>
              <a:t>界面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8" name="文本框 3"/>
          <p:cNvSpPr txBox="1"/>
          <p:nvPr/>
        </p:nvSpPr>
        <p:spPr>
          <a:xfrm>
            <a:off x="1154071" y="494309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Operation</a:t>
            </a:r>
            <a:endParaRPr lang="en-US" sz="3200" b="1" dirty="0"/>
          </a:p>
        </p:txBody>
      </p:sp>
      <p:pic>
        <p:nvPicPr>
          <p:cNvPr id="9" name="Picture 2" descr="cid:image001.jpg@01D30624.81B294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21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6998" y="1820346"/>
            <a:ext cx="925325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1. Reminder 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smtClean="0"/>
              <a:t>ETA Time</a:t>
            </a:r>
            <a:endParaRPr lang="en-US" sz="2000" dirty="0" smtClean="0"/>
          </a:p>
        </p:txBody>
      </p:sp>
      <p:sp>
        <p:nvSpPr>
          <p:cNvPr id="8" name="文本框 3"/>
          <p:cNvSpPr txBox="1"/>
          <p:nvPr/>
        </p:nvSpPr>
        <p:spPr>
          <a:xfrm>
            <a:off x="1154071" y="494309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Q</a:t>
            </a:r>
            <a:r>
              <a:rPr lang="en-US" altLang="zh-CN" sz="3200" b="1" dirty="0" smtClean="0"/>
              <a:t>uestion</a:t>
            </a:r>
            <a:endParaRPr lang="en-US" sz="3200" b="1" dirty="0"/>
          </a:p>
        </p:txBody>
      </p:sp>
      <p:pic>
        <p:nvPicPr>
          <p:cNvPr id="9" name="Picture 2" descr="cid:image001.jpg@01D30624.81B294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8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SOS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8013" y="5312225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695400" y="5301208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Cindi</a:t>
            </a:r>
            <a:endParaRPr lang="en-US" b="1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4"/>
          </p:nvPr>
        </p:nvSpPr>
        <p:spPr>
          <a:xfrm>
            <a:off x="608013" y="3484672"/>
            <a:ext cx="107457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</a:t>
            </a:r>
            <a:r>
              <a:rPr lang="en-US" sz="2400" u="sng" dirty="0" smtClean="0">
                <a:hlinkClick r:id="rId3"/>
              </a:rPr>
              <a:t>16.187.225.122/emcn-purchasing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83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Appendix: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760" y="2375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6760" y="3015621"/>
            <a:ext cx="10515600" cy="261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 smtClean="0">
              <a:latin typeface="+mn-lt"/>
            </a:endParaRPr>
          </a:p>
        </p:txBody>
      </p:sp>
      <p:pic>
        <p:nvPicPr>
          <p:cNvPr id="9" name="Picture 2" descr="cid:image001.jpg@01D30624.81B294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1474"/>
              </p:ext>
            </p:extLst>
          </p:nvPr>
        </p:nvGraphicFramePr>
        <p:xfrm>
          <a:off x="746760" y="1989154"/>
          <a:ext cx="1808603" cy="79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760" y="1989154"/>
                        <a:ext cx="1808603" cy="79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45391"/>
              </p:ext>
            </p:extLst>
          </p:nvPr>
        </p:nvGraphicFramePr>
        <p:xfrm>
          <a:off x="2950684" y="2009849"/>
          <a:ext cx="1290810" cy="77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0684" y="2009849"/>
                        <a:ext cx="1290810" cy="773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6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zh-CN" altLang="en-US" dirty="0" smtClean="0"/>
              <a:t>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is the Change?</a:t>
            </a: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-Operation</a:t>
            </a:r>
            <a:endParaRPr 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id:image001.jpg@01D30624.81B294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9956" y="685800"/>
            <a:ext cx="10668000" cy="83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Process change for the warehouse new tool  </a:t>
            </a:r>
          </a:p>
        </p:txBody>
      </p:sp>
      <p:sp>
        <p:nvSpPr>
          <p:cNvPr id="5" name="圆角矩形 4"/>
          <p:cNvSpPr/>
          <p:nvPr/>
        </p:nvSpPr>
        <p:spPr bwMode="ltGray">
          <a:xfrm>
            <a:off x="528956" y="1449335"/>
            <a:ext cx="11049000" cy="4750008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WH</a:t>
            </a:r>
            <a:endParaRPr lang="en-US" dirty="0" err="1"/>
          </a:p>
        </p:txBody>
      </p:sp>
      <p:sp>
        <p:nvSpPr>
          <p:cNvPr id="7" name="椭圆 6"/>
          <p:cNvSpPr/>
          <p:nvPr/>
        </p:nvSpPr>
        <p:spPr bwMode="ltGray">
          <a:xfrm>
            <a:off x="2133600" y="2277144"/>
            <a:ext cx="1371600" cy="6947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Order drop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505200" y="2624505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 bwMode="ltGray">
          <a:xfrm>
            <a:off x="4282137" y="2357805"/>
            <a:ext cx="22860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Production print PL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544686" y="2624505"/>
            <a:ext cx="9229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 bwMode="ltGray">
          <a:xfrm>
            <a:off x="7467600" y="2357805"/>
            <a:ext cx="18288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 receive PL</a:t>
            </a:r>
          </a:p>
        </p:txBody>
      </p:sp>
      <p:sp>
        <p:nvSpPr>
          <p:cNvPr id="23" name="圆角矩形 22"/>
          <p:cNvSpPr/>
          <p:nvPr/>
        </p:nvSpPr>
        <p:spPr bwMode="ltGray">
          <a:xfrm>
            <a:off x="7315200" y="4391129"/>
            <a:ext cx="23622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 prepare material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8382000" y="2891205"/>
            <a:ext cx="0" cy="149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 bwMode="ltGray">
          <a:xfrm>
            <a:off x="1981201" y="4391129"/>
            <a:ext cx="3421567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Production receive material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5425138" y="4639789"/>
            <a:ext cx="1890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 bwMode="ltGray">
          <a:xfrm>
            <a:off x="2127467" y="2277144"/>
            <a:ext cx="1362797" cy="6947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Order drop</a:t>
            </a:r>
          </a:p>
        </p:txBody>
      </p:sp>
      <p:sp>
        <p:nvSpPr>
          <p:cNvPr id="37" name="圆角矩形 36"/>
          <p:cNvSpPr/>
          <p:nvPr/>
        </p:nvSpPr>
        <p:spPr bwMode="ltGray">
          <a:xfrm>
            <a:off x="4279915" y="2115967"/>
            <a:ext cx="2286000" cy="100034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 put BKPL  and material data into system</a:t>
            </a:r>
          </a:p>
        </p:txBody>
      </p:sp>
      <p:sp>
        <p:nvSpPr>
          <p:cNvPr id="38" name="圆角矩形 37"/>
          <p:cNvSpPr/>
          <p:nvPr/>
        </p:nvSpPr>
        <p:spPr bwMode="ltGray">
          <a:xfrm>
            <a:off x="7465378" y="2032539"/>
            <a:ext cx="2212022" cy="99138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Production select PL to prepare material</a:t>
            </a:r>
          </a:p>
        </p:txBody>
      </p:sp>
      <p:sp>
        <p:nvSpPr>
          <p:cNvPr id="39" name="圆角矩形 38"/>
          <p:cNvSpPr/>
          <p:nvPr/>
        </p:nvSpPr>
        <p:spPr bwMode="ltGray">
          <a:xfrm>
            <a:off x="7315200" y="4391129"/>
            <a:ext cx="23622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 prepare material</a:t>
            </a:r>
          </a:p>
        </p:txBody>
      </p:sp>
      <p:sp>
        <p:nvSpPr>
          <p:cNvPr id="42" name="圆角矩形 41"/>
          <p:cNvSpPr/>
          <p:nvPr/>
        </p:nvSpPr>
        <p:spPr bwMode="ltGray">
          <a:xfrm>
            <a:off x="2001349" y="4391129"/>
            <a:ext cx="3421567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Production receive material</a:t>
            </a:r>
          </a:p>
        </p:txBody>
      </p:sp>
      <p:sp>
        <p:nvSpPr>
          <p:cNvPr id="6" name="七角星 5"/>
          <p:cNvSpPr/>
          <p:nvPr/>
        </p:nvSpPr>
        <p:spPr bwMode="ltGray">
          <a:xfrm>
            <a:off x="6312024" y="1772816"/>
            <a:ext cx="622176" cy="504328"/>
          </a:xfrm>
          <a:prstGeom prst="star7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21" name="七角星 20"/>
          <p:cNvSpPr/>
          <p:nvPr/>
        </p:nvSpPr>
        <p:spPr bwMode="ltGray">
          <a:xfrm>
            <a:off x="9366312" y="1750761"/>
            <a:ext cx="622176" cy="504328"/>
          </a:xfrm>
          <a:prstGeom prst="star7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pic>
        <p:nvPicPr>
          <p:cNvPr id="22" name="Picture 2" descr="cid:image001.jpg@01D30624.81B294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9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2" grpId="0" animBg="1"/>
      <p:bldP spid="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EMCN Shanghai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2" y="1322654"/>
            <a:ext cx="6019799" cy="320040"/>
          </a:xfrm>
        </p:spPr>
        <p:txBody>
          <a:bodyPr/>
          <a:lstStyle/>
          <a:p>
            <a:r>
              <a:rPr lang="en-US" altLang="zh-CN" dirty="0"/>
              <a:t>Team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Material </a:t>
            </a:r>
            <a:r>
              <a:rPr lang="en-US" altLang="zh-CN" dirty="0"/>
              <a:t>feed to line model change for Mentor Media kitting materials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Floor             August </a:t>
            </a:r>
            <a:r>
              <a:rPr lang="en-US" altLang="zh-CN" dirty="0" smtClean="0"/>
              <a:t>07-11, </a:t>
            </a:r>
            <a:r>
              <a:rPr lang="en-US" altLang="zh-CN" dirty="0"/>
              <a:t>2017 </a:t>
            </a:r>
          </a:p>
        </p:txBody>
      </p:sp>
      <p:pic>
        <p:nvPicPr>
          <p:cNvPr id="13" name="内容占位符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030" y="1778349"/>
            <a:ext cx="5229964" cy="418941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 - Internal Use Only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6" name="Content Placeholder 6"/>
          <p:cNvGraphicFramePr>
            <a:graphicFrameLocks noGrp="1"/>
          </p:cNvGraphicFramePr>
          <p:nvPr>
            <p:ph type="tbl" sz="quarter" idx="4294967295"/>
            <p:extLst/>
          </p:nvPr>
        </p:nvGraphicFramePr>
        <p:xfrm>
          <a:off x="532159" y="1906589"/>
          <a:ext cx="5562255" cy="41800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442"/>
                <a:gridCol w="1905000"/>
                <a:gridCol w="2055813"/>
              </a:tblGrid>
              <a:tr h="374465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73664" marR="73664"/>
                </a:tc>
              </a:tr>
              <a:tr h="309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 Lead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Zhi-Gang Yu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EMCN Warehouse</a:t>
                      </a:r>
                      <a:endParaRPr lang="en-US" sz="1600" dirty="0"/>
                    </a:p>
                  </a:txBody>
                  <a:tcPr marL="73664" marR="73664"/>
                </a:tc>
              </a:tr>
              <a:tr h="27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 - Lead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Yan-Lin Fei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EMCN Mentor Media</a:t>
                      </a:r>
                      <a:endParaRPr lang="en-US" sz="1600" dirty="0"/>
                    </a:p>
                  </a:txBody>
                  <a:tcPr marL="73664" marR="73664"/>
                </a:tc>
              </a:tr>
              <a:tr h="361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 Member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Chun-Hua Li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EMCN Warehouse</a:t>
                      </a:r>
                      <a:endParaRPr lang="en-US" altLang="zh-CN" sz="1600" dirty="0" smtClean="0"/>
                    </a:p>
                  </a:txBody>
                  <a:tcPr marL="73664" marR="73664"/>
                </a:tc>
              </a:tr>
              <a:tr h="31634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Selin</a:t>
                      </a:r>
                      <a:r>
                        <a:rPr lang="en-US" sz="1600" dirty="0" smtClean="0"/>
                        <a:t> Zhu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EMCN</a:t>
                      </a:r>
                      <a:r>
                        <a:rPr lang="en-US" sz="1600" baseline="0" dirty="0" smtClean="0"/>
                        <a:t> Buyer</a:t>
                      </a:r>
                      <a:endParaRPr lang="en-US" sz="1600" dirty="0"/>
                    </a:p>
                  </a:txBody>
                  <a:tcPr marL="73664" marR="73664"/>
                </a:tc>
              </a:tr>
              <a:tr h="313982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Xiao-Li</a:t>
                      </a:r>
                      <a:r>
                        <a:rPr lang="en-US" sz="1600" baseline="0" dirty="0" smtClean="0"/>
                        <a:t> Qin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EMCN</a:t>
                      </a:r>
                      <a:r>
                        <a:rPr lang="en-US" sz="1600" baseline="0" dirty="0" smtClean="0"/>
                        <a:t> Planner</a:t>
                      </a:r>
                      <a:endParaRPr lang="en-US" sz="1600" dirty="0"/>
                    </a:p>
                  </a:txBody>
                  <a:tcPr marL="73664" marR="73664"/>
                </a:tc>
              </a:tr>
              <a:tr h="345072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Chang-Peng Wu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EMCN Engineer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/>
                </a:tc>
              </a:tr>
              <a:tr h="6177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Facilitator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Min-Min Zhang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EMCN Warehouse Supervisor</a:t>
                      </a:r>
                    </a:p>
                  </a:txBody>
                  <a:tcPr marL="73664" marR="73664"/>
                </a:tc>
              </a:tr>
              <a:tr h="539421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Facilitator</a:t>
                      </a:r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Wah</a:t>
                      </a:r>
                      <a:r>
                        <a:rPr lang="en-US" sz="1600" dirty="0" smtClean="0"/>
                        <a:t> Say Wong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HPE KPO</a:t>
                      </a:r>
                    </a:p>
                  </a:txBody>
                  <a:tcPr marL="73664" marR="73664"/>
                </a:tc>
              </a:tr>
              <a:tr h="6002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Sponsor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Hai-Chuan Zhao</a:t>
                      </a:r>
                      <a:endParaRPr lang="en-US" sz="1600" dirty="0"/>
                    </a:p>
                  </a:txBody>
                  <a:tcPr marL="73664" marR="736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EMCN Engineering Manager</a:t>
                      </a:r>
                      <a:endParaRPr lang="en-US" sz="1600" dirty="0"/>
                    </a:p>
                  </a:txBody>
                  <a:tcPr marL="73664" marR="73664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ltGray">
          <a:xfrm>
            <a:off x="8077201" y="3962400"/>
            <a:ext cx="371602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zh-CN" altLang="en-US" dirty="0" err="1"/>
          </a:p>
        </p:txBody>
      </p:sp>
      <p:sp>
        <p:nvSpPr>
          <p:cNvPr id="15" name="矩形 14"/>
          <p:cNvSpPr/>
          <p:nvPr/>
        </p:nvSpPr>
        <p:spPr>
          <a:xfrm>
            <a:off x="8588480" y="4020831"/>
            <a:ext cx="1360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Specific Area For </a:t>
            </a:r>
            <a:r>
              <a:rPr lang="en-US" altLang="zh-CN" sz="1200" dirty="0" err="1">
                <a:solidFill>
                  <a:srgbClr val="00B050"/>
                </a:solidFill>
              </a:rPr>
              <a:t>Metor</a:t>
            </a:r>
            <a:r>
              <a:rPr lang="en-US" altLang="zh-CN" sz="1200" dirty="0">
                <a:solidFill>
                  <a:srgbClr val="00B050"/>
                </a:solidFill>
              </a:rPr>
              <a:t> Media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7" name="左箭头 16"/>
          <p:cNvSpPr/>
          <p:nvPr/>
        </p:nvSpPr>
        <p:spPr bwMode="ltGray">
          <a:xfrm>
            <a:off x="8507582" y="4259582"/>
            <a:ext cx="161797" cy="45719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zh-CN" altLang="en-US" dirty="0" err="1"/>
          </a:p>
        </p:txBody>
      </p:sp>
      <p:pic>
        <p:nvPicPr>
          <p:cNvPr id="12" name="Picture 2" descr="cid:image001.jpg@01D30624.81B294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1" y="6126070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Question</a:t>
            </a:r>
            <a:endParaRPr lang="en-US" sz="3200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3062716"/>
          <a:ext cx="10969624" cy="149456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19262"/>
                <a:gridCol w="1004490"/>
                <a:gridCol w="522926"/>
                <a:gridCol w="1090167"/>
                <a:gridCol w="815410"/>
                <a:gridCol w="1373788"/>
                <a:gridCol w="1161073"/>
                <a:gridCol w="1938075"/>
                <a:gridCol w="2044433"/>
              </a:tblGrid>
              <a:tr h="239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Date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P/N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Qty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Po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送货商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905 Reason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CONTROL ID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Update PO - buyer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PO  Reason - buyer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775569-001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BFE4004820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Schenker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</a:t>
                      </a:r>
                      <a:r>
                        <a:rPr lang="zh-CN" altLang="en-US" sz="1100" u="none" strike="noStrike">
                          <a:effectLst/>
                        </a:rPr>
                        <a:t>数量不足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7XC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852914-002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BFE4004766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Schenker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</a:t>
                      </a:r>
                      <a:r>
                        <a:rPr lang="zh-CN" altLang="en-US" sz="1100" u="none" strike="noStrike">
                          <a:effectLst/>
                        </a:rPr>
                        <a:t>不对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7XA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863596-001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BFE4004773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Schenker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</a:t>
                      </a:r>
                      <a:r>
                        <a:rPr lang="zh-CN" altLang="en-US" sz="1100" u="none" strike="noStrike">
                          <a:effectLst/>
                        </a:rPr>
                        <a:t>不对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7XA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8/15/2017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778718-001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BFE4004617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Schenker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</a:t>
                      </a:r>
                      <a:r>
                        <a:rPr lang="zh-CN" altLang="en-US" sz="1100" u="none" strike="noStrike">
                          <a:effectLst/>
                        </a:rPr>
                        <a:t>不对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7XC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775569-001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BFE4004820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Schenker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</a:t>
                      </a:r>
                      <a:r>
                        <a:rPr lang="zh-CN" altLang="en-US" sz="1100" u="none" strike="noStrike">
                          <a:effectLst/>
                        </a:rPr>
                        <a:t>数量不足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7XC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778718-001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BFE4004617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Schenker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</a:t>
                      </a:r>
                      <a:r>
                        <a:rPr lang="zh-CN" altLang="en-US" sz="1100" u="none" strike="noStrike">
                          <a:effectLst/>
                        </a:rPr>
                        <a:t>不对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7XC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  <a:tr h="179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831038-001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BFYE027646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kwe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</a:t>
                      </a:r>
                      <a:r>
                        <a:rPr lang="zh-CN" altLang="en-US" sz="1100" u="none" strike="noStrike" dirty="0">
                          <a:effectLst/>
                        </a:rPr>
                        <a:t>未</a:t>
                      </a:r>
                      <a:r>
                        <a:rPr lang="en-US" sz="1100" u="none" strike="noStrike" dirty="0">
                          <a:effectLst/>
                        </a:rPr>
                        <a:t>released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75" marR="8875" marT="88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/>
                </a:tc>
              </a:tr>
            </a:tbl>
          </a:graphicData>
        </a:graphic>
      </p:graphicFrame>
      <p:sp>
        <p:nvSpPr>
          <p:cNvPr id="289797" name="Rectangle 5"/>
          <p:cNvSpPr>
            <a:spLocks noChangeArrowheads="1"/>
          </p:cNvSpPr>
          <p:nvPr/>
        </p:nvSpPr>
        <p:spPr bwMode="black">
          <a:xfrm>
            <a:off x="527051" y="1401149"/>
            <a:ext cx="11336867" cy="49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82880" rIns="0" bIns="0"/>
          <a:lstStyle/>
          <a:p>
            <a:pPr marL="152396" lvl="1">
              <a:lnSpc>
                <a:spcPct val="70000"/>
              </a:lnSpc>
              <a:spcBef>
                <a:spcPct val="30000"/>
              </a:spcBef>
              <a:spcAft>
                <a:spcPct val="10000"/>
              </a:spcAft>
              <a:buClr>
                <a:srgbClr val="B2B3B5"/>
              </a:buClr>
            </a:pPr>
            <a:r>
              <a:rPr lang="en-US" sz="2400" dirty="0" smtClean="0">
                <a:solidFill>
                  <a:schemeClr val="accent3"/>
                </a:solidFill>
              </a:rPr>
              <a:t>905 format change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4" name="下箭头 3"/>
          <p:cNvSpPr/>
          <p:nvPr/>
        </p:nvSpPr>
        <p:spPr bwMode="ltGray">
          <a:xfrm>
            <a:off x="8472264" y="1772816"/>
            <a:ext cx="648072" cy="1080120"/>
          </a:xfrm>
          <a:prstGeom prst="down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" name="下箭头 6"/>
          <p:cNvSpPr/>
          <p:nvPr/>
        </p:nvSpPr>
        <p:spPr bwMode="ltGray">
          <a:xfrm>
            <a:off x="10128448" y="1772816"/>
            <a:ext cx="648072" cy="1080120"/>
          </a:xfrm>
          <a:prstGeom prst="down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pic>
        <p:nvPicPr>
          <p:cNvPr id="8" name="Picture 2" descr="cid:image001.jpg@01D30624.81B294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0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Kaizen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745786" cy="533400"/>
          </a:xfrm>
        </p:spPr>
        <p:txBody>
          <a:bodyPr/>
          <a:lstStyle/>
          <a:p>
            <a:r>
              <a:rPr lang="en-US" dirty="0"/>
              <a:t>Accuracy of customers' orders' delivery </a:t>
            </a:r>
            <a:r>
              <a:rPr lang="en-US" dirty="0" err="1"/>
              <a:t>ack</a:t>
            </a:r>
            <a:r>
              <a:rPr lang="en-US" dirty="0"/>
              <a:t>-date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8013" y="5312225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695400" y="5301208"/>
            <a:ext cx="6120680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Kitty Liu &amp; Crystal Huang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97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Placeholder 7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IO ack. &amp; PO ETA is wrong in sys.</a:t>
            </a:r>
          </a:p>
          <a:p>
            <a:r>
              <a:rPr lang="en-US" dirty="0" smtClean="0"/>
              <a:t>Late daily </a:t>
            </a:r>
            <a:r>
              <a:rPr lang="en-US" dirty="0"/>
              <a:t>notice of late supply ETA upon  daily CC info. from Custom Ops’ agent, </a:t>
            </a:r>
            <a:r>
              <a:rPr lang="en-US" dirty="0" smtClean="0"/>
              <a:t>wrong </a:t>
            </a:r>
            <a:r>
              <a:rPr lang="en-US" dirty="0"/>
              <a:t>tracking </a:t>
            </a:r>
            <a:r>
              <a:rPr lang="en-US" dirty="0" smtClean="0"/>
              <a:t>report data </a:t>
            </a:r>
            <a:r>
              <a:rPr lang="en-US" dirty="0"/>
              <a:t>of </a:t>
            </a:r>
            <a:r>
              <a:rPr lang="en-US" dirty="0" smtClean="0"/>
              <a:t>agent</a:t>
            </a:r>
          </a:p>
          <a:p>
            <a:r>
              <a:rPr lang="en-US" dirty="0" smtClean="0"/>
              <a:t>Supply schedule de-commits, i.e. Intel CPU HUB</a:t>
            </a:r>
            <a:endParaRPr lang="en-US" dirty="0"/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5"/>
          </p:nvPr>
        </p:nvSpPr>
        <p:spPr>
          <a:xfrm>
            <a:off x="4381948" y="1295400"/>
            <a:ext cx="3428107" cy="1309110"/>
          </a:xfrm>
        </p:spPr>
        <p:txBody>
          <a:bodyPr>
            <a:normAutofit fontScale="92500"/>
          </a:bodyPr>
          <a:lstStyle/>
          <a:p>
            <a:r>
              <a:rPr lang="en-US" sz="1200" dirty="0"/>
              <a:t>PO ETA maintenance training doc. in SAP, SNC sys. &amp; daily SOS report;</a:t>
            </a:r>
          </a:p>
          <a:p>
            <a:r>
              <a:rPr lang="en-US" sz="1200" dirty="0"/>
              <a:t>Training doc. Of IO ETA maintenance in sys.</a:t>
            </a:r>
          </a:p>
          <a:p>
            <a:r>
              <a:rPr lang="en-US" sz="1200" dirty="0"/>
              <a:t>Set deadline per WD daily SOS </a:t>
            </a:r>
            <a:r>
              <a:rPr lang="en-US" sz="1200" dirty="0" err="1"/>
              <a:t>R</a:t>
            </a:r>
            <a:r>
              <a:rPr lang="en-US" sz="1200" dirty="0" err="1" smtClean="0"/>
              <a:t>pt</a:t>
            </a:r>
            <a:r>
              <a:rPr lang="en-US" sz="1200" dirty="0" smtClean="0"/>
              <a:t> </a:t>
            </a:r>
            <a:r>
              <a:rPr lang="en-US" sz="1200" dirty="0"/>
              <a:t>is ready to OM</a:t>
            </a:r>
          </a:p>
          <a:p>
            <a:r>
              <a:rPr lang="en-US" sz="1200" dirty="0"/>
              <a:t>Intel CPU </a:t>
            </a:r>
            <a:r>
              <a:rPr lang="en-US" sz="1200" dirty="0" err="1"/>
              <a:t>F</a:t>
            </a:r>
            <a:r>
              <a:rPr lang="en-US" sz="1200" dirty="0" err="1" smtClean="0"/>
              <a:t>cst</a:t>
            </a:r>
            <a:r>
              <a:rPr lang="en-US" sz="1200" dirty="0" smtClean="0"/>
              <a:t> </a:t>
            </a:r>
            <a:r>
              <a:rPr lang="en-US" sz="1200" dirty="0"/>
              <a:t>upside/allocation process</a:t>
            </a: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On track, decrease related cases of order reversal</a:t>
            </a:r>
            <a:endParaRPr lang="en-US" dirty="0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3"/>
          </p:nvPr>
        </p:nvSpPr>
        <p:spPr>
          <a:xfrm>
            <a:off x="4219838" y="514093"/>
            <a:ext cx="7358119" cy="264861"/>
          </a:xfrm>
        </p:spPr>
        <p:txBody>
          <a:bodyPr/>
          <a:lstStyle/>
          <a:p>
            <a:r>
              <a:rPr lang="en-US" sz="1600" b="1" dirty="0"/>
              <a:t>Team 7: Accuracy of customers' orders' delivery </a:t>
            </a:r>
            <a:r>
              <a:rPr lang="en-US" sz="1600" b="1" dirty="0" err="1"/>
              <a:t>ack</a:t>
            </a:r>
            <a:r>
              <a:rPr lang="en-US" sz="1600" b="1" dirty="0"/>
              <a:t>-date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126787" y="-588607"/>
            <a:ext cx="2219512" cy="4147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Final Report Out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70658" y="-588607"/>
            <a:ext cx="1411623" cy="4147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33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Daily Wrap </a:t>
            </a:r>
            <a:endParaRPr lang="en-US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4352" y="-584684"/>
            <a:ext cx="1171679" cy="41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GEMBA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31532" y="-588609"/>
            <a:ext cx="1293625" cy="414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Kick Off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59696" y="-581422"/>
            <a:ext cx="1709154" cy="4147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89" y="3203575"/>
            <a:ext cx="5132554" cy="2927834"/>
          </a:xfrm>
        </p:spPr>
        <p:txBody>
          <a:bodyPr/>
          <a:lstStyle/>
          <a:p>
            <a:r>
              <a:rPr lang="en-US" sz="1400" dirty="0"/>
              <a:t>1. IO </a:t>
            </a:r>
            <a:r>
              <a:rPr lang="en-US" sz="1400" dirty="0" smtClean="0"/>
              <a:t>ack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dirty="0"/>
              <a:t>&amp; PO ETA is wrong in sys.</a:t>
            </a:r>
          </a:p>
          <a:p>
            <a:r>
              <a:rPr lang="en-US" sz="1400" dirty="0"/>
              <a:t>2.Late daily notice of late supply ETA upon  daily CC info. from Custom Ops’ agent, wrong tracking report data of agent, late daily notice of supply </a:t>
            </a:r>
            <a:r>
              <a:rPr lang="en-US" sz="1400" dirty="0" smtClean="0"/>
              <a:t>de-commit </a:t>
            </a:r>
            <a:r>
              <a:rPr lang="en-US" sz="1400" dirty="0"/>
              <a:t>cases.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72113" y="3120958"/>
            <a:ext cx="5725132" cy="3012773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199" y="4156340"/>
            <a:ext cx="2777145" cy="21565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89" y="4191000"/>
            <a:ext cx="2412898" cy="19404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6432" y="3203576"/>
            <a:ext cx="6092825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dirty="0"/>
              <a:t>1. PO ETA maintenance training doc. in SAP, SNC sys. &amp; daily SOS </a:t>
            </a:r>
            <a:r>
              <a:rPr lang="en-US" sz="1050" dirty="0" err="1"/>
              <a:t>rpt</a:t>
            </a:r>
            <a:r>
              <a:rPr lang="en-US" sz="1050" dirty="0"/>
              <a:t>:</a:t>
            </a:r>
          </a:p>
          <a:p>
            <a:pPr marL="171450" indent="-171450">
              <a:buFontTx/>
              <a:buChar char="-"/>
            </a:pP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/>
              <a:t>2.Biz alignment with HPE Custom Ops of daily CC tracking report </a:t>
            </a:r>
            <a:r>
              <a:rPr lang="en-US" sz="1050" dirty="0" err="1"/>
              <a:t>publishing_deadline</a:t>
            </a:r>
            <a:r>
              <a:rPr lang="en-US" sz="1050" dirty="0"/>
              <a:t> to EMCN buyers, </a:t>
            </a:r>
            <a:r>
              <a:rPr lang="en-US" sz="1050" b="1" dirty="0"/>
              <a:t>daily SOS report </a:t>
            </a:r>
            <a:r>
              <a:rPr lang="en-US" sz="1050" b="1" dirty="0" err="1"/>
              <a:t>publishing_deadline</a:t>
            </a:r>
            <a:r>
              <a:rPr lang="en-US" sz="1050" b="1" dirty="0"/>
              <a:t> to EMCN OM planners:</a:t>
            </a: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  <a:p>
            <a:pPr marL="171450" indent="-171450">
              <a:buFontTx/>
              <a:buChar char="-"/>
            </a:pPr>
            <a:endParaRPr lang="en-US" sz="10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834" y="5884743"/>
            <a:ext cx="4496766" cy="546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451" y="3412755"/>
            <a:ext cx="4919261" cy="17688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49913" y="3619500"/>
          <a:ext cx="889000" cy="381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890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4251201690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4251201919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22" name="Picture 2" descr="cid:image001.jpg@01D30624.81B294B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9" y="6053417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Appendix: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760" y="2375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6760" y="3015621"/>
            <a:ext cx="10515600" cy="261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Purchasing’s task:</a:t>
            </a:r>
          </a:p>
          <a:p>
            <a:endParaRPr lang="en-US" sz="2800" b="1" dirty="0" smtClean="0">
              <a:latin typeface="+mn-lt"/>
            </a:endParaRPr>
          </a:p>
          <a:p>
            <a:pPr marL="742950" indent="-742950">
              <a:buAutoNum type="alphaLcPeriod"/>
            </a:pPr>
            <a:r>
              <a:rPr lang="en-US" sz="2400" dirty="0" smtClean="0">
                <a:latin typeface="+mn-lt"/>
              </a:rPr>
              <a:t>SOS training document</a:t>
            </a:r>
          </a:p>
          <a:p>
            <a:pPr marL="742950" indent="-742950">
              <a:buAutoNum type="alphaLcPeriod"/>
            </a:pPr>
            <a:r>
              <a:rPr lang="en-US" sz="2400" dirty="0" smtClean="0">
                <a:latin typeface="+mn-lt"/>
              </a:rPr>
              <a:t>EOL parts review monthly</a:t>
            </a:r>
          </a:p>
          <a:p>
            <a:pPr marL="742950" indent="-742950">
              <a:buAutoNum type="alphaLcPeriod"/>
            </a:pPr>
            <a:r>
              <a:rPr lang="en-US" sz="2400" dirty="0" smtClean="0">
                <a:latin typeface="+mn-lt"/>
              </a:rPr>
              <a:t>CPU upside process with vendor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84854"/>
              </p:ext>
            </p:extLst>
          </p:nvPr>
        </p:nvGraphicFramePr>
        <p:xfrm>
          <a:off x="396240" y="1736075"/>
          <a:ext cx="2513782" cy="7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ocument" showAsIcon="1" r:id="rId3" imgW="914400" imgH="771480" progId="Word.Document.12">
                  <p:link updateAutomatic="1"/>
                </p:oleObj>
              </mc:Choice>
              <mc:Fallback>
                <p:oleObj name="Document" showAsIcon="1" r:id="rId3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1736075"/>
                        <a:ext cx="2513782" cy="7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22766"/>
              </p:ext>
            </p:extLst>
          </p:nvPr>
        </p:nvGraphicFramePr>
        <p:xfrm>
          <a:off x="2971800" y="1722458"/>
          <a:ext cx="1116330" cy="94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Document" showAsIcon="1" r:id="rId5" imgW="914400" imgH="771480" progId="Word.Document.12">
                  <p:link updateAutomatic="1"/>
                </p:oleObj>
              </mc:Choice>
              <mc:Fallback>
                <p:oleObj name="Document" showAsIcon="1" r:id="rId5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722458"/>
                        <a:ext cx="1116330" cy="94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3274"/>
              </p:ext>
            </p:extLst>
          </p:nvPr>
        </p:nvGraphicFramePr>
        <p:xfrm>
          <a:off x="6233160" y="1696429"/>
          <a:ext cx="1562100" cy="80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Document" showAsIcon="1" r:id="rId7" imgW="914400" imgH="771480" progId="Word.Document.12">
                  <p:link updateAutomatic="1"/>
                </p:oleObj>
              </mc:Choice>
              <mc:Fallback>
                <p:oleObj name="Document" showAsIcon="1" r:id="rId7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3160" y="1696429"/>
                        <a:ext cx="1562100" cy="80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82844"/>
              </p:ext>
            </p:extLst>
          </p:nvPr>
        </p:nvGraphicFramePr>
        <p:xfrm>
          <a:off x="4907280" y="16701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Document" showAsIcon="1" r:id="rId9" imgW="914400" imgH="771480" progId="Word.Document.12">
                  <p:link updateAutomatic="1"/>
                </p:oleObj>
              </mc:Choice>
              <mc:Fallback>
                <p:oleObj name="Document" showAsIcon="1" r:id="rId9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7280" y="167019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cid:image001.jpg@01D30624.81B294B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43334"/>
            <a:ext cx="113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972</Words>
  <Application>Microsoft Office PowerPoint</Application>
  <PresentationFormat>Widescreen</PresentationFormat>
  <Paragraphs>297</Paragraphs>
  <Slides>24</Slides>
  <Notes>10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C:\Users\yaoqinw\Desktop\2.How to push out IO delivery date in SAP.docx</vt:lpstr>
      <vt:lpstr>C:\Users\yaoqinw\Desktop\1. Supply Decommit.docx</vt:lpstr>
      <vt:lpstr>C:\Users\yaoqinw\Desktop\3.CPU upside allocation.docx</vt:lpstr>
      <vt:lpstr>C:\Users\yaoqinw\Desktop\2.Schedule Maintain Timely.docx</vt:lpstr>
      <vt:lpstr>Worksheet</vt:lpstr>
      <vt:lpstr>Kaizen Sharing &amp; New SOS Report</vt:lpstr>
      <vt:lpstr>Kaizen Detail</vt:lpstr>
      <vt:lpstr>What is the Change?</vt:lpstr>
      <vt:lpstr>PowerPoint Presentation</vt:lpstr>
      <vt:lpstr>PowerPoint Presentation</vt:lpstr>
      <vt:lpstr>Question</vt:lpstr>
      <vt:lpstr>Kaizen Detail</vt:lpstr>
      <vt:lpstr>PowerPoint Presentation</vt:lpstr>
      <vt:lpstr>Appendix: </vt:lpstr>
      <vt:lpstr>Kaizen Detail</vt:lpstr>
      <vt:lpstr>What is the Change?</vt:lpstr>
      <vt:lpstr>PowerPoint Presentation</vt:lpstr>
      <vt:lpstr>PowerPoint Presentation</vt:lpstr>
      <vt:lpstr>PowerPoint Presentation</vt:lpstr>
      <vt:lpstr>Kaizen Detail</vt:lpstr>
      <vt:lpstr>What is the Change?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SOS Report</vt:lpstr>
      <vt:lpstr>Appendix: </vt:lpstr>
      <vt:lpstr>Thank you！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Kaizen Detail</dc:title>
  <dc:creator>Yao, Qin Wen (Bella,EMCN-SH)</dc:creator>
  <cp:lastModifiedBy>Yao, Qin Wen (Bella,EMCN-SH)</cp:lastModifiedBy>
  <cp:revision>26</cp:revision>
  <dcterms:created xsi:type="dcterms:W3CDTF">2017-08-15T14:26:43Z</dcterms:created>
  <dcterms:modified xsi:type="dcterms:W3CDTF">2017-08-16T05:46:17Z</dcterms:modified>
</cp:coreProperties>
</file>