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129"/>
  </p:notesMasterIdLst>
  <p:sldIdLst>
    <p:sldId id="256" r:id="rId3"/>
    <p:sldId id="257" r:id="rId4"/>
    <p:sldId id="273" r:id="rId5"/>
    <p:sldId id="258" r:id="rId6"/>
    <p:sldId id="259" r:id="rId7"/>
    <p:sldId id="275" r:id="rId8"/>
    <p:sldId id="276" r:id="rId9"/>
    <p:sldId id="540" r:id="rId10"/>
    <p:sldId id="274" r:id="rId11"/>
    <p:sldId id="277" r:id="rId12"/>
    <p:sldId id="278" r:id="rId13"/>
    <p:sldId id="279" r:id="rId14"/>
    <p:sldId id="280" r:id="rId15"/>
    <p:sldId id="281" r:id="rId16"/>
    <p:sldId id="542" r:id="rId17"/>
    <p:sldId id="282" r:id="rId18"/>
    <p:sldId id="283" r:id="rId19"/>
    <p:sldId id="284" r:id="rId20"/>
    <p:sldId id="286" r:id="rId21"/>
    <p:sldId id="285" r:id="rId22"/>
    <p:sldId id="538" r:id="rId23"/>
    <p:sldId id="539" r:id="rId24"/>
    <p:sldId id="301" r:id="rId25"/>
    <p:sldId id="287" r:id="rId26"/>
    <p:sldId id="292" r:id="rId27"/>
    <p:sldId id="288" r:id="rId28"/>
    <p:sldId id="293" r:id="rId29"/>
    <p:sldId id="289" r:id="rId30"/>
    <p:sldId id="290" r:id="rId31"/>
    <p:sldId id="291" r:id="rId32"/>
    <p:sldId id="296" r:id="rId33"/>
    <p:sldId id="295" r:id="rId34"/>
    <p:sldId id="297" r:id="rId35"/>
    <p:sldId id="294" r:id="rId36"/>
    <p:sldId id="298" r:id="rId37"/>
    <p:sldId id="300" r:id="rId38"/>
    <p:sldId id="472" r:id="rId39"/>
    <p:sldId id="413" r:id="rId40"/>
    <p:sldId id="302" r:id="rId41"/>
    <p:sldId id="303" r:id="rId42"/>
    <p:sldId id="311" r:id="rId43"/>
    <p:sldId id="304" r:id="rId44"/>
    <p:sldId id="306" r:id="rId45"/>
    <p:sldId id="307" r:id="rId46"/>
    <p:sldId id="309" r:id="rId47"/>
    <p:sldId id="470" r:id="rId48"/>
    <p:sldId id="308" r:id="rId49"/>
    <p:sldId id="310" r:id="rId50"/>
    <p:sldId id="344" r:id="rId51"/>
    <p:sldId id="312" r:id="rId52"/>
    <p:sldId id="411" r:id="rId53"/>
    <p:sldId id="313" r:id="rId54"/>
    <p:sldId id="314" r:id="rId55"/>
    <p:sldId id="329" r:id="rId56"/>
    <p:sldId id="331" r:id="rId57"/>
    <p:sldId id="333" r:id="rId58"/>
    <p:sldId id="334" r:id="rId59"/>
    <p:sldId id="335" r:id="rId60"/>
    <p:sldId id="336" r:id="rId61"/>
    <p:sldId id="337" r:id="rId62"/>
    <p:sldId id="345" r:id="rId63"/>
    <p:sldId id="339" r:id="rId64"/>
    <p:sldId id="340" r:id="rId65"/>
    <p:sldId id="341" r:id="rId66"/>
    <p:sldId id="342" r:id="rId67"/>
    <p:sldId id="343" r:id="rId68"/>
    <p:sldId id="362" r:id="rId69"/>
    <p:sldId id="537" r:id="rId70"/>
    <p:sldId id="378" r:id="rId71"/>
    <p:sldId id="346" r:id="rId72"/>
    <p:sldId id="347" r:id="rId73"/>
    <p:sldId id="348" r:id="rId74"/>
    <p:sldId id="476" r:id="rId75"/>
    <p:sldId id="349" r:id="rId76"/>
    <p:sldId id="419" r:id="rId77"/>
    <p:sldId id="479" r:id="rId78"/>
    <p:sldId id="468" r:id="rId79"/>
    <p:sldId id="478" r:id="rId80"/>
    <p:sldId id="532" r:id="rId81"/>
    <p:sldId id="477" r:id="rId82"/>
    <p:sldId id="531" r:id="rId83"/>
    <p:sldId id="466" r:id="rId84"/>
    <p:sldId id="467" r:id="rId85"/>
    <p:sldId id="530" r:id="rId86"/>
    <p:sldId id="536" r:id="rId87"/>
    <p:sldId id="534" r:id="rId88"/>
    <p:sldId id="351" r:id="rId89"/>
    <p:sldId id="535" r:id="rId90"/>
    <p:sldId id="415" r:id="rId91"/>
    <p:sldId id="416" r:id="rId92"/>
    <p:sldId id="417" r:id="rId93"/>
    <p:sldId id="414" r:id="rId94"/>
    <p:sldId id="418" r:id="rId95"/>
    <p:sldId id="474" r:id="rId96"/>
    <p:sldId id="475" r:id="rId97"/>
    <p:sldId id="533" r:id="rId98"/>
    <p:sldId id="354" r:id="rId99"/>
    <p:sldId id="355" r:id="rId100"/>
    <p:sldId id="353" r:id="rId101"/>
    <p:sldId id="356" r:id="rId102"/>
    <p:sldId id="357" r:id="rId103"/>
    <p:sldId id="398" r:id="rId104"/>
    <p:sldId id="381" r:id="rId105"/>
    <p:sldId id="382" r:id="rId106"/>
    <p:sldId id="383" r:id="rId107"/>
    <p:sldId id="384" r:id="rId108"/>
    <p:sldId id="385" r:id="rId109"/>
    <p:sldId id="386" r:id="rId110"/>
    <p:sldId id="387" r:id="rId111"/>
    <p:sldId id="388" r:id="rId112"/>
    <p:sldId id="389" r:id="rId113"/>
    <p:sldId id="390" r:id="rId114"/>
    <p:sldId id="391" r:id="rId115"/>
    <p:sldId id="392" r:id="rId116"/>
    <p:sldId id="393" r:id="rId117"/>
    <p:sldId id="394" r:id="rId118"/>
    <p:sldId id="395" r:id="rId119"/>
    <p:sldId id="396" r:id="rId120"/>
    <p:sldId id="397" r:id="rId121"/>
    <p:sldId id="405" r:id="rId122"/>
    <p:sldId id="406" r:id="rId123"/>
    <p:sldId id="407" r:id="rId124"/>
    <p:sldId id="408" r:id="rId125"/>
    <p:sldId id="409" r:id="rId126"/>
    <p:sldId id="410" r:id="rId127"/>
    <p:sldId id="404" r:id="rId1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6A1C"/>
    <a:srgbClr val="0033CC"/>
    <a:srgbClr val="008000"/>
    <a:srgbClr val="ECF7FE"/>
    <a:srgbClr val="FFCCCC"/>
    <a:srgbClr val="FFBDBD"/>
    <a:srgbClr val="E6A21A"/>
    <a:srgbClr val="EDF9FD"/>
    <a:srgbClr val="CCE9AD"/>
    <a:srgbClr val="F6F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9" autoAdjust="0"/>
    <p:restoredTop sz="88326" autoAdjust="0"/>
  </p:normalViewPr>
  <p:slideViewPr>
    <p:cSldViewPr snapToGrid="0">
      <p:cViewPr varScale="1">
        <p:scale>
          <a:sx n="128" d="100"/>
          <a:sy n="128" d="100"/>
        </p:scale>
        <p:origin x="110" y="101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presProps" Target="pres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theme" Target="theme/theme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F80F3-9C1D-4126-8F9D-17F3367548B5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BF09E-1E28-41A0-9780-531B32293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88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28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A747-1AD3-43F5-BA23-CBF3B22BD337}" type="slidenum">
              <a:rPr lang="cs-CZ" smtClean="0"/>
              <a:pPr/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8167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A747-1AD3-43F5-BA23-CBF3B22BD337}" type="slidenum">
              <a:rPr lang="cs-CZ" smtClean="0"/>
              <a:pPr/>
              <a:t>39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1698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A747-1AD3-43F5-BA23-CBF3B22BD337}" type="slidenum">
              <a:rPr lang="cs-CZ" smtClean="0"/>
              <a:pPr/>
              <a:t>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3027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268D9-DC14-425C-92FC-9E2F01515A38}" type="slidenum">
              <a:rPr lang="cs-CZ" smtClean="0"/>
              <a:pPr/>
              <a:t>46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1779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A747-1AD3-43F5-BA23-CBF3B22BD337}" type="slidenum">
              <a:rPr lang="cs-CZ" smtClean="0"/>
              <a:pPr/>
              <a:t>48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915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69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make_unique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&lt; T&gt;( par) ===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unique_ptr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&lt;T&gt;( new T(par))</a:t>
            </a:r>
          </a:p>
          <a:p>
            <a:pPr algn="l"/>
            <a:r>
              <a:rPr lang="cs-CZ" sz="1200" dirty="0">
                <a:solidFill>
                  <a:schemeClr val="accent2">
                    <a:lumMod val="50000"/>
                  </a:schemeClr>
                </a:solidFill>
              </a:rPr>
              <a:t>make_unique&lt; T[]&gt;(chunk)</a:t>
            </a:r>
            <a:r>
              <a:rPr lang="en-US" sz="1200" baseline="0" dirty="0">
                <a:solidFill>
                  <a:schemeClr val="accent2">
                    <a:lumMod val="50000"/>
                  </a:schemeClr>
                </a:solidFill>
              </a:rPr>
              <a:t> === new T[chunk]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36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57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noexcept</a:t>
            </a:r>
            <a:r>
              <a:rPr lang="en-US" dirty="0"/>
              <a:t>(false)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98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237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268D9-DC14-425C-92FC-9E2F01515A38}" type="slidenum">
              <a:rPr lang="cs-CZ" smtClean="0"/>
              <a:pPr/>
              <a:t>77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77173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268D9-DC14-425C-92FC-9E2F01515A38}" type="slidenum">
              <a:rPr lang="cs-CZ" smtClean="0"/>
              <a:pPr/>
              <a:t>78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2941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268D9-DC14-425C-92FC-9E2F01515A38}" type="slidenum">
              <a:rPr lang="cs-CZ" smtClean="0"/>
              <a:pPr/>
              <a:t>79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7997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268D9-DC14-425C-92FC-9E2F01515A38}" type="slidenum">
              <a:rPr lang="cs-CZ" smtClean="0"/>
              <a:pPr/>
              <a:t>80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13395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http://www.informit.com/articles/article.aspx?p=1881386&amp;seqNum=2</a:t>
            </a:r>
            <a:endParaRPr lang="cs-CZ" dirty="0"/>
          </a:p>
          <a:p>
            <a:r>
              <a:rPr lang="en-US" dirty="0"/>
              <a:t>https://kjellkod.wordpress.com/2012/02/06/exploring-c11-part-1-time/</a:t>
            </a:r>
          </a:p>
          <a:p>
            <a:r>
              <a:rPr lang="en-US" dirty="0"/>
              <a:t>https://www.youtube.com/watch?v=P32hvk8b13M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268D9-DC14-425C-92FC-9E2F01515A38}" type="slidenum">
              <a:rPr lang="cs-CZ" smtClean="0"/>
              <a:pPr/>
              <a:t>82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36483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 - </a:t>
            </a:r>
            <a:r>
              <a:rPr lang="en-US" dirty="0" err="1"/>
              <a:t>proleptic</a:t>
            </a:r>
            <a:r>
              <a:rPr lang="en-US" dirty="0"/>
              <a:t> Gregorian calendar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268D9-DC14-425C-92FC-9E2F01515A38}" type="slidenum">
              <a:rPr lang="cs-CZ" smtClean="0"/>
              <a:pPr/>
              <a:t>83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99907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http://en.cppreference.com/w/cpp/chrono</a:t>
            </a:r>
          </a:p>
          <a:p>
            <a:r>
              <a:rPr lang="en-US" dirty="0" err="1"/>
              <a:t>local_t</a:t>
            </a:r>
            <a:r>
              <a:rPr lang="en-US" dirty="0"/>
              <a:t> - </a:t>
            </a:r>
            <a:r>
              <a:rPr lang="en-US" dirty="0" err="1"/>
              <a:t>pseudoclock</a:t>
            </a:r>
            <a:r>
              <a:rPr lang="en-US" dirty="0"/>
              <a:t>, local time without predefined</a:t>
            </a:r>
            <a:r>
              <a:rPr lang="en-US" baseline="0" dirty="0"/>
              <a:t> time zone</a:t>
            </a:r>
          </a:p>
          <a:p>
            <a:r>
              <a:rPr lang="en-US" dirty="0"/>
              <a:t>https://www.youtube.com/watch?v=adSAN282YIw</a:t>
            </a:r>
          </a:p>
          <a:p>
            <a:r>
              <a:rPr lang="en-US" dirty="0" err="1"/>
              <a:t>gps</a:t>
            </a:r>
            <a:r>
              <a:rPr lang="en-US" dirty="0"/>
              <a:t> je o 18s </a:t>
            </a:r>
            <a:r>
              <a:rPr lang="en-US" dirty="0" err="1"/>
              <a:t>napred</a:t>
            </a:r>
            <a:r>
              <a:rPr lang="en-US" dirty="0"/>
              <a:t>, tai o 10s (leap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268D9-DC14-425C-92FC-9E2F01515A38}" type="slidenum">
              <a:rPr lang="cs-CZ" smtClean="0"/>
              <a:pPr/>
              <a:t>84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37088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543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014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2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508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241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Howard </a:t>
            </a:r>
            <a:r>
              <a:rPr lang="en-US" dirty="0" err="1"/>
              <a:t>Hinnant</a:t>
            </a:r>
            <a:r>
              <a:rPr lang="en-US" dirty="0"/>
              <a:t> · Everything You Ever Wanted To Know About Move Semantics (and then some)</a:t>
            </a:r>
          </a:p>
          <a:p>
            <a:r>
              <a:rPr lang="en-US" dirty="0"/>
              <a:t>https://accu.org/index.php/articles/1901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158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06CB04-7ACE-4840-9B02-1356988B5444}" type="slidenum">
              <a:rPr lang="en-US"/>
              <a:pPr/>
              <a:t>109</a:t>
            </a:fld>
            <a:endParaRPr lang="en-US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20539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06CB04-7ACE-4840-9B02-1356988B5444}" type="slidenum">
              <a:rPr lang="en-US"/>
              <a:pPr/>
              <a:t>112</a:t>
            </a:fld>
            <a:endParaRPr lang="en-US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73188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06CB04-7ACE-4840-9B02-1356988B5444}" type="slidenum">
              <a:rPr lang="en-US"/>
              <a:pPr/>
              <a:t>113</a:t>
            </a:fld>
            <a:endParaRPr lang="en-US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4010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06CB04-7ACE-4840-9B02-1356988B5444}" type="slidenum">
              <a:rPr lang="en-US"/>
              <a:pPr/>
              <a:t>114</a:t>
            </a:fld>
            <a:endParaRPr lang="en-US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16494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06CB04-7ACE-4840-9B02-1356988B5444}" type="slidenum">
              <a:rPr lang="en-US"/>
              <a:pPr/>
              <a:t>115</a:t>
            </a:fld>
            <a:endParaRPr lang="en-US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6105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7756AA-1BF3-4009-8911-99408FA4F175}" type="slidenum">
              <a:rPr lang="en-US"/>
              <a:pPr/>
              <a:t>116</a:t>
            </a:fld>
            <a:endParaRPr lang="en-US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5235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1521D1-0481-4E5F-8144-B9950F2ACB1B}" type="slidenum">
              <a:rPr lang="en-US"/>
              <a:pPr/>
              <a:t>117</a:t>
            </a:fld>
            <a:endParaRPr lang="en-US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57460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A6C14-B3A4-4D5D-9B35-5F8186D5ADAD}" type="slidenum">
              <a:rPr lang="en-US"/>
              <a:pPr/>
              <a:t>118</a:t>
            </a:fld>
            <a:endParaRPr lang="en-US"/>
          </a:p>
        </p:txBody>
      </p:sp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4950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341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A574E-1736-4AC6-99E4-B01C01442C0C}" type="slidenum">
              <a:rPr lang="en-US"/>
              <a:pPr/>
              <a:t>119</a:t>
            </a:fld>
            <a:endParaRPr lang="en-US"/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2527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A747-1AD3-43F5-BA23-CBF3B22BD337}" type="slidenum">
              <a:rPr lang="cs-CZ" smtClean="0"/>
              <a:pPr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7653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A747-1AD3-43F5-BA23-CBF3B22BD337}" type="slidenum">
              <a:rPr lang="cs-CZ" smtClean="0"/>
              <a:pPr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3058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slovnik</a:t>
            </a:r>
            <a:r>
              <a:rPr lang="en-US" dirty="0"/>
              <a:t> - </a:t>
            </a:r>
            <a:r>
              <a:rPr lang="cs-CZ" dirty="0"/>
              <a:t>lze multimap</a:t>
            </a:r>
            <a:r>
              <a:rPr lang="cs-CZ" baseline="0" dirty="0"/>
              <a:t> i map</a:t>
            </a:r>
            <a:r>
              <a:rPr lang="en-US" baseline="0" dirty="0"/>
              <a:t>&lt;</a:t>
            </a:r>
            <a:r>
              <a:rPr lang="cs-CZ" baseline="0" dirty="0"/>
              <a:t>str,vector</a:t>
            </a:r>
            <a:r>
              <a:rPr lang="en-US" baseline="0" dirty="0"/>
              <a:t>&gt;, </a:t>
            </a:r>
            <a:r>
              <a:rPr lang="en-US" baseline="0" dirty="0" err="1"/>
              <a:t>multimap</a:t>
            </a:r>
            <a:r>
              <a:rPr lang="en-US" baseline="0" dirty="0"/>
              <a:t> </a:t>
            </a:r>
            <a:r>
              <a:rPr lang="en-US" baseline="0" dirty="0" err="1"/>
              <a:t>jednodussi</a:t>
            </a:r>
            <a:r>
              <a:rPr lang="en-US" baseline="0" dirty="0"/>
              <a:t> API </a:t>
            </a:r>
            <a:r>
              <a:rPr lang="en-US" baseline="0" dirty="0" err="1"/>
              <a:t>na</a:t>
            </a:r>
            <a:r>
              <a:rPr lang="en-US" baseline="0" dirty="0"/>
              <a:t> prefix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A747-1AD3-43F5-BA23-CBF3B22BD337}" type="slidenum">
              <a:rPr lang="cs-CZ" smtClean="0"/>
              <a:pPr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9404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bez </a:t>
            </a:r>
            <a:r>
              <a:rPr lang="en-US" dirty="0" err="1"/>
              <a:t>noexcept</a:t>
            </a:r>
            <a:r>
              <a:rPr lang="en-US" dirty="0"/>
              <a:t> se </a:t>
            </a:r>
            <a:r>
              <a:rPr lang="en-US" dirty="0" err="1"/>
              <a:t>nepouzije</a:t>
            </a:r>
            <a:r>
              <a:rPr lang="en-US" dirty="0"/>
              <a:t> pro resize vector!</a:t>
            </a:r>
          </a:p>
          <a:p>
            <a:r>
              <a:rPr lang="en-US" dirty="0"/>
              <a:t>strong exception safety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A747-1AD3-43F5-BA23-CBF3B22BD337}" type="slidenum">
              <a:rPr lang="cs-CZ" smtClean="0"/>
              <a:pPr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543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3BF09E-1E28-41A0-9780-531B32293CE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76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55000">
              <a:schemeClr val="accent1">
                <a:lumMod val="5000"/>
                <a:lumOff val="95000"/>
              </a:schemeClr>
            </a:gs>
            <a:gs pos="25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8177"/>
            <a:ext cx="7772400" cy="890124"/>
          </a:xfrm>
        </p:spPr>
        <p:txBody>
          <a:bodyPr anchor="b">
            <a:normAutofit/>
          </a:bodyPr>
          <a:lstStyle>
            <a:lvl1pPr algn="l">
              <a:defRPr sz="440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20074" y="3209574"/>
            <a:ext cx="5638126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2820074" y="3155894"/>
            <a:ext cx="4236181" cy="8092"/>
          </a:xfrm>
          <a:prstGeom prst="line">
            <a:avLst/>
          </a:prstGeom>
          <a:ln w="25400">
            <a:solidFill>
              <a:srgbClr val="E6A2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20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dirty="0"/>
              <a:t>T</a:t>
            </a:r>
            <a:r>
              <a:rPr lang="en-US" dirty="0" err="1"/>
              <a:t>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4506" y="594765"/>
            <a:ext cx="9046485" cy="6263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7800" indent="-177800">
              <a:buClr>
                <a:srgbClr val="0070C0"/>
              </a:buClr>
              <a:buFont typeface="Arial" panose="020B0604020202020204" pitchFamily="34" charset="0"/>
              <a:buChar char="•"/>
              <a:defRPr/>
            </a:lvl1pPr>
            <a:lvl2pPr marL="357188" indent="-179388">
              <a:buClr>
                <a:srgbClr val="0070C0"/>
              </a:buClr>
              <a:defRPr/>
            </a:lvl2pPr>
            <a:lvl3pPr marL="539750" indent="-182563">
              <a:buClr>
                <a:srgbClr val="0070C0"/>
              </a:buClr>
              <a:defRPr/>
            </a:lvl3pPr>
            <a:lvl4pPr marL="717550" indent="-177800">
              <a:buClr>
                <a:srgbClr val="0070C0"/>
              </a:buClr>
              <a:defRPr/>
            </a:lvl4pPr>
            <a:lvl5pPr marL="896938" indent="-179388">
              <a:buClr>
                <a:srgbClr val="0070C0"/>
              </a:buClr>
              <a:defRPr/>
            </a:lvl5pPr>
          </a:lstStyle>
          <a:p>
            <a:pPr lvl="0"/>
            <a:r>
              <a:rPr lang="cs-CZ" dirty="0"/>
              <a:t>First level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5619919" y="755374"/>
            <a:ext cx="3471072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class sentence {</a:t>
            </a:r>
          </a:p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struct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nsolas" panose="020B0609020204030204" pitchFamily="49" charset="0"/>
                <a:cs typeface="Courier New" pitchFamily="49" charset="0"/>
              </a:rPr>
              <a:t>const_iterator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{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char operator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*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 </a:t>
            </a:r>
            <a:r>
              <a:rPr lang="en-US" sz="1300" dirty="0" err="1"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    void operator</a:t>
            </a:r>
            <a:r>
              <a:rPr lang="en-US" sz="1300" b="1" dirty="0">
                <a:latin typeface="Consolas" panose="020B0609020204030204" pitchFamily="49" charset="0"/>
                <a:cs typeface="Courier New" pitchFamily="49" charset="0"/>
              </a:rPr>
              <a:t>++</a:t>
            </a:r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() { ++index_; }</a:t>
            </a:r>
            <a:endParaRPr lang="cs-CZ" sz="1300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Rectangular Callout 4"/>
          <p:cNvSpPr/>
          <p:nvPr userDrawn="1"/>
        </p:nvSpPr>
        <p:spPr>
          <a:xfrm>
            <a:off x="7188621" y="2221966"/>
            <a:ext cx="848139" cy="274291"/>
          </a:xfrm>
          <a:prstGeom prst="wedgeRectCallout">
            <a:avLst>
              <a:gd name="adj1" fmla="val -104495"/>
              <a:gd name="adj2" fmla="val -16447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456A1C"/>
                </a:solidFill>
                <a:latin typeface="+mj-lt"/>
              </a:rPr>
              <a:t>callout</a:t>
            </a:r>
          </a:p>
        </p:txBody>
      </p:sp>
    </p:spTree>
    <p:extLst>
      <p:ext uri="{BB962C8B-B14F-4D97-AF65-F5344CB8AC3E}">
        <p14:creationId xmlns:p14="http://schemas.microsoft.com/office/powerpoint/2010/main" val="88484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gradFill>
          <a:gsLst>
            <a:gs pos="55000">
              <a:schemeClr val="accent1">
                <a:lumMod val="5000"/>
                <a:lumOff val="95000"/>
              </a:schemeClr>
            </a:gs>
            <a:gs pos="25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20074" y="2375462"/>
            <a:ext cx="5638126" cy="890124"/>
          </a:xfrm>
        </p:spPr>
        <p:txBody>
          <a:bodyPr anchor="b">
            <a:normAutofit/>
          </a:bodyPr>
          <a:lstStyle>
            <a:lvl1pPr algn="l">
              <a:defRPr sz="4400">
                <a:latin typeface="+mj-lt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20074" y="3399692"/>
            <a:ext cx="5638126" cy="1465644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820074" y="3155894"/>
            <a:ext cx="4236181" cy="8092"/>
          </a:xfrm>
          <a:prstGeom prst="line">
            <a:avLst/>
          </a:prstGeom>
          <a:ln w="25400">
            <a:solidFill>
              <a:srgbClr val="E6A2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4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92704" y="577294"/>
            <a:ext cx="8971233" cy="6202750"/>
          </a:xfrm>
        </p:spPr>
        <p:txBody>
          <a:bodyPr/>
          <a:lstStyle>
            <a:lvl1pPr marL="180975" indent="-180975">
              <a:defRPr sz="2000"/>
            </a:lvl1pPr>
            <a:lvl2pPr marL="358775" indent="-177800">
              <a:defRPr/>
            </a:lvl2pPr>
            <a:lvl3pPr marL="539750" indent="-180975">
              <a:defRPr/>
            </a:lvl3pPr>
            <a:lvl4pPr marL="715963" indent="-176213">
              <a:defRPr/>
            </a:lvl4pPr>
            <a:lvl5pPr marL="896938" indent="-180975"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 dirty="0"/>
              <a:t>T</a:t>
            </a:r>
            <a:r>
              <a:rPr lang="en-US" dirty="0" err="1"/>
              <a:t>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2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 rtlCol="0">
            <a:normAutofit/>
          </a:bodyPr>
          <a:lstStyle>
            <a:lvl1pPr>
              <a:defRPr sz="3600" baseline="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940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836613"/>
            <a:ext cx="8435975" cy="5832475"/>
          </a:xfrm>
        </p:spPr>
        <p:txBody>
          <a:bodyPr/>
          <a:lstStyle/>
          <a:p>
            <a:pPr lvl="0"/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65109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7793038" cy="519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96975"/>
            <a:ext cx="4248150" cy="5400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0" y="1196975"/>
            <a:ext cx="4249738" cy="5400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7091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7793038" cy="519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96975"/>
            <a:ext cx="4248150" cy="5400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05350" y="1196975"/>
            <a:ext cx="4249738" cy="2624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05350" y="3973513"/>
            <a:ext cx="4249738" cy="26241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770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8000">
              <a:schemeClr val="accent1">
                <a:lumMod val="5000"/>
                <a:lumOff val="95000"/>
              </a:schemeClr>
            </a:gs>
            <a:gs pos="4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68977"/>
            <a:ext cx="9144000" cy="6189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539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8000">
              <a:schemeClr val="accent1">
                <a:lumMod val="5000"/>
                <a:lumOff val="95000"/>
              </a:schemeClr>
            </a:gs>
            <a:gs pos="4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68977"/>
            <a:ext cx="9144000" cy="6189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488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cppreference.com/w/cpp/io/basic_ios/operator!" TargetMode="External"/><Relationship Id="rId3" Type="http://schemas.openxmlformats.org/officeDocument/2006/relationships/hyperlink" Target="https://en.cppreference.com/w/cpp/io/basic_ios/good" TargetMode="External"/><Relationship Id="rId7" Type="http://schemas.openxmlformats.org/officeDocument/2006/relationships/hyperlink" Target="https://en.cppreference.com/w/cpp/io/basic_ios/operator_boo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cppreference.com/w/cpp/io/basic_ios/eof" TargetMode="External"/><Relationship Id="rId5" Type="http://schemas.openxmlformats.org/officeDocument/2006/relationships/hyperlink" Target="https://en.cppreference.com/w/cpp/io/basic_ios/bad" TargetMode="External"/><Relationship Id="rId4" Type="http://schemas.openxmlformats.org/officeDocument/2006/relationships/hyperlink" Target="https://en.cppreference.com/w/cpp/io/basic_ios/fai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sv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0074" y="2129624"/>
            <a:ext cx="5685018" cy="890124"/>
          </a:xfrm>
        </p:spPr>
        <p:txBody>
          <a:bodyPr/>
          <a:lstStyle/>
          <a:p>
            <a:r>
              <a:rPr lang="cs-CZ" dirty="0"/>
              <a:t>Programování v C+</a:t>
            </a:r>
            <a:r>
              <a:rPr lang="en-US"/>
              <a:t>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0074" y="3399691"/>
            <a:ext cx="5638126" cy="2604558"/>
          </a:xfrm>
        </p:spPr>
        <p:txBody>
          <a:bodyPr>
            <a:normAutofit/>
          </a:bodyPr>
          <a:lstStyle/>
          <a:p>
            <a:r>
              <a:rPr lang="cs-CZ" dirty="0"/>
              <a:t>Filip Zavoral</a:t>
            </a:r>
          </a:p>
          <a:p>
            <a:r>
              <a:rPr lang="cs-CZ" sz="1800" dirty="0"/>
              <a:t>www.ksi.mff.cuni.cz/~zavoral</a:t>
            </a:r>
            <a:endParaRPr lang="en-US" sz="1800" dirty="0"/>
          </a:p>
          <a:p>
            <a:r>
              <a:rPr lang="en-US" sz="1800" dirty="0" err="1"/>
              <a:t>filip.z</a:t>
            </a:r>
            <a:r>
              <a:rPr lang="cs-CZ" sz="1800" dirty="0"/>
              <a:t>avoral</a:t>
            </a:r>
            <a:r>
              <a:rPr lang="en-US" sz="1800" dirty="0"/>
              <a:t>@</a:t>
            </a:r>
            <a:r>
              <a:rPr lang="cs-CZ" sz="1800" dirty="0"/>
              <a:t>m</a:t>
            </a:r>
            <a:r>
              <a:rPr lang="en-US" sz="1800" dirty="0"/>
              <a:t>at</a:t>
            </a:r>
            <a:r>
              <a:rPr lang="cs-CZ" sz="1800" dirty="0"/>
              <a:t>f</a:t>
            </a:r>
            <a:r>
              <a:rPr lang="en-US" sz="1800" dirty="0" err="1"/>
              <a:t>yz</a:t>
            </a:r>
            <a:r>
              <a:rPr lang="cs-CZ" sz="1800" dirty="0"/>
              <a:t>.cuni.cz</a:t>
            </a:r>
            <a:endParaRPr lang="en-US" sz="1800" dirty="0"/>
          </a:p>
          <a:p>
            <a:r>
              <a:rPr lang="en-US" sz="1800" dirty="0" err="1"/>
              <a:t>mattermost</a:t>
            </a:r>
            <a:r>
              <a:rPr lang="en-US" sz="1800" dirty="0"/>
              <a:t> </a:t>
            </a:r>
            <a:r>
              <a:rPr lang="en-US" sz="1800" dirty="0" err="1"/>
              <a:t>ulita</a:t>
            </a:r>
            <a:r>
              <a:rPr lang="en-US" sz="1800" dirty="0"/>
              <a:t>/2223ZS : nprg041-cpp-zavoral</a:t>
            </a:r>
            <a:endParaRPr lang="cs-CZ" sz="1800" dirty="0"/>
          </a:p>
          <a:p>
            <a:r>
              <a:rPr lang="cs-CZ" sz="1800" dirty="0"/>
              <a:t>NPRG041</a:t>
            </a:r>
            <a:r>
              <a:rPr lang="en-US" sz="1800" dirty="0"/>
              <a:t> - cvi</a:t>
            </a:r>
            <a:r>
              <a:rPr lang="cs-CZ" sz="1800" dirty="0"/>
              <a:t>čení</a:t>
            </a:r>
          </a:p>
          <a:p>
            <a:r>
              <a:rPr lang="cs-CZ" sz="1400" dirty="0"/>
              <a:t>ZS 202</a:t>
            </a:r>
            <a:r>
              <a:rPr lang="en-US" sz="1400" dirty="0"/>
              <a:t>2</a:t>
            </a:r>
            <a:r>
              <a:rPr lang="cs-CZ" sz="1400" dirty="0"/>
              <a:t>/2</a:t>
            </a:r>
            <a:r>
              <a:rPr lang="en-US" sz="1400" dirty="0"/>
              <a:t>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" y="173387"/>
            <a:ext cx="2589848" cy="261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83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Řetězce, stringy, </a:t>
            </a:r>
            <a:r>
              <a:rPr lang="en-US" dirty="0"/>
              <a:t>C</a:t>
            </a:r>
            <a:r>
              <a:rPr lang="cs-CZ" dirty="0"/>
              <a:t>-stringy, string</a:t>
            </a:r>
            <a:r>
              <a:rPr lang="en-US" dirty="0"/>
              <a:t>_</a:t>
            </a:r>
            <a:r>
              <a:rPr lang="cs-CZ" dirty="0"/>
              <a:t>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219200"/>
            <a:ext cx="2364582" cy="229293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char a[] {"a</a:t>
            </a:r>
            <a:r>
              <a:rPr lang="cs-CZ" dirty="0"/>
              <a:t>hoj</a:t>
            </a:r>
            <a:r>
              <a:rPr lang="en-US" dirty="0"/>
              <a:t>"};</a:t>
            </a:r>
          </a:p>
          <a:p>
            <a:r>
              <a:rPr lang="en-US" dirty="0"/>
              <a:t>char* b {"</a:t>
            </a:r>
            <a:r>
              <a:rPr lang="cs-CZ" dirty="0"/>
              <a:t>ahoj</a:t>
            </a:r>
            <a:r>
              <a:rPr lang="en-US" dirty="0"/>
              <a:t>"};</a:t>
            </a:r>
          </a:p>
          <a:p>
            <a:r>
              <a:rPr lang="en-US" dirty="0"/>
              <a:t>char* c {a};</a:t>
            </a:r>
          </a:p>
          <a:p>
            <a:endParaRPr lang="en-US" dirty="0"/>
          </a:p>
          <a:p>
            <a:r>
              <a:rPr lang="en-US" dirty="0"/>
              <a:t>string d {"</a:t>
            </a:r>
            <a:r>
              <a:rPr lang="en-US" dirty="0" err="1"/>
              <a:t>ahoj</a:t>
            </a:r>
            <a:r>
              <a:rPr lang="en-US" dirty="0"/>
              <a:t>"};</a:t>
            </a:r>
            <a:endParaRPr lang="cs-CZ" dirty="0"/>
          </a:p>
          <a:p>
            <a:r>
              <a:rPr lang="en-US" dirty="0"/>
              <a:t>string e {a};</a:t>
            </a:r>
            <a:endParaRPr lang="cs-CZ" dirty="0"/>
          </a:p>
          <a:p>
            <a:r>
              <a:rPr lang="en-US" dirty="0"/>
              <a:t>string f {d + c</a:t>
            </a:r>
            <a:r>
              <a:rPr lang="cs-CZ" dirty="0"/>
              <a:t> </a:t>
            </a:r>
            <a:r>
              <a:rPr lang="en-US" dirty="0"/>
              <a:t>+ </a:t>
            </a:r>
            <a:r>
              <a:rPr lang="cs-CZ" dirty="0"/>
              <a:t>a</a:t>
            </a:r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 err="1"/>
              <a:t>string_view</a:t>
            </a:r>
            <a:r>
              <a:rPr lang="en-US" dirty="0"/>
              <a:t> g {"</a:t>
            </a:r>
            <a:r>
              <a:rPr lang="en-US" dirty="0" err="1"/>
              <a:t>ahoj</a:t>
            </a:r>
            <a:r>
              <a:rPr lang="en-US" dirty="0"/>
              <a:t>"};</a:t>
            </a:r>
            <a:endParaRPr lang="cs-CZ" dirty="0"/>
          </a:p>
          <a:p>
            <a:r>
              <a:rPr lang="en-US" dirty="0" err="1"/>
              <a:t>string_view</a:t>
            </a:r>
            <a:r>
              <a:rPr lang="en-US" dirty="0"/>
              <a:t> h {</a:t>
            </a:r>
            <a:r>
              <a:rPr lang="cs-CZ" dirty="0"/>
              <a:t>c</a:t>
            </a:r>
            <a:r>
              <a:rPr lang="en-US" dirty="0"/>
              <a:t>};</a:t>
            </a:r>
          </a:p>
          <a:p>
            <a:r>
              <a:rPr lang="en-US" dirty="0" err="1"/>
              <a:t>string_view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{</a:t>
            </a:r>
            <a:r>
              <a:rPr lang="cs-CZ" dirty="0"/>
              <a:t>d</a:t>
            </a:r>
            <a:r>
              <a:rPr lang="en-US" dirty="0"/>
              <a:t>};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3318940" y="2183699"/>
            <a:ext cx="2082620" cy="381000"/>
          </a:xfrm>
          <a:prstGeom prst="wedgeRoundRectCallout">
            <a:avLst>
              <a:gd name="adj1" fmla="val -76752"/>
              <a:gd name="adj2" fmla="val -4777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#include &lt;string&gt;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318942" y="1720287"/>
            <a:ext cx="2082618" cy="381000"/>
          </a:xfrm>
          <a:prstGeom prst="wedgeRoundRectCallout">
            <a:avLst>
              <a:gd name="adj1" fmla="val -77879"/>
              <a:gd name="adj2" fmla="val -6780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ukazatel na C-string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318942" y="1254496"/>
            <a:ext cx="2082618" cy="381000"/>
          </a:xfrm>
          <a:prstGeom prst="wedgeRoundRectCallout">
            <a:avLst>
              <a:gd name="adj1" fmla="val -79104"/>
              <a:gd name="adj2" fmla="val -957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pole znaků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≡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C-string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318940" y="2648843"/>
            <a:ext cx="2082620" cy="381000"/>
          </a:xfrm>
          <a:prstGeom prst="wedgeRoundRectCallout">
            <a:avLst>
              <a:gd name="adj1" fmla="val -73930"/>
              <a:gd name="adj2" fmla="val -4378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přetížené operátory</a:t>
            </a:r>
          </a:p>
        </p:txBody>
      </p:sp>
      <p:graphicFrame>
        <p:nvGraphicFramePr>
          <p:cNvPr id="9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647127"/>
              </p:ext>
            </p:extLst>
          </p:nvPr>
        </p:nvGraphicFramePr>
        <p:xfrm>
          <a:off x="1907382" y="4512337"/>
          <a:ext cx="2455070" cy="367920"/>
        </p:xfrm>
        <a:graphic>
          <a:graphicData uri="http://schemas.openxmlformats.org/drawingml/2006/table">
            <a:tbl>
              <a:tblPr/>
              <a:tblGrid>
                <a:gridCol w="491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'A'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'h'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'o'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'j'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'\0'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481507"/>
              </p:ext>
            </p:extLst>
          </p:nvPr>
        </p:nvGraphicFramePr>
        <p:xfrm>
          <a:off x="854651" y="5137676"/>
          <a:ext cx="431800" cy="433388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3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alt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Line 69"/>
          <p:cNvSpPr>
            <a:spLocks noChangeShapeType="1"/>
          </p:cNvSpPr>
          <p:nvPr/>
        </p:nvSpPr>
        <p:spPr bwMode="auto">
          <a:xfrm>
            <a:off x="1058070" y="4260717"/>
            <a:ext cx="849311" cy="23853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12" name="Line 69"/>
          <p:cNvSpPr>
            <a:spLocks noChangeShapeType="1"/>
          </p:cNvSpPr>
          <p:nvPr/>
        </p:nvSpPr>
        <p:spPr bwMode="auto">
          <a:xfrm flipV="1">
            <a:off x="1070551" y="4880257"/>
            <a:ext cx="834449" cy="4741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13" name="TextBox 12"/>
          <p:cNvSpPr txBox="1"/>
          <p:nvPr/>
        </p:nvSpPr>
        <p:spPr>
          <a:xfrm>
            <a:off x="473755" y="5168156"/>
            <a:ext cx="26828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cs-CZ" sz="1400" dirty="0"/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9759" y="4100823"/>
            <a:ext cx="26828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cs-CZ" sz="1400" dirty="0"/>
              <a:t>a</a:t>
            </a:r>
          </a:p>
        </p:txBody>
      </p:sp>
      <p:graphicFrame>
        <p:nvGraphicFramePr>
          <p:cNvPr id="15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301038"/>
              </p:ext>
            </p:extLst>
          </p:nvPr>
        </p:nvGraphicFramePr>
        <p:xfrm>
          <a:off x="6326982" y="4512337"/>
          <a:ext cx="1964056" cy="367920"/>
        </p:xfrm>
        <a:graphic>
          <a:graphicData uri="http://schemas.openxmlformats.org/drawingml/2006/table">
            <a:tbl>
              <a:tblPr/>
              <a:tblGrid>
                <a:gridCol w="491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'A'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'h'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'o'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'j'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307476"/>
              </p:ext>
            </p:extLst>
          </p:nvPr>
        </p:nvGraphicFramePr>
        <p:xfrm>
          <a:off x="5260182" y="4044818"/>
          <a:ext cx="431800" cy="922656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851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cs-CZ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....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cs-CZ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....</a:t>
                      </a:r>
                      <a:endParaRPr kumimoji="0" lang="cs-CZ" alt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Line 69"/>
          <p:cNvSpPr>
            <a:spLocks noChangeShapeType="1"/>
          </p:cNvSpPr>
          <p:nvPr/>
        </p:nvSpPr>
        <p:spPr bwMode="auto">
          <a:xfrm>
            <a:off x="5477670" y="4260718"/>
            <a:ext cx="849312" cy="214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18" name="TextBox 17"/>
          <p:cNvSpPr txBox="1"/>
          <p:nvPr/>
        </p:nvSpPr>
        <p:spPr>
          <a:xfrm>
            <a:off x="4759378" y="3946935"/>
            <a:ext cx="26828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cs-CZ" sz="1400" dirty="0"/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45088" y="3946935"/>
            <a:ext cx="3239294" cy="1143000"/>
          </a:xfrm>
          <a:prstGeom prst="rect">
            <a:avLst/>
          </a:prstGeom>
          <a:noFill/>
          <a:ln w="28575" cmpd="dbl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ular Callout 19"/>
          <p:cNvSpPr/>
          <p:nvPr/>
        </p:nvSpPr>
        <p:spPr>
          <a:xfrm>
            <a:off x="3322383" y="3121177"/>
            <a:ext cx="2079176" cy="381000"/>
          </a:xfrm>
          <a:prstGeom prst="wedgeRoundRectCallout">
            <a:avLst>
              <a:gd name="adj1" fmla="val -66480"/>
              <a:gd name="adj2" fmla="val -6586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pohled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na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existuj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ící objekt</a:t>
            </a:r>
          </a:p>
        </p:txBody>
      </p:sp>
      <p:graphicFrame>
        <p:nvGraphicFramePr>
          <p:cNvPr id="21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720584"/>
              </p:ext>
            </p:extLst>
          </p:nvPr>
        </p:nvGraphicFramePr>
        <p:xfrm>
          <a:off x="3520083" y="5475933"/>
          <a:ext cx="982028" cy="367920"/>
        </p:xfrm>
        <a:graphic>
          <a:graphicData uri="http://schemas.openxmlformats.org/drawingml/2006/table">
            <a:tbl>
              <a:tblPr/>
              <a:tblGrid>
                <a:gridCol w="491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alt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alt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97175"/>
              </p:ext>
            </p:extLst>
          </p:nvPr>
        </p:nvGraphicFramePr>
        <p:xfrm>
          <a:off x="6232494" y="5475933"/>
          <a:ext cx="982028" cy="367920"/>
        </p:xfrm>
        <a:graphic>
          <a:graphicData uri="http://schemas.openxmlformats.org/drawingml/2006/table">
            <a:tbl>
              <a:tblPr/>
              <a:tblGrid>
                <a:gridCol w="491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alt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alt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Line 69"/>
          <p:cNvSpPr>
            <a:spLocks noChangeShapeType="1"/>
          </p:cNvSpPr>
          <p:nvPr/>
        </p:nvSpPr>
        <p:spPr bwMode="auto">
          <a:xfrm flipH="1" flipV="1">
            <a:off x="2185219" y="4880257"/>
            <a:ext cx="1600200" cy="774414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4" name="Line 69"/>
          <p:cNvSpPr>
            <a:spLocks noChangeShapeType="1"/>
          </p:cNvSpPr>
          <p:nvPr/>
        </p:nvSpPr>
        <p:spPr bwMode="auto">
          <a:xfrm flipV="1">
            <a:off x="6474618" y="4880257"/>
            <a:ext cx="80963" cy="774414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5" name="TextBox 24"/>
          <p:cNvSpPr txBox="1"/>
          <p:nvPr/>
        </p:nvSpPr>
        <p:spPr>
          <a:xfrm>
            <a:off x="3119481" y="5487053"/>
            <a:ext cx="26828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cs-CZ" sz="1400" dirty="0"/>
              <a:t>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72531" y="5509098"/>
            <a:ext cx="26828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cs-CZ" sz="1400" dirty="0"/>
              <a:t>i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10331" y="1364857"/>
            <a:ext cx="2368350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size</a:t>
            </a:r>
            <a:r>
              <a:rPr lang="en-US" dirty="0"/>
              <a:t>_t f( </a:t>
            </a:r>
            <a:r>
              <a:rPr lang="en-US" dirty="0" err="1">
                <a:solidFill>
                  <a:srgbClr val="0033CC"/>
                </a:solidFill>
              </a:rPr>
              <a:t>string_view</a:t>
            </a:r>
            <a:r>
              <a:rPr lang="en-US" dirty="0"/>
              <a:t> s)</a:t>
            </a:r>
            <a:endParaRPr lang="cs-CZ" dirty="0"/>
          </a:p>
          <a:p>
            <a:r>
              <a:rPr lang="en-US" dirty="0"/>
              <a:t>{</a:t>
            </a:r>
            <a:r>
              <a:rPr lang="cs-CZ" dirty="0"/>
              <a:t> .... </a:t>
            </a:r>
            <a:r>
              <a:rPr lang="en-US" dirty="0"/>
              <a:t>}</a:t>
            </a:r>
            <a:endParaRPr lang="cs-CZ" dirty="0"/>
          </a:p>
          <a:p>
            <a:endParaRPr lang="en-US" dirty="0"/>
          </a:p>
          <a:p>
            <a:r>
              <a:rPr lang="en-US" dirty="0"/>
              <a:t>string x { "</a:t>
            </a:r>
            <a:r>
              <a:rPr lang="en-US" dirty="0" err="1"/>
              <a:t>ahoj</a:t>
            </a:r>
            <a:r>
              <a:rPr lang="en-US" dirty="0"/>
              <a:t>"};</a:t>
            </a:r>
          </a:p>
          <a:p>
            <a:r>
              <a:rPr lang="en-US" dirty="0"/>
              <a:t>f( x);</a:t>
            </a:r>
            <a:endParaRPr lang="cs-CZ" dirty="0"/>
          </a:p>
          <a:p>
            <a:r>
              <a:rPr lang="en-US" dirty="0"/>
              <a:t>f( "</a:t>
            </a:r>
            <a:r>
              <a:rPr lang="en-US" dirty="0" err="1"/>
              <a:t>ahoj</a:t>
            </a:r>
            <a:r>
              <a:rPr lang="en-US" dirty="0"/>
              <a:t>");</a:t>
            </a:r>
          </a:p>
        </p:txBody>
      </p:sp>
      <p:sp>
        <p:nvSpPr>
          <p:cNvPr id="28" name="Rounded Rectangular Callout 27"/>
          <p:cNvSpPr/>
          <p:nvPr/>
        </p:nvSpPr>
        <p:spPr>
          <a:xfrm>
            <a:off x="5774075" y="2880965"/>
            <a:ext cx="3118306" cy="620747"/>
          </a:xfrm>
          <a:prstGeom prst="wedgeRoundRectCallout">
            <a:avLst>
              <a:gd name="adj1" fmla="val 9549"/>
              <a:gd name="adj2" fmla="val -13173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typické použití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vol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ání: string proměnná / C-string literál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5849953" y="6263016"/>
            <a:ext cx="758910" cy="362045"/>
          </a:xfrm>
          <a:prstGeom prst="wedgeRoundRectCallout">
            <a:avLst>
              <a:gd name="adj1" fmla="val 34156"/>
              <a:gd name="adj2" fmla="val -15082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data()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6914357" y="6263016"/>
            <a:ext cx="758910" cy="362045"/>
          </a:xfrm>
          <a:prstGeom prst="wedgeRoundRectCallout">
            <a:avLst>
              <a:gd name="adj1" fmla="val -34270"/>
              <a:gd name="adj2" fmla="val -14770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size()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6140819" y="518458"/>
            <a:ext cx="2704790" cy="381000"/>
          </a:xfrm>
          <a:prstGeom prst="wedgeRoundRectCallout">
            <a:avLst>
              <a:gd name="adj1" fmla="val 1393"/>
              <a:gd name="adj2" fmla="val 18162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pouze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podporované operace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3755" y="4705383"/>
            <a:ext cx="26828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cs-CZ" sz="1400" dirty="0"/>
              <a:t>b</a:t>
            </a:r>
          </a:p>
        </p:txBody>
      </p:sp>
      <p:graphicFrame>
        <p:nvGraphicFramePr>
          <p:cNvPr id="33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449083"/>
              </p:ext>
            </p:extLst>
          </p:nvPr>
        </p:nvGraphicFramePr>
        <p:xfrm>
          <a:off x="849198" y="4642578"/>
          <a:ext cx="431800" cy="433388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33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24765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6286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952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133350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17907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247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2705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162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2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altLang="cs-CZ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Line 69"/>
          <p:cNvSpPr>
            <a:spLocks noChangeShapeType="1"/>
          </p:cNvSpPr>
          <p:nvPr/>
        </p:nvSpPr>
        <p:spPr bwMode="auto">
          <a:xfrm flipV="1">
            <a:off x="1065098" y="4724400"/>
            <a:ext cx="842283" cy="13487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42" name="Rounded Rectangular Callout 41"/>
          <p:cNvSpPr/>
          <p:nvPr/>
        </p:nvSpPr>
        <p:spPr>
          <a:xfrm>
            <a:off x="2003618" y="742613"/>
            <a:ext cx="3770457" cy="381000"/>
          </a:xfrm>
          <a:prstGeom prst="wedgeRoundRectCallout">
            <a:avLst>
              <a:gd name="adj1" fmla="val -36866"/>
              <a:gd name="adj2" fmla="val 10381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nepou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žívejte, pokud vás k tomu nikdo nenutí  </a:t>
            </a:r>
            <a:r>
              <a:rPr lang="cs-CZ" dirty="0">
                <a:solidFill>
                  <a:srgbClr val="456A1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↬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19481" y="5890417"/>
            <a:ext cx="26828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cs-CZ" sz="1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06845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2" grpId="0" animBg="1"/>
      <p:bldP spid="3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cs-CZ" dirty="0"/>
              <a:t>ápočtový program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4294967295"/>
          </p:nvPr>
        </p:nvSpPr>
        <p:spPr>
          <a:xfrm>
            <a:off x="146304" y="581152"/>
            <a:ext cx="8769096" cy="612444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cs-CZ" sz="2400" dirty="0"/>
              <a:t>termín</a:t>
            </a:r>
            <a:endParaRPr lang="en-US" sz="2400" dirty="0"/>
          </a:p>
          <a:p>
            <a:pPr lvl="1"/>
            <a:r>
              <a:rPr lang="cs-CZ" sz="2000" dirty="0"/>
              <a:t>odevzdání </a:t>
            </a:r>
            <a:r>
              <a:rPr lang="en-US" sz="2000" b="1" dirty="0" err="1"/>
              <a:t>komplet</a:t>
            </a:r>
            <a:r>
              <a:rPr lang="cs-CZ" sz="2000" b="1" dirty="0"/>
              <a:t>ně</a:t>
            </a:r>
            <a:r>
              <a:rPr lang="en-US" sz="2000" dirty="0"/>
              <a:t> </a:t>
            </a:r>
            <a:r>
              <a:rPr lang="en-US" sz="2000" dirty="0" err="1"/>
              <a:t>hotov</a:t>
            </a:r>
            <a:r>
              <a:rPr lang="cs-CZ" sz="2000" dirty="0"/>
              <a:t>ého programu</a:t>
            </a:r>
            <a:r>
              <a:rPr lang="en-US" sz="2000" dirty="0"/>
              <a:t> </a:t>
            </a:r>
            <a:r>
              <a:rPr lang="cs-CZ" sz="2000" b="1" dirty="0"/>
              <a:t>do </a:t>
            </a:r>
            <a:r>
              <a:rPr lang="en-US" sz="2000" b="1" dirty="0"/>
              <a:t>30.4.</a:t>
            </a:r>
            <a:r>
              <a:rPr lang="en-US" sz="2000" dirty="0"/>
              <a:t> </a:t>
            </a:r>
            <a:r>
              <a:rPr lang="cs-CZ" sz="2000" dirty="0"/>
              <a:t>(velmi doporučuji dříve)</a:t>
            </a:r>
          </a:p>
          <a:p>
            <a:pPr lvl="1"/>
            <a:r>
              <a:rPr lang="cs-CZ" sz="2000" dirty="0"/>
              <a:t>poslední opravy do konce výuky v LS (21.5.)</a:t>
            </a:r>
          </a:p>
          <a:p>
            <a:r>
              <a:rPr lang="cs-CZ" sz="2400" dirty="0"/>
              <a:t>mff GitLab</a:t>
            </a:r>
          </a:p>
          <a:p>
            <a:pPr lvl="1"/>
            <a:r>
              <a:rPr lang="cs-CZ" sz="2000" dirty="0"/>
              <a:t>komplet zdrojáky, knihovny, projekt</a:t>
            </a:r>
          </a:p>
          <a:p>
            <a:pPr lvl="2"/>
            <a:r>
              <a:rPr lang="cs-CZ" sz="1800" dirty="0"/>
              <a:t>ne .obj, .dbg, ... </a:t>
            </a:r>
            <a:r>
              <a:rPr lang="en-US" sz="1800" dirty="0"/>
              <a:t>!</a:t>
            </a:r>
          </a:p>
          <a:p>
            <a:pPr lvl="1"/>
            <a:r>
              <a:rPr lang="cs-CZ" sz="2000" dirty="0"/>
              <a:t>dokumentace, data</a:t>
            </a:r>
          </a:p>
          <a:p>
            <a:pPr lvl="1"/>
            <a:r>
              <a:rPr lang="cs-CZ" sz="2000" dirty="0"/>
              <a:t>používat během </a:t>
            </a:r>
            <a:r>
              <a:rPr lang="cs-CZ" sz="2000" b="1" dirty="0"/>
              <a:t>celého</a:t>
            </a:r>
            <a:r>
              <a:rPr lang="cs-CZ" sz="2000" dirty="0"/>
              <a:t> vývoje</a:t>
            </a:r>
          </a:p>
          <a:p>
            <a:pPr lvl="1"/>
            <a:r>
              <a:rPr lang="cs-CZ" sz="2000" dirty="0"/>
              <a:t>před odevzdáním vyzkoušet na čistém počítači</a:t>
            </a:r>
            <a:r>
              <a:rPr lang="en-US" sz="2000" dirty="0"/>
              <a:t>!</a:t>
            </a:r>
            <a:endParaRPr lang="cs-CZ" sz="2000" dirty="0"/>
          </a:p>
          <a:p>
            <a:r>
              <a:rPr lang="cs-CZ" sz="2400" dirty="0"/>
              <a:t>funkčnost</a:t>
            </a:r>
          </a:p>
          <a:p>
            <a:pPr lvl="1"/>
            <a:r>
              <a:rPr lang="cs-CZ" sz="2000" dirty="0"/>
              <a:t>stabilita</a:t>
            </a:r>
            <a:r>
              <a:rPr lang="en-US" sz="2000" dirty="0"/>
              <a:t>, </a:t>
            </a:r>
            <a:r>
              <a:rPr lang="en-US" sz="2000" dirty="0" err="1"/>
              <a:t>efektivita</a:t>
            </a:r>
            <a:endParaRPr lang="cs-CZ" sz="2000" dirty="0"/>
          </a:p>
          <a:p>
            <a:r>
              <a:rPr lang="cs-CZ" sz="2400" dirty="0"/>
              <a:t>kvalita kódu</a:t>
            </a:r>
          </a:p>
          <a:p>
            <a:pPr lvl="1"/>
            <a:r>
              <a:rPr lang="cs-CZ" sz="2000" dirty="0"/>
              <a:t>dekompozice</a:t>
            </a:r>
            <a:r>
              <a:rPr lang="en-US" sz="2000" dirty="0"/>
              <a:t>, </a:t>
            </a:r>
            <a:r>
              <a:rPr lang="en-US" sz="2000" dirty="0" err="1"/>
              <a:t>encapsulace</a:t>
            </a:r>
            <a:r>
              <a:rPr lang="cs-CZ" sz="2000" dirty="0"/>
              <a:t>, API, GUI vs. app logika, komentáře, udržovatelnost, čitelnost, elegance a </a:t>
            </a:r>
            <a:r>
              <a:rPr lang="en-US" sz="2000" dirty="0" err="1"/>
              <a:t>estetika</a:t>
            </a:r>
            <a:r>
              <a:rPr lang="en-US" sz="2000" dirty="0"/>
              <a:t>, </a:t>
            </a:r>
            <a:r>
              <a:rPr lang="cs-CZ" sz="2000" dirty="0"/>
              <a:t>dobré mravy, deployment</a:t>
            </a:r>
          </a:p>
          <a:p>
            <a:r>
              <a:rPr lang="en-US" sz="2200" dirty="0" err="1"/>
              <a:t>mnohem</a:t>
            </a:r>
            <a:r>
              <a:rPr lang="en-US" sz="2200" dirty="0"/>
              <a:t> </a:t>
            </a:r>
            <a:r>
              <a:rPr lang="cs-CZ" sz="2200" dirty="0"/>
              <a:t>podrobnější informace</a:t>
            </a:r>
          </a:p>
          <a:p>
            <a:pPr lvl="1"/>
            <a:r>
              <a:rPr lang="cs-CZ" sz="2000" dirty="0"/>
              <a:t>https://www.ksi.mff.cuni.cz/teaching/nprg041-zavoral-web/cviceni.html</a:t>
            </a:r>
          </a:p>
        </p:txBody>
      </p:sp>
      <p:sp>
        <p:nvSpPr>
          <p:cNvPr id="5" name="Rounded Rectangular Callout 6">
            <a:extLst>
              <a:ext uri="{FF2B5EF4-FFF2-40B4-BE49-F238E27FC236}">
                <a16:creationId xmlns:a16="http://schemas.microsoft.com/office/drawing/2014/main" id="{F4576D91-7A08-4897-AE64-3EDDA7100912}"/>
              </a:ext>
            </a:extLst>
          </p:cNvPr>
          <p:cNvSpPr/>
          <p:nvPr/>
        </p:nvSpPr>
        <p:spPr>
          <a:xfrm>
            <a:off x="5841432" y="5730790"/>
            <a:ext cx="735832" cy="301042"/>
          </a:xfrm>
          <a:prstGeom prst="wedgeRoundRectCallout">
            <a:avLst>
              <a:gd name="adj1" fmla="val -79286"/>
              <a:gd name="adj2" fmla="val 5692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čtěte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6" name="Rounded Rectangular Callout 6">
            <a:extLst>
              <a:ext uri="{FF2B5EF4-FFF2-40B4-BE49-F238E27FC236}">
                <a16:creationId xmlns:a16="http://schemas.microsoft.com/office/drawing/2014/main" id="{E6ADDCF6-48A3-4BE7-9F4E-A68D59157FF5}"/>
              </a:ext>
            </a:extLst>
          </p:cNvPr>
          <p:cNvSpPr/>
          <p:nvPr/>
        </p:nvSpPr>
        <p:spPr>
          <a:xfrm>
            <a:off x="4957257" y="2542168"/>
            <a:ext cx="2324474" cy="766263"/>
          </a:xfrm>
          <a:prstGeom prst="wedgeRoundRectCallout">
            <a:avLst>
              <a:gd name="adj1" fmla="val -77906"/>
              <a:gd name="adj2" fmla="val 3738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zjevení se zdrojáků najednou den před odevzdáním nebude akceptováno</a:t>
            </a:r>
          </a:p>
        </p:txBody>
      </p:sp>
    </p:spTree>
    <p:extLst>
      <p:ext uri="{BB962C8B-B14F-4D97-AF65-F5344CB8AC3E}">
        <p14:creationId xmlns:p14="http://schemas.microsoft.com/office/powerpoint/2010/main" val="48068791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The End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4294967295"/>
          </p:nvPr>
        </p:nvSpPr>
        <p:spPr>
          <a:xfrm>
            <a:off x="146304" y="581152"/>
            <a:ext cx="8769096" cy="612444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cs-CZ" sz="2400" dirty="0"/>
          </a:p>
          <a:p>
            <a:pPr marL="0" indent="0">
              <a:buNone/>
            </a:pPr>
            <a:endParaRPr lang="cs-CZ" sz="2400" dirty="0"/>
          </a:p>
          <a:p>
            <a:pPr marL="0" indent="0" algn="ctr">
              <a:buNone/>
            </a:pPr>
            <a:r>
              <a:rPr lang="cs-CZ" sz="13800" b="1" dirty="0"/>
              <a:t>The End.</a:t>
            </a:r>
          </a:p>
          <a:p>
            <a:endParaRPr lang="cs-CZ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cs-CZ" sz="2400" dirty="0"/>
              <a:t> 				... to be continued</a:t>
            </a:r>
          </a:p>
          <a:p>
            <a:pPr marL="457200" lvl="1" indent="0">
              <a:buNone/>
            </a:pPr>
            <a:r>
              <a:rPr lang="cs-CZ" sz="2000" dirty="0"/>
              <a:t>					zkouškový test</a:t>
            </a:r>
          </a:p>
          <a:p>
            <a:pPr marL="457200" lvl="1" indent="0">
              <a:buNone/>
            </a:pPr>
            <a:r>
              <a:rPr lang="cs-CZ" sz="2000" dirty="0"/>
              <a:t>					zápočtový program</a:t>
            </a:r>
          </a:p>
          <a:p>
            <a:pPr marL="457200" lvl="1" indent="0">
              <a:buNone/>
            </a:pPr>
            <a:r>
              <a:rPr lang="cs-CZ" sz="2000" dirty="0"/>
              <a:t>					Pokročilé programování v C++</a:t>
            </a:r>
          </a:p>
          <a:p>
            <a:pPr marL="457200" lvl="1" indent="0">
              <a:buNone/>
            </a:pPr>
            <a:r>
              <a:rPr lang="cs-CZ" sz="2000" dirty="0"/>
              <a:t>					Ročníkový projekt / Bc. práce / ...</a:t>
            </a:r>
          </a:p>
        </p:txBody>
      </p:sp>
    </p:spTree>
    <p:extLst>
      <p:ext uri="{BB962C8B-B14F-4D97-AF65-F5344CB8AC3E}">
        <p14:creationId xmlns:p14="http://schemas.microsoft.com/office/powerpoint/2010/main" val="73162535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starší slajdy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... mohou být někomu užitečné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44153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cs-CZ" dirty="0"/>
              <a:t>čtení ze souboru i std vstupu</a:t>
            </a:r>
          </a:p>
          <a:p>
            <a:r>
              <a:rPr lang="cs-CZ" dirty="0"/>
              <a:t>záměnnost</a:t>
            </a:r>
          </a:p>
          <a:p>
            <a:pPr lvl="1"/>
            <a:r>
              <a:rPr lang="cs-CZ" dirty="0"/>
              <a:t>std vstup i soubor jsou streamy</a:t>
            </a:r>
          </a:p>
          <a:p>
            <a:pPr lvl="1"/>
            <a:r>
              <a:rPr lang="cs-CZ" dirty="0"/>
              <a:t>lze přiřadit za běhu</a:t>
            </a:r>
          </a:p>
          <a:p>
            <a:endParaRPr lang="cs-CZ" dirty="0"/>
          </a:p>
          <a:p>
            <a:endParaRPr lang="cs-CZ" dirty="0"/>
          </a:p>
          <a:p>
            <a:pPr>
              <a:buNone/>
            </a:pPr>
            <a:endParaRPr lang="cs-C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>
            <a:normAutofit/>
          </a:bodyPr>
          <a:lstStyle/>
          <a:p>
            <a:r>
              <a:rPr lang="cs-CZ" dirty="0"/>
              <a:t>Streamy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2870" y="3043881"/>
            <a:ext cx="2362200" cy="2893100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#include &lt;iostream&gt;</a:t>
            </a:r>
          </a:p>
          <a:p>
            <a:r>
              <a:rPr lang="cs-CZ" sz="1400" dirty="0"/>
              <a:t>#include &lt;fstream&gt;</a:t>
            </a:r>
          </a:p>
          <a:p>
            <a:endParaRPr lang="cs-CZ" sz="1400" dirty="0"/>
          </a:p>
          <a:p>
            <a:r>
              <a:rPr lang="cs-CZ" sz="1400" b="1" dirty="0"/>
              <a:t>ifstream</a:t>
            </a:r>
            <a:r>
              <a:rPr lang="cs-CZ" sz="1400" dirty="0"/>
              <a:t> x;</a:t>
            </a:r>
          </a:p>
          <a:p>
            <a:r>
              <a:rPr lang="cs-CZ" sz="1400" dirty="0"/>
              <a:t>x.</a:t>
            </a:r>
            <a:r>
              <a:rPr lang="cs-CZ" sz="1400" b="1" dirty="0"/>
              <a:t>open</a:t>
            </a:r>
            <a:r>
              <a:rPr lang="cs-CZ" sz="1400" dirty="0"/>
              <a:t>( "file.txt");</a:t>
            </a:r>
          </a:p>
          <a:p>
            <a:r>
              <a:rPr lang="cs-CZ" sz="1400" dirty="0"/>
              <a:t>if( ! x.</a:t>
            </a:r>
            <a:r>
              <a:rPr lang="cs-CZ" sz="1400" b="1" dirty="0"/>
              <a:t>good</a:t>
            </a:r>
            <a:r>
              <a:rPr lang="cs-CZ" sz="1400" dirty="0"/>
              <a:t>()) { "chyba" }</a:t>
            </a:r>
          </a:p>
          <a:p>
            <a:r>
              <a:rPr lang="cs-CZ" sz="1400" dirty="0"/>
              <a:t>for (;;) {</a:t>
            </a:r>
          </a:p>
          <a:p>
            <a:r>
              <a:rPr lang="cs-CZ" sz="1400" dirty="0"/>
              <a:t>    x &gt;&gt; a;</a:t>
            </a:r>
          </a:p>
          <a:p>
            <a:r>
              <a:rPr lang="cs-CZ" sz="1400" dirty="0"/>
              <a:t>    if( x.</a:t>
            </a:r>
            <a:r>
              <a:rPr lang="cs-CZ" sz="1400" b="1" dirty="0"/>
              <a:t>fail</a:t>
            </a:r>
            <a:r>
              <a:rPr lang="cs-CZ" sz="1400" dirty="0"/>
              <a:t>())</a:t>
            </a:r>
          </a:p>
          <a:p>
            <a:r>
              <a:rPr lang="cs-CZ" sz="1400" dirty="0"/>
              <a:t>        break;</a:t>
            </a:r>
          </a:p>
          <a:p>
            <a:r>
              <a:rPr lang="cs-CZ" sz="1400" dirty="0"/>
              <a:t>    f</a:t>
            </a:r>
            <a:r>
              <a:rPr lang="en-US" sz="1400" dirty="0"/>
              <a:t>( a)</a:t>
            </a:r>
            <a:r>
              <a:rPr lang="cs-CZ" sz="1400" dirty="0"/>
              <a:t>;</a:t>
            </a:r>
          </a:p>
          <a:p>
            <a:r>
              <a:rPr lang="cs-CZ" sz="1400" dirty="0"/>
              <a:t>}</a:t>
            </a:r>
          </a:p>
          <a:p>
            <a:r>
              <a:rPr lang="cs-CZ" sz="1400" dirty="0"/>
              <a:t>x.</a:t>
            </a:r>
            <a:r>
              <a:rPr lang="cs-CZ" sz="1400" b="1" dirty="0"/>
              <a:t>close</a:t>
            </a:r>
            <a:r>
              <a:rPr lang="cs-CZ" sz="1400" dirty="0"/>
              <a:t>()</a:t>
            </a:r>
            <a:r>
              <a:rPr lang="en-US" sz="1400" dirty="0"/>
              <a:t>;</a:t>
            </a:r>
            <a:endParaRPr lang="cs-CZ" sz="14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237470" y="5253681"/>
            <a:ext cx="1371600" cy="533400"/>
          </a:xfrm>
          <a:prstGeom prst="wedgeRoundRectCallout">
            <a:avLst>
              <a:gd name="adj1" fmla="val -144159"/>
              <a:gd name="adj2" fmla="val -106721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lep</a:t>
            </a:r>
            <a:r>
              <a:rPr lang="cs-CZ" sz="1400" dirty="0">
                <a:solidFill>
                  <a:schemeClr val="tx1"/>
                </a:solidFill>
              </a:rPr>
              <a:t>ší než</a:t>
            </a:r>
            <a:br>
              <a:rPr lang="cs-CZ" sz="1400" dirty="0">
                <a:solidFill>
                  <a:schemeClr val="tx1"/>
                </a:solidFill>
              </a:rPr>
            </a:br>
            <a:r>
              <a:rPr lang="cs-CZ" sz="1400" dirty="0">
                <a:solidFill>
                  <a:schemeClr val="tx1"/>
                </a:solidFill>
              </a:rPr>
              <a:t>test na eof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400" y="3694331"/>
            <a:ext cx="2057400" cy="2246769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process( </a:t>
            </a:r>
            <a:r>
              <a:rPr lang="en-US" sz="1400" dirty="0" err="1"/>
              <a:t>istream</a:t>
            </a:r>
            <a:r>
              <a:rPr lang="en-US" sz="1400" dirty="0"/>
              <a:t>&amp; f) {</a:t>
            </a:r>
          </a:p>
          <a:p>
            <a:r>
              <a:rPr lang="en-US" sz="1400" dirty="0"/>
              <a:t>  f &gt;&gt; ....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if( ....) 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ifstream</a:t>
            </a:r>
            <a:r>
              <a:rPr lang="en-US" sz="1400" dirty="0"/>
              <a:t> f( ....);</a:t>
            </a:r>
          </a:p>
          <a:p>
            <a:r>
              <a:rPr lang="en-US" sz="1400" dirty="0"/>
              <a:t>  process( f);</a:t>
            </a:r>
          </a:p>
          <a:p>
            <a:r>
              <a:rPr lang="en-US" sz="1400" dirty="0"/>
              <a:t>} else {</a:t>
            </a:r>
          </a:p>
          <a:p>
            <a:r>
              <a:rPr lang="en-US" sz="1400" dirty="0"/>
              <a:t>  process( </a:t>
            </a:r>
            <a:r>
              <a:rPr lang="en-US" sz="1400" dirty="0" err="1"/>
              <a:t>cin</a:t>
            </a:r>
            <a:r>
              <a:rPr lang="en-US" sz="1400" dirty="0"/>
              <a:t>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134100" y="2423984"/>
            <a:ext cx="1943100" cy="609600"/>
          </a:xfrm>
          <a:prstGeom prst="wedgeRoundRectCallout">
            <a:avLst>
              <a:gd name="adj1" fmla="val 4051"/>
              <a:gd name="adj2" fmla="val 116310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</a:t>
            </a:r>
            <a:r>
              <a:rPr lang="cs-CZ" sz="1400" dirty="0">
                <a:solidFill>
                  <a:schemeClr val="tx1"/>
                </a:solidFill>
              </a:rPr>
              <a:t>ps</a:t>
            </a:r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cs-CZ" sz="1400" dirty="0">
                <a:solidFill>
                  <a:schemeClr val="tx1"/>
                </a:solidFill>
              </a:rPr>
              <a:t>t zvláštní kód pro čtení souboru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3237470" y="3805881"/>
            <a:ext cx="1371600" cy="304800"/>
          </a:xfrm>
          <a:prstGeom prst="wedgeRoundRectCallout">
            <a:avLst>
              <a:gd name="adj1" fmla="val -133240"/>
              <a:gd name="adj2" fmla="val 69140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stav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streamu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3237470" y="4491681"/>
            <a:ext cx="1371600" cy="685800"/>
          </a:xfrm>
          <a:prstGeom prst="wedgeRoundRectCallout">
            <a:avLst>
              <a:gd name="adj1" fmla="val -145309"/>
              <a:gd name="adj2" fmla="val -2124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</a:t>
            </a:r>
            <a:r>
              <a:rPr lang="cs-CZ" sz="1400" dirty="0">
                <a:solidFill>
                  <a:schemeClr val="tx1"/>
                </a:solidFill>
              </a:rPr>
              <a:t>ýsledek předchozí operace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3614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cs-CZ" dirty="0"/>
              <a:t>přetížení operátoru </a:t>
            </a:r>
            <a:r>
              <a:rPr lang="en-US" dirty="0"/>
              <a:t>&lt;&lt;</a:t>
            </a:r>
          </a:p>
          <a:p>
            <a:r>
              <a:rPr lang="en-US" dirty="0" err="1"/>
              <a:t>nen</a:t>
            </a:r>
            <a:r>
              <a:rPr lang="cs-CZ" dirty="0"/>
              <a:t>í to metoda třídy ale friend globální funkce</a:t>
            </a:r>
          </a:p>
          <a:p>
            <a:pPr lvl="1"/>
            <a:r>
              <a:rPr lang="cs-CZ" dirty="0"/>
              <a:t>nemáme přístup do implementace ostream</a:t>
            </a:r>
          </a:p>
          <a:p>
            <a:endParaRPr lang="cs-CZ" dirty="0"/>
          </a:p>
          <a:p>
            <a:pPr>
              <a:buNone/>
            </a:pPr>
            <a:endParaRPr lang="cs-C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>
            <a:normAutofit/>
          </a:bodyPr>
          <a:lstStyle/>
          <a:p>
            <a:r>
              <a:rPr lang="cs-CZ" dirty="0"/>
              <a:t>operátor </a:t>
            </a:r>
            <a:r>
              <a:rPr lang="en-US" dirty="0"/>
              <a:t>&lt;&lt;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590800"/>
            <a:ext cx="6096000" cy="2677656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class Complex {</a:t>
            </a:r>
          </a:p>
          <a:p>
            <a:r>
              <a:rPr lang="cs-CZ" sz="1400" dirty="0"/>
              <a:t>public:</a:t>
            </a:r>
          </a:p>
          <a:p>
            <a:r>
              <a:rPr lang="cs-CZ" sz="1400" dirty="0"/>
              <a:t>    Complex() : re</a:t>
            </a:r>
            <a:r>
              <a:rPr lang="en-US" sz="1400" dirty="0"/>
              <a:t>_</a:t>
            </a:r>
            <a:r>
              <a:rPr lang="cs-CZ" sz="1400" dirty="0"/>
              <a:t>(0), im</a:t>
            </a:r>
            <a:r>
              <a:rPr lang="en-US" sz="1400" dirty="0"/>
              <a:t>_</a:t>
            </a:r>
            <a:r>
              <a:rPr lang="cs-CZ" sz="1400" dirty="0"/>
              <a:t>(0) {}</a:t>
            </a:r>
          </a:p>
          <a:p>
            <a:r>
              <a:rPr lang="cs-CZ" sz="1400" dirty="0"/>
              <a:t>    </a:t>
            </a:r>
            <a:r>
              <a:rPr lang="cs-CZ" sz="1400" dirty="0">
                <a:solidFill>
                  <a:srgbClr val="0033CC"/>
                </a:solidFill>
              </a:rPr>
              <a:t>friend</a:t>
            </a:r>
            <a:r>
              <a:rPr lang="cs-CZ" sz="1400" dirty="0"/>
              <a:t> ostream&amp; operator&lt;&lt; ( ostream&amp; out, const Complex&amp; x);</a:t>
            </a:r>
          </a:p>
          <a:p>
            <a:r>
              <a:rPr lang="cs-CZ" sz="1400" dirty="0"/>
              <a:t>private:</a:t>
            </a:r>
          </a:p>
          <a:p>
            <a:r>
              <a:rPr lang="cs-CZ" sz="1400" dirty="0"/>
              <a:t>    double re</a:t>
            </a:r>
            <a:r>
              <a:rPr lang="en-US" sz="1400" dirty="0"/>
              <a:t>_</a:t>
            </a:r>
            <a:r>
              <a:rPr lang="cs-CZ" sz="1400" dirty="0"/>
              <a:t>, im</a:t>
            </a:r>
            <a:r>
              <a:rPr lang="en-US" sz="1400" dirty="0"/>
              <a:t>_</a:t>
            </a:r>
            <a:r>
              <a:rPr lang="cs-CZ" sz="1400" dirty="0"/>
              <a:t>;</a:t>
            </a:r>
          </a:p>
          <a:p>
            <a:r>
              <a:rPr lang="cs-CZ" sz="1400" dirty="0"/>
              <a:t>};</a:t>
            </a:r>
          </a:p>
          <a:p>
            <a:endParaRPr lang="cs-CZ" sz="1400" dirty="0"/>
          </a:p>
          <a:p>
            <a:r>
              <a:rPr lang="cs-CZ" sz="1400" dirty="0"/>
              <a:t>ostream&amp; operator&lt;&lt; ( ostream&amp; out, const Complex&amp; x) {</a:t>
            </a:r>
          </a:p>
          <a:p>
            <a:r>
              <a:rPr lang="cs-CZ" sz="1400" dirty="0"/>
              <a:t>    out &lt;&lt; "[" &lt;&lt; x.re</a:t>
            </a:r>
            <a:r>
              <a:rPr lang="en-US" sz="1400" dirty="0"/>
              <a:t>_</a:t>
            </a:r>
            <a:r>
              <a:rPr lang="cs-CZ" sz="1400" dirty="0"/>
              <a:t> &lt;&lt; "," &lt;&lt; x.im</a:t>
            </a:r>
            <a:r>
              <a:rPr lang="en-US" sz="1400" dirty="0"/>
              <a:t>_</a:t>
            </a:r>
            <a:r>
              <a:rPr lang="cs-CZ" sz="1400" dirty="0"/>
              <a:t> &lt;&lt; "]" &lt;&lt; endl;</a:t>
            </a:r>
          </a:p>
          <a:p>
            <a:r>
              <a:rPr lang="cs-CZ" sz="1400" dirty="0"/>
              <a:t>    return out;</a:t>
            </a:r>
          </a:p>
          <a:p>
            <a:r>
              <a:rPr lang="cs-CZ" sz="1400" dirty="0"/>
              <a:t>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191000" y="3657600"/>
            <a:ext cx="1371600" cy="533400"/>
          </a:xfrm>
          <a:prstGeom prst="wedgeRoundRectCallout">
            <a:avLst>
              <a:gd name="adj1" fmla="val -99756"/>
              <a:gd name="adj2" fmla="val -85852"/>
              <a:gd name="adj3" fmla="val 16667"/>
            </a:avLst>
          </a:prstGeom>
          <a:solidFill>
            <a:srgbClr val="FFFF99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toto není metoda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81358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>
            <a:normAutofit/>
          </a:bodyPr>
          <a:lstStyle/>
          <a:p>
            <a:r>
              <a:rPr lang="cs-CZ" dirty="0"/>
              <a:t>Stream manipulátory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1143000"/>
          <a:ext cx="8458200" cy="449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602"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endl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vloží nový řádek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setw(val)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s-CZ" sz="1600" dirty="0"/>
                        <a:t>nastaví šířku výstupu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setfill(c)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nastaví výplňový znak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dec, hex, 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čte a vypisuje v dané soustavě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left,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s-CZ" sz="1600" dirty="0"/>
                        <a:t>zarovnávání</a:t>
                      </a:r>
                      <a:endParaRPr lang="cs-CZ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fixed, scientific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form</a:t>
                      </a:r>
                      <a:r>
                        <a:rPr lang="cs-CZ" sz="1600" dirty="0"/>
                        <a:t>át</a:t>
                      </a:r>
                      <a:r>
                        <a:rPr lang="cs-CZ" sz="1600" baseline="0" dirty="0"/>
                        <a:t> </a:t>
                      </a:r>
                      <a:r>
                        <a:rPr lang="cs-CZ" sz="1600" dirty="0"/>
                        <a:t>výpisu čísla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precision(val)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nastaví přesnost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přeskočí bílé znaky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r>
                        <a:rPr lang="cs-CZ" sz="1600" dirty="0"/>
                        <a:t>(no)skipws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nastavení/zrušení přeskakování bílých znaků při čtení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(no)showpoint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nastaví/zruší výpis desetinné čárky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01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27560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cs-CZ" dirty="0"/>
              <a:t>speciální funkce</a:t>
            </a:r>
          </a:p>
          <a:p>
            <a:pPr lvl="1"/>
            <a:r>
              <a:rPr lang="cs-CZ" dirty="0"/>
              <a:t>předávané ukazatelem</a:t>
            </a:r>
          </a:p>
          <a:p>
            <a:pPr lvl="1"/>
            <a:r>
              <a:rPr lang="cs-CZ" dirty="0"/>
              <a:t>vrací referenci na modifikovaný stream</a:t>
            </a:r>
            <a:endParaRPr lang="en-US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pPr>
              <a:buNone/>
            </a:pPr>
            <a:endParaRPr lang="cs-CZ" dirty="0"/>
          </a:p>
          <a:p>
            <a:pPr>
              <a:buNone/>
            </a:pPr>
            <a:endParaRPr lang="cs-CZ" dirty="0"/>
          </a:p>
          <a:p>
            <a:r>
              <a:rPr lang="cs-CZ" dirty="0"/>
              <a:t>jak to funguje</a:t>
            </a:r>
          </a:p>
          <a:p>
            <a:endParaRPr lang="cs-CZ" dirty="0"/>
          </a:p>
          <a:p>
            <a:pPr lvl="6"/>
            <a:endParaRPr lang="cs-CZ" i="1" dirty="0"/>
          </a:p>
          <a:p>
            <a:pPr lvl="6"/>
            <a:r>
              <a:rPr lang="cs-CZ" i="1" dirty="0"/>
              <a:t>přesněji: šablona</a:t>
            </a:r>
          </a:p>
          <a:p>
            <a:endParaRPr lang="cs-CZ" dirty="0"/>
          </a:p>
          <a:p>
            <a:pPr>
              <a:buNone/>
            </a:pPr>
            <a:endParaRPr lang="cs-C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>
            <a:normAutofit/>
          </a:bodyPr>
          <a:lstStyle/>
          <a:p>
            <a:r>
              <a:rPr lang="cs-CZ" dirty="0"/>
              <a:t>Bezparametrický manipulátor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2438400"/>
            <a:ext cx="4572000" cy="1631216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cout &lt;&lt; 1 &lt;&lt; mriz &lt;&lt; 2 &lt;&lt; mriz &lt;&lt; 3 &lt;&lt; endl;</a:t>
            </a:r>
          </a:p>
          <a:p>
            <a:endParaRPr lang="cs-CZ" sz="1400" dirty="0"/>
          </a:p>
          <a:p>
            <a:r>
              <a:rPr lang="en-US" sz="1400" dirty="0" err="1"/>
              <a:t>ostream</a:t>
            </a:r>
            <a:r>
              <a:rPr lang="en-US" sz="1400" dirty="0"/>
              <a:t>&amp; </a:t>
            </a:r>
            <a:r>
              <a:rPr lang="en-US" sz="1400" dirty="0" err="1"/>
              <a:t>mriz</a:t>
            </a:r>
            <a:r>
              <a:rPr lang="en-US" sz="1400" dirty="0"/>
              <a:t>( </a:t>
            </a:r>
            <a:r>
              <a:rPr lang="en-US" sz="1400" dirty="0" err="1"/>
              <a:t>ostream</a:t>
            </a:r>
            <a:r>
              <a:rPr lang="en-US" sz="1400" dirty="0"/>
              <a:t>&amp; </a:t>
            </a:r>
            <a:r>
              <a:rPr lang="en-US" sz="1400" dirty="0" err="1"/>
              <a:t>io</a:t>
            </a:r>
            <a:r>
              <a:rPr lang="en-US" sz="1400" dirty="0"/>
              <a:t>)</a:t>
            </a:r>
            <a:endParaRPr lang="cs-CZ" sz="1400" dirty="0"/>
          </a:p>
          <a:p>
            <a:r>
              <a:rPr lang="en-US" sz="1400" dirty="0"/>
              <a:t>{</a:t>
            </a:r>
            <a:endParaRPr lang="cs-CZ" sz="1400" dirty="0"/>
          </a:p>
          <a:p>
            <a:r>
              <a:rPr lang="cs-CZ" sz="1400" dirty="0"/>
              <a:t>    </a:t>
            </a:r>
            <a:r>
              <a:rPr lang="en-US" sz="1400" dirty="0" err="1"/>
              <a:t>io</a:t>
            </a:r>
            <a:r>
              <a:rPr lang="en-US" sz="1400" dirty="0"/>
              <a:t> &lt;&lt; " ### ";</a:t>
            </a:r>
            <a:endParaRPr lang="cs-CZ" sz="1400" dirty="0"/>
          </a:p>
          <a:p>
            <a:r>
              <a:rPr lang="cs-CZ" sz="1400" dirty="0"/>
              <a:t>    </a:t>
            </a:r>
            <a:r>
              <a:rPr lang="en-US" sz="1400" dirty="0"/>
              <a:t>return </a:t>
            </a:r>
            <a:r>
              <a:rPr lang="en-US" sz="1400" dirty="0" err="1"/>
              <a:t>io</a:t>
            </a:r>
            <a:r>
              <a:rPr lang="en-US" sz="1400" dirty="0"/>
              <a:t>;</a:t>
            </a:r>
            <a:endParaRPr lang="cs-CZ" sz="1400" dirty="0"/>
          </a:p>
          <a:p>
            <a:r>
              <a:rPr lang="en-US" sz="1400" dirty="0"/>
              <a:t>}</a:t>
            </a:r>
            <a:endParaRPr lang="cs-CZ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5334000"/>
            <a:ext cx="4572000" cy="307777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 err="1"/>
              <a:t>ostream</a:t>
            </a:r>
            <a:r>
              <a:rPr lang="en-US" sz="1400" dirty="0"/>
              <a:t>&amp; operator&lt;&lt; (</a:t>
            </a:r>
            <a:r>
              <a:rPr lang="en-US" sz="1400" dirty="0" err="1"/>
              <a:t>ostream</a:t>
            </a:r>
            <a:r>
              <a:rPr lang="en-US" sz="1400" dirty="0"/>
              <a:t>&amp; (* </a:t>
            </a:r>
            <a:r>
              <a:rPr lang="en-US" sz="1400" dirty="0" err="1"/>
              <a:t>pf</a:t>
            </a:r>
            <a:r>
              <a:rPr lang="en-US" sz="1400" dirty="0"/>
              <a:t>)(</a:t>
            </a:r>
            <a:r>
              <a:rPr lang="en-US" sz="1400" dirty="0" err="1"/>
              <a:t>ostream</a:t>
            </a:r>
            <a:r>
              <a:rPr lang="en-US" sz="1400" dirty="0"/>
              <a:t>&amp;));</a:t>
            </a:r>
            <a:endParaRPr lang="cs-CZ" sz="14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172200" y="4419600"/>
            <a:ext cx="2057400" cy="533400"/>
          </a:xfrm>
          <a:prstGeom prst="wedgeRoundRectCallout">
            <a:avLst>
              <a:gd name="adj1" fmla="val -172289"/>
              <a:gd name="adj2" fmla="val 94465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přetížená matoda na ukazatel na funkci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6172200" y="3124200"/>
            <a:ext cx="2057400" cy="304800"/>
          </a:xfrm>
          <a:prstGeom prst="wedgeRoundRectCallout">
            <a:avLst>
              <a:gd name="adj1" fmla="val -132758"/>
              <a:gd name="adj2" fmla="val -185218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ukazatel na funkci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172200" y="3505200"/>
            <a:ext cx="2057400" cy="533400"/>
          </a:xfrm>
          <a:prstGeom prst="wedgeRoundRectCallout">
            <a:avLst>
              <a:gd name="adj1" fmla="val -216669"/>
              <a:gd name="adj2" fmla="val -120138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funkc</a:t>
            </a:r>
            <a:r>
              <a:rPr lang="en-US" sz="1400" dirty="0">
                <a:solidFill>
                  <a:schemeClr val="tx1"/>
                </a:solidFill>
              </a:rPr>
              <a:t>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zavol</a:t>
            </a:r>
            <a:r>
              <a:rPr lang="cs-CZ" sz="1400" dirty="0">
                <a:solidFill>
                  <a:schemeClr val="tx1"/>
                </a:solidFill>
              </a:rPr>
              <a:t>á ji op</a:t>
            </a:r>
            <a:r>
              <a:rPr lang="en-US" sz="1400" dirty="0">
                <a:solidFill>
                  <a:schemeClr val="tx1"/>
                </a:solidFill>
              </a:rPr>
              <a:t>&lt;&lt;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5369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nelze</a:t>
            </a:r>
            <a:r>
              <a:rPr lang="en-US" dirty="0"/>
              <a:t> p</a:t>
            </a:r>
            <a:r>
              <a:rPr lang="cs-CZ" dirty="0"/>
              <a:t>ředdefinovaná funkce</a:t>
            </a:r>
          </a:p>
          <a:p>
            <a:pPr lvl="1"/>
            <a:r>
              <a:rPr lang="cs-CZ" dirty="0"/>
              <a:t>libovolné možné parametry</a:t>
            </a:r>
          </a:p>
          <a:p>
            <a:r>
              <a:rPr lang="cs-CZ" dirty="0"/>
              <a:t>ošklivé řešení</a:t>
            </a:r>
          </a:p>
          <a:p>
            <a:pPr lvl="1"/>
            <a:r>
              <a:rPr lang="cs-CZ" dirty="0"/>
              <a:t>vlastní funkce</a:t>
            </a:r>
            <a:r>
              <a:rPr lang="en-US" dirty="0"/>
              <a:t> s extra </a:t>
            </a:r>
            <a:r>
              <a:rPr lang="en-US" dirty="0" err="1"/>
              <a:t>parametrem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</a:t>
            </a:r>
            <a:r>
              <a:rPr lang="cs-CZ" dirty="0"/>
              <a:t>ezčí řešení</a:t>
            </a:r>
            <a:endParaRPr lang="en-US" dirty="0"/>
          </a:p>
          <a:p>
            <a:pPr lvl="1"/>
            <a:r>
              <a:rPr lang="cs-CZ" dirty="0"/>
              <a:t>zvláštní třída, zvláštní přetížení &lt;&lt;</a:t>
            </a:r>
          </a:p>
          <a:p>
            <a:endParaRPr lang="cs-CZ" dirty="0"/>
          </a:p>
          <a:p>
            <a:pPr>
              <a:buNone/>
            </a:pPr>
            <a:endParaRPr lang="cs-C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>
            <a:normAutofit/>
          </a:bodyPr>
          <a:lstStyle/>
          <a:p>
            <a:r>
              <a:rPr lang="cs-CZ" dirty="0"/>
              <a:t>Parametrický manipulátor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219200"/>
            <a:ext cx="4953000" cy="307777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cout &lt;&lt; 1 &lt;&lt; mriz</a:t>
            </a:r>
            <a:r>
              <a:rPr lang="en-US" sz="1400" dirty="0"/>
              <a:t>(5)</a:t>
            </a:r>
            <a:r>
              <a:rPr lang="cs-CZ" sz="1400" dirty="0"/>
              <a:t> &lt;&lt; 2 &lt;&lt; mriz</a:t>
            </a:r>
            <a:r>
              <a:rPr lang="en-US" sz="1400" dirty="0"/>
              <a:t>(3)</a:t>
            </a:r>
            <a:r>
              <a:rPr lang="cs-CZ" sz="1400" dirty="0"/>
              <a:t> &lt;&lt; 3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cs-CZ" sz="1400" dirty="0"/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3810000"/>
            <a:ext cx="4953000" cy="307777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cout </a:t>
            </a:r>
            <a:r>
              <a:rPr lang="en-US" sz="1400" dirty="0"/>
              <a:t>&lt;&lt; </a:t>
            </a:r>
            <a:r>
              <a:rPr lang="en-US" sz="1400" dirty="0" err="1"/>
              <a:t>mriz</a:t>
            </a:r>
            <a:r>
              <a:rPr lang="en-US" sz="1400" dirty="0"/>
              <a:t>(cout,5)</a:t>
            </a:r>
            <a:r>
              <a:rPr lang="cs-CZ" sz="1400" dirty="0"/>
              <a:t> </a:t>
            </a:r>
            <a:r>
              <a:rPr lang="en-US" sz="1400" dirty="0"/>
              <a:t>&lt;&lt; ...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24213181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 err="1"/>
              <a:t>vlastn</a:t>
            </a:r>
            <a:r>
              <a:rPr lang="cs-CZ" dirty="0"/>
              <a:t>í</a:t>
            </a:r>
            <a:r>
              <a:rPr lang="en-US" dirty="0"/>
              <a:t> t</a:t>
            </a:r>
            <a:r>
              <a:rPr lang="cs-CZ" dirty="0"/>
              <a:t>ří</a:t>
            </a:r>
            <a:r>
              <a:rPr lang="en-US" dirty="0" err="1"/>
              <a:t>da</a:t>
            </a:r>
            <a:endParaRPr lang="cs-CZ" dirty="0"/>
          </a:p>
          <a:p>
            <a:pPr lvl="1"/>
            <a:r>
              <a:rPr lang="cs-CZ" dirty="0"/>
              <a:t>anonymní instance</a:t>
            </a:r>
          </a:p>
          <a:p>
            <a:pPr lvl="1"/>
            <a:r>
              <a:rPr lang="cs-CZ" dirty="0"/>
              <a:t>parametr konstruktoru</a:t>
            </a:r>
          </a:p>
          <a:p>
            <a:pPr lvl="1"/>
            <a:r>
              <a:rPr lang="cs-CZ" dirty="0"/>
              <a:t>přetížení </a:t>
            </a:r>
            <a:r>
              <a:rPr lang="en-US" dirty="0"/>
              <a:t>&lt;&lt; </a:t>
            </a:r>
            <a:r>
              <a:rPr lang="cs-CZ" dirty="0"/>
              <a:t>na tuto třídu</a:t>
            </a:r>
            <a:endParaRPr lang="en-US" dirty="0"/>
          </a:p>
          <a:p>
            <a:pPr>
              <a:buNone/>
            </a:pPr>
            <a:endParaRPr lang="cs-CZ" dirty="0"/>
          </a:p>
          <a:p>
            <a:pPr>
              <a:buNone/>
            </a:pPr>
            <a:endParaRPr lang="cs-CZ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>
            <a:normAutofit/>
          </a:bodyPr>
          <a:lstStyle/>
          <a:p>
            <a:r>
              <a:rPr lang="cs-CZ" dirty="0"/>
              <a:t>Parametrický manipulátor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2895600"/>
            <a:ext cx="5105400" cy="3108543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class </a:t>
            </a:r>
            <a:r>
              <a:rPr lang="cs-CZ" sz="1400" dirty="0">
                <a:solidFill>
                  <a:srgbClr val="0033CC"/>
                </a:solidFill>
              </a:rPr>
              <a:t>tecka</a:t>
            </a:r>
            <a:r>
              <a:rPr lang="cs-CZ" sz="1400" dirty="0"/>
              <a:t> {</a:t>
            </a:r>
          </a:p>
          <a:p>
            <a:r>
              <a:rPr lang="cs-CZ" sz="1400" dirty="0"/>
              <a:t>private:</a:t>
            </a:r>
            <a:r>
              <a:rPr lang="en-US" sz="1400" dirty="0"/>
              <a:t>  </a:t>
            </a:r>
            <a:r>
              <a:rPr lang="cs-CZ" sz="1400" dirty="0"/>
              <a:t>int n</a:t>
            </a:r>
            <a:r>
              <a:rPr lang="en-US" sz="1400" dirty="0"/>
              <a:t>_</a:t>
            </a:r>
            <a:r>
              <a:rPr lang="cs-CZ" sz="1400" dirty="0"/>
              <a:t>; </a:t>
            </a:r>
          </a:p>
          <a:p>
            <a:r>
              <a:rPr lang="cs-CZ" sz="1400" dirty="0"/>
              <a:t>public:</a:t>
            </a:r>
            <a:r>
              <a:rPr lang="en-US" sz="1400" dirty="0"/>
              <a:t>   e</a:t>
            </a:r>
            <a:r>
              <a:rPr lang="cs-CZ" sz="1400" dirty="0"/>
              <a:t>xplicit </a:t>
            </a:r>
            <a:r>
              <a:rPr lang="cs-CZ" sz="1400" dirty="0">
                <a:solidFill>
                  <a:srgbClr val="0033CC"/>
                </a:solidFill>
              </a:rPr>
              <a:t>tecka</a:t>
            </a:r>
            <a:r>
              <a:rPr lang="cs-CZ" sz="1400" dirty="0"/>
              <a:t>( int </a:t>
            </a:r>
            <a:r>
              <a:rPr lang="cs-CZ" sz="1400" dirty="0">
                <a:solidFill>
                  <a:srgbClr val="00B050"/>
                </a:solidFill>
              </a:rPr>
              <a:t>n</a:t>
            </a:r>
            <a:r>
              <a:rPr lang="cs-CZ" sz="1400" dirty="0"/>
              <a:t>) : n</a:t>
            </a:r>
            <a:r>
              <a:rPr lang="en-US" sz="1400" dirty="0"/>
              <a:t>_</a:t>
            </a:r>
            <a:r>
              <a:rPr lang="cs-CZ" sz="1400" dirty="0"/>
              <a:t>( n) {}</a:t>
            </a:r>
          </a:p>
          <a:p>
            <a:r>
              <a:rPr lang="en-US" sz="1400" dirty="0"/>
              <a:t>            </a:t>
            </a:r>
            <a:r>
              <a:rPr lang="cs-CZ" sz="1400" dirty="0"/>
              <a:t> </a:t>
            </a:r>
            <a:r>
              <a:rPr lang="en-US" sz="1400" dirty="0" err="1"/>
              <a:t>i</a:t>
            </a:r>
            <a:r>
              <a:rPr lang="cs-CZ" sz="1400" dirty="0"/>
              <a:t>nt get_n() const { return n</a:t>
            </a:r>
            <a:r>
              <a:rPr lang="en-US" sz="1400" dirty="0"/>
              <a:t>_</a:t>
            </a:r>
            <a:r>
              <a:rPr lang="cs-CZ" sz="1400" dirty="0"/>
              <a:t>; }</a:t>
            </a:r>
          </a:p>
          <a:p>
            <a:r>
              <a:rPr lang="cs-CZ" sz="1400" dirty="0"/>
              <a:t>};</a:t>
            </a:r>
          </a:p>
          <a:p>
            <a:r>
              <a:rPr lang="cs-CZ" sz="1400" dirty="0"/>
              <a:t> </a:t>
            </a:r>
          </a:p>
          <a:p>
            <a:r>
              <a:rPr lang="cs-CZ" sz="1400" dirty="0"/>
              <a:t>ostream&amp; operator</a:t>
            </a:r>
            <a:r>
              <a:rPr lang="cs-CZ" sz="1400" dirty="0">
                <a:solidFill>
                  <a:srgbClr val="C00000"/>
                </a:solidFill>
              </a:rPr>
              <a:t>&lt;&lt;</a:t>
            </a:r>
            <a:r>
              <a:rPr lang="cs-CZ" sz="1400" dirty="0"/>
              <a:t>( ostream&amp; io, const </a:t>
            </a:r>
            <a:r>
              <a:rPr lang="cs-CZ" sz="1400" dirty="0">
                <a:solidFill>
                  <a:srgbClr val="0033CC"/>
                </a:solidFill>
              </a:rPr>
              <a:t>tecka</a:t>
            </a:r>
            <a:r>
              <a:rPr lang="cs-CZ" sz="1400" dirty="0"/>
              <a:t> &amp; p)</a:t>
            </a:r>
          </a:p>
          <a:p>
            <a:r>
              <a:rPr lang="cs-CZ" sz="1400" dirty="0"/>
              <a:t>{ </a:t>
            </a:r>
          </a:p>
          <a:p>
            <a:r>
              <a:rPr lang="en-US" sz="1400" dirty="0"/>
              <a:t>    </a:t>
            </a:r>
            <a:r>
              <a:rPr lang="cs-CZ" sz="1400" dirty="0"/>
              <a:t>int n = p.get_n();</a:t>
            </a:r>
          </a:p>
          <a:p>
            <a:r>
              <a:rPr lang="en-US" sz="1400" dirty="0"/>
              <a:t>    </a:t>
            </a:r>
            <a:r>
              <a:rPr lang="cs-CZ" sz="1400" dirty="0"/>
              <a:t>while( n--)</a:t>
            </a:r>
            <a:r>
              <a:rPr lang="en-US" sz="1400" dirty="0"/>
              <a:t>    </a:t>
            </a:r>
            <a:r>
              <a:rPr lang="cs-CZ" sz="1400" dirty="0"/>
              <a:t>io &lt;&lt; ".";</a:t>
            </a:r>
          </a:p>
          <a:p>
            <a:r>
              <a:rPr lang="en-US" sz="1400" dirty="0"/>
              <a:t>    </a:t>
            </a:r>
            <a:r>
              <a:rPr lang="cs-CZ" sz="1400" dirty="0"/>
              <a:t>return io;</a:t>
            </a:r>
          </a:p>
          <a:p>
            <a:r>
              <a:rPr lang="cs-CZ" sz="1400" dirty="0"/>
              <a:t>}</a:t>
            </a:r>
            <a:endParaRPr lang="en-US" sz="1400" dirty="0"/>
          </a:p>
          <a:p>
            <a:endParaRPr lang="en-US" sz="1400" dirty="0"/>
          </a:p>
          <a:p>
            <a:r>
              <a:rPr lang="cs-CZ" sz="1400" dirty="0"/>
              <a:t>cout &lt;&lt; 1 </a:t>
            </a:r>
            <a:r>
              <a:rPr lang="cs-CZ" sz="1400" dirty="0">
                <a:solidFill>
                  <a:srgbClr val="C00000"/>
                </a:solidFill>
              </a:rPr>
              <a:t>&lt;&lt;</a:t>
            </a:r>
            <a:r>
              <a:rPr lang="cs-CZ" sz="1400" dirty="0"/>
              <a:t> </a:t>
            </a:r>
            <a:r>
              <a:rPr lang="cs-CZ" sz="1400" dirty="0">
                <a:solidFill>
                  <a:srgbClr val="0033CC"/>
                </a:solidFill>
              </a:rPr>
              <a:t>tecka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00B050"/>
                </a:solidFill>
              </a:rPr>
              <a:t>5</a:t>
            </a:r>
            <a:r>
              <a:rPr lang="en-US" sz="1400" dirty="0"/>
              <a:t>)</a:t>
            </a:r>
            <a:r>
              <a:rPr lang="cs-CZ" sz="1400" dirty="0"/>
              <a:t> &lt;&lt; 2 </a:t>
            </a:r>
            <a:r>
              <a:rPr lang="cs-CZ" sz="1400" dirty="0">
                <a:solidFill>
                  <a:srgbClr val="C00000"/>
                </a:solidFill>
              </a:rPr>
              <a:t>&lt;&lt;</a:t>
            </a:r>
            <a:r>
              <a:rPr lang="cs-CZ" sz="1400" dirty="0"/>
              <a:t> </a:t>
            </a:r>
            <a:r>
              <a:rPr lang="cs-CZ" sz="1400" dirty="0">
                <a:solidFill>
                  <a:srgbClr val="0033CC"/>
                </a:solidFill>
              </a:rPr>
              <a:t>tecka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00B050"/>
                </a:solidFill>
              </a:rPr>
              <a:t>3</a:t>
            </a:r>
            <a:r>
              <a:rPr lang="en-US" sz="1400" dirty="0"/>
              <a:t>)</a:t>
            </a:r>
            <a:r>
              <a:rPr lang="cs-CZ" sz="1400" dirty="0"/>
              <a:t> &lt;&lt; 3</a:t>
            </a:r>
            <a:r>
              <a:rPr lang="en-US" sz="1400" dirty="0"/>
              <a:t> &lt;&lt; </a:t>
            </a:r>
            <a:r>
              <a:rPr lang="en-US" sz="1400" dirty="0" err="1"/>
              <a:t>endl</a:t>
            </a:r>
            <a:r>
              <a:rPr lang="cs-CZ" sz="1400" dirty="0"/>
              <a:t>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343400" y="5181600"/>
            <a:ext cx="1371600" cy="304800"/>
          </a:xfrm>
          <a:prstGeom prst="wedgeRoundRectCallout">
            <a:avLst>
              <a:gd name="adj1" fmla="val -46219"/>
              <a:gd name="adj2" fmla="val 114062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jin</a:t>
            </a:r>
            <a:r>
              <a:rPr lang="cs-CZ" sz="1400" dirty="0">
                <a:solidFill>
                  <a:schemeClr val="tx1"/>
                </a:solidFill>
              </a:rPr>
              <a:t>á</a:t>
            </a:r>
            <a:r>
              <a:rPr lang="en-US" sz="1400" dirty="0">
                <a:solidFill>
                  <a:schemeClr val="tx1"/>
                </a:solidFill>
              </a:rPr>
              <a:t> instance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2743200" y="5181600"/>
            <a:ext cx="1447800" cy="304800"/>
          </a:xfrm>
          <a:prstGeom prst="wedgeRoundRectCallout">
            <a:avLst>
              <a:gd name="adj1" fmla="val -88963"/>
              <a:gd name="adj2" fmla="val -50766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zřetězení </a:t>
            </a:r>
            <a:r>
              <a:rPr lang="en-US" sz="1400" dirty="0">
                <a:solidFill>
                  <a:schemeClr val="tx1"/>
                </a:solidFill>
              </a:rPr>
              <a:t>&lt;&lt;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4442936"/>
            <a:ext cx="2209800" cy="5232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  <a:r>
              <a:rPr lang="cs-CZ" sz="1400" dirty="0"/>
              <a:t>říklád</a:t>
            </a:r>
            <a:r>
              <a:rPr lang="en-US" sz="1400" dirty="0"/>
              <a:t>e</a:t>
            </a:r>
            <a:r>
              <a:rPr lang="cs-CZ" sz="1400" dirty="0"/>
              <a:t>k:</a:t>
            </a:r>
          </a:p>
          <a:p>
            <a:r>
              <a:rPr lang="cs-CZ" sz="1400" dirty="0"/>
              <a:t>cout </a:t>
            </a:r>
            <a:r>
              <a:rPr lang="en-US" sz="1400" dirty="0"/>
              <a:t>&lt;&lt; </a:t>
            </a:r>
            <a:r>
              <a:rPr lang="cs-CZ" sz="1400" dirty="0"/>
              <a:t>zlo</a:t>
            </a:r>
            <a:r>
              <a:rPr lang="en-US" sz="1400" dirty="0" err="1"/>
              <a:t>mek</a:t>
            </a:r>
            <a:r>
              <a:rPr lang="en-US" sz="1400" dirty="0"/>
              <a:t>( 3, 4);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324600" y="3124200"/>
            <a:ext cx="2057400" cy="762000"/>
          </a:xfrm>
          <a:prstGeom prst="wedgeRoundRectCallout">
            <a:avLst>
              <a:gd name="adj1" fmla="val -139706"/>
              <a:gd name="adj2" fmla="val -5421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zn</a:t>
            </a:r>
            <a:r>
              <a:rPr lang="cs-CZ" sz="1400" dirty="0">
                <a:solidFill>
                  <a:schemeClr val="tx1"/>
                </a:solidFill>
              </a:rPr>
              <a:t>ámý trik</a:t>
            </a:r>
            <a:r>
              <a:rPr lang="en-US" sz="1400" dirty="0">
                <a:solidFill>
                  <a:schemeClr val="tx1"/>
                </a:solidFill>
              </a:rPr>
              <a:t>:</a:t>
            </a:r>
            <a:br>
              <a:rPr lang="cs-CZ" sz="1400" dirty="0">
                <a:solidFill>
                  <a:schemeClr val="tx1"/>
                </a:solidFill>
              </a:rPr>
            </a:br>
            <a:r>
              <a:rPr lang="cs-CZ" sz="1400" dirty="0">
                <a:solidFill>
                  <a:schemeClr val="tx1"/>
                </a:solidFill>
              </a:rPr>
              <a:t>separace inicializace a volání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8153400" y="5181600"/>
            <a:ext cx="762000" cy="381000"/>
          </a:xfrm>
          <a:prstGeom prst="wedgeRoundRectCallout">
            <a:avLst>
              <a:gd name="adj1" fmla="val -55913"/>
              <a:gd name="adj2" fmla="val -114042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</a:rPr>
              <a:t>3 / IV</a:t>
            </a:r>
            <a:endParaRPr lang="cs-CZ" sz="1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05600" y="1359416"/>
            <a:ext cx="2209800" cy="5232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  <a:r>
              <a:rPr lang="cs-CZ" sz="1400" dirty="0"/>
              <a:t>říklád</a:t>
            </a:r>
            <a:r>
              <a:rPr lang="en-US" sz="1400" dirty="0"/>
              <a:t>e</a:t>
            </a:r>
            <a:r>
              <a:rPr lang="cs-CZ" sz="1400" dirty="0"/>
              <a:t>k:</a:t>
            </a:r>
          </a:p>
          <a:p>
            <a:r>
              <a:rPr lang="cs-CZ" sz="1400" dirty="0"/>
              <a:t>cout </a:t>
            </a:r>
            <a:r>
              <a:rPr lang="en-US" sz="1400" dirty="0"/>
              <a:t>&lt;&lt; </a:t>
            </a:r>
            <a:r>
              <a:rPr lang="en-US" sz="1400" dirty="0" err="1"/>
              <a:t>oddel</a:t>
            </a:r>
            <a:r>
              <a:rPr lang="en-US" sz="1400" dirty="0"/>
              <a:t>( '-', 8);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7848600" y="2098080"/>
            <a:ext cx="1066800" cy="381000"/>
          </a:xfrm>
          <a:prstGeom prst="wedgeRoundRectCallout">
            <a:avLst>
              <a:gd name="adj1" fmla="val -55913"/>
              <a:gd name="adj2" fmla="val -114042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</a:rPr>
              <a:t>--------</a:t>
            </a:r>
            <a:endParaRPr lang="cs-CZ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68123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057400"/>
          </a:xfrm>
        </p:spPr>
        <p:txBody>
          <a:bodyPr>
            <a:normAutofit/>
          </a:bodyPr>
          <a:lstStyle/>
          <a:p>
            <a:r>
              <a:rPr lang="en-US" dirty="0" err="1"/>
              <a:t>ios_base</a:t>
            </a:r>
            <a:r>
              <a:rPr lang="en-US" dirty="0"/>
              <a:t>::</a:t>
            </a:r>
            <a:r>
              <a:rPr lang="en-US" dirty="0" err="1"/>
              <a:t>iostate</a:t>
            </a:r>
            <a:endParaRPr lang="en-US" dirty="0"/>
          </a:p>
          <a:p>
            <a:pPr lvl="1"/>
            <a:r>
              <a:rPr lang="en-US" dirty="0"/>
              <a:t>bits - </a:t>
            </a:r>
            <a:r>
              <a:rPr lang="en-US" dirty="0" err="1"/>
              <a:t>badbit</a:t>
            </a:r>
            <a:r>
              <a:rPr lang="en-US" dirty="0"/>
              <a:t>, </a:t>
            </a:r>
            <a:r>
              <a:rPr lang="en-US" dirty="0" err="1"/>
              <a:t>failbit</a:t>
            </a:r>
            <a:r>
              <a:rPr lang="en-US" dirty="0"/>
              <a:t>, </a:t>
            </a:r>
            <a:r>
              <a:rPr lang="en-US" dirty="0" err="1"/>
              <a:t>eofbit</a:t>
            </a:r>
            <a:endParaRPr lang="en-US" dirty="0"/>
          </a:p>
          <a:p>
            <a:pPr lvl="1"/>
            <a:r>
              <a:rPr lang="en-US" dirty="0"/>
              <a:t>methods - good(), bad(), fail(), </a:t>
            </a:r>
            <a:r>
              <a:rPr lang="en-US" dirty="0" err="1"/>
              <a:t>eof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operators - bool, !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 vert="horz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streams - </a:t>
            </a:r>
            <a:r>
              <a:rPr kumimoji="0" lang="en-US" sz="41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ios_base</a:t>
            </a:r>
            <a:r>
              <a:rPr kumimoji="0" lang="en-U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::</a:t>
            </a:r>
            <a:r>
              <a:rPr kumimoji="0" lang="en-US" sz="41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iostate</a:t>
            </a:r>
            <a:endParaRPr kumimoji="0" lang="cs-CZ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715000" y="990600"/>
            <a:ext cx="3200400" cy="762000"/>
          </a:xfrm>
          <a:prstGeom prst="wedgeRoundRectCallout">
            <a:avLst>
              <a:gd name="adj1" fmla="val -49414"/>
              <a:gd name="adj2" fmla="val 9643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cs-CZ" sz="1600" dirty="0">
                <a:solidFill>
                  <a:schemeClr val="tx1"/>
                </a:solidFill>
              </a:rPr>
              <a:t>https://en.cppreference.com/w/cpp/io/ios_base/iostate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81000" y="3505200"/>
          <a:ext cx="8229600" cy="329184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eofbit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failbit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badbit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3" tooltip="cpp/io/basic ios/good"/>
                        </a:rPr>
                        <a:t>good()</a:t>
                      </a:r>
                      <a:r>
                        <a:rPr lang="en-US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4" tooltip="cpp/io/basic ios/fail"/>
                        </a:rPr>
                        <a:t>fail()</a:t>
                      </a:r>
                      <a:r>
                        <a:rPr lang="en-US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5" tooltip="cpp/io/basic ios/bad"/>
                        </a:rPr>
                        <a:t>bad()</a:t>
                      </a:r>
                      <a:r>
                        <a:rPr lang="en-US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6" tooltip="cpp/io/basic ios/eof"/>
                        </a:rPr>
                        <a:t>eof()</a:t>
                      </a:r>
                      <a:r>
                        <a:rPr lang="en-US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 tooltip="cpp/io/basic ios/operator bool"/>
                        </a:rPr>
                        <a:t>bool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8" tooltip="cpp/io/basic ios/operator!"/>
                        </a:rPr>
                        <a:t>oper</a:t>
                      </a:r>
                      <a:r>
                        <a:rPr lang="en-US" dirty="0">
                          <a:hlinkClick r:id="rId8" tooltip="cpp/io/basic ios/operator!"/>
                        </a:rPr>
                        <a:t> !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false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0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true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FF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3962400" y="5331941"/>
            <a:ext cx="1066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4800" y="5331941"/>
            <a:ext cx="1066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62400" y="4247842"/>
            <a:ext cx="1066800" cy="3810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48000" y="5331941"/>
            <a:ext cx="10668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19200" y="4227247"/>
            <a:ext cx="1066800" cy="3810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2514600" y="2938334"/>
            <a:ext cx="1173892" cy="450817"/>
          </a:xfrm>
          <a:prstGeom prst="wedgeRoundRectCallout">
            <a:avLst>
              <a:gd name="adj1" fmla="val 46669"/>
              <a:gd name="adj2" fmla="val 77422"/>
              <a:gd name="adj3" fmla="val 16667"/>
            </a:avLst>
          </a:prstGeom>
          <a:solidFill>
            <a:srgbClr val="FFFF99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cs-CZ" sz="1600" dirty="0">
                <a:solidFill>
                  <a:schemeClr val="tx1"/>
                </a:solidFill>
              </a:rPr>
              <a:t>číst dál?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4267200" y="2938334"/>
            <a:ext cx="1981200" cy="450817"/>
          </a:xfrm>
          <a:prstGeom prst="wedgeRoundRectCallout">
            <a:avLst>
              <a:gd name="adj1" fmla="val -44375"/>
              <a:gd name="adj2" fmla="val 77422"/>
              <a:gd name="adj3" fmla="val 16667"/>
            </a:avLst>
          </a:prstGeom>
          <a:solidFill>
            <a:srgbClr val="FFFF99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cs-CZ" sz="1600" dirty="0">
                <a:solidFill>
                  <a:schemeClr val="tx1"/>
                </a:solidFill>
              </a:rPr>
              <a:t>správně načteno?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6858000" y="2938334"/>
            <a:ext cx="1882346" cy="450817"/>
          </a:xfrm>
          <a:prstGeom prst="wedgeRoundRectCallout">
            <a:avLst>
              <a:gd name="adj1" fmla="val 15029"/>
              <a:gd name="adj2" fmla="val 45901"/>
              <a:gd name="adj3" fmla="val 16667"/>
            </a:avLst>
          </a:prstGeom>
          <a:solidFill>
            <a:srgbClr val="FFFF99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600" b="1" dirty="0">
                <a:solidFill>
                  <a:srgbClr val="0033CC"/>
                </a:solidFill>
              </a:rPr>
              <a:t>good() ≠ ! fail()</a:t>
            </a:r>
            <a:endParaRPr lang="cs-CZ" sz="1600" b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79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Nepou</a:t>
            </a:r>
            <a:r>
              <a:rPr lang="cs-CZ" dirty="0"/>
              <a:t>žívejte char</a:t>
            </a:r>
            <a:r>
              <a:rPr lang="en-US" dirty="0"/>
              <a:t>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79410" y="3122886"/>
            <a:ext cx="4190605" cy="298543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altLang="cs-CZ" dirty="0"/>
              <a:t>int cele_jmeno( char * buf, size_t bufsize, </a:t>
            </a:r>
            <a:endParaRPr lang="en-US" altLang="cs-CZ" dirty="0"/>
          </a:p>
          <a:p>
            <a:r>
              <a:rPr lang="en-US" altLang="cs-CZ" dirty="0"/>
              <a:t>		</a:t>
            </a:r>
            <a:r>
              <a:rPr lang="cs-CZ" altLang="cs-CZ" dirty="0"/>
              <a:t>const char * jm,</a:t>
            </a:r>
            <a:endParaRPr lang="en-US" altLang="cs-CZ" dirty="0"/>
          </a:p>
          <a:p>
            <a:r>
              <a:rPr lang="en-US" altLang="cs-CZ" dirty="0"/>
              <a:t>		</a:t>
            </a:r>
            <a:r>
              <a:rPr lang="cs-CZ" altLang="cs-CZ" dirty="0"/>
              <a:t>const char * prijm)</a:t>
            </a:r>
          </a:p>
          <a:p>
            <a:r>
              <a:rPr lang="cs-CZ" altLang="cs-CZ" dirty="0"/>
              <a:t>{</a:t>
            </a:r>
          </a:p>
          <a:p>
            <a:r>
              <a:rPr lang="cs-CZ" altLang="cs-CZ" dirty="0"/>
              <a:t>  size_t </a:t>
            </a:r>
            <a:r>
              <a:rPr lang="en-US" altLang="cs-CZ" dirty="0"/>
              <a:t>l</a:t>
            </a:r>
            <a:r>
              <a:rPr lang="cs-CZ" altLang="cs-CZ" dirty="0"/>
              <a:t>j = strlen( jm);</a:t>
            </a:r>
          </a:p>
          <a:p>
            <a:r>
              <a:rPr lang="cs-CZ" altLang="cs-CZ" dirty="0"/>
              <a:t>  size_t </a:t>
            </a:r>
            <a:r>
              <a:rPr lang="en-US" altLang="cs-CZ" dirty="0"/>
              <a:t>l</a:t>
            </a:r>
            <a:r>
              <a:rPr lang="cs-CZ" altLang="cs-CZ" dirty="0"/>
              <a:t>p</a:t>
            </a:r>
            <a:r>
              <a:rPr lang="en-US" altLang="cs-CZ" dirty="0"/>
              <a:t> </a:t>
            </a:r>
            <a:r>
              <a:rPr lang="cs-CZ" altLang="cs-CZ" dirty="0"/>
              <a:t>= strlen( prijm);</a:t>
            </a:r>
          </a:p>
          <a:p>
            <a:r>
              <a:rPr lang="cs-CZ" altLang="cs-CZ" dirty="0"/>
              <a:t>  if ( </a:t>
            </a:r>
            <a:r>
              <a:rPr lang="en-US" altLang="cs-CZ" dirty="0"/>
              <a:t>l</a:t>
            </a:r>
            <a:r>
              <a:rPr lang="cs-CZ" altLang="cs-CZ" dirty="0"/>
              <a:t>j + </a:t>
            </a:r>
            <a:r>
              <a:rPr lang="en-US" altLang="cs-CZ" dirty="0"/>
              <a:t>l</a:t>
            </a:r>
            <a:r>
              <a:rPr lang="cs-CZ" altLang="cs-CZ" dirty="0"/>
              <a:t>p + 2 &gt; bufsize )</a:t>
            </a:r>
          </a:p>
          <a:p>
            <a:r>
              <a:rPr lang="cs-CZ" altLang="cs-CZ" dirty="0"/>
              <a:t>  { /* error */ return -1; }</a:t>
            </a:r>
          </a:p>
          <a:p>
            <a:r>
              <a:rPr lang="cs-CZ" altLang="cs-CZ" dirty="0"/>
              <a:t>  memcpy( buf, jm, </a:t>
            </a:r>
            <a:r>
              <a:rPr lang="en-US" altLang="cs-CZ" dirty="0"/>
              <a:t>l</a:t>
            </a:r>
            <a:r>
              <a:rPr lang="cs-CZ" altLang="cs-CZ" dirty="0"/>
              <a:t>j);</a:t>
            </a:r>
          </a:p>
          <a:p>
            <a:r>
              <a:rPr lang="cs-CZ" altLang="cs-CZ" dirty="0"/>
              <a:t>  buf[ </a:t>
            </a:r>
            <a:r>
              <a:rPr lang="en-US" altLang="cs-CZ" dirty="0"/>
              <a:t>l</a:t>
            </a:r>
            <a:r>
              <a:rPr lang="cs-CZ" altLang="cs-CZ" dirty="0"/>
              <a:t>j] = ' ';</a:t>
            </a:r>
          </a:p>
          <a:p>
            <a:r>
              <a:rPr lang="cs-CZ" altLang="cs-CZ" dirty="0"/>
              <a:t>  memcpy( buf + </a:t>
            </a:r>
            <a:r>
              <a:rPr lang="en-US" altLang="cs-CZ" dirty="0"/>
              <a:t>l</a:t>
            </a:r>
            <a:r>
              <a:rPr lang="cs-CZ" altLang="cs-CZ" dirty="0"/>
              <a:t>j + 1, prijm, lp);</a:t>
            </a:r>
          </a:p>
          <a:p>
            <a:r>
              <a:rPr lang="cs-CZ" altLang="cs-CZ" dirty="0"/>
              <a:t>  buf[ lj + lp + 1] = 0;</a:t>
            </a:r>
          </a:p>
          <a:p>
            <a:r>
              <a:rPr lang="cs-CZ" altLang="cs-CZ" dirty="0"/>
              <a:t>  return lj + lp + 1;</a:t>
            </a:r>
          </a:p>
          <a:p>
            <a:r>
              <a:rPr lang="cs-CZ" altLang="cs-CZ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302476"/>
            <a:ext cx="5375456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altLang="cs-CZ" dirty="0"/>
              <a:t>string </a:t>
            </a:r>
            <a:r>
              <a:rPr lang="cs-CZ" altLang="cs-CZ" dirty="0"/>
              <a:t>cele_jmeno( </a:t>
            </a:r>
            <a:r>
              <a:rPr lang="en-US" altLang="cs-CZ" dirty="0" err="1"/>
              <a:t>const</a:t>
            </a:r>
            <a:r>
              <a:rPr lang="en-US" altLang="cs-CZ" dirty="0"/>
              <a:t> string&amp; </a:t>
            </a:r>
            <a:r>
              <a:rPr lang="en-US" altLang="cs-CZ" dirty="0" err="1"/>
              <a:t>jm</a:t>
            </a:r>
            <a:r>
              <a:rPr lang="en-US" altLang="cs-CZ" dirty="0"/>
              <a:t>, </a:t>
            </a:r>
            <a:r>
              <a:rPr lang="en-US" altLang="cs-CZ" dirty="0" err="1"/>
              <a:t>const</a:t>
            </a:r>
            <a:r>
              <a:rPr lang="en-US" altLang="cs-CZ" dirty="0"/>
              <a:t> string&amp; </a:t>
            </a:r>
            <a:r>
              <a:rPr lang="en-US" altLang="cs-CZ" dirty="0" err="1"/>
              <a:t>prijm</a:t>
            </a:r>
            <a:r>
              <a:rPr lang="cs-CZ" altLang="cs-CZ" dirty="0"/>
              <a:t>)</a:t>
            </a:r>
          </a:p>
          <a:p>
            <a:r>
              <a:rPr lang="cs-CZ" altLang="cs-CZ" dirty="0"/>
              <a:t>{</a:t>
            </a:r>
            <a:endParaRPr lang="en-US" altLang="cs-CZ" dirty="0"/>
          </a:p>
          <a:p>
            <a:r>
              <a:rPr lang="en-US" altLang="cs-CZ" dirty="0"/>
              <a:t>  return </a:t>
            </a:r>
            <a:r>
              <a:rPr lang="en-US" altLang="cs-CZ" dirty="0" err="1"/>
              <a:t>jm</a:t>
            </a:r>
            <a:r>
              <a:rPr lang="en-US" altLang="cs-CZ" dirty="0"/>
              <a:t> + " " + </a:t>
            </a:r>
            <a:r>
              <a:rPr lang="en-US" altLang="cs-CZ" dirty="0" err="1"/>
              <a:t>prijm</a:t>
            </a:r>
            <a:r>
              <a:rPr lang="en-US" altLang="cs-CZ" dirty="0"/>
              <a:t>;</a:t>
            </a:r>
            <a:endParaRPr lang="cs-CZ" altLang="cs-CZ" dirty="0"/>
          </a:p>
          <a:p>
            <a:r>
              <a:rPr lang="cs-CZ" altLang="cs-CZ" dirty="0"/>
              <a:t>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2323706" y="3122886"/>
            <a:ext cx="1522303" cy="1012011"/>
          </a:xfrm>
          <a:prstGeom prst="wedgeRoundRectCallout">
            <a:avLst>
              <a:gd name="adj1" fmla="val 90438"/>
              <a:gd name="adj2" fmla="val 471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Jméno, Příjmení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⇓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Jméno Příjmení</a:t>
            </a:r>
          </a:p>
          <a:p>
            <a:pPr algn="ctr"/>
            <a:r>
              <a:rPr lang="cs-CZ" sz="1400" b="1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</a:t>
            </a:r>
            <a:endParaRPr lang="cs-CZ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323705" y="4664797"/>
            <a:ext cx="1522303" cy="1019671"/>
          </a:xfrm>
          <a:prstGeom prst="wedgeRoundRectCallout">
            <a:avLst>
              <a:gd name="adj1" fmla="val -48478"/>
              <a:gd name="adj2" fmla="val -171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low-level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chybové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pracné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ne-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bezpe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čné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4"/>
            <a:ext cx="8971233" cy="582203"/>
          </a:xfrm>
        </p:spPr>
        <p:txBody>
          <a:bodyPr/>
          <a:lstStyle/>
          <a:p>
            <a:r>
              <a:rPr lang="en-US" dirty="0"/>
              <a:t>"Karel", "</a:t>
            </a:r>
            <a:r>
              <a:rPr lang="cs-CZ" dirty="0"/>
              <a:t>Gott</a:t>
            </a:r>
            <a:r>
              <a:rPr lang="en-US" dirty="0"/>
              <a:t>"  </a:t>
            </a:r>
            <a:r>
              <a:rPr lang="cs-CZ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cs-CZ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dirty="0"/>
              <a:t>"Karel </a:t>
            </a:r>
            <a:r>
              <a:rPr lang="en-US" dirty="0" err="1"/>
              <a:t>Gott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47420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recoverable errors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☞</a:t>
            </a:r>
            <a:r>
              <a:rPr lang="en-US" dirty="0"/>
              <a:t> file cannot be opened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eofbit</a:t>
            </a:r>
            <a:r>
              <a:rPr lang="en-US" dirty="0"/>
              <a:t> or </a:t>
            </a:r>
            <a:r>
              <a:rPr lang="en-US" dirty="0" err="1"/>
              <a:t>badbit</a:t>
            </a:r>
            <a:r>
              <a:rPr lang="en-US" dirty="0"/>
              <a:t> or </a:t>
            </a:r>
            <a:r>
              <a:rPr lang="en-US" dirty="0" err="1"/>
              <a:t>eof</a:t>
            </a:r>
            <a:r>
              <a:rPr lang="en-US" dirty="0"/>
              <a:t> while consuming </a:t>
            </a:r>
            <a:r>
              <a:rPr lang="en-US" dirty="0" err="1"/>
              <a:t>ws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☞</a:t>
            </a:r>
            <a:r>
              <a:rPr lang="en-US" dirty="0"/>
              <a:t> op&gt;&gt;, op&lt;&lt; if no characters are extracted/inserted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☞</a:t>
            </a:r>
            <a:r>
              <a:rPr lang="en-US" dirty="0"/>
              <a:t> op&gt;&gt; if the input cannot be parsed as a valid value or if the value does not fit in the destination type</a:t>
            </a:r>
          </a:p>
          <a:p>
            <a:pPr lvl="1"/>
            <a:r>
              <a:rPr lang="en-US" dirty="0" err="1"/>
              <a:t>getline</a:t>
            </a:r>
            <a:r>
              <a:rPr lang="en-US" dirty="0"/>
              <a:t> if the function extracts no characters or if it manages to extract </a:t>
            </a:r>
            <a:r>
              <a:rPr lang="en-US" dirty="0" err="1"/>
              <a:t>basic_string</a:t>
            </a:r>
            <a:r>
              <a:rPr lang="en-US" dirty="0"/>
              <a:t>::</a:t>
            </a:r>
            <a:r>
              <a:rPr lang="en-US" dirty="0" err="1"/>
              <a:t>max_size</a:t>
            </a:r>
            <a:r>
              <a:rPr lang="en-US" dirty="0"/>
              <a:t> characters, or if it fills in the provided buffer without encountering the delimiter</a:t>
            </a:r>
          </a:p>
          <a:p>
            <a:pPr lvl="1"/>
            <a:r>
              <a:rPr lang="en-US" dirty="0"/>
              <a:t>read if the </a:t>
            </a:r>
            <a:r>
              <a:rPr lang="en-US" dirty="0" err="1"/>
              <a:t>eof</a:t>
            </a:r>
            <a:r>
              <a:rPr lang="en-US" dirty="0"/>
              <a:t> occurs on the input stream before all requested characters could be extracted</a:t>
            </a:r>
          </a:p>
          <a:p>
            <a:pPr lvl="1"/>
            <a:r>
              <a:rPr lang="en-US" dirty="0" err="1"/>
              <a:t>seekg</a:t>
            </a:r>
            <a:r>
              <a:rPr lang="en-US" dirty="0"/>
              <a:t>/</a:t>
            </a:r>
            <a:r>
              <a:rPr lang="en-US" dirty="0" err="1"/>
              <a:t>tellp</a:t>
            </a:r>
            <a:r>
              <a:rPr lang="en-US" dirty="0"/>
              <a:t> on failure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ios</a:t>
            </a:r>
            <a:r>
              <a:rPr lang="en-US" dirty="0"/>
              <a:t>_</a:t>
            </a:r>
            <a:r>
              <a:rPr lang="cs-CZ" dirty="0"/>
              <a:t>base</a:t>
            </a:r>
            <a:r>
              <a:rPr lang="en-US" dirty="0"/>
              <a:t>::</a:t>
            </a:r>
            <a:r>
              <a:rPr lang="en-US" dirty="0" err="1"/>
              <a:t>iostate</a:t>
            </a:r>
            <a:r>
              <a:rPr lang="en-US" dirty="0"/>
              <a:t>::</a:t>
            </a:r>
            <a:r>
              <a:rPr lang="cs-CZ" dirty="0"/>
              <a:t>failbit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94935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iostate</a:t>
            </a:r>
            <a:r>
              <a:rPr lang="en-US" dirty="0"/>
              <a:t>::</a:t>
            </a:r>
            <a:r>
              <a:rPr lang="en-US" dirty="0" err="1"/>
              <a:t>badbit</a:t>
            </a:r>
            <a:endParaRPr lang="en-US" dirty="0"/>
          </a:p>
          <a:p>
            <a:r>
              <a:rPr lang="en-US" dirty="0"/>
              <a:t>non-recoverable errors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/>
              <a:t>put, write if it fails</a:t>
            </a:r>
          </a:p>
          <a:p>
            <a:pPr lvl="1"/>
            <a:r>
              <a:rPr lang="en-US" dirty="0"/>
              <a:t>op&lt;&lt;, </a:t>
            </a:r>
            <a:r>
              <a:rPr lang="en-US" dirty="0" err="1"/>
              <a:t>putback</a:t>
            </a:r>
            <a:r>
              <a:rPr lang="en-US" dirty="0"/>
              <a:t>, </a:t>
            </a:r>
            <a:r>
              <a:rPr lang="en-US" dirty="0" err="1"/>
              <a:t>unget</a:t>
            </a:r>
            <a:r>
              <a:rPr lang="en-US" dirty="0"/>
              <a:t> if </a:t>
            </a:r>
            <a:r>
              <a:rPr lang="en-US" dirty="0" err="1"/>
              <a:t>eof</a:t>
            </a:r>
            <a:endParaRPr lang="en-US" dirty="0"/>
          </a:p>
          <a:p>
            <a:pPr lvl="1"/>
            <a:r>
              <a:rPr lang="en-US" dirty="0"/>
              <a:t>exception is thrown by any member function</a:t>
            </a:r>
          </a:p>
          <a:p>
            <a:endParaRPr lang="en-US" dirty="0"/>
          </a:p>
          <a:p>
            <a:r>
              <a:rPr lang="en-US" dirty="0"/>
              <a:t>exceptions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bad</a:t>
            </a:r>
            <a:r>
              <a:rPr lang="cs-CZ" dirty="0"/>
              <a:t>bit</a:t>
            </a:r>
            <a:r>
              <a:rPr lang="en-US" dirty="0"/>
              <a:t>, exceptions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5200" y="3657600"/>
            <a:ext cx="3733800" cy="2462213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try 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ifstream</a:t>
            </a:r>
            <a:r>
              <a:rPr lang="en-US" sz="1400" dirty="0"/>
              <a:t> f;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f.exceptions</a:t>
            </a:r>
            <a:r>
              <a:rPr lang="en-US" sz="1400" dirty="0"/>
              <a:t>( </a:t>
            </a:r>
            <a:r>
              <a:rPr lang="en-US" sz="1400" dirty="0" err="1"/>
              <a:t>ios</a:t>
            </a:r>
            <a:r>
              <a:rPr lang="en-US" sz="1400" dirty="0"/>
              <a:t>::</a:t>
            </a:r>
            <a:r>
              <a:rPr lang="en-US" sz="1400" dirty="0" err="1"/>
              <a:t>badbit</a:t>
            </a:r>
            <a:r>
              <a:rPr lang="en-US" sz="1400" dirty="0"/>
              <a:t> | </a:t>
            </a:r>
            <a:r>
              <a:rPr lang="en-US" sz="1400" dirty="0" err="1"/>
              <a:t>ios</a:t>
            </a:r>
            <a:r>
              <a:rPr lang="en-US" sz="1400" dirty="0"/>
              <a:t>::</a:t>
            </a:r>
            <a:r>
              <a:rPr lang="en-US" sz="1400" dirty="0" err="1"/>
              <a:t>failbit</a:t>
            </a:r>
            <a:r>
              <a:rPr lang="en-US" sz="1400" dirty="0"/>
              <a:t>);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f.open</a:t>
            </a:r>
            <a:r>
              <a:rPr lang="en-US" sz="1400" dirty="0"/>
              <a:t>(</a:t>
            </a:r>
            <a:r>
              <a:rPr lang="en-US" sz="1400" dirty="0" err="1"/>
              <a:t>fname</a:t>
            </a:r>
            <a:r>
              <a:rPr lang="en-US" sz="1400" dirty="0"/>
              <a:t>);</a:t>
            </a:r>
          </a:p>
          <a:p>
            <a:r>
              <a:rPr lang="en-US" sz="1400" dirty="0"/>
              <a:t>  while( ! </a:t>
            </a:r>
            <a:r>
              <a:rPr lang="en-US" sz="1400" dirty="0" err="1"/>
              <a:t>f.eof</a:t>
            </a:r>
            <a:r>
              <a:rPr lang="en-US" sz="1400" dirty="0"/>
              <a:t>()) {</a:t>
            </a:r>
          </a:p>
          <a:p>
            <a:r>
              <a:rPr lang="en-US" sz="1400" dirty="0"/>
              <a:t>      f &gt;&gt; a &gt;&gt; b &gt;&gt; c;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f.close</a:t>
            </a:r>
            <a:r>
              <a:rPr lang="en-US" sz="1400" dirty="0"/>
              <a:t>();</a:t>
            </a:r>
          </a:p>
          <a:p>
            <a:r>
              <a:rPr lang="en-US" sz="1400" dirty="0"/>
              <a:t>} catch ( </a:t>
            </a:r>
            <a:r>
              <a:rPr lang="en-US" sz="1400" dirty="0" err="1"/>
              <a:t>ios_base</a:t>
            </a:r>
            <a:r>
              <a:rPr lang="en-US" sz="1400" dirty="0"/>
              <a:t>::failure&amp; fail) {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cerr</a:t>
            </a:r>
            <a:r>
              <a:rPr lang="en-US" sz="1400" dirty="0"/>
              <a:t> &lt;&lt; </a:t>
            </a:r>
            <a:r>
              <a:rPr lang="en-US" sz="1400" dirty="0" err="1"/>
              <a:t>e.what</a:t>
            </a:r>
            <a:r>
              <a:rPr lang="en-US" sz="1400" dirty="0"/>
              <a:t>() &lt;&lt; </a:t>
            </a:r>
            <a:r>
              <a:rPr lang="en-US" sz="1400" dirty="0" err="1"/>
              <a:t>e.code</a:t>
            </a:r>
            <a:r>
              <a:rPr lang="en-US" sz="1400" dirty="0"/>
              <a:t>();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539093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8200" y="2209800"/>
            <a:ext cx="3124200" cy="1169551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string s1, s2;</a:t>
            </a:r>
          </a:p>
          <a:p>
            <a:r>
              <a:rPr lang="cs-CZ" sz="1400" dirty="0"/>
              <a:t>int i1, i2;</a:t>
            </a:r>
          </a:p>
          <a:p>
            <a:r>
              <a:rPr lang="pl-PL" sz="1400" dirty="0"/>
              <a:t>f &gt;&gt; s1 &gt;&gt; i1 &gt;&gt; s2 &gt;&gt; i</a:t>
            </a:r>
            <a:r>
              <a:rPr lang="en-US" sz="1400" dirty="0"/>
              <a:t>2</a:t>
            </a:r>
            <a:r>
              <a:rPr lang="pl-PL" sz="1400" dirty="0"/>
              <a:t>;</a:t>
            </a:r>
          </a:p>
          <a:p>
            <a:r>
              <a:rPr lang="cs-CZ" sz="1400" dirty="0"/>
              <a:t>if( f.fail()) ...</a:t>
            </a:r>
            <a:r>
              <a:rPr lang="en-US" sz="1400" dirty="0"/>
              <a:t>;</a:t>
            </a:r>
          </a:p>
          <a:p>
            <a:r>
              <a:rPr lang="en-US" sz="1400" dirty="0"/>
              <a:t>...</a:t>
            </a:r>
            <a:endParaRPr lang="cs-CZ" sz="1400" dirty="0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 vert="horz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Čtení vstupu -</a:t>
            </a:r>
            <a:r>
              <a:rPr kumimoji="0" lang="cs-CZ" sz="41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slova oddělená ws</a:t>
            </a:r>
            <a:endParaRPr kumimoji="0" lang="cs-CZ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" name="Rounded Rectangular Callout 33"/>
          <p:cNvSpPr/>
          <p:nvPr/>
        </p:nvSpPr>
        <p:spPr>
          <a:xfrm>
            <a:off x="3886200" y="3581400"/>
            <a:ext cx="2209800" cy="533400"/>
          </a:xfrm>
          <a:prstGeom prst="wedgeRoundRectCallout">
            <a:avLst>
              <a:gd name="adj1" fmla="val -91496"/>
              <a:gd name="adj2" fmla="val -194536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stream zůstává</a:t>
            </a:r>
            <a:br>
              <a:rPr lang="cs-CZ" sz="1400" dirty="0">
                <a:solidFill>
                  <a:schemeClr val="tx1"/>
                </a:solidFill>
              </a:rPr>
            </a:br>
            <a:r>
              <a:rPr lang="cs-CZ" sz="1400" dirty="0">
                <a:solidFill>
                  <a:schemeClr val="tx1"/>
                </a:solidFill>
              </a:rPr>
              <a:t>za posledním čtením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267200" y="2057400"/>
            <a:ext cx="2438400" cy="533400"/>
          </a:xfrm>
          <a:prstGeom prst="wedgeRoundRectCallout">
            <a:avLst>
              <a:gd name="adj1" fmla="val -109485"/>
              <a:gd name="adj2" fmla="val 51814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ws (mezery, ...)</a:t>
            </a:r>
            <a:br>
              <a:rPr lang="cs-CZ" sz="1400" dirty="0">
                <a:solidFill>
                  <a:schemeClr val="tx1"/>
                </a:solidFill>
              </a:rPr>
            </a:br>
            <a:r>
              <a:rPr lang="cs-CZ" sz="1400" dirty="0">
                <a:solidFill>
                  <a:schemeClr val="tx1"/>
                </a:solidFill>
              </a:rPr>
              <a:t>se automaticky přeskočí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17744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 vert="horz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Čtení vstupu -</a:t>
            </a:r>
            <a:r>
              <a:rPr kumimoji="0" lang="cs-CZ" sz="41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celé řádky</a:t>
            </a:r>
            <a:endParaRPr kumimoji="0" lang="cs-CZ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8200" y="4114800"/>
            <a:ext cx="3124200" cy="1600438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string s;</a:t>
            </a:r>
          </a:p>
          <a:p>
            <a:r>
              <a:rPr lang="cs-CZ" sz="1400" dirty="0"/>
              <a:t>for( ;;) {</a:t>
            </a:r>
          </a:p>
          <a:p>
            <a:r>
              <a:rPr lang="cs-CZ" sz="1400" dirty="0"/>
              <a:t>  getline( f, s);</a:t>
            </a:r>
          </a:p>
          <a:p>
            <a:r>
              <a:rPr lang="cs-CZ" sz="1400" dirty="0"/>
              <a:t>  if( f.fail())  break;</a:t>
            </a:r>
          </a:p>
          <a:p>
            <a:r>
              <a:rPr lang="cs-CZ" sz="1400" dirty="0"/>
              <a:t>  cout &lt;&lt; "[" &lt;&lt; s &lt;&lt; "]" &lt;&lt; endl;</a:t>
            </a:r>
          </a:p>
          <a:p>
            <a:r>
              <a:rPr lang="en-US" sz="1400" dirty="0"/>
              <a:t>}</a:t>
            </a:r>
            <a:endParaRPr lang="cs-CZ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600200"/>
            <a:ext cx="3124200" cy="2031325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const int MaxBuf = 4095;</a:t>
            </a:r>
          </a:p>
          <a:p>
            <a:r>
              <a:rPr lang="cs-CZ" sz="1400" dirty="0"/>
              <a:t>char buffer[ MaxBuf+1];</a:t>
            </a:r>
          </a:p>
          <a:p>
            <a:endParaRPr lang="cs-CZ" sz="1400" dirty="0"/>
          </a:p>
          <a:p>
            <a:r>
              <a:rPr lang="cs-CZ" sz="1400" dirty="0"/>
              <a:t>for( ;;) {</a:t>
            </a:r>
          </a:p>
          <a:p>
            <a:r>
              <a:rPr lang="cs-CZ" sz="1400" dirty="0"/>
              <a:t>  f.getline( buffer, MaxBuf);</a:t>
            </a:r>
          </a:p>
          <a:p>
            <a:r>
              <a:rPr lang="cs-CZ" sz="1400" dirty="0"/>
              <a:t>  if( f.fail())  break;</a:t>
            </a:r>
          </a:p>
          <a:p>
            <a:r>
              <a:rPr lang="cs-CZ" sz="1400" dirty="0"/>
              <a:t>  cout &lt;&lt; "[" &lt;&lt; buffer &lt;&lt; "]" &lt;&lt; endl;</a:t>
            </a:r>
          </a:p>
          <a:p>
            <a:r>
              <a:rPr lang="cs-CZ" sz="1400" dirty="0"/>
              <a:t>}</a:t>
            </a:r>
          </a:p>
        </p:txBody>
      </p:sp>
      <p:sp>
        <p:nvSpPr>
          <p:cNvPr id="34" name="Rounded Rectangular Callout 33"/>
          <p:cNvSpPr/>
          <p:nvPr/>
        </p:nvSpPr>
        <p:spPr>
          <a:xfrm>
            <a:off x="4876800" y="2133600"/>
            <a:ext cx="2057400" cy="381000"/>
          </a:xfrm>
          <a:prstGeom prst="wedgeRoundRectCallout">
            <a:avLst>
              <a:gd name="adj1" fmla="val -138041"/>
              <a:gd name="adj2" fmla="val 38099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</a:t>
            </a:r>
            <a:r>
              <a:rPr lang="cs-CZ" sz="1400" dirty="0">
                <a:solidFill>
                  <a:schemeClr val="tx1"/>
                </a:solidFill>
              </a:rPr>
              <a:t>ždy limit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4114800"/>
            <a:ext cx="3429000" cy="1815882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string </a:t>
            </a:r>
            <a:r>
              <a:rPr lang="en-US" sz="1400" dirty="0"/>
              <a:t>r, </a:t>
            </a:r>
            <a:r>
              <a:rPr lang="cs-CZ" sz="1400" dirty="0"/>
              <a:t>s</a:t>
            </a:r>
            <a:r>
              <a:rPr lang="en-US" sz="1400" dirty="0"/>
              <a:t>1, s2</a:t>
            </a:r>
            <a:r>
              <a:rPr lang="cs-CZ" sz="1400" dirty="0"/>
              <a:t>;</a:t>
            </a:r>
          </a:p>
          <a:p>
            <a:r>
              <a:rPr lang="cs-CZ" sz="1400" dirty="0"/>
              <a:t>for( ;;) {</a:t>
            </a:r>
          </a:p>
          <a:p>
            <a:r>
              <a:rPr lang="cs-CZ" sz="1400" dirty="0"/>
              <a:t>  getline( f, </a:t>
            </a:r>
            <a:r>
              <a:rPr lang="en-US" sz="1400" dirty="0"/>
              <a:t>r</a:t>
            </a:r>
            <a:r>
              <a:rPr lang="cs-CZ" sz="1400" dirty="0"/>
              <a:t>);</a:t>
            </a:r>
          </a:p>
          <a:p>
            <a:r>
              <a:rPr lang="cs-CZ" sz="1400" dirty="0"/>
              <a:t>  if( f.fail())  break;</a:t>
            </a:r>
            <a:endParaRPr lang="en-US" sz="1400" dirty="0"/>
          </a:p>
          <a:p>
            <a:r>
              <a:rPr lang="sv-SE" sz="1400"/>
              <a:t>  istringstream </a:t>
            </a:r>
            <a:r>
              <a:rPr lang="sv-SE" sz="1400" dirty="0"/>
              <a:t>radek(r);</a:t>
            </a:r>
          </a:p>
          <a:p>
            <a:r>
              <a:rPr lang="sv-SE" sz="1400" dirty="0"/>
              <a:t>  radek &gt;&gt; s1 &gt;&gt; s2;</a:t>
            </a:r>
            <a:endParaRPr lang="cs-CZ" sz="1400" dirty="0"/>
          </a:p>
          <a:p>
            <a:r>
              <a:rPr lang="cs-CZ" sz="1400" dirty="0"/>
              <a:t>  cout &lt;&lt; "[" &lt;&lt; s</a:t>
            </a:r>
            <a:r>
              <a:rPr lang="en-US" sz="1400" dirty="0"/>
              <a:t>1 &lt;&lt; s2</a:t>
            </a:r>
            <a:r>
              <a:rPr lang="cs-CZ" sz="1400" dirty="0"/>
              <a:t> &lt;&lt; "]" &lt;&lt; endl;</a:t>
            </a:r>
          </a:p>
          <a:p>
            <a:r>
              <a:rPr lang="en-US" sz="1400" dirty="0"/>
              <a:t>}</a:t>
            </a:r>
            <a:endParaRPr lang="cs-CZ" sz="14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6019800" y="3191838"/>
            <a:ext cx="2057400" cy="381000"/>
          </a:xfrm>
          <a:prstGeom prst="wedgeRoundRectCallout">
            <a:avLst>
              <a:gd name="adj1" fmla="val 268"/>
              <a:gd name="adj2" fmla="val 434531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parsov</a:t>
            </a:r>
            <a:r>
              <a:rPr lang="cs-CZ" sz="1400" dirty="0">
                <a:solidFill>
                  <a:schemeClr val="tx1"/>
                </a:solidFill>
              </a:rPr>
              <a:t>ání řádku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876800" y="1401138"/>
            <a:ext cx="2057400" cy="381000"/>
          </a:xfrm>
          <a:prstGeom prst="wedgeRoundRectCallout">
            <a:avLst>
              <a:gd name="adj1" fmla="val -138041"/>
              <a:gd name="adj2" fmla="val 38099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pozor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na</a:t>
            </a:r>
            <a:r>
              <a:rPr lang="en-US" sz="1400" dirty="0">
                <a:solidFill>
                  <a:schemeClr val="tx1"/>
                </a:solidFill>
              </a:rPr>
              <a:t> z</a:t>
            </a:r>
            <a:r>
              <a:rPr lang="cs-CZ" sz="1400" dirty="0">
                <a:solidFill>
                  <a:schemeClr val="tx1"/>
                </a:solidFill>
              </a:rPr>
              <a:t>ásobník</a:t>
            </a:r>
            <a:r>
              <a:rPr lang="en-US" sz="1400" dirty="0">
                <a:solidFill>
                  <a:schemeClr val="tx1"/>
                </a:solidFill>
              </a:rPr>
              <a:t>!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729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8200" y="1887885"/>
            <a:ext cx="3124200" cy="3539430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string s;</a:t>
            </a:r>
          </a:p>
          <a:p>
            <a:r>
              <a:rPr lang="cs-CZ" sz="1400" dirty="0"/>
              <a:t>string::iterator b, e;</a:t>
            </a:r>
          </a:p>
          <a:p>
            <a:r>
              <a:rPr lang="cs-CZ" sz="1400" dirty="0"/>
              <a:t>char delim = ';';</a:t>
            </a:r>
          </a:p>
          <a:p>
            <a:endParaRPr lang="cs-CZ" sz="1400" dirty="0"/>
          </a:p>
          <a:p>
            <a:r>
              <a:rPr lang="cs-CZ" sz="1400" dirty="0"/>
              <a:t>while( getline( f, s)) {</a:t>
            </a:r>
          </a:p>
          <a:p>
            <a:r>
              <a:rPr lang="cs-CZ" sz="1400" dirty="0"/>
              <a:t>  b = e = s.begin();</a:t>
            </a:r>
          </a:p>
          <a:p>
            <a:r>
              <a:rPr lang="cs-CZ" sz="1400" dirty="0"/>
              <a:t>  while( e != s.end()) {</a:t>
            </a:r>
          </a:p>
          <a:p>
            <a:r>
              <a:rPr lang="cs-CZ" sz="1400" dirty="0"/>
              <a:t>    </a:t>
            </a:r>
            <a:r>
              <a:rPr lang="en-US" sz="1400" dirty="0"/>
              <a:t>e = find( b, </a:t>
            </a:r>
            <a:r>
              <a:rPr lang="en-US" sz="1400" dirty="0" err="1"/>
              <a:t>s.end</a:t>
            </a:r>
            <a:r>
              <a:rPr lang="en-US" sz="1400" dirty="0"/>
              <a:t>(), </a:t>
            </a:r>
            <a:r>
              <a:rPr lang="en-US" sz="1400" dirty="0" err="1"/>
              <a:t>delim</a:t>
            </a:r>
            <a:r>
              <a:rPr lang="en-US" sz="1400" dirty="0"/>
              <a:t>);</a:t>
            </a:r>
          </a:p>
          <a:p>
            <a:r>
              <a:rPr lang="cs-CZ" sz="1400" dirty="0"/>
              <a:t>    string val</a:t>
            </a:r>
            <a:r>
              <a:rPr lang="en-US" sz="1400" dirty="0"/>
              <a:t>{</a:t>
            </a:r>
            <a:r>
              <a:rPr lang="cs-CZ" sz="1400" dirty="0"/>
              <a:t> b, e</a:t>
            </a:r>
            <a:r>
              <a:rPr lang="en-US" sz="1400" dirty="0"/>
              <a:t>}</a:t>
            </a:r>
            <a:r>
              <a:rPr lang="cs-CZ" sz="1400" dirty="0"/>
              <a:t>;</a:t>
            </a:r>
          </a:p>
          <a:p>
            <a:r>
              <a:rPr lang="cs-CZ" sz="1400" dirty="0"/>
              <a:t>    cout &lt;&lt; "[" &lt;&lt; val &lt;&lt; "]";</a:t>
            </a:r>
          </a:p>
          <a:p>
            <a:r>
              <a:rPr lang="cs-CZ" sz="1400" dirty="0"/>
              <a:t>    b = e;</a:t>
            </a:r>
          </a:p>
          <a:p>
            <a:r>
              <a:rPr lang="cs-CZ" sz="1400" dirty="0"/>
              <a:t>    if( e != s.end())</a:t>
            </a:r>
          </a:p>
          <a:p>
            <a:r>
              <a:rPr lang="cs-CZ" sz="1400" dirty="0"/>
              <a:t>      b++;</a:t>
            </a:r>
          </a:p>
          <a:p>
            <a:r>
              <a:rPr lang="cs-CZ" sz="1400" dirty="0"/>
              <a:t>  }</a:t>
            </a:r>
          </a:p>
          <a:p>
            <a:r>
              <a:rPr lang="cs-CZ" sz="1400" dirty="0"/>
              <a:t>  cout &lt;&lt; endl;</a:t>
            </a:r>
          </a:p>
          <a:p>
            <a:r>
              <a:rPr lang="cs-CZ" sz="1400" dirty="0"/>
              <a:t>}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 vert="horz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Čtení vstupu -</a:t>
            </a:r>
            <a:r>
              <a:rPr kumimoji="0" lang="cs-CZ" sz="41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oddělovače</a:t>
            </a:r>
            <a:endParaRPr kumimoji="0" lang="cs-CZ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" name="Rounded Rectangular Callout 33"/>
          <p:cNvSpPr/>
          <p:nvPr/>
        </p:nvSpPr>
        <p:spPr>
          <a:xfrm>
            <a:off x="4419600" y="4267200"/>
            <a:ext cx="2438400" cy="381000"/>
          </a:xfrm>
          <a:prstGeom prst="wedgeRoundRectCallout">
            <a:avLst>
              <a:gd name="adj1" fmla="val -119358"/>
              <a:gd name="adj2" fmla="val -834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přeskočí oddělovač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419600" y="2743200"/>
            <a:ext cx="2438400" cy="533400"/>
          </a:xfrm>
          <a:prstGeom prst="wedgeRoundRectCallout">
            <a:avLst>
              <a:gd name="adj1" fmla="val -110929"/>
              <a:gd name="adj2" fmla="val 51505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dokud přečtené slovo není na konci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419600" y="3352800"/>
            <a:ext cx="2438400" cy="381000"/>
          </a:xfrm>
          <a:prstGeom prst="wedgeRoundRectCallout">
            <a:avLst>
              <a:gd name="adj1" fmla="val -82606"/>
              <a:gd name="adj2" fmla="val -4762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iterator na odělovač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4419600" y="3810000"/>
            <a:ext cx="2438400" cy="381000"/>
          </a:xfrm>
          <a:prstGeom prst="wedgeRoundRectCallout">
            <a:avLst>
              <a:gd name="adj1" fmla="val -97561"/>
              <a:gd name="adj2" fmla="val -56989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hodnot</a:t>
            </a:r>
            <a:r>
              <a:rPr lang="en-US" sz="1400" dirty="0">
                <a:solidFill>
                  <a:schemeClr val="tx1"/>
                </a:solidFill>
              </a:rPr>
              <a:t>a </a:t>
            </a:r>
            <a:r>
              <a:rPr lang="cs-CZ" sz="1400" dirty="0">
                <a:solidFill>
                  <a:schemeClr val="tx1"/>
                </a:solidFill>
              </a:rPr>
              <a:t>mezi oddělovači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00497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8200" y="2209800"/>
            <a:ext cx="3124200" cy="2462213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cs-CZ" sz="1400" dirty="0"/>
              <a:t>f &gt;&gt; ws;</a:t>
            </a:r>
          </a:p>
          <a:p>
            <a:r>
              <a:rPr lang="cs-CZ" sz="1400" dirty="0"/>
              <a:t>if( isdigit( f.peek())) {</a:t>
            </a:r>
          </a:p>
          <a:p>
            <a:r>
              <a:rPr lang="cs-CZ" sz="1400" dirty="0"/>
              <a:t>  int i;</a:t>
            </a:r>
          </a:p>
          <a:p>
            <a:r>
              <a:rPr lang="cs-CZ" sz="1400" dirty="0"/>
              <a:t>  f &gt;&gt; i;</a:t>
            </a:r>
          </a:p>
          <a:p>
            <a:r>
              <a:rPr lang="cs-CZ" sz="1400" dirty="0"/>
              <a:t>  cout &lt;&lt; "[" &lt;&lt; i &lt;&lt; "]" &lt;&lt; endl;</a:t>
            </a:r>
          </a:p>
          <a:p>
            <a:r>
              <a:rPr lang="cs-CZ" sz="1400" dirty="0"/>
              <a:t>} else {</a:t>
            </a:r>
          </a:p>
          <a:p>
            <a:r>
              <a:rPr lang="cs-CZ" sz="1400" dirty="0"/>
              <a:t>  string s;</a:t>
            </a:r>
          </a:p>
          <a:p>
            <a:r>
              <a:rPr lang="cs-CZ" sz="1400" dirty="0"/>
              <a:t>  f &gt;&gt; s;</a:t>
            </a:r>
          </a:p>
          <a:p>
            <a:r>
              <a:rPr lang="cs-CZ" sz="1400" dirty="0"/>
              <a:t>  cout &lt;&lt; "{" &lt;&lt; s &lt;&lt; "}" &lt;&lt; endl;</a:t>
            </a:r>
          </a:p>
          <a:p>
            <a:r>
              <a:rPr lang="cs-CZ" sz="1400" dirty="0"/>
              <a:t>}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 vert="horz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Čtení vstupu -</a:t>
            </a:r>
            <a:r>
              <a:rPr kumimoji="0" lang="cs-CZ" sz="41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výhled</a:t>
            </a:r>
            <a:endParaRPr kumimoji="0" lang="cs-CZ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267200" y="2057400"/>
            <a:ext cx="2133600" cy="533400"/>
          </a:xfrm>
          <a:prstGeom prst="wedgeRoundRectCallout">
            <a:avLst>
              <a:gd name="adj1" fmla="val -123931"/>
              <a:gd name="adj2" fmla="val 35442"/>
              <a:gd name="adj3" fmla="val 16667"/>
            </a:avLst>
          </a:prstGeom>
          <a:solidFill>
            <a:srgbClr val="FFFFCC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přečte nejbližší znak,</a:t>
            </a:r>
          </a:p>
          <a:p>
            <a:pPr algn="ctr"/>
            <a:r>
              <a:rPr lang="cs-CZ" sz="1400" dirty="0">
                <a:ln w="19050">
                  <a:noFill/>
                </a:ln>
                <a:solidFill>
                  <a:schemeClr val="tx1"/>
                </a:solidFill>
              </a:rPr>
              <a:t>ale nechá ve streamu</a:t>
            </a:r>
          </a:p>
        </p:txBody>
      </p:sp>
    </p:spTree>
    <p:extLst>
      <p:ext uri="{BB962C8B-B14F-4D97-AF65-F5344CB8AC3E}">
        <p14:creationId xmlns:p14="http://schemas.microsoft.com/office/powerpoint/2010/main" val="184851228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54" name="AutoShape 374"/>
          <p:cNvSpPr>
            <a:spLocks noChangeArrowheads="1"/>
          </p:cNvSpPr>
          <p:nvPr/>
        </p:nvSpPr>
        <p:spPr bwMode="auto">
          <a:xfrm>
            <a:off x="5435600" y="1181319"/>
            <a:ext cx="2449513" cy="649288"/>
          </a:xfrm>
          <a:prstGeom prst="wedgeRoundRectCallout">
            <a:avLst>
              <a:gd name="adj1" fmla="val -87264"/>
              <a:gd name="adj2" fmla="val 159292"/>
              <a:gd name="adj3" fmla="val 16667"/>
            </a:avLst>
          </a:prstGeom>
          <a:gradFill>
            <a:gsLst>
              <a:gs pos="0">
                <a:srgbClr val="FFFFCC"/>
              </a:gs>
              <a:gs pos="100000">
                <a:srgbClr val="FFFFCC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600">
              <a:solidFill>
                <a:schemeClr val="dk1"/>
              </a:solidFill>
            </a:endParaRP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793038" cy="519113"/>
          </a:xfrm>
        </p:spPr>
        <p:txBody>
          <a:bodyPr>
            <a:normAutofit/>
          </a:bodyPr>
          <a:lstStyle/>
          <a:p>
            <a:r>
              <a:rPr lang="en-US" dirty="0" err="1"/>
              <a:t>Parametry</a:t>
            </a:r>
            <a:r>
              <a:rPr lang="en-US" dirty="0"/>
              <a:t> p</a:t>
            </a:r>
            <a:r>
              <a:rPr lang="cs-CZ" dirty="0"/>
              <a:t>říkazové řádky</a:t>
            </a:r>
            <a:endParaRPr lang="en-US" dirty="0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96975"/>
            <a:ext cx="8083550" cy="865188"/>
          </a:xfrm>
        </p:spPr>
        <p:txBody>
          <a:bodyPr/>
          <a:lstStyle/>
          <a:p>
            <a:pPr>
              <a:buNone/>
            </a:pPr>
            <a:r>
              <a:rPr lang="cs-CZ" sz="1800" b="1" dirty="0">
                <a:latin typeface="Courier New" pitchFamily="49" charset="0"/>
              </a:rPr>
              <a:t>C</a:t>
            </a:r>
            <a:r>
              <a:rPr lang="en-US" sz="1800" b="1" dirty="0">
                <a:latin typeface="Courier New" pitchFamily="49" charset="0"/>
              </a:rPr>
              <a:t>:\&gt; myprog.exe -n -</a:t>
            </a:r>
            <a:r>
              <a:rPr lang="cs-CZ" sz="1800" b="1" dirty="0">
                <a:latin typeface="Courier New" pitchFamily="49" charset="0"/>
              </a:rPr>
              <a:t>w</a:t>
            </a:r>
            <a:r>
              <a:rPr lang="en-US" sz="1800" b="1" dirty="0">
                <a:latin typeface="Courier New" pitchFamily="49" charset="0"/>
              </a:rPr>
              <a:t> a.txt b.txt</a:t>
            </a:r>
          </a:p>
        </p:txBody>
      </p:sp>
      <p:graphicFrame>
        <p:nvGraphicFramePr>
          <p:cNvPr id="199824" name="Group 144"/>
          <p:cNvGraphicFramePr>
            <a:graphicFrameLocks noGrp="1"/>
          </p:cNvGraphicFramePr>
          <p:nvPr>
            <p:ph sz="quarter" idx="2"/>
          </p:nvPr>
        </p:nvGraphicFramePr>
        <p:xfrm>
          <a:off x="4356100" y="2565400"/>
          <a:ext cx="3167063" cy="387350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938" name="Group 258"/>
          <p:cNvGraphicFramePr>
            <a:graphicFrameLocks noGrp="1"/>
          </p:cNvGraphicFramePr>
          <p:nvPr/>
        </p:nvGraphicFramePr>
        <p:xfrm>
          <a:off x="4608512" y="5734050"/>
          <a:ext cx="3527425" cy="360363"/>
        </p:xfrm>
        <a:graphic>
          <a:graphicData uri="http://schemas.openxmlformats.org/drawingml/2006/table">
            <a:tbl>
              <a:tblPr/>
              <a:tblGrid>
                <a:gridCol w="309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7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95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95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95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y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973" name="Group 293"/>
          <p:cNvGraphicFramePr>
            <a:graphicFrameLocks noGrp="1"/>
          </p:cNvGraphicFramePr>
          <p:nvPr/>
        </p:nvGraphicFramePr>
        <p:xfrm>
          <a:off x="5134769" y="5229225"/>
          <a:ext cx="1036638" cy="360363"/>
        </p:xfrm>
        <a:graphic>
          <a:graphicData uri="http://schemas.openxmlformats.org/drawingml/2006/table">
            <a:tbl>
              <a:tblPr/>
              <a:tblGrid>
                <a:gridCol w="309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974" name="Group 294"/>
          <p:cNvGraphicFramePr>
            <a:graphicFrameLocks noGrp="1"/>
          </p:cNvGraphicFramePr>
          <p:nvPr/>
        </p:nvGraphicFramePr>
        <p:xfrm>
          <a:off x="5580063" y="4724400"/>
          <a:ext cx="1036637" cy="360363"/>
        </p:xfrm>
        <a:graphic>
          <a:graphicData uri="http://schemas.openxmlformats.org/drawingml/2006/table">
            <a:tbl>
              <a:tblPr/>
              <a:tblGrid>
                <a:gridCol w="309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w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0020" name="Group 340"/>
          <p:cNvGraphicFramePr>
            <a:graphicFrameLocks noGrp="1"/>
          </p:cNvGraphicFramePr>
          <p:nvPr/>
        </p:nvGraphicFramePr>
        <p:xfrm>
          <a:off x="6227763" y="4221163"/>
          <a:ext cx="1974850" cy="360363"/>
        </p:xfrm>
        <a:graphic>
          <a:graphicData uri="http://schemas.openxmlformats.org/drawingml/2006/table">
            <a:tbl>
              <a:tblPr/>
              <a:tblGrid>
                <a:gridCol w="309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0021" name="Line 341"/>
          <p:cNvSpPr>
            <a:spLocks noChangeShapeType="1"/>
          </p:cNvSpPr>
          <p:nvPr/>
        </p:nvSpPr>
        <p:spPr bwMode="auto">
          <a:xfrm>
            <a:off x="4645024" y="2781300"/>
            <a:ext cx="79375" cy="29527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00022" name="Line 342"/>
          <p:cNvSpPr>
            <a:spLocks noChangeShapeType="1"/>
          </p:cNvSpPr>
          <p:nvPr/>
        </p:nvSpPr>
        <p:spPr bwMode="auto">
          <a:xfrm>
            <a:off x="5148262" y="2781300"/>
            <a:ext cx="109537" cy="24479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wrap="square"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00023" name="Line 343"/>
          <p:cNvSpPr>
            <a:spLocks noChangeShapeType="1"/>
          </p:cNvSpPr>
          <p:nvPr/>
        </p:nvSpPr>
        <p:spPr bwMode="auto">
          <a:xfrm>
            <a:off x="5653088" y="2781300"/>
            <a:ext cx="71437" cy="19431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00024" name="Line 344"/>
          <p:cNvSpPr>
            <a:spLocks noChangeShapeType="1"/>
          </p:cNvSpPr>
          <p:nvPr/>
        </p:nvSpPr>
        <p:spPr bwMode="auto">
          <a:xfrm>
            <a:off x="6227763" y="2781300"/>
            <a:ext cx="144462" cy="14398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graphicFrame>
        <p:nvGraphicFramePr>
          <p:cNvPr id="200025" name="Group 345"/>
          <p:cNvGraphicFramePr>
            <a:graphicFrameLocks noGrp="1"/>
          </p:cNvGraphicFramePr>
          <p:nvPr/>
        </p:nvGraphicFramePr>
        <p:xfrm>
          <a:off x="6877050" y="3644900"/>
          <a:ext cx="1974850" cy="360363"/>
        </p:xfrm>
        <a:graphic>
          <a:graphicData uri="http://schemas.openxmlformats.org/drawingml/2006/table">
            <a:tbl>
              <a:tblPr/>
              <a:tblGrid>
                <a:gridCol w="309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0045" name="Line 365"/>
          <p:cNvSpPr>
            <a:spLocks noChangeShapeType="1"/>
          </p:cNvSpPr>
          <p:nvPr/>
        </p:nvSpPr>
        <p:spPr bwMode="auto">
          <a:xfrm>
            <a:off x="6732588" y="2781300"/>
            <a:ext cx="287337" cy="863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00046" name="Text Box 366"/>
          <p:cNvSpPr txBox="1">
            <a:spLocks noChangeArrowheads="1"/>
          </p:cNvSpPr>
          <p:nvPr/>
        </p:nvSpPr>
        <p:spPr bwMode="auto">
          <a:xfrm>
            <a:off x="2628900" y="2492375"/>
            <a:ext cx="457200" cy="47625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endParaRPr lang="cs-CZ"/>
          </a:p>
        </p:txBody>
      </p:sp>
      <p:sp>
        <p:nvSpPr>
          <p:cNvPr id="200047" name="Line 367"/>
          <p:cNvSpPr>
            <a:spLocks noChangeShapeType="1"/>
          </p:cNvSpPr>
          <p:nvPr/>
        </p:nvSpPr>
        <p:spPr bwMode="auto">
          <a:xfrm>
            <a:off x="2844800" y="2708275"/>
            <a:ext cx="14398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00048" name="Text Box 368"/>
          <p:cNvSpPr txBox="1">
            <a:spLocks noChangeArrowheads="1"/>
          </p:cNvSpPr>
          <p:nvPr/>
        </p:nvSpPr>
        <p:spPr bwMode="auto">
          <a:xfrm>
            <a:off x="1979613" y="2565400"/>
            <a:ext cx="625475" cy="366713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1800"/>
              <a:t>argv</a:t>
            </a:r>
          </a:p>
        </p:txBody>
      </p:sp>
      <p:sp>
        <p:nvSpPr>
          <p:cNvPr id="200049" name="Text Box 369"/>
          <p:cNvSpPr txBox="1">
            <a:spLocks noChangeArrowheads="1"/>
          </p:cNvSpPr>
          <p:nvPr/>
        </p:nvSpPr>
        <p:spPr bwMode="auto">
          <a:xfrm>
            <a:off x="2628900" y="3357563"/>
            <a:ext cx="647700" cy="47625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5</a:t>
            </a:r>
            <a:endParaRPr lang="cs-CZ" dirty="0"/>
          </a:p>
        </p:txBody>
      </p:sp>
      <p:sp>
        <p:nvSpPr>
          <p:cNvPr id="200050" name="Text Box 370"/>
          <p:cNvSpPr txBox="1">
            <a:spLocks noChangeArrowheads="1"/>
          </p:cNvSpPr>
          <p:nvPr/>
        </p:nvSpPr>
        <p:spPr bwMode="auto">
          <a:xfrm>
            <a:off x="1979613" y="3429000"/>
            <a:ext cx="615950" cy="366713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1800"/>
              <a:t>argc</a:t>
            </a:r>
          </a:p>
        </p:txBody>
      </p:sp>
      <p:sp>
        <p:nvSpPr>
          <p:cNvPr id="200051" name="Text Box 371"/>
          <p:cNvSpPr txBox="1">
            <a:spLocks noChangeArrowheads="1"/>
          </p:cNvSpPr>
          <p:nvPr/>
        </p:nvSpPr>
        <p:spPr bwMode="auto">
          <a:xfrm>
            <a:off x="395288" y="1844675"/>
            <a:ext cx="3490912" cy="3460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en-US" sz="1600" dirty="0" err="1"/>
              <a:t>int</a:t>
            </a:r>
            <a:r>
              <a:rPr lang="en-US" sz="1600" dirty="0"/>
              <a:t> main(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argc</a:t>
            </a:r>
            <a:r>
              <a:rPr lang="en-US" sz="1600" dirty="0"/>
              <a:t>, char** </a:t>
            </a:r>
            <a:r>
              <a:rPr lang="en-US" sz="1600" dirty="0" err="1"/>
              <a:t>argv</a:t>
            </a:r>
            <a:r>
              <a:rPr lang="en-US" sz="1600" dirty="0"/>
              <a:t>)</a:t>
            </a:r>
            <a:endParaRPr lang="cs-CZ" sz="1600" dirty="0"/>
          </a:p>
        </p:txBody>
      </p:sp>
      <p:sp>
        <p:nvSpPr>
          <p:cNvPr id="200052" name="AutoShape 372"/>
          <p:cNvSpPr>
            <a:spLocks noChangeArrowheads="1"/>
          </p:cNvSpPr>
          <p:nvPr/>
        </p:nvSpPr>
        <p:spPr bwMode="auto">
          <a:xfrm>
            <a:off x="5435600" y="1196975"/>
            <a:ext cx="2449513" cy="649288"/>
          </a:xfrm>
          <a:prstGeom prst="wedgeRoundRectCallout">
            <a:avLst>
              <a:gd name="adj1" fmla="val -141380"/>
              <a:gd name="adj2" fmla="val 56111"/>
              <a:gd name="adj3" fmla="val 16667"/>
            </a:avLst>
          </a:prstGeom>
          <a:gradFill>
            <a:gsLst>
              <a:gs pos="0">
                <a:srgbClr val="FFFFCC"/>
              </a:gs>
              <a:gs pos="100000">
                <a:srgbClr val="FFFFCC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pole </a:t>
            </a:r>
            <a:r>
              <a:rPr lang="cs-CZ" sz="1600" dirty="0">
                <a:solidFill>
                  <a:schemeClr val="dk1"/>
                </a:solidFill>
              </a:rPr>
              <a:t>řetězců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ukazatel</a:t>
            </a:r>
            <a:r>
              <a:rPr lang="cs-CZ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ů na char)</a:t>
            </a:r>
          </a:p>
        </p:txBody>
      </p:sp>
      <p:sp>
        <p:nvSpPr>
          <p:cNvPr id="200056" name="AutoShape 376"/>
          <p:cNvSpPr>
            <a:spLocks noChangeArrowheads="1"/>
          </p:cNvSpPr>
          <p:nvPr/>
        </p:nvSpPr>
        <p:spPr bwMode="auto">
          <a:xfrm>
            <a:off x="827088" y="4292600"/>
            <a:ext cx="2906712" cy="936625"/>
          </a:xfrm>
          <a:prstGeom prst="wedgeRoundRectCallout">
            <a:avLst>
              <a:gd name="adj1" fmla="val 17702"/>
              <a:gd name="adj2" fmla="val -110115"/>
              <a:gd name="adj3" fmla="val 16667"/>
            </a:avLst>
          </a:prstGeom>
          <a:gradFill>
            <a:gsLst>
              <a:gs pos="0">
                <a:srgbClr val="FFFFCC"/>
              </a:gs>
              <a:gs pos="100000">
                <a:srgbClr val="FFFFCC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dk1"/>
                </a:solidFill>
              </a:rPr>
              <a:t>Počet parametrů</a:t>
            </a:r>
          </a:p>
          <a:p>
            <a:pPr algn="ctr"/>
            <a:r>
              <a:rPr lang="cs-CZ" sz="1600" dirty="0">
                <a:solidFill>
                  <a:schemeClr val="dk1"/>
                </a:solidFill>
              </a:rPr>
              <a:t>včetně názvu programu </a:t>
            </a:r>
            <a:r>
              <a:rPr lang="en-US" sz="1600" dirty="0">
                <a:solidFill>
                  <a:schemeClr val="dk1"/>
                </a:solidFill>
              </a:rPr>
              <a:t>!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</a:t>
            </a:r>
            <a:r>
              <a:rPr lang="cs-CZ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č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ukazatel</a:t>
            </a:r>
            <a:r>
              <a:rPr lang="cs-CZ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ů v argv</a:t>
            </a:r>
          </a:p>
        </p:txBody>
      </p:sp>
      <p:sp>
        <p:nvSpPr>
          <p:cNvPr id="24" name="Text Box 371"/>
          <p:cNvSpPr txBox="1">
            <a:spLocks noChangeArrowheads="1"/>
          </p:cNvSpPr>
          <p:nvPr/>
        </p:nvSpPr>
        <p:spPr bwMode="auto">
          <a:xfrm>
            <a:off x="228600" y="6248400"/>
            <a:ext cx="3962400" cy="3407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cs-CZ" sz="1600" dirty="0"/>
              <a:t>vector&lt;string&gt;</a:t>
            </a:r>
            <a:r>
              <a:rPr lang="en-US" sz="1600" dirty="0"/>
              <a:t> </a:t>
            </a:r>
            <a:r>
              <a:rPr lang="cs-CZ" sz="1600" dirty="0"/>
              <a:t>arg( argv, argv+argc);</a:t>
            </a:r>
          </a:p>
        </p:txBody>
      </p:sp>
    </p:spTree>
    <p:extLst>
      <p:ext uri="{BB962C8B-B14F-4D97-AF65-F5344CB8AC3E}">
        <p14:creationId xmlns:p14="http://schemas.microsoft.com/office/powerpoint/2010/main" val="183249207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4249737" cy="35242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cs-CZ" sz="1600" b="1" noProof="1">
                <a:latin typeface="Courier New" pitchFamily="49" charset="0"/>
              </a:rPr>
              <a:t>int main( int argc, char** argv)</a:t>
            </a:r>
          </a:p>
          <a:p>
            <a:pPr algn="l"/>
            <a:r>
              <a:rPr lang="cs-CZ" sz="1600" b="1" noProof="1">
                <a:latin typeface="Courier New" pitchFamily="49" charset="0"/>
              </a:rPr>
              <a:t>{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n=0</a:t>
            </a:r>
            <a:r>
              <a:rPr lang="cs-CZ" sz="1600" b="1" dirty="0">
                <a:latin typeface="Courier New" pitchFamily="49" charset="0"/>
              </a:rPr>
              <a:t>, w</a:t>
            </a:r>
            <a:r>
              <a:rPr lang="en-US" sz="1600" b="1" dirty="0">
                <a:latin typeface="Courier New" pitchFamily="49" charset="0"/>
              </a:rPr>
              <a:t>=0;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</a:t>
            </a:r>
            <a:r>
              <a:rPr lang="cs-CZ" sz="1600" b="1" dirty="0">
                <a:latin typeface="Courier New" pitchFamily="49" charset="0"/>
              </a:rPr>
              <a:t>while</a:t>
            </a:r>
            <a:r>
              <a:rPr lang="en-US" sz="1600" b="1" dirty="0">
                <a:latin typeface="Courier New" pitchFamily="49" charset="0"/>
              </a:rPr>
              <a:t>( *++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 &amp;&amp; **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=='-')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{ switch(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[0][1]) { </a:t>
            </a:r>
            <a:endParaRPr lang="cs-CZ" sz="1600" b="1" dirty="0">
              <a:latin typeface="Courier New" pitchFamily="49" charset="0"/>
            </a:endParaRPr>
          </a:p>
          <a:p>
            <a:pPr algn="l"/>
            <a:r>
              <a:rPr lang="cs-CZ" sz="1600" b="1" dirty="0">
                <a:latin typeface="Courier New" pitchFamily="49" charset="0"/>
              </a:rPr>
              <a:t>      </a:t>
            </a:r>
            <a:r>
              <a:rPr lang="en-US" sz="1600" b="1" dirty="0">
                <a:latin typeface="Courier New" pitchFamily="49" charset="0"/>
              </a:rPr>
              <a:t>case 'n': n = 1; break;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</a:t>
            </a:r>
            <a:r>
              <a:rPr lang="cs-CZ" sz="1600" b="1" dirty="0">
                <a:latin typeface="Courier New" pitchFamily="49" charset="0"/>
              </a:rPr>
              <a:t>     </a:t>
            </a:r>
            <a:r>
              <a:rPr lang="en-US" sz="1600" b="1" dirty="0">
                <a:latin typeface="Courier New" pitchFamily="49" charset="0"/>
              </a:rPr>
              <a:t>case '</a:t>
            </a:r>
            <a:r>
              <a:rPr lang="cs-CZ" sz="1600" b="1" dirty="0">
                <a:latin typeface="Courier New" pitchFamily="49" charset="0"/>
              </a:rPr>
              <a:t>w</a:t>
            </a:r>
            <a:r>
              <a:rPr lang="en-US" sz="1600" b="1" dirty="0">
                <a:latin typeface="Courier New" pitchFamily="49" charset="0"/>
              </a:rPr>
              <a:t>': </a:t>
            </a:r>
            <a:r>
              <a:rPr lang="cs-CZ" sz="1600" b="1" dirty="0">
                <a:latin typeface="Courier New" pitchFamily="49" charset="0"/>
              </a:rPr>
              <a:t>w</a:t>
            </a:r>
            <a:r>
              <a:rPr lang="en-US" sz="1600" b="1" dirty="0">
                <a:latin typeface="Courier New" pitchFamily="49" charset="0"/>
              </a:rPr>
              <a:t> = 1; break;</a:t>
            </a:r>
            <a:endParaRPr lang="cs-CZ" sz="1600" b="1" dirty="0">
              <a:latin typeface="Courier New" pitchFamily="49" charset="0"/>
            </a:endParaRPr>
          </a:p>
          <a:p>
            <a:pPr algn="l"/>
            <a:r>
              <a:rPr lang="cs-CZ" sz="1600" b="1" dirty="0">
                <a:latin typeface="Courier New" pitchFamily="49" charset="0"/>
              </a:rPr>
              <a:t>      </a:t>
            </a:r>
            <a:r>
              <a:rPr lang="en-US" sz="1600" b="1" dirty="0">
                <a:latin typeface="Courier New" pitchFamily="49" charset="0"/>
              </a:rPr>
              <a:t>default: error();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}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}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if( !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[0] || !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[1])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error();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doit</a:t>
            </a:r>
            <a:r>
              <a:rPr lang="en-US" sz="1600" b="1" dirty="0">
                <a:latin typeface="Courier New" pitchFamily="49" charset="0"/>
              </a:rPr>
              <a:t>(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[0],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[1], n, </a:t>
            </a:r>
            <a:r>
              <a:rPr lang="cs-CZ" sz="1600" b="1" dirty="0">
                <a:latin typeface="Courier New" pitchFamily="49" charset="0"/>
              </a:rPr>
              <a:t>w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return 0;</a:t>
            </a:r>
          </a:p>
          <a:p>
            <a:pPr algn="l"/>
            <a:r>
              <a:rPr lang="en-US" sz="1600" b="1" noProof="1">
                <a:latin typeface="Courier New" pitchFamily="49" charset="0"/>
              </a:rPr>
              <a:t>}</a:t>
            </a:r>
          </a:p>
        </p:txBody>
      </p:sp>
      <p:sp>
        <p:nvSpPr>
          <p:cNvPr id="201733" name="AutoShape 5"/>
          <p:cNvSpPr>
            <a:spLocks noChangeArrowheads="1"/>
          </p:cNvSpPr>
          <p:nvPr/>
        </p:nvSpPr>
        <p:spPr bwMode="auto">
          <a:xfrm>
            <a:off x="5435600" y="2133600"/>
            <a:ext cx="1500188" cy="381000"/>
          </a:xfrm>
          <a:prstGeom prst="wedgeRoundRectCallout">
            <a:avLst>
              <a:gd name="adj1" fmla="val -101431"/>
              <a:gd name="adj2" fmla="val 68750"/>
              <a:gd name="adj3" fmla="val 16667"/>
            </a:avLst>
          </a:prstGeom>
          <a:gradFill>
            <a:gsLst>
              <a:gs pos="0">
                <a:srgbClr val="FFFF99"/>
              </a:gs>
              <a:gs pos="100000">
                <a:srgbClr val="FFFF99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dk1"/>
                </a:solidFill>
              </a:rPr>
              <a:t>options</a:t>
            </a:r>
            <a:endParaRPr lang="cs-CZ" sz="1600">
              <a:solidFill>
                <a:schemeClr val="dk1"/>
              </a:solidFill>
            </a:endParaRPr>
          </a:p>
        </p:txBody>
      </p:sp>
      <p:sp>
        <p:nvSpPr>
          <p:cNvPr id="201734" name="AutoShape 6"/>
          <p:cNvSpPr>
            <a:spLocks noChangeArrowheads="1"/>
          </p:cNvSpPr>
          <p:nvPr/>
        </p:nvSpPr>
        <p:spPr bwMode="auto">
          <a:xfrm>
            <a:off x="611188" y="1341438"/>
            <a:ext cx="3744912" cy="431800"/>
          </a:xfrm>
          <a:prstGeom prst="wedgeRoundRectCallout">
            <a:avLst>
              <a:gd name="adj1" fmla="val 23125"/>
              <a:gd name="adj2" fmla="val -22060"/>
              <a:gd name="adj3" fmla="val 16667"/>
            </a:avLst>
          </a:prstGeom>
          <a:solidFill>
            <a:srgbClr val="FF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r>
              <a:rPr lang="cs-CZ" sz="1600"/>
              <a:t>usage</a:t>
            </a:r>
            <a:r>
              <a:rPr lang="en-US" sz="1600"/>
              <a:t>:  myprog [-n] [-</a:t>
            </a:r>
            <a:r>
              <a:rPr lang="cs-CZ" sz="1600"/>
              <a:t>w</a:t>
            </a:r>
            <a:r>
              <a:rPr lang="en-US" sz="1600"/>
              <a:t>] fileA fileB</a:t>
            </a:r>
            <a:endParaRPr lang="cs-CZ" sz="1600"/>
          </a:p>
        </p:txBody>
      </p:sp>
      <p:sp>
        <p:nvSpPr>
          <p:cNvPr id="201735" name="AutoShape 7"/>
          <p:cNvSpPr>
            <a:spLocks noChangeArrowheads="1"/>
          </p:cNvSpPr>
          <p:nvPr/>
        </p:nvSpPr>
        <p:spPr bwMode="auto">
          <a:xfrm>
            <a:off x="5435600" y="2781300"/>
            <a:ext cx="1500188" cy="627063"/>
          </a:xfrm>
          <a:prstGeom prst="wedgeRoundRectCallout">
            <a:avLst>
              <a:gd name="adj1" fmla="val -121745"/>
              <a:gd name="adj2" fmla="val -3167"/>
              <a:gd name="adj3" fmla="val 16667"/>
            </a:avLst>
          </a:prstGeom>
          <a:gradFill>
            <a:gsLst>
              <a:gs pos="0">
                <a:srgbClr val="FFFF99"/>
              </a:gs>
              <a:gs pos="100000">
                <a:srgbClr val="FFFF99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dk1"/>
                </a:solidFill>
              </a:rPr>
              <a:t>nastaven</a:t>
            </a:r>
            <a:r>
              <a:rPr lang="cs-CZ" sz="1600">
                <a:solidFill>
                  <a:schemeClr val="dk1"/>
                </a:solidFill>
              </a:rPr>
              <a:t>í přepínače</a:t>
            </a:r>
          </a:p>
        </p:txBody>
      </p:sp>
      <p:sp>
        <p:nvSpPr>
          <p:cNvPr id="201736" name="AutoShape 8"/>
          <p:cNvSpPr>
            <a:spLocks noChangeArrowheads="1"/>
          </p:cNvSpPr>
          <p:nvPr/>
        </p:nvSpPr>
        <p:spPr bwMode="auto">
          <a:xfrm>
            <a:off x="5435600" y="3573463"/>
            <a:ext cx="1500188" cy="631825"/>
          </a:xfrm>
          <a:prstGeom prst="wedgeRoundRectCallout">
            <a:avLst>
              <a:gd name="adj1" fmla="val -140583"/>
              <a:gd name="adj2" fmla="val 66079"/>
              <a:gd name="adj3" fmla="val 16667"/>
            </a:avLst>
          </a:prstGeom>
          <a:gradFill>
            <a:gsLst>
              <a:gs pos="0">
                <a:srgbClr val="FFFF99"/>
              </a:gs>
              <a:gs pos="100000">
                <a:srgbClr val="FFFF99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>
                <a:solidFill>
                  <a:schemeClr val="dk1"/>
                </a:solidFill>
              </a:rPr>
              <a:t>zbývající parametry</a:t>
            </a:r>
          </a:p>
        </p:txBody>
      </p:sp>
      <p:sp>
        <p:nvSpPr>
          <p:cNvPr id="201737" name="AutoShape 9"/>
          <p:cNvSpPr>
            <a:spLocks noChangeArrowheads="1"/>
          </p:cNvSpPr>
          <p:nvPr/>
        </p:nvSpPr>
        <p:spPr bwMode="auto">
          <a:xfrm>
            <a:off x="1979613" y="5949950"/>
            <a:ext cx="1905000" cy="420688"/>
          </a:xfrm>
          <a:prstGeom prst="wedgeRoundRectCallout">
            <a:avLst>
              <a:gd name="adj1" fmla="val -24917"/>
              <a:gd name="adj2" fmla="val -27603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>
                <a:solidFill>
                  <a:schemeClr val="dk1"/>
                </a:solidFill>
              </a:rPr>
              <a:t>výkonná funkce</a:t>
            </a:r>
          </a:p>
        </p:txBody>
      </p:sp>
      <p:graphicFrame>
        <p:nvGraphicFramePr>
          <p:cNvPr id="201869" name="Group 141"/>
          <p:cNvGraphicFramePr>
            <a:graphicFrameLocks noGrp="1"/>
          </p:cNvGraphicFramePr>
          <p:nvPr/>
        </p:nvGraphicFramePr>
        <p:xfrm>
          <a:off x="6659563" y="6381750"/>
          <a:ext cx="2266950" cy="306960"/>
        </p:xfrm>
        <a:graphic>
          <a:graphicData uri="http://schemas.openxmlformats.org/drawingml/2006/table">
            <a:tbl>
              <a:tblPr/>
              <a:tblGrid>
                <a:gridCol w="271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35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r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1863" name="Group 135"/>
          <p:cNvGraphicFramePr>
            <a:graphicFrameLocks noGrp="1"/>
          </p:cNvGraphicFramePr>
          <p:nvPr/>
        </p:nvGraphicFramePr>
        <p:xfrm>
          <a:off x="6659563" y="6021388"/>
          <a:ext cx="908050" cy="306960"/>
        </p:xfrm>
        <a:graphic>
          <a:graphicData uri="http://schemas.openxmlformats.org/drawingml/2006/table">
            <a:tbl>
              <a:tblPr/>
              <a:tblGrid>
                <a:gridCol w="271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1864" name="Group 136"/>
          <p:cNvGraphicFramePr>
            <a:graphicFrameLocks noGrp="1"/>
          </p:cNvGraphicFramePr>
          <p:nvPr/>
        </p:nvGraphicFramePr>
        <p:xfrm>
          <a:off x="6659563" y="5661025"/>
          <a:ext cx="908050" cy="306960"/>
        </p:xfrm>
        <a:graphic>
          <a:graphicData uri="http://schemas.openxmlformats.org/drawingml/2006/table">
            <a:tbl>
              <a:tblPr/>
              <a:tblGrid>
                <a:gridCol w="271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w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1865" name="Group 137"/>
          <p:cNvGraphicFramePr>
            <a:graphicFrameLocks noGrp="1"/>
          </p:cNvGraphicFramePr>
          <p:nvPr/>
        </p:nvGraphicFramePr>
        <p:xfrm>
          <a:off x="6659563" y="5300663"/>
          <a:ext cx="1728787" cy="306960"/>
        </p:xfrm>
        <a:graphic>
          <a:graphicData uri="http://schemas.openxmlformats.org/drawingml/2006/table">
            <a:tbl>
              <a:tblPr/>
              <a:tblGrid>
                <a:gridCol w="271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</a:t>
                      </a:r>
                      <a:endParaRPr kumimoji="0" lang="cs-CZ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1866" name="Group 138"/>
          <p:cNvGraphicFramePr>
            <a:graphicFrameLocks noGrp="1"/>
          </p:cNvGraphicFramePr>
          <p:nvPr/>
        </p:nvGraphicFramePr>
        <p:xfrm>
          <a:off x="6659563" y="4941888"/>
          <a:ext cx="1728787" cy="306960"/>
        </p:xfrm>
        <a:graphic>
          <a:graphicData uri="http://schemas.openxmlformats.org/drawingml/2006/table">
            <a:tbl>
              <a:tblPr/>
              <a:tblGrid>
                <a:gridCol w="271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</a:t>
                      </a:r>
                      <a:endParaRPr kumimoji="0" lang="cs-CZ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1836" name="Text Box 108"/>
          <p:cNvSpPr txBox="1">
            <a:spLocks noChangeArrowheads="1"/>
          </p:cNvSpPr>
          <p:nvPr/>
        </p:nvSpPr>
        <p:spPr bwMode="auto">
          <a:xfrm>
            <a:off x="5435600" y="6237288"/>
            <a:ext cx="288925" cy="32385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endParaRPr lang="cs-CZ" sz="1400"/>
          </a:p>
        </p:txBody>
      </p:sp>
      <p:sp>
        <p:nvSpPr>
          <p:cNvPr id="201837" name="Line 109"/>
          <p:cNvSpPr>
            <a:spLocks noChangeShapeType="1"/>
          </p:cNvSpPr>
          <p:nvPr/>
        </p:nvSpPr>
        <p:spPr bwMode="auto">
          <a:xfrm>
            <a:off x="5580063" y="6381750"/>
            <a:ext cx="504825" cy="1428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graphicFrame>
        <p:nvGraphicFramePr>
          <p:cNvPr id="201861" name="Group 133"/>
          <p:cNvGraphicFramePr>
            <a:graphicFrameLocks noGrp="1"/>
          </p:cNvGraphicFramePr>
          <p:nvPr/>
        </p:nvGraphicFramePr>
        <p:xfrm>
          <a:off x="6084888" y="4508500"/>
          <a:ext cx="288925" cy="2233613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0</a:t>
                      </a:r>
                      <a:endParaRPr kumimoji="0" lang="cs-CZ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1855" name="Line 127"/>
          <p:cNvSpPr>
            <a:spLocks noChangeShapeType="1"/>
          </p:cNvSpPr>
          <p:nvPr/>
        </p:nvSpPr>
        <p:spPr bwMode="auto">
          <a:xfrm flipV="1">
            <a:off x="6227763" y="6453188"/>
            <a:ext cx="431800" cy="1444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01856" name="Line 128"/>
          <p:cNvSpPr>
            <a:spLocks noChangeShapeType="1"/>
          </p:cNvSpPr>
          <p:nvPr/>
        </p:nvSpPr>
        <p:spPr bwMode="auto">
          <a:xfrm flipV="1">
            <a:off x="6227763" y="6092825"/>
            <a:ext cx="431800" cy="1444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01857" name="Line 129"/>
          <p:cNvSpPr>
            <a:spLocks noChangeShapeType="1"/>
          </p:cNvSpPr>
          <p:nvPr/>
        </p:nvSpPr>
        <p:spPr bwMode="auto">
          <a:xfrm flipV="1">
            <a:off x="6227763" y="5734050"/>
            <a:ext cx="431800" cy="1428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01858" name="Line 130"/>
          <p:cNvSpPr>
            <a:spLocks noChangeShapeType="1"/>
          </p:cNvSpPr>
          <p:nvPr/>
        </p:nvSpPr>
        <p:spPr bwMode="auto">
          <a:xfrm flipV="1">
            <a:off x="6227763" y="5373688"/>
            <a:ext cx="431800" cy="1428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01859" name="Line 131"/>
          <p:cNvSpPr>
            <a:spLocks noChangeShapeType="1"/>
          </p:cNvSpPr>
          <p:nvPr/>
        </p:nvSpPr>
        <p:spPr bwMode="auto">
          <a:xfrm flipV="1">
            <a:off x="6227763" y="5013325"/>
            <a:ext cx="431800" cy="1444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01870" name="Text Box 142"/>
          <p:cNvSpPr txBox="1">
            <a:spLocks noChangeArrowheads="1"/>
          </p:cNvSpPr>
          <p:nvPr/>
        </p:nvSpPr>
        <p:spPr bwMode="auto">
          <a:xfrm>
            <a:off x="4859338" y="6264275"/>
            <a:ext cx="525462" cy="304800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1400"/>
              <a:t>argv</a:t>
            </a:r>
          </a:p>
        </p:txBody>
      </p:sp>
      <p:sp>
        <p:nvSpPr>
          <p:cNvPr id="201872" name="Oval 144"/>
          <p:cNvSpPr>
            <a:spLocks noChangeArrowheads="1"/>
          </p:cNvSpPr>
          <p:nvPr/>
        </p:nvSpPr>
        <p:spPr bwMode="auto">
          <a:xfrm>
            <a:off x="6659563" y="6021388"/>
            <a:ext cx="287337" cy="288925"/>
          </a:xfrm>
          <a:prstGeom prst="ellipse">
            <a:avLst/>
          </a:prstGeom>
          <a:solidFill>
            <a:srgbClr val="FF00FF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201873" name="Oval 145"/>
          <p:cNvSpPr>
            <a:spLocks noChangeArrowheads="1"/>
          </p:cNvSpPr>
          <p:nvPr/>
        </p:nvSpPr>
        <p:spPr bwMode="auto">
          <a:xfrm>
            <a:off x="6948488" y="6021388"/>
            <a:ext cx="287337" cy="288925"/>
          </a:xfrm>
          <a:prstGeom prst="ellipse">
            <a:avLst/>
          </a:prstGeom>
          <a:solidFill>
            <a:srgbClr val="FF6600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201874" name="Oval 146"/>
          <p:cNvSpPr>
            <a:spLocks noChangeArrowheads="1"/>
          </p:cNvSpPr>
          <p:nvPr/>
        </p:nvSpPr>
        <p:spPr bwMode="auto">
          <a:xfrm>
            <a:off x="2051050" y="2708275"/>
            <a:ext cx="1441450" cy="360363"/>
          </a:xfrm>
          <a:prstGeom prst="ellipse">
            <a:avLst/>
          </a:prstGeom>
          <a:solidFill>
            <a:srgbClr val="FF6600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201875" name="Oval 147"/>
          <p:cNvSpPr>
            <a:spLocks noChangeArrowheads="1"/>
          </p:cNvSpPr>
          <p:nvPr/>
        </p:nvSpPr>
        <p:spPr bwMode="auto">
          <a:xfrm>
            <a:off x="3059113" y="2492375"/>
            <a:ext cx="1441450" cy="288925"/>
          </a:xfrm>
          <a:prstGeom prst="ellipse">
            <a:avLst/>
          </a:prstGeom>
          <a:solidFill>
            <a:srgbClr val="FF00FF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201876" name="Oval 148"/>
          <p:cNvSpPr>
            <a:spLocks noChangeArrowheads="1"/>
          </p:cNvSpPr>
          <p:nvPr/>
        </p:nvSpPr>
        <p:spPr bwMode="auto">
          <a:xfrm>
            <a:off x="1692275" y="2492375"/>
            <a:ext cx="1079500" cy="288925"/>
          </a:xfrm>
          <a:prstGeom prst="ellipse">
            <a:avLst/>
          </a:prstGeom>
          <a:solidFill>
            <a:srgbClr val="3366FF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201877" name="Line 149"/>
          <p:cNvSpPr>
            <a:spLocks noChangeShapeType="1"/>
          </p:cNvSpPr>
          <p:nvPr/>
        </p:nvSpPr>
        <p:spPr bwMode="auto">
          <a:xfrm flipV="1">
            <a:off x="5580063" y="5516563"/>
            <a:ext cx="504825" cy="865187"/>
          </a:xfrm>
          <a:prstGeom prst="line">
            <a:avLst/>
          </a:prstGeom>
          <a:noFill/>
          <a:ln w="38100">
            <a:solidFill>
              <a:srgbClr val="800000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201878" name="Oval 150"/>
          <p:cNvSpPr>
            <a:spLocks noChangeArrowheads="1"/>
          </p:cNvSpPr>
          <p:nvPr/>
        </p:nvSpPr>
        <p:spPr bwMode="auto">
          <a:xfrm>
            <a:off x="4067175" y="4292600"/>
            <a:ext cx="217488" cy="217488"/>
          </a:xfrm>
          <a:prstGeom prst="ellipse">
            <a:avLst/>
          </a:prstGeom>
          <a:solidFill>
            <a:srgbClr val="800000"/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201871" name="Line 143"/>
          <p:cNvSpPr>
            <a:spLocks noChangeShapeType="1"/>
          </p:cNvSpPr>
          <p:nvPr/>
        </p:nvSpPr>
        <p:spPr bwMode="auto">
          <a:xfrm flipV="1">
            <a:off x="5580063" y="6237288"/>
            <a:ext cx="504825" cy="144462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793038" cy="519113"/>
          </a:xfrm>
        </p:spPr>
        <p:txBody>
          <a:bodyPr>
            <a:normAutofit/>
          </a:bodyPr>
          <a:lstStyle/>
          <a:p>
            <a:r>
              <a:rPr lang="en-US" dirty="0" err="1"/>
              <a:t>Zpracov</a:t>
            </a:r>
            <a:r>
              <a:rPr lang="cs-CZ" dirty="0"/>
              <a:t>ání</a:t>
            </a:r>
            <a:r>
              <a:rPr lang="en-US" dirty="0"/>
              <a:t> p</a:t>
            </a:r>
            <a:r>
              <a:rPr lang="cs-CZ" dirty="0"/>
              <a:t>říkazové řádky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9467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5" name="Text Box 3"/>
          <p:cNvSpPr txBox="1">
            <a:spLocks noChangeArrowheads="1"/>
          </p:cNvSpPr>
          <p:nvPr/>
        </p:nvSpPr>
        <p:spPr bwMode="auto">
          <a:xfrm>
            <a:off x="179388" y="1268413"/>
            <a:ext cx="5616575" cy="42576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cs-CZ" sz="1600" noProof="1">
                <a:latin typeface="Courier New" pitchFamily="49" charset="0"/>
              </a:rPr>
              <a:t>int main( int argc, char** argv)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{ int n=0, w=0;</a:t>
            </a:r>
          </a:p>
          <a:p>
            <a:pPr algn="l"/>
            <a:r>
              <a:rPr lang="cs-CZ" sz="1600" b="1" noProof="1">
                <a:latin typeface="Courier New" pitchFamily="49" charset="0"/>
              </a:rPr>
              <a:t>  int x = 0;</a:t>
            </a:r>
          </a:p>
          <a:p>
            <a:pPr algn="l"/>
            <a:r>
              <a:rPr lang="cs-CZ" sz="1600" b="1" noProof="1">
                <a:latin typeface="Courier New" pitchFamily="49" charset="0"/>
              </a:rPr>
              <a:t>  char* f = 0;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while( *++argv &amp;&amp; **argv=='-')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{ switch( argv[0][1]) { 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    case 'n': n = 1; break;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    case 'w': w = 1; break;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noProof="1">
                <a:latin typeface="Courier New" pitchFamily="49" charset="0"/>
              </a:rPr>
              <a:t>case 'x': x = atoi( *argv+2; break;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noProof="1">
                <a:latin typeface="Courier New" pitchFamily="49" charset="0"/>
              </a:rPr>
              <a:t>case 'f': f = *argv+2; break;</a:t>
            </a:r>
          </a:p>
          <a:p>
            <a:pPr algn="l"/>
            <a:r>
              <a:rPr lang="en-US" sz="1600" noProof="1">
                <a:latin typeface="Courier New" pitchFamily="49" charset="0"/>
              </a:rPr>
              <a:t>      default: error();</a:t>
            </a:r>
          </a:p>
          <a:p>
            <a:pPr algn="l"/>
            <a:r>
              <a:rPr lang="en-US" sz="1600" noProof="1">
                <a:latin typeface="Courier New" pitchFamily="49" charset="0"/>
              </a:rPr>
              <a:t>    }</a:t>
            </a:r>
          </a:p>
          <a:p>
            <a:pPr algn="l"/>
            <a:r>
              <a:rPr lang="en-US" sz="1600" noProof="1">
                <a:latin typeface="Courier New" pitchFamily="49" charset="0"/>
              </a:rPr>
              <a:t>  }</a:t>
            </a:r>
          </a:p>
          <a:p>
            <a:pPr algn="l"/>
            <a:r>
              <a:rPr lang="en-US" sz="1600" noProof="1">
                <a:latin typeface="Courier New" pitchFamily="49" charset="0"/>
              </a:rPr>
              <a:t>  if( !argv[0] || !argv[1])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noProof="1">
                <a:latin typeface="Courier New" pitchFamily="49" charset="0"/>
              </a:rPr>
              <a:t>error();</a:t>
            </a:r>
          </a:p>
          <a:p>
            <a:pPr algn="l"/>
            <a:r>
              <a:rPr lang="en-US" sz="1600" b="1" noProof="1">
                <a:latin typeface="Courier New" pitchFamily="49" charset="0"/>
              </a:rPr>
              <a:t>  doit( argv[0], argv[1], n, w, x, f);</a:t>
            </a:r>
          </a:p>
          <a:p>
            <a:pPr algn="l"/>
            <a:r>
              <a:rPr lang="en-US" sz="1600" noProof="1">
                <a:latin typeface="Courier New" pitchFamily="49" charset="0"/>
              </a:rPr>
              <a:t>  return 0;</a:t>
            </a:r>
          </a:p>
          <a:p>
            <a:pPr algn="l"/>
            <a:r>
              <a:rPr lang="en-US" sz="1600" b="1" noProof="1">
                <a:latin typeface="Courier New" pitchFamily="49" charset="0"/>
              </a:rPr>
              <a:t>}</a:t>
            </a:r>
          </a:p>
        </p:txBody>
      </p:sp>
      <p:sp>
        <p:nvSpPr>
          <p:cNvPr id="648196" name="AutoShape 4"/>
          <p:cNvSpPr>
            <a:spLocks noChangeArrowheads="1"/>
          </p:cNvSpPr>
          <p:nvPr/>
        </p:nvSpPr>
        <p:spPr bwMode="auto">
          <a:xfrm>
            <a:off x="7164388" y="2565400"/>
            <a:ext cx="1500187" cy="647700"/>
          </a:xfrm>
          <a:prstGeom prst="wedgeRoundRectCallout">
            <a:avLst>
              <a:gd name="adj1" fmla="val -190213"/>
              <a:gd name="adj2" fmla="val 53676"/>
              <a:gd name="adj3" fmla="val 16667"/>
            </a:avLst>
          </a:prstGeom>
          <a:gradFill>
            <a:gsLst>
              <a:gs pos="0">
                <a:srgbClr val="FFFF99"/>
              </a:gs>
              <a:gs pos="100000">
                <a:srgbClr val="FFFF99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>
                <a:solidFill>
                  <a:schemeClr val="dk1"/>
                </a:solidFill>
              </a:rPr>
              <a:t>číselný parametr</a:t>
            </a:r>
          </a:p>
        </p:txBody>
      </p:sp>
      <p:sp>
        <p:nvSpPr>
          <p:cNvPr id="648197" name="AutoShape 5"/>
          <p:cNvSpPr>
            <a:spLocks noChangeArrowheads="1"/>
          </p:cNvSpPr>
          <p:nvPr/>
        </p:nvSpPr>
        <p:spPr bwMode="auto">
          <a:xfrm>
            <a:off x="6372225" y="1268413"/>
            <a:ext cx="2449513" cy="792162"/>
          </a:xfrm>
          <a:prstGeom prst="wedgeRoundRectCallout">
            <a:avLst>
              <a:gd name="adj1" fmla="val -29778"/>
              <a:gd name="adj2" fmla="val -12523"/>
              <a:gd name="adj3" fmla="val 16667"/>
            </a:avLst>
          </a:prstGeom>
          <a:solidFill>
            <a:srgbClr val="FF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r>
              <a:rPr lang="cs-CZ" sz="1400" dirty="0"/>
              <a:t>usage</a:t>
            </a:r>
            <a:r>
              <a:rPr lang="en-US" sz="1400" dirty="0"/>
              <a:t>:  </a:t>
            </a:r>
            <a:r>
              <a:rPr lang="en-US" sz="1400" dirty="0" err="1"/>
              <a:t>myprog</a:t>
            </a:r>
            <a:r>
              <a:rPr lang="en-US" sz="1400" dirty="0"/>
              <a:t> [-n] [-</a:t>
            </a:r>
            <a:r>
              <a:rPr lang="cs-CZ" sz="1400" dirty="0"/>
              <a:t>w</a:t>
            </a:r>
            <a:r>
              <a:rPr lang="en-US" sz="1400" dirty="0"/>
              <a:t>]</a:t>
            </a:r>
            <a:r>
              <a:rPr lang="cs-CZ" sz="1400" dirty="0"/>
              <a:t> </a:t>
            </a:r>
            <a:r>
              <a:rPr lang="en-US" sz="1400" b="1" dirty="0">
                <a:solidFill>
                  <a:schemeClr val="tx2"/>
                </a:solidFill>
              </a:rPr>
              <a:t>[-x123] [-</a:t>
            </a:r>
            <a:r>
              <a:rPr lang="en-US" sz="1400" b="1" dirty="0" err="1">
                <a:solidFill>
                  <a:schemeClr val="tx2"/>
                </a:solidFill>
              </a:rPr>
              <a:t>ffilename</a:t>
            </a:r>
            <a:r>
              <a:rPr lang="en-US" sz="1400" b="1" dirty="0">
                <a:solidFill>
                  <a:schemeClr val="tx2"/>
                </a:solidFill>
              </a:rPr>
              <a:t>] </a:t>
            </a:r>
            <a:br>
              <a:rPr lang="en-US" sz="1400" b="1" dirty="0">
                <a:solidFill>
                  <a:schemeClr val="tx2"/>
                </a:solidFill>
              </a:rPr>
            </a:br>
            <a:r>
              <a:rPr lang="en-US" sz="1400" dirty="0" err="1"/>
              <a:t>fileA</a:t>
            </a:r>
            <a:r>
              <a:rPr lang="en-US" sz="1400" dirty="0"/>
              <a:t> </a:t>
            </a:r>
            <a:r>
              <a:rPr lang="en-US" sz="1400" dirty="0" err="1"/>
              <a:t>fileB</a:t>
            </a:r>
            <a:endParaRPr lang="cs-CZ" sz="1400" dirty="0"/>
          </a:p>
        </p:txBody>
      </p:sp>
      <p:sp>
        <p:nvSpPr>
          <p:cNvPr id="648317" name="AutoShape 125"/>
          <p:cNvSpPr>
            <a:spLocks noChangeArrowheads="1"/>
          </p:cNvSpPr>
          <p:nvPr/>
        </p:nvSpPr>
        <p:spPr bwMode="auto">
          <a:xfrm>
            <a:off x="7164388" y="3500438"/>
            <a:ext cx="1500187" cy="647700"/>
          </a:xfrm>
          <a:prstGeom prst="wedgeRoundRectCallout">
            <a:avLst>
              <a:gd name="adj1" fmla="val -191588"/>
              <a:gd name="adj2" fmla="val -21569"/>
              <a:gd name="adj3" fmla="val 16667"/>
            </a:avLst>
          </a:prstGeom>
          <a:gradFill>
            <a:gsLst>
              <a:gs pos="0">
                <a:srgbClr val="FFFF99"/>
              </a:gs>
              <a:gs pos="100000">
                <a:srgbClr val="FFFF99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>
                <a:solidFill>
                  <a:schemeClr val="dk1"/>
                </a:solidFill>
              </a:rPr>
              <a:t>řetězcový parametr</a:t>
            </a:r>
          </a:p>
        </p:txBody>
      </p:sp>
      <p:graphicFrame>
        <p:nvGraphicFramePr>
          <p:cNvPr id="648370" name="Group 178"/>
          <p:cNvGraphicFramePr>
            <a:graphicFrameLocks noGrp="1"/>
          </p:cNvGraphicFramePr>
          <p:nvPr/>
        </p:nvGraphicFramePr>
        <p:xfrm>
          <a:off x="7092950" y="5661025"/>
          <a:ext cx="1728788" cy="306960"/>
        </p:xfrm>
        <a:graphic>
          <a:graphicData uri="http://schemas.openxmlformats.org/drawingml/2006/table">
            <a:tbl>
              <a:tblPr/>
              <a:tblGrid>
                <a:gridCol w="271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x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8390" name="Group 198"/>
          <p:cNvGraphicFramePr>
            <a:graphicFrameLocks noGrp="1"/>
          </p:cNvGraphicFramePr>
          <p:nvPr/>
        </p:nvGraphicFramePr>
        <p:xfrm>
          <a:off x="7092950" y="5300663"/>
          <a:ext cx="1728788" cy="306960"/>
        </p:xfrm>
        <a:graphic>
          <a:graphicData uri="http://schemas.openxmlformats.org/drawingml/2006/table">
            <a:tbl>
              <a:tblPr/>
              <a:tblGrid>
                <a:gridCol w="271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...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8410" name="Text Box 218"/>
          <p:cNvSpPr txBox="1">
            <a:spLocks noChangeArrowheads="1"/>
          </p:cNvSpPr>
          <p:nvPr/>
        </p:nvSpPr>
        <p:spPr bwMode="auto">
          <a:xfrm>
            <a:off x="5868988" y="5949950"/>
            <a:ext cx="288925" cy="32385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endParaRPr lang="cs-CZ" sz="1400"/>
          </a:p>
        </p:txBody>
      </p:sp>
      <p:sp>
        <p:nvSpPr>
          <p:cNvPr id="648411" name="Line 219"/>
          <p:cNvSpPr>
            <a:spLocks noChangeShapeType="1"/>
          </p:cNvSpPr>
          <p:nvPr/>
        </p:nvSpPr>
        <p:spPr bwMode="auto">
          <a:xfrm flipV="1">
            <a:off x="6013450" y="5949950"/>
            <a:ext cx="504825" cy="1444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graphicFrame>
        <p:nvGraphicFramePr>
          <p:cNvPr id="648491" name="Group 299"/>
          <p:cNvGraphicFramePr>
            <a:graphicFrameLocks noGrp="1"/>
          </p:cNvGraphicFramePr>
          <p:nvPr/>
        </p:nvGraphicFramePr>
        <p:xfrm>
          <a:off x="6518275" y="5084763"/>
          <a:ext cx="288925" cy="143510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8429" name="Line 237"/>
          <p:cNvSpPr>
            <a:spLocks noChangeShapeType="1"/>
          </p:cNvSpPr>
          <p:nvPr/>
        </p:nvSpPr>
        <p:spPr bwMode="auto">
          <a:xfrm flipV="1">
            <a:off x="6661150" y="5805488"/>
            <a:ext cx="431800" cy="1444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648430" name="Line 238"/>
          <p:cNvSpPr>
            <a:spLocks noChangeShapeType="1"/>
          </p:cNvSpPr>
          <p:nvPr/>
        </p:nvSpPr>
        <p:spPr bwMode="auto">
          <a:xfrm flipV="1">
            <a:off x="6661150" y="5446713"/>
            <a:ext cx="431800" cy="1428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648433" name="Text Box 241"/>
          <p:cNvSpPr txBox="1">
            <a:spLocks noChangeArrowheads="1"/>
          </p:cNvSpPr>
          <p:nvPr/>
        </p:nvSpPr>
        <p:spPr bwMode="auto">
          <a:xfrm>
            <a:off x="5292725" y="5976938"/>
            <a:ext cx="525463" cy="304800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1400"/>
              <a:t>argv</a:t>
            </a:r>
          </a:p>
        </p:txBody>
      </p:sp>
      <p:sp>
        <p:nvSpPr>
          <p:cNvPr id="648437" name="Line 245"/>
          <p:cNvSpPr>
            <a:spLocks noChangeShapeType="1"/>
          </p:cNvSpPr>
          <p:nvPr/>
        </p:nvSpPr>
        <p:spPr bwMode="auto">
          <a:xfrm>
            <a:off x="7524750" y="5013325"/>
            <a:ext cx="215900" cy="287338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648492" name="Line 300"/>
          <p:cNvSpPr>
            <a:spLocks noChangeShapeType="1"/>
          </p:cNvSpPr>
          <p:nvPr/>
        </p:nvSpPr>
        <p:spPr bwMode="auto">
          <a:xfrm flipV="1">
            <a:off x="7524750" y="5949950"/>
            <a:ext cx="215900" cy="358775"/>
          </a:xfrm>
          <a:prstGeom prst="line">
            <a:avLst/>
          </a:prstGeom>
          <a:noFill/>
          <a:ln w="38100">
            <a:solidFill>
              <a:srgbClr val="800000"/>
            </a:solidFill>
            <a:miter lim="800000"/>
            <a:headEnd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648493" name="Oval 301"/>
          <p:cNvSpPr>
            <a:spLocks noChangeArrowheads="1"/>
          </p:cNvSpPr>
          <p:nvPr/>
        </p:nvSpPr>
        <p:spPr bwMode="auto">
          <a:xfrm>
            <a:off x="3348038" y="3213100"/>
            <a:ext cx="1071562" cy="360363"/>
          </a:xfrm>
          <a:prstGeom prst="ellipse">
            <a:avLst/>
          </a:prstGeom>
          <a:solidFill>
            <a:srgbClr val="800000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cs-CZ" dirty="0"/>
          </a:p>
        </p:txBody>
      </p:sp>
      <p:sp>
        <p:nvSpPr>
          <p:cNvPr id="648494" name="Oval 302"/>
          <p:cNvSpPr>
            <a:spLocks noChangeArrowheads="1"/>
          </p:cNvSpPr>
          <p:nvPr/>
        </p:nvSpPr>
        <p:spPr bwMode="auto">
          <a:xfrm>
            <a:off x="2627313" y="3500438"/>
            <a:ext cx="1106487" cy="288925"/>
          </a:xfrm>
          <a:prstGeom prst="ellipse">
            <a:avLst/>
          </a:prstGeom>
          <a:solidFill>
            <a:srgbClr val="3366FF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793038" cy="519113"/>
          </a:xfrm>
        </p:spPr>
        <p:txBody>
          <a:bodyPr>
            <a:normAutofit/>
          </a:bodyPr>
          <a:lstStyle/>
          <a:p>
            <a:r>
              <a:rPr lang="en-US" dirty="0" err="1"/>
              <a:t>Zpracov</a:t>
            </a:r>
            <a:r>
              <a:rPr lang="cs-CZ" dirty="0"/>
              <a:t>ání</a:t>
            </a:r>
            <a:r>
              <a:rPr lang="en-US" dirty="0"/>
              <a:t> p</a:t>
            </a:r>
            <a:r>
              <a:rPr lang="cs-CZ" dirty="0"/>
              <a:t>říkazové řádky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94148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1" name="Text Box 3"/>
          <p:cNvSpPr txBox="1">
            <a:spLocks noChangeArrowheads="1"/>
          </p:cNvSpPr>
          <p:nvPr/>
        </p:nvSpPr>
        <p:spPr bwMode="auto">
          <a:xfrm>
            <a:off x="179388" y="1268413"/>
            <a:ext cx="5832475" cy="477271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cs-CZ" sz="1600" noProof="1">
                <a:latin typeface="Courier New" pitchFamily="49" charset="0"/>
              </a:rPr>
              <a:t>int main( int argc, char** argv)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{ int n=0, w=0;</a:t>
            </a:r>
          </a:p>
          <a:p>
            <a:pPr algn="l"/>
            <a:r>
              <a:rPr lang="cs-CZ" sz="1600" b="1" noProof="1">
                <a:latin typeface="Courier New" pitchFamily="49" charset="0"/>
              </a:rPr>
              <a:t>  </a:t>
            </a:r>
            <a:r>
              <a:rPr lang="cs-CZ" sz="1600" noProof="1">
                <a:latin typeface="Courier New" pitchFamily="49" charset="0"/>
              </a:rPr>
              <a:t>int x = 0;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char* f = 0;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while( *++argv &amp;&amp; **argv=='-')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{ switch( argv[0][1]) { 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    case 'n': n = 1; break;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    case 'w': w = 1; break;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noProof="1">
                <a:latin typeface="Courier New" pitchFamily="49" charset="0"/>
              </a:rPr>
              <a:t>case 'x': x = atoi( argv[0]+2); break;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noProof="1">
                <a:latin typeface="Courier New" pitchFamily="49" charset="0"/>
              </a:rPr>
              <a:t>case 'f': if( argv[0][2]) f = *argv+2;</a:t>
            </a:r>
          </a:p>
          <a:p>
            <a:pPr algn="l"/>
            <a:r>
              <a:rPr lang="en-US" sz="1600" b="1" noProof="1">
                <a:latin typeface="Courier New" pitchFamily="49" charset="0"/>
              </a:rPr>
              <a:t>		</a:t>
            </a:r>
            <a:r>
              <a:rPr lang="cs-CZ" sz="1600" b="1" dirty="0">
                <a:latin typeface="Courier New" pitchFamily="49" charset="0"/>
              </a:rPr>
              <a:t> </a:t>
            </a:r>
            <a:r>
              <a:rPr lang="cs-CZ" sz="1600" b="1" noProof="1">
                <a:latin typeface="Courier New" pitchFamily="49" charset="0"/>
              </a:rPr>
              <a:t>else f = *++argv;</a:t>
            </a:r>
            <a:endParaRPr lang="cs-CZ" sz="1600" b="1" dirty="0">
              <a:latin typeface="Courier New" pitchFamily="49" charset="0"/>
            </a:endParaRPr>
          </a:p>
          <a:p>
            <a:pPr algn="l"/>
            <a:r>
              <a:rPr lang="cs-CZ" sz="1600" b="1" dirty="0">
                <a:latin typeface="Courier New" pitchFamily="49" charset="0"/>
              </a:rPr>
              <a:t>		 </a:t>
            </a:r>
            <a:r>
              <a:rPr lang="cs-CZ" sz="1600" b="1" noProof="1">
                <a:latin typeface="Courier New" pitchFamily="49" charset="0"/>
              </a:rPr>
              <a:t>break;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    default: error();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  }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}</a:t>
            </a:r>
          </a:p>
          <a:p>
            <a:pPr algn="l"/>
            <a:r>
              <a:rPr lang="cs-CZ" sz="1600" noProof="1">
                <a:latin typeface="Courier New" pitchFamily="49" charset="0"/>
              </a:rPr>
              <a:t>  if( !argv[0] || !argv[1])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noProof="1">
                <a:latin typeface="Courier New" pitchFamily="49" charset="0"/>
              </a:rPr>
              <a:t>error();</a:t>
            </a:r>
          </a:p>
          <a:p>
            <a:pPr algn="l"/>
            <a:r>
              <a:rPr lang="en-US" sz="1600" noProof="1">
                <a:latin typeface="Courier New" pitchFamily="49" charset="0"/>
              </a:rPr>
              <a:t>  doit( argv[0], argv[1], n, w, x, f);</a:t>
            </a:r>
          </a:p>
          <a:p>
            <a:pPr algn="l"/>
            <a:r>
              <a:rPr lang="en-US" sz="1600" noProof="1">
                <a:latin typeface="Courier New" pitchFamily="49" charset="0"/>
              </a:rPr>
              <a:t>  return 0;</a:t>
            </a:r>
          </a:p>
          <a:p>
            <a:pPr algn="l"/>
            <a:r>
              <a:rPr lang="en-US" sz="1600" b="1" noProof="1">
                <a:latin typeface="Courier New" pitchFamily="49" charset="0"/>
              </a:rPr>
              <a:t>}</a:t>
            </a:r>
          </a:p>
        </p:txBody>
      </p:sp>
      <p:sp>
        <p:nvSpPr>
          <p:cNvPr id="652292" name="AutoShape 4"/>
          <p:cNvSpPr>
            <a:spLocks noChangeArrowheads="1"/>
          </p:cNvSpPr>
          <p:nvPr/>
        </p:nvSpPr>
        <p:spPr bwMode="auto">
          <a:xfrm>
            <a:off x="6372225" y="3602038"/>
            <a:ext cx="792162" cy="358775"/>
          </a:xfrm>
          <a:prstGeom prst="wedgeRoundRectCallout">
            <a:avLst>
              <a:gd name="adj1" fmla="val -129441"/>
              <a:gd name="adj2" fmla="val -24334"/>
              <a:gd name="adj3" fmla="val 16667"/>
            </a:avLst>
          </a:prstGeom>
          <a:gradFill>
            <a:gsLst>
              <a:gs pos="0">
                <a:srgbClr val="FFFF99"/>
              </a:gs>
              <a:gs pos="100000">
                <a:srgbClr val="FFFF99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-</a:t>
            </a:r>
            <a:r>
              <a:rPr lang="cs-CZ" sz="1600" dirty="0">
                <a:solidFill>
                  <a:schemeClr val="dk1"/>
                </a:solidFill>
              </a:rPr>
              <a:t>ffile</a:t>
            </a:r>
          </a:p>
        </p:txBody>
      </p:sp>
      <p:sp>
        <p:nvSpPr>
          <p:cNvPr id="652293" name="AutoShape 5"/>
          <p:cNvSpPr>
            <a:spLocks noChangeArrowheads="1"/>
          </p:cNvSpPr>
          <p:nvPr/>
        </p:nvSpPr>
        <p:spPr bwMode="auto">
          <a:xfrm>
            <a:off x="6372225" y="1268413"/>
            <a:ext cx="2449513" cy="792162"/>
          </a:xfrm>
          <a:prstGeom prst="wedgeRoundRectCallout">
            <a:avLst>
              <a:gd name="adj1" fmla="val -29778"/>
              <a:gd name="adj2" fmla="val -12523"/>
              <a:gd name="adj3" fmla="val 16667"/>
            </a:avLst>
          </a:prstGeom>
          <a:solidFill>
            <a:srgbClr val="FF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r>
              <a:rPr lang="cs-CZ" sz="1400" dirty="0"/>
              <a:t>usage</a:t>
            </a:r>
            <a:r>
              <a:rPr lang="en-US" sz="1400" dirty="0"/>
              <a:t>:  </a:t>
            </a:r>
            <a:r>
              <a:rPr lang="en-US" sz="1400" dirty="0" err="1"/>
              <a:t>myprog</a:t>
            </a:r>
            <a:r>
              <a:rPr lang="en-US" sz="1400" dirty="0"/>
              <a:t> [-n] [-</a:t>
            </a:r>
            <a:r>
              <a:rPr lang="cs-CZ" sz="1400" dirty="0"/>
              <a:t>w</a:t>
            </a:r>
            <a:r>
              <a:rPr lang="en-US" sz="1400" dirty="0"/>
              <a:t>]</a:t>
            </a:r>
            <a:r>
              <a:rPr lang="cs-CZ" sz="1400" dirty="0"/>
              <a:t> </a:t>
            </a:r>
            <a:r>
              <a:rPr lang="en-US" sz="1400" dirty="0">
                <a:solidFill>
                  <a:schemeClr val="tx2"/>
                </a:solidFill>
              </a:rPr>
              <a:t>[-x123] </a:t>
            </a:r>
            <a:r>
              <a:rPr lang="en-US" sz="1400" b="1" dirty="0">
                <a:solidFill>
                  <a:schemeClr val="tx2"/>
                </a:solidFill>
              </a:rPr>
              <a:t>[-f</a:t>
            </a:r>
            <a:r>
              <a:rPr lang="cs-CZ" sz="1400" b="1" dirty="0">
                <a:solidFill>
                  <a:schemeClr val="tx2"/>
                </a:solidFill>
              </a:rPr>
              <a:t> </a:t>
            </a:r>
            <a:r>
              <a:rPr lang="en-US" sz="1400" b="1" dirty="0">
                <a:solidFill>
                  <a:schemeClr val="tx2"/>
                </a:solidFill>
              </a:rPr>
              <a:t>filename]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 err="1"/>
              <a:t>fileA</a:t>
            </a:r>
            <a:r>
              <a:rPr lang="en-US" sz="1400" dirty="0"/>
              <a:t> </a:t>
            </a:r>
            <a:r>
              <a:rPr lang="en-US" sz="1400" dirty="0" err="1"/>
              <a:t>fileB</a:t>
            </a:r>
            <a:endParaRPr lang="cs-CZ" sz="1400" dirty="0"/>
          </a:p>
        </p:txBody>
      </p:sp>
      <p:sp>
        <p:nvSpPr>
          <p:cNvPr id="652295" name="Oval 7"/>
          <p:cNvSpPr>
            <a:spLocks noChangeArrowheads="1"/>
          </p:cNvSpPr>
          <p:nvPr/>
        </p:nvSpPr>
        <p:spPr bwMode="auto">
          <a:xfrm>
            <a:off x="7381081" y="1547813"/>
            <a:ext cx="215900" cy="215900"/>
          </a:xfrm>
          <a:prstGeom prst="ellipse">
            <a:avLst/>
          </a:prstGeom>
          <a:solidFill>
            <a:schemeClr val="hlink">
              <a:alpha val="30000"/>
            </a:schemeClr>
          </a:solidFill>
          <a:ln w="9525">
            <a:solidFill>
              <a:schemeClr val="hlink"/>
            </a:solidFill>
            <a:prstDash val="dash"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652296" name="AutoShape 8"/>
          <p:cNvSpPr>
            <a:spLocks noChangeArrowheads="1"/>
          </p:cNvSpPr>
          <p:nvPr/>
        </p:nvSpPr>
        <p:spPr bwMode="auto">
          <a:xfrm>
            <a:off x="6372225" y="4105275"/>
            <a:ext cx="792162" cy="358775"/>
          </a:xfrm>
          <a:prstGeom prst="wedgeRoundRectCallout">
            <a:avLst>
              <a:gd name="adj1" fmla="val -283869"/>
              <a:gd name="adj2" fmla="val -101593"/>
              <a:gd name="adj3" fmla="val 16667"/>
            </a:avLst>
          </a:prstGeom>
          <a:gradFill>
            <a:gsLst>
              <a:gs pos="0">
                <a:srgbClr val="FFFF99"/>
              </a:gs>
              <a:gs pos="100000">
                <a:srgbClr val="FFFF99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-</a:t>
            </a:r>
            <a:r>
              <a:rPr lang="cs-CZ" sz="1600" dirty="0">
                <a:solidFill>
                  <a:schemeClr val="dk1"/>
                </a:solidFill>
              </a:rPr>
              <a:t>f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cs-CZ" sz="1600" dirty="0">
                <a:solidFill>
                  <a:schemeClr val="dk1"/>
                </a:solidFill>
              </a:rPr>
              <a:t>file</a:t>
            </a:r>
          </a:p>
        </p:txBody>
      </p:sp>
      <p:graphicFrame>
        <p:nvGraphicFramePr>
          <p:cNvPr id="652402" name="Group 114"/>
          <p:cNvGraphicFramePr>
            <a:graphicFrameLocks noGrp="1"/>
          </p:cNvGraphicFramePr>
          <p:nvPr/>
        </p:nvGraphicFramePr>
        <p:xfrm>
          <a:off x="7308850" y="5516563"/>
          <a:ext cx="906463" cy="306960"/>
        </p:xfrm>
        <a:graphic>
          <a:graphicData uri="http://schemas.openxmlformats.org/drawingml/2006/table">
            <a:tbl>
              <a:tblPr/>
              <a:tblGrid>
                <a:gridCol w="271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\0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2337" name="Text Box 49"/>
          <p:cNvSpPr txBox="1">
            <a:spLocks noChangeArrowheads="1"/>
          </p:cNvSpPr>
          <p:nvPr/>
        </p:nvSpPr>
        <p:spPr bwMode="auto">
          <a:xfrm>
            <a:off x="6084888" y="6165850"/>
            <a:ext cx="288925" cy="32385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50000"/>
              </a:spcBef>
            </a:pPr>
            <a:endParaRPr lang="cs-CZ" sz="1400"/>
          </a:p>
        </p:txBody>
      </p:sp>
      <p:sp>
        <p:nvSpPr>
          <p:cNvPr id="652338" name="Line 50"/>
          <p:cNvSpPr>
            <a:spLocks noChangeShapeType="1"/>
          </p:cNvSpPr>
          <p:nvPr/>
        </p:nvSpPr>
        <p:spPr bwMode="auto">
          <a:xfrm flipV="1">
            <a:off x="6229350" y="6165850"/>
            <a:ext cx="504825" cy="1444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graphicFrame>
        <p:nvGraphicFramePr>
          <p:cNvPr id="652339" name="Group 51"/>
          <p:cNvGraphicFramePr>
            <a:graphicFrameLocks noGrp="1"/>
          </p:cNvGraphicFramePr>
          <p:nvPr/>
        </p:nvGraphicFramePr>
        <p:xfrm>
          <a:off x="6734175" y="5300663"/>
          <a:ext cx="288925" cy="143510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cs-CZ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52351" name="Line 63"/>
          <p:cNvSpPr>
            <a:spLocks noChangeShapeType="1"/>
          </p:cNvSpPr>
          <p:nvPr/>
        </p:nvSpPr>
        <p:spPr bwMode="auto">
          <a:xfrm flipV="1">
            <a:off x="6877050" y="6021388"/>
            <a:ext cx="431800" cy="1444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652352" name="Line 64"/>
          <p:cNvSpPr>
            <a:spLocks noChangeShapeType="1"/>
          </p:cNvSpPr>
          <p:nvPr/>
        </p:nvSpPr>
        <p:spPr bwMode="auto">
          <a:xfrm flipV="1">
            <a:off x="6877050" y="5662613"/>
            <a:ext cx="431800" cy="1428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652353" name="Text Box 65"/>
          <p:cNvSpPr txBox="1">
            <a:spLocks noChangeArrowheads="1"/>
          </p:cNvSpPr>
          <p:nvPr/>
        </p:nvSpPr>
        <p:spPr bwMode="auto">
          <a:xfrm>
            <a:off x="5508625" y="6192838"/>
            <a:ext cx="525463" cy="304800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1400"/>
              <a:t>argv</a:t>
            </a:r>
          </a:p>
        </p:txBody>
      </p:sp>
      <p:sp>
        <p:nvSpPr>
          <p:cNvPr id="652354" name="Line 66"/>
          <p:cNvSpPr>
            <a:spLocks noChangeShapeType="1"/>
          </p:cNvSpPr>
          <p:nvPr/>
        </p:nvSpPr>
        <p:spPr bwMode="auto">
          <a:xfrm>
            <a:off x="7235825" y="4797425"/>
            <a:ext cx="215900" cy="287338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graphicFrame>
        <p:nvGraphicFramePr>
          <p:cNvPr id="652356" name="Group 68"/>
          <p:cNvGraphicFramePr>
            <a:graphicFrameLocks noGrp="1"/>
          </p:cNvGraphicFramePr>
          <p:nvPr/>
        </p:nvGraphicFramePr>
        <p:xfrm>
          <a:off x="7308850" y="5949950"/>
          <a:ext cx="1728788" cy="306960"/>
        </p:xfrm>
        <a:graphic>
          <a:graphicData uri="http://schemas.openxmlformats.org/drawingml/2006/table">
            <a:tbl>
              <a:tblPr/>
              <a:tblGrid>
                <a:gridCol w="271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...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2414" name="Group 126"/>
          <p:cNvGraphicFramePr>
            <a:graphicFrameLocks noGrp="1"/>
          </p:cNvGraphicFramePr>
          <p:nvPr/>
        </p:nvGraphicFramePr>
        <p:xfrm>
          <a:off x="7308850" y="5084763"/>
          <a:ext cx="1728788" cy="306960"/>
        </p:xfrm>
        <a:graphic>
          <a:graphicData uri="http://schemas.openxmlformats.org/drawingml/2006/table">
            <a:tbl>
              <a:tblPr/>
              <a:tblGrid>
                <a:gridCol w="271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</a:t>
                      </a:r>
                      <a:endParaRPr kumimoji="0" lang="cs-CZ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...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2396" name="Line 108"/>
          <p:cNvSpPr>
            <a:spLocks noChangeShapeType="1"/>
          </p:cNvSpPr>
          <p:nvPr/>
        </p:nvSpPr>
        <p:spPr bwMode="auto">
          <a:xfrm flipV="1">
            <a:off x="6877050" y="5300663"/>
            <a:ext cx="431800" cy="1428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652415" name="Oval 127"/>
          <p:cNvSpPr>
            <a:spLocks noChangeArrowheads="1"/>
          </p:cNvSpPr>
          <p:nvPr/>
        </p:nvSpPr>
        <p:spPr bwMode="auto">
          <a:xfrm>
            <a:off x="2585085" y="3446145"/>
            <a:ext cx="1404938" cy="360363"/>
          </a:xfrm>
          <a:prstGeom prst="ellipse">
            <a:avLst/>
          </a:prstGeom>
          <a:solidFill>
            <a:srgbClr val="800000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652416" name="Oval 128"/>
          <p:cNvSpPr>
            <a:spLocks noChangeArrowheads="1"/>
          </p:cNvSpPr>
          <p:nvPr/>
        </p:nvSpPr>
        <p:spPr bwMode="auto">
          <a:xfrm>
            <a:off x="7812088" y="5949950"/>
            <a:ext cx="358775" cy="360363"/>
          </a:xfrm>
          <a:prstGeom prst="ellipse">
            <a:avLst/>
          </a:prstGeom>
          <a:solidFill>
            <a:srgbClr val="800000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652417" name="Oval 129"/>
          <p:cNvSpPr>
            <a:spLocks noChangeArrowheads="1"/>
          </p:cNvSpPr>
          <p:nvPr/>
        </p:nvSpPr>
        <p:spPr bwMode="auto">
          <a:xfrm>
            <a:off x="7812088" y="5516563"/>
            <a:ext cx="358775" cy="360362"/>
          </a:xfrm>
          <a:prstGeom prst="ellipse">
            <a:avLst/>
          </a:prstGeom>
          <a:solidFill>
            <a:srgbClr val="800000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652418" name="Line 130"/>
          <p:cNvSpPr>
            <a:spLocks noChangeShapeType="1"/>
          </p:cNvSpPr>
          <p:nvPr/>
        </p:nvSpPr>
        <p:spPr bwMode="auto">
          <a:xfrm flipV="1">
            <a:off x="7740650" y="6237288"/>
            <a:ext cx="215900" cy="358775"/>
          </a:xfrm>
          <a:prstGeom prst="line">
            <a:avLst/>
          </a:prstGeom>
          <a:noFill/>
          <a:ln w="38100">
            <a:solidFill>
              <a:srgbClr val="800000"/>
            </a:solidFill>
            <a:miter lim="800000"/>
            <a:headEnd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652419" name="Line 131"/>
          <p:cNvSpPr>
            <a:spLocks noChangeShapeType="1"/>
          </p:cNvSpPr>
          <p:nvPr/>
        </p:nvSpPr>
        <p:spPr bwMode="auto">
          <a:xfrm flipV="1">
            <a:off x="6227763" y="5445125"/>
            <a:ext cx="504825" cy="863600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 type="oval" w="med" len="med"/>
            <a:tailEnd type="stealth" w="lg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sp>
        <p:nvSpPr>
          <p:cNvPr id="652420" name="Oval 132"/>
          <p:cNvSpPr>
            <a:spLocks noChangeArrowheads="1"/>
          </p:cNvSpPr>
          <p:nvPr/>
        </p:nvSpPr>
        <p:spPr bwMode="auto">
          <a:xfrm>
            <a:off x="3203575" y="3716338"/>
            <a:ext cx="1152525" cy="288925"/>
          </a:xfrm>
          <a:prstGeom prst="ellipse">
            <a:avLst/>
          </a:prstGeom>
          <a:solidFill>
            <a:srgbClr val="3366FF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793038" cy="519113"/>
          </a:xfrm>
        </p:spPr>
        <p:txBody>
          <a:bodyPr>
            <a:normAutofit/>
          </a:bodyPr>
          <a:lstStyle/>
          <a:p>
            <a:r>
              <a:rPr lang="en-US" dirty="0" err="1"/>
              <a:t>Zpracov</a:t>
            </a:r>
            <a:r>
              <a:rPr lang="cs-CZ" dirty="0"/>
              <a:t>ání</a:t>
            </a:r>
            <a:r>
              <a:rPr lang="en-US" dirty="0"/>
              <a:t> p</a:t>
            </a:r>
            <a:r>
              <a:rPr lang="cs-CZ" dirty="0"/>
              <a:t>říkazové řádky</a:t>
            </a:r>
            <a:endParaRPr lang="en-US" dirty="0"/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6376034" y="3098801"/>
            <a:ext cx="1721803" cy="358775"/>
          </a:xfrm>
          <a:prstGeom prst="wedgeRoundRectCallout">
            <a:avLst>
              <a:gd name="adj1" fmla="val -89350"/>
              <a:gd name="adj2" fmla="val 80799"/>
              <a:gd name="adj3" fmla="val 16667"/>
            </a:avLst>
          </a:prstGeom>
          <a:gradFill>
            <a:gsLst>
              <a:gs pos="0">
                <a:srgbClr val="FFFF99"/>
              </a:gs>
              <a:gs pos="100000">
                <a:srgbClr val="FFFF99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≡ &amp;(</a:t>
            </a:r>
            <a:r>
              <a:rPr lang="en-US" sz="1600" dirty="0" err="1">
                <a:solidFill>
                  <a:schemeClr val="dk1"/>
                </a:solidFill>
              </a:rPr>
              <a:t>argv</a:t>
            </a:r>
            <a:r>
              <a:rPr lang="en-US" sz="1600" dirty="0">
                <a:solidFill>
                  <a:schemeClr val="dk1"/>
                </a:solidFill>
              </a:rPr>
              <a:t>[0][2])</a:t>
            </a:r>
            <a:endParaRPr lang="cs-CZ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099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</a:t>
            </a:r>
            <a:r>
              <a:rPr lang="en-US" dirty="0"/>
              <a:t>et</a:t>
            </a:r>
            <a:r>
              <a:rPr lang="cs-CZ" dirty="0"/>
              <a:t>ě</a:t>
            </a:r>
            <a:r>
              <a:rPr lang="en-US" dirty="0" err="1"/>
              <a:t>zce</a:t>
            </a:r>
            <a:r>
              <a:rPr lang="en-US" dirty="0"/>
              <a:t> a </a:t>
            </a:r>
            <a:r>
              <a:rPr lang="cs-CZ" dirty="0"/>
              <a:t>čí</a:t>
            </a:r>
            <a:r>
              <a:rPr lang="en-US" dirty="0" err="1"/>
              <a:t>sla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88697" y="2737182"/>
            <a:ext cx="2470893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if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 c &gt;= '0' &amp;&amp; c &lt;= '9')</a:t>
            </a:r>
          </a:p>
          <a:p>
            <a:r>
              <a:rPr lang="en-US" dirty="0"/>
              <a:t>if( </a:t>
            </a:r>
            <a:r>
              <a:rPr lang="en-US" dirty="0" err="1"/>
              <a:t>isdigit</a:t>
            </a:r>
            <a:r>
              <a:rPr lang="en-US" dirty="0"/>
              <a:t>( c))</a:t>
            </a:r>
            <a:endParaRPr lang="cs-CZ" dirty="0"/>
          </a:p>
          <a:p>
            <a:r>
              <a:rPr lang="en-US" dirty="0" err="1"/>
              <a:t>int</a:t>
            </a:r>
            <a:r>
              <a:rPr lang="en-US" dirty="0"/>
              <a:t> n = </a:t>
            </a:r>
            <a:r>
              <a:rPr lang="cs-CZ" dirty="0"/>
              <a:t>c - '0'</a:t>
            </a:r>
            <a:r>
              <a:rPr lang="en-US" dirty="0"/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88697" y="5754696"/>
            <a:ext cx="2447032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if( </a:t>
            </a:r>
            <a:r>
              <a:rPr lang="cs-CZ" dirty="0"/>
              <a:t>c </a:t>
            </a:r>
            <a:r>
              <a:rPr lang="en-US" dirty="0"/>
              <a:t>&gt;</a:t>
            </a:r>
            <a:r>
              <a:rPr lang="cs-CZ" dirty="0"/>
              <a:t>= '</a:t>
            </a:r>
            <a:r>
              <a:rPr lang="en-US" dirty="0"/>
              <a:t>a</a:t>
            </a:r>
            <a:r>
              <a:rPr lang="cs-CZ" dirty="0"/>
              <a:t>'</a:t>
            </a:r>
            <a:r>
              <a:rPr lang="en-US" dirty="0"/>
              <a:t> &amp;&amp; c &lt;= 'z')</a:t>
            </a:r>
          </a:p>
        </p:txBody>
      </p:sp>
      <p:grpSp>
        <p:nvGrpSpPr>
          <p:cNvPr id="6" name="Group 17"/>
          <p:cNvGrpSpPr/>
          <p:nvPr/>
        </p:nvGrpSpPr>
        <p:grpSpPr>
          <a:xfrm>
            <a:off x="6858290" y="5527584"/>
            <a:ext cx="1368936" cy="762000"/>
            <a:chOff x="3352800" y="3962400"/>
            <a:chExt cx="990600" cy="1066800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3429000" y="3962400"/>
              <a:ext cx="914400" cy="1066800"/>
            </a:xfrm>
            <a:prstGeom prst="line">
              <a:avLst/>
            </a:prstGeom>
            <a:ln w="76200" cmpd="dbl">
              <a:solidFill>
                <a:schemeClr val="accent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3352800" y="3962400"/>
              <a:ext cx="990600" cy="1066800"/>
            </a:xfrm>
            <a:prstGeom prst="line">
              <a:avLst/>
            </a:prstGeom>
            <a:ln w="76200" cmpd="dbl">
              <a:solidFill>
                <a:schemeClr val="accent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ounded Rectangular Callout 8"/>
          <p:cNvSpPr/>
          <p:nvPr/>
        </p:nvSpPr>
        <p:spPr>
          <a:xfrm>
            <a:off x="4229766" y="5900890"/>
            <a:ext cx="1534761" cy="503183"/>
          </a:xfrm>
          <a:prstGeom prst="wedgeRoundRectCallout">
            <a:avLst>
              <a:gd name="adj1" fmla="val 100533"/>
              <a:gd name="adj2" fmla="val -2657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ísmena nejsou uspořádaná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7051248" y="3719822"/>
            <a:ext cx="1534762" cy="503183"/>
          </a:xfrm>
          <a:prstGeom prst="wedgeRoundRectCallout">
            <a:avLst>
              <a:gd name="adj1" fmla="val -36512"/>
              <a:gd name="adj2" fmla="val -11765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OK - číslice jsou uspořádané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7051247" y="2118204"/>
            <a:ext cx="1534762" cy="381000"/>
          </a:xfrm>
          <a:prstGeom prst="wedgeRoundRectCallout">
            <a:avLst>
              <a:gd name="adj1" fmla="val -39288"/>
              <a:gd name="adj2" fmla="val 12030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isdigi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t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je le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pší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88697" y="4563305"/>
            <a:ext cx="1368936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... </a:t>
            </a:r>
            <a:r>
              <a:rPr lang="en-US" dirty="0"/>
              <a:t>= c - 48;</a:t>
            </a:r>
          </a:p>
        </p:txBody>
      </p:sp>
      <p:grpSp>
        <p:nvGrpSpPr>
          <p:cNvPr id="13" name="Group 17"/>
          <p:cNvGrpSpPr/>
          <p:nvPr/>
        </p:nvGrpSpPr>
        <p:grpSpPr>
          <a:xfrm>
            <a:off x="6188696" y="4328499"/>
            <a:ext cx="1368936" cy="762000"/>
            <a:chOff x="3352800" y="3962400"/>
            <a:chExt cx="990600" cy="1066800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3429000" y="3962400"/>
              <a:ext cx="914400" cy="1066800"/>
            </a:xfrm>
            <a:prstGeom prst="line">
              <a:avLst/>
            </a:prstGeom>
            <a:ln w="76200" cmpd="dbl">
              <a:solidFill>
                <a:schemeClr val="accent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3352800" y="3962400"/>
              <a:ext cx="990600" cy="1066800"/>
            </a:xfrm>
            <a:prstGeom prst="line">
              <a:avLst/>
            </a:prstGeom>
            <a:ln w="76200" cmpd="dbl">
              <a:solidFill>
                <a:schemeClr val="accent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ounded Rectangular Callout 15"/>
          <p:cNvSpPr/>
          <p:nvPr/>
        </p:nvSpPr>
        <p:spPr>
          <a:xfrm>
            <a:off x="7954338" y="4620360"/>
            <a:ext cx="839331" cy="381621"/>
          </a:xfrm>
          <a:prstGeom prst="wedgeRoundRectCallout">
            <a:avLst>
              <a:gd name="adj1" fmla="val -96430"/>
              <a:gd name="adj2" fmla="val -2527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'0' ≉ 48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88697" y="752714"/>
            <a:ext cx="2470893" cy="90794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</a:t>
            </a:r>
            <a:r>
              <a:rPr lang="cs-CZ" dirty="0"/>
              <a:t>include </a:t>
            </a:r>
            <a:r>
              <a:rPr lang="en-US" dirty="0"/>
              <a:t>&lt;</a:t>
            </a:r>
            <a:r>
              <a:rPr lang="cs-CZ" dirty="0"/>
              <a:t>cctype</a:t>
            </a:r>
            <a:r>
              <a:rPr lang="en-US" dirty="0"/>
              <a:t>&gt;</a:t>
            </a:r>
            <a:endParaRPr lang="cs-CZ" dirty="0"/>
          </a:p>
          <a:p>
            <a:r>
              <a:rPr lang="en-US" dirty="0" err="1"/>
              <a:t>isalpha</a:t>
            </a:r>
            <a:r>
              <a:rPr lang="en-US" dirty="0"/>
              <a:t>( c)</a:t>
            </a:r>
          </a:p>
          <a:p>
            <a:r>
              <a:rPr lang="en-US" dirty="0" err="1"/>
              <a:t>isalnum</a:t>
            </a:r>
            <a:r>
              <a:rPr lang="en-US" dirty="0"/>
              <a:t>( c)</a:t>
            </a:r>
          </a:p>
          <a:p>
            <a:r>
              <a:rPr lang="en-US" dirty="0" err="1"/>
              <a:t>isdigit</a:t>
            </a:r>
            <a:r>
              <a:rPr lang="en-US" dirty="0"/>
              <a:t>( c)</a:t>
            </a:r>
            <a:endParaRPr lang="cs-CZ" dirty="0"/>
          </a:p>
        </p:txBody>
      </p:sp>
      <p:sp>
        <p:nvSpPr>
          <p:cNvPr id="18" name="TextBox 17"/>
          <p:cNvSpPr txBox="1"/>
          <p:nvPr/>
        </p:nvSpPr>
        <p:spPr>
          <a:xfrm>
            <a:off x="298601" y="4106704"/>
            <a:ext cx="5200341" cy="1323439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#include &lt;string&gt;</a:t>
            </a:r>
          </a:p>
          <a:p>
            <a:endParaRPr lang="en-US" sz="600" dirty="0"/>
          </a:p>
          <a:p>
            <a:r>
              <a:rPr lang="cs-CZ" dirty="0"/>
              <a:t>int </a:t>
            </a:r>
            <a:r>
              <a:rPr lang="cs-CZ" dirty="0">
                <a:solidFill>
                  <a:srgbClr val="0033CC"/>
                </a:solidFill>
              </a:rPr>
              <a:t>stoi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string&amp; s);</a:t>
            </a:r>
          </a:p>
          <a:p>
            <a:r>
              <a:rPr lang="cs-CZ" dirty="0"/>
              <a:t>int stoi</a:t>
            </a:r>
            <a:r>
              <a:rPr lang="en-US" dirty="0"/>
              <a:t>( s, </a:t>
            </a:r>
            <a:r>
              <a:rPr lang="en-US" dirty="0" err="1"/>
              <a:t>size_t</a:t>
            </a:r>
            <a:r>
              <a:rPr lang="en-US" dirty="0"/>
              <a:t>&amp; </a:t>
            </a:r>
            <a:r>
              <a:rPr lang="en-US" dirty="0" err="1"/>
              <a:t>idxRet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base = 10);</a:t>
            </a:r>
          </a:p>
          <a:p>
            <a:r>
              <a:rPr lang="en-US" dirty="0" err="1"/>
              <a:t>stol</a:t>
            </a:r>
            <a:r>
              <a:rPr lang="en-US" dirty="0"/>
              <a:t>, </a:t>
            </a:r>
            <a:r>
              <a:rPr lang="en-US" dirty="0" err="1"/>
              <a:t>stoul</a:t>
            </a:r>
            <a:r>
              <a:rPr lang="en-US" dirty="0"/>
              <a:t>, </a:t>
            </a:r>
            <a:r>
              <a:rPr lang="en-US" dirty="0" err="1"/>
              <a:t>stoll</a:t>
            </a:r>
            <a:r>
              <a:rPr lang="en-US" dirty="0"/>
              <a:t>, </a:t>
            </a:r>
            <a:r>
              <a:rPr lang="en-US" dirty="0" err="1"/>
              <a:t>stof</a:t>
            </a:r>
            <a:r>
              <a:rPr lang="en-US" dirty="0"/>
              <a:t>, </a:t>
            </a:r>
            <a:r>
              <a:rPr lang="en-US" dirty="0" err="1"/>
              <a:t>stod</a:t>
            </a:r>
            <a:r>
              <a:rPr lang="en-US" dirty="0"/>
              <a:t>, ...</a:t>
            </a:r>
            <a:endParaRPr lang="cs-CZ" dirty="0"/>
          </a:p>
          <a:p>
            <a:endParaRPr lang="en-US" sz="600" dirty="0"/>
          </a:p>
          <a:p>
            <a:r>
              <a:rPr lang="en-US" dirty="0"/>
              <a:t>string </a:t>
            </a:r>
            <a:r>
              <a:rPr lang="en-US" dirty="0" err="1">
                <a:solidFill>
                  <a:srgbClr val="0033CC"/>
                </a:solidFill>
              </a:rPr>
              <a:t>to_string</a:t>
            </a:r>
            <a:r>
              <a:rPr lang="en-US" dirty="0"/>
              <a:t>( </a:t>
            </a:r>
            <a:r>
              <a:rPr lang="en-US" dirty="0" err="1"/>
              <a:t>val</a:t>
            </a:r>
            <a:r>
              <a:rPr lang="en-US" dirty="0"/>
              <a:t>);</a:t>
            </a:r>
            <a:endParaRPr lang="cs-CZ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2518218" y="3335989"/>
            <a:ext cx="2810759" cy="1011396"/>
          </a:xfrm>
          <a:prstGeom prst="wedgeRoundRectCallout">
            <a:avLst>
              <a:gd name="adj1" fmla="val -36059"/>
              <a:gd name="adj2" fmla="val 8144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>
                <a:solidFill>
                  <a:srgbClr val="456A1C"/>
                </a:solidFill>
                <a:latin typeface="+mj-lt"/>
              </a:rPr>
              <a:t>nepovinné parametry: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 - první nezkonvertovaný znak</a:t>
            </a:r>
          </a:p>
          <a:p>
            <a:r>
              <a:rPr lang="cs-CZ" sz="1400" dirty="0">
                <a:solidFill>
                  <a:srgbClr val="456A1C"/>
                </a:solidFill>
                <a:latin typeface="+mj-lt"/>
              </a:rPr>
              <a:t>    (reference - návratový parametr)</a:t>
            </a:r>
          </a:p>
          <a:p>
            <a:r>
              <a:rPr lang="cs-CZ" sz="1400" dirty="0">
                <a:solidFill>
                  <a:srgbClr val="456A1C"/>
                </a:solidFill>
                <a:latin typeface="+mj-lt"/>
              </a:rPr>
              <a:t> - soustava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8601" y="752714"/>
            <a:ext cx="2097396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f( </a:t>
            </a:r>
            <a:r>
              <a:rPr lang="en-US" dirty="0" err="1"/>
              <a:t>string_view</a:t>
            </a:r>
            <a:r>
              <a:rPr lang="en-US" dirty="0"/>
              <a:t> </a:t>
            </a:r>
            <a:r>
              <a:rPr lang="en-US" dirty="0" err="1"/>
              <a:t>sv</a:t>
            </a:r>
            <a:r>
              <a:rPr lang="en-US" dirty="0"/>
              <a:t>) {</a:t>
            </a:r>
          </a:p>
          <a:p>
            <a:r>
              <a:rPr lang="en-US" dirty="0"/>
              <a:t>  string x { </a:t>
            </a:r>
            <a:r>
              <a:rPr lang="en-US" dirty="0" err="1"/>
              <a:t>sv</a:t>
            </a:r>
            <a:r>
              <a:rPr lang="en-US" dirty="0"/>
              <a:t>};</a:t>
            </a:r>
          </a:p>
          <a:p>
            <a:r>
              <a:rPr lang="en-US" dirty="0"/>
              <a:t>  </a:t>
            </a:r>
            <a:r>
              <a:rPr lang="en-US" dirty="0" err="1"/>
              <a:t>stoi</a:t>
            </a:r>
            <a:r>
              <a:rPr lang="en-US" dirty="0"/>
              <a:t>( x);</a:t>
            </a:r>
          </a:p>
          <a:p>
            <a:r>
              <a:rPr lang="en-US" dirty="0"/>
              <a:t>  </a:t>
            </a:r>
            <a:r>
              <a:rPr lang="en-US" dirty="0" err="1"/>
              <a:t>stoi</a:t>
            </a:r>
            <a:r>
              <a:rPr lang="en-US" dirty="0"/>
              <a:t>( string{ </a:t>
            </a:r>
            <a:r>
              <a:rPr lang="en-US" dirty="0" err="1"/>
              <a:t>sv</a:t>
            </a:r>
            <a:r>
              <a:rPr lang="en-US" dirty="0"/>
              <a:t>});</a:t>
            </a:r>
          </a:p>
          <a:p>
            <a:r>
              <a:rPr lang="en-US" dirty="0"/>
              <a:t>}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2631624" y="918815"/>
            <a:ext cx="1797378" cy="380203"/>
          </a:xfrm>
          <a:prstGeom prst="wedgeRoundRectCallout">
            <a:avLst>
              <a:gd name="adj1" fmla="val -73586"/>
              <a:gd name="adj2" fmla="val 5825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string_view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⇝ string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298601" y="6047084"/>
            <a:ext cx="2256189" cy="457200"/>
          </a:xfrm>
          <a:prstGeom prst="wedgeRoundRectCallout">
            <a:avLst>
              <a:gd name="adj1" fmla="val -50028"/>
              <a:gd name="adj2" fmla="val 875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www.cppreference.com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2631624" y="1597947"/>
            <a:ext cx="1797378" cy="465019"/>
          </a:xfrm>
          <a:prstGeom prst="wedgeRoundRectCallout">
            <a:avLst>
              <a:gd name="adj1" fmla="val -64408"/>
              <a:gd name="adj2" fmla="val -5828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pozor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kopie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 </a:t>
            </a:r>
          </a:p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efektivita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298601" y="2322629"/>
            <a:ext cx="2702350" cy="353149"/>
          </a:xfrm>
          <a:prstGeom prst="wedgeRoundRectCallout">
            <a:avLst>
              <a:gd name="adj1" fmla="val -49931"/>
              <a:gd name="adj2" fmla="val -861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string </a:t>
            </a:r>
            <a:r>
              <a:rPr lang="en-US" sz="1400" dirty="0">
                <a:solidFill>
                  <a:srgbClr val="456A1C"/>
                </a:solidFill>
              </a:rPr>
              <a:t>⇝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string_view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456A1C"/>
                </a:solidFill>
              </a:rPr>
              <a:t>⇝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string ....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grpSp>
        <p:nvGrpSpPr>
          <p:cNvPr id="25" name="Group 17"/>
          <p:cNvGrpSpPr/>
          <p:nvPr/>
        </p:nvGrpSpPr>
        <p:grpSpPr>
          <a:xfrm>
            <a:off x="1011893" y="2134908"/>
            <a:ext cx="1368936" cy="762000"/>
            <a:chOff x="3352800" y="3962400"/>
            <a:chExt cx="990600" cy="1066800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3429000" y="3962400"/>
              <a:ext cx="914400" cy="1066800"/>
            </a:xfrm>
            <a:prstGeom prst="line">
              <a:avLst/>
            </a:prstGeom>
            <a:ln w="76200" cmpd="dbl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3352800" y="3962400"/>
              <a:ext cx="990600" cy="1066800"/>
            </a:xfrm>
            <a:prstGeom prst="line">
              <a:avLst/>
            </a:prstGeom>
            <a:ln w="76200" cmpd="dbl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651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cs-CZ" sz="2000" dirty="0"/>
              <a:t>multiset čísel větších než X inkrementovaný</a:t>
            </a:r>
            <a:r>
              <a:rPr lang="en-US" sz="2000" dirty="0" err="1"/>
              <a:t>ch</a:t>
            </a:r>
            <a:r>
              <a:rPr lang="cs-CZ" sz="2000" dirty="0"/>
              <a:t> o Y</a:t>
            </a:r>
            <a:endParaRPr lang="cs-CZ" sz="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vidle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2133600"/>
            <a:ext cx="5943600" cy="2677656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class </a:t>
            </a:r>
            <a:r>
              <a:rPr lang="en-US" sz="1400" dirty="0" err="1"/>
              <a:t>fnc_vidle</a:t>
            </a:r>
            <a:r>
              <a:rPr lang="en-US" sz="1400" dirty="0"/>
              <a:t> {</a:t>
            </a:r>
          </a:p>
          <a:p>
            <a:r>
              <a:rPr lang="en-US" sz="1400" dirty="0"/>
              <a:t>public:</a:t>
            </a:r>
          </a:p>
          <a:p>
            <a:r>
              <a:rPr lang="es-ES" sz="1400" dirty="0"/>
              <a:t>  </a:t>
            </a:r>
            <a:r>
              <a:rPr lang="es-ES" sz="1400" dirty="0" err="1"/>
              <a:t>fnc_vidle</a:t>
            </a:r>
            <a:r>
              <a:rPr lang="es-ES" sz="1400" dirty="0"/>
              <a:t>(</a:t>
            </a:r>
            <a:r>
              <a:rPr lang="es-ES" sz="1400" dirty="0" err="1"/>
              <a:t>int</a:t>
            </a:r>
            <a:r>
              <a:rPr lang="es-ES" sz="1400" dirty="0"/>
              <a:t> x, </a:t>
            </a:r>
            <a:r>
              <a:rPr lang="es-ES" sz="1400" dirty="0" err="1"/>
              <a:t>int</a:t>
            </a:r>
            <a:r>
              <a:rPr lang="es-ES" sz="1400" dirty="0"/>
              <a:t> y) : x_(x), y_(y) {}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int</a:t>
            </a:r>
            <a:r>
              <a:rPr lang="en-US" sz="1400" dirty="0"/>
              <a:t> operator()(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val</a:t>
            </a:r>
            <a:r>
              <a:rPr lang="en-US" sz="1400" dirty="0"/>
              <a:t>) { if (</a:t>
            </a:r>
            <a:r>
              <a:rPr lang="en-US" sz="1400" dirty="0" err="1"/>
              <a:t>val</a:t>
            </a:r>
            <a:r>
              <a:rPr lang="en-US" sz="1400" dirty="0"/>
              <a:t> &gt; x_) </a:t>
            </a:r>
            <a:r>
              <a:rPr lang="en-US" sz="1400" dirty="0" err="1"/>
              <a:t>s_.insert</a:t>
            </a:r>
            <a:r>
              <a:rPr lang="en-US" sz="1400" dirty="0"/>
              <a:t>(</a:t>
            </a:r>
            <a:r>
              <a:rPr lang="en-US" sz="1400" dirty="0" err="1"/>
              <a:t>val</a:t>
            </a:r>
            <a:r>
              <a:rPr lang="en-US" sz="1400" dirty="0"/>
              <a:t> + y_); return </a:t>
            </a:r>
            <a:r>
              <a:rPr lang="en-US" sz="1400" dirty="0" err="1"/>
              <a:t>val</a:t>
            </a:r>
            <a:r>
              <a:rPr lang="en-US" sz="1400" dirty="0"/>
              <a:t>; }</a:t>
            </a:r>
          </a:p>
          <a:p>
            <a:r>
              <a:rPr lang="en-US" sz="1400" dirty="0"/>
              <a:t>  multiset&lt;</a:t>
            </a:r>
            <a:r>
              <a:rPr lang="en-US" sz="1400" dirty="0" err="1"/>
              <a:t>int</a:t>
            </a:r>
            <a:r>
              <a:rPr lang="en-US" sz="1400" dirty="0"/>
              <a:t>&gt; </a:t>
            </a:r>
            <a:r>
              <a:rPr lang="en-US" sz="1400" dirty="0" err="1"/>
              <a:t>get_s</a:t>
            </a:r>
            <a:r>
              <a:rPr lang="en-US" sz="1400" dirty="0"/>
              <a:t>() { return s_; }</a:t>
            </a:r>
          </a:p>
          <a:p>
            <a:r>
              <a:rPr lang="en-US" sz="1400" dirty="0"/>
              <a:t>private:</a:t>
            </a:r>
          </a:p>
          <a:p>
            <a:r>
              <a:rPr lang="en-US" sz="1400" dirty="0"/>
              <a:t>  multiset&lt;</a:t>
            </a:r>
            <a:r>
              <a:rPr lang="en-US" sz="1400" dirty="0" err="1"/>
              <a:t>int</a:t>
            </a:r>
            <a:r>
              <a:rPr lang="en-US" sz="1400" dirty="0"/>
              <a:t>&gt; s_;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int</a:t>
            </a:r>
            <a:r>
              <a:rPr lang="en-US" sz="1400" dirty="0"/>
              <a:t> x_, y_;</a:t>
            </a:r>
          </a:p>
          <a:p>
            <a:r>
              <a:rPr lang="en-US" sz="1400" dirty="0"/>
              <a:t>};</a:t>
            </a:r>
          </a:p>
          <a:p>
            <a:endParaRPr lang="en-US" sz="1400" dirty="0"/>
          </a:p>
          <a:p>
            <a:r>
              <a:rPr lang="en-US" sz="1400" dirty="0"/>
              <a:t>auto </a:t>
            </a:r>
            <a:r>
              <a:rPr lang="en-US" sz="1400" dirty="0" err="1"/>
              <a:t>fe</a:t>
            </a:r>
            <a:r>
              <a:rPr lang="en-US" sz="1400" dirty="0"/>
              <a:t> = </a:t>
            </a:r>
            <a:r>
              <a:rPr lang="en-US" sz="1400" dirty="0" err="1"/>
              <a:t>for_each</a:t>
            </a:r>
            <a:r>
              <a:rPr lang="en-US" sz="1400" dirty="0"/>
              <a:t>( </a:t>
            </a:r>
            <a:r>
              <a:rPr lang="en-US" sz="1400" dirty="0" err="1"/>
              <a:t>v.begin</a:t>
            </a:r>
            <a:r>
              <a:rPr lang="en-US" sz="1400" dirty="0"/>
              <a:t>(), </a:t>
            </a:r>
            <a:r>
              <a:rPr lang="en-US" sz="1400" dirty="0" err="1"/>
              <a:t>v.end</a:t>
            </a:r>
            <a:r>
              <a:rPr lang="en-US" sz="1400" dirty="0"/>
              <a:t>(), </a:t>
            </a:r>
            <a:r>
              <a:rPr lang="en-US" sz="1400" dirty="0" err="1"/>
              <a:t>fnc_vidle</a:t>
            </a:r>
            <a:r>
              <a:rPr lang="en-US" sz="1400" dirty="0"/>
              <a:t>(x, y));</a:t>
            </a:r>
          </a:p>
          <a:p>
            <a:r>
              <a:rPr lang="en-US" sz="1400" dirty="0" err="1"/>
              <a:t>fe.get_s</a:t>
            </a:r>
            <a:r>
              <a:rPr lang="en-US" sz="1400" dirty="0"/>
              <a:t>() ....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88872145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slovník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90600"/>
            <a:ext cx="8305800" cy="5478423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class </a:t>
            </a:r>
            <a:r>
              <a:rPr lang="en-US" sz="1400" dirty="0" err="1"/>
              <a:t>Dict</a:t>
            </a:r>
            <a:r>
              <a:rPr lang="en-US" sz="1400" dirty="0"/>
              <a:t> {</a:t>
            </a:r>
          </a:p>
          <a:p>
            <a:r>
              <a:rPr lang="en-US" sz="1400" dirty="0"/>
              <a:t>public:</a:t>
            </a:r>
          </a:p>
          <a:p>
            <a:r>
              <a:rPr lang="en-US" sz="1400" dirty="0"/>
              <a:t>    using Data = </a:t>
            </a:r>
            <a:r>
              <a:rPr lang="en-US" sz="1400" dirty="0" err="1"/>
              <a:t>multimap</a:t>
            </a:r>
            <a:r>
              <a:rPr lang="en-US" sz="1400" dirty="0"/>
              <a:t>&lt; string, string&gt;;</a:t>
            </a:r>
          </a:p>
          <a:p>
            <a:r>
              <a:rPr lang="en-US" sz="1400" dirty="0"/>
              <a:t>    void add(</a:t>
            </a:r>
            <a:r>
              <a:rPr lang="en-US" sz="1400" dirty="0" err="1"/>
              <a:t>const</a:t>
            </a:r>
            <a:r>
              <a:rPr lang="en-US" sz="1400" dirty="0"/>
              <a:t> string&amp; </a:t>
            </a:r>
            <a:r>
              <a:rPr lang="en-US" sz="1400" dirty="0" err="1"/>
              <a:t>src</a:t>
            </a:r>
            <a:r>
              <a:rPr lang="en-US" sz="1400" dirty="0"/>
              <a:t>, </a:t>
            </a:r>
            <a:r>
              <a:rPr lang="en-US" sz="1400" dirty="0" err="1"/>
              <a:t>const</a:t>
            </a:r>
            <a:r>
              <a:rPr lang="en-US" sz="1400" dirty="0"/>
              <a:t> string&amp; </a:t>
            </a:r>
            <a:r>
              <a:rPr lang="en-US" sz="1400" dirty="0" err="1"/>
              <a:t>dest</a:t>
            </a:r>
            <a:r>
              <a:rPr lang="en-US" sz="1400" dirty="0"/>
              <a:t>) { </a:t>
            </a:r>
            <a:r>
              <a:rPr lang="en-US" sz="1400" dirty="0" err="1"/>
              <a:t>data_.insert</a:t>
            </a:r>
            <a:r>
              <a:rPr lang="en-US" sz="1400" dirty="0"/>
              <a:t>(</a:t>
            </a:r>
            <a:r>
              <a:rPr lang="en-US" sz="1400" dirty="0" err="1"/>
              <a:t>make_pair</a:t>
            </a:r>
            <a:r>
              <a:rPr lang="en-US" sz="1400" dirty="0"/>
              <a:t>(</a:t>
            </a:r>
            <a:r>
              <a:rPr lang="en-US" sz="1400" dirty="0" err="1"/>
              <a:t>src</a:t>
            </a:r>
            <a:r>
              <a:rPr lang="en-US" sz="1400" dirty="0"/>
              <a:t>, </a:t>
            </a:r>
            <a:r>
              <a:rPr lang="en-US" sz="1400" dirty="0" err="1"/>
              <a:t>dest</a:t>
            </a:r>
            <a:r>
              <a:rPr lang="en-US" sz="1400" dirty="0"/>
              <a:t>)); }</a:t>
            </a:r>
          </a:p>
          <a:p>
            <a:r>
              <a:rPr lang="en-US" sz="1400" dirty="0"/>
              <a:t>    void del(</a:t>
            </a:r>
            <a:r>
              <a:rPr lang="en-US" sz="1400" dirty="0" err="1"/>
              <a:t>const</a:t>
            </a:r>
            <a:r>
              <a:rPr lang="en-US" sz="1400" dirty="0"/>
              <a:t> string&amp; </a:t>
            </a:r>
            <a:r>
              <a:rPr lang="en-US" sz="1400" dirty="0" err="1"/>
              <a:t>src</a:t>
            </a:r>
            <a:r>
              <a:rPr lang="en-US" sz="1400" dirty="0"/>
              <a:t>, </a:t>
            </a:r>
            <a:r>
              <a:rPr lang="en-US" sz="1400" dirty="0" err="1"/>
              <a:t>const</a:t>
            </a:r>
            <a:r>
              <a:rPr lang="en-US" sz="1400" dirty="0"/>
              <a:t> string&amp; </a:t>
            </a:r>
            <a:r>
              <a:rPr lang="en-US" sz="1400" dirty="0" err="1"/>
              <a:t>dest</a:t>
            </a:r>
            <a:r>
              <a:rPr lang="en-US" sz="1400" dirty="0"/>
              <a:t>);</a:t>
            </a:r>
          </a:p>
          <a:p>
            <a:r>
              <a:rPr lang="en-US" sz="1400" dirty="0"/>
              <a:t>    void </a:t>
            </a:r>
            <a:r>
              <a:rPr lang="en-US" sz="1400" dirty="0" err="1"/>
              <a:t>del_all</a:t>
            </a:r>
            <a:r>
              <a:rPr lang="en-US" sz="1400" dirty="0"/>
              <a:t>(</a:t>
            </a:r>
            <a:r>
              <a:rPr lang="en-US" sz="1400" dirty="0" err="1"/>
              <a:t>const</a:t>
            </a:r>
            <a:r>
              <a:rPr lang="en-US" sz="1400" dirty="0"/>
              <a:t> string&amp; </a:t>
            </a:r>
            <a:r>
              <a:rPr lang="en-US" sz="1400" dirty="0" err="1"/>
              <a:t>src</a:t>
            </a:r>
            <a:r>
              <a:rPr lang="en-US" sz="1400" dirty="0"/>
              <a:t>) { </a:t>
            </a:r>
            <a:r>
              <a:rPr lang="en-US" sz="1400" dirty="0" err="1"/>
              <a:t>data_.erase</a:t>
            </a:r>
            <a:r>
              <a:rPr lang="en-US" sz="1400" dirty="0"/>
              <a:t>(</a:t>
            </a:r>
            <a:r>
              <a:rPr lang="en-US" sz="1400" dirty="0" err="1"/>
              <a:t>src</a:t>
            </a:r>
            <a:r>
              <a:rPr lang="en-US" sz="1400" dirty="0"/>
              <a:t>); }</a:t>
            </a:r>
          </a:p>
          <a:p>
            <a:r>
              <a:rPr lang="en-US" sz="1400" dirty="0"/>
              <a:t>    tuple&lt; Data::</a:t>
            </a:r>
            <a:r>
              <a:rPr lang="en-US" sz="1400" dirty="0" err="1"/>
              <a:t>const_iterator</a:t>
            </a:r>
            <a:r>
              <a:rPr lang="en-US" sz="1400" dirty="0"/>
              <a:t>, Data::</a:t>
            </a:r>
            <a:r>
              <a:rPr lang="en-US" sz="1400" dirty="0" err="1"/>
              <a:t>const_iterator</a:t>
            </a:r>
            <a:r>
              <a:rPr lang="en-US" sz="1400" dirty="0"/>
              <a:t>&gt; find(</a:t>
            </a:r>
            <a:r>
              <a:rPr lang="en-US" sz="1400" dirty="0" err="1"/>
              <a:t>const</a:t>
            </a:r>
            <a:r>
              <a:rPr lang="en-US" sz="1400" dirty="0"/>
              <a:t> string&amp; </a:t>
            </a:r>
            <a:r>
              <a:rPr lang="en-US" sz="1400" dirty="0" err="1"/>
              <a:t>src</a:t>
            </a:r>
            <a:r>
              <a:rPr lang="en-US" sz="1400" dirty="0"/>
              <a:t>);</a:t>
            </a:r>
          </a:p>
          <a:p>
            <a:r>
              <a:rPr lang="en-US" sz="1400" dirty="0"/>
              <a:t>    tuple&lt; Data::</a:t>
            </a:r>
            <a:r>
              <a:rPr lang="en-US" sz="1400" dirty="0" err="1"/>
              <a:t>const_iterator</a:t>
            </a:r>
            <a:r>
              <a:rPr lang="en-US" sz="1400" dirty="0"/>
              <a:t>, Data::</a:t>
            </a:r>
            <a:r>
              <a:rPr lang="en-US" sz="1400" dirty="0" err="1"/>
              <a:t>const_iterator</a:t>
            </a:r>
            <a:r>
              <a:rPr lang="en-US" sz="1400" dirty="0"/>
              <a:t>&gt; </a:t>
            </a:r>
            <a:r>
              <a:rPr lang="en-US" sz="1400" dirty="0" err="1"/>
              <a:t>find_prefix</a:t>
            </a:r>
            <a:r>
              <a:rPr lang="en-US" sz="1400" dirty="0"/>
              <a:t>(</a:t>
            </a:r>
            <a:r>
              <a:rPr lang="en-US" sz="1400" dirty="0" err="1"/>
              <a:t>const</a:t>
            </a:r>
            <a:r>
              <a:rPr lang="en-US" sz="1400" dirty="0"/>
              <a:t> string&amp; </a:t>
            </a:r>
            <a:r>
              <a:rPr lang="en-US" sz="1400" dirty="0" err="1"/>
              <a:t>src</a:t>
            </a:r>
            <a:r>
              <a:rPr lang="en-US" sz="1400" dirty="0"/>
              <a:t>);</a:t>
            </a:r>
          </a:p>
          <a:p>
            <a:br>
              <a:rPr lang="en-US" sz="800" dirty="0"/>
            </a:br>
            <a:r>
              <a:rPr lang="en-US" sz="1400" dirty="0"/>
              <a:t>private:</a:t>
            </a:r>
          </a:p>
          <a:p>
            <a:r>
              <a:rPr lang="en-US" sz="1400" dirty="0"/>
              <a:t>    Data </a:t>
            </a:r>
            <a:r>
              <a:rPr lang="en-US" sz="1400" dirty="0" err="1"/>
              <a:t>data</a:t>
            </a:r>
            <a:r>
              <a:rPr lang="en-US" sz="1400" dirty="0"/>
              <a:t>_;</a:t>
            </a:r>
          </a:p>
          <a:p>
            <a:r>
              <a:rPr lang="en-US" sz="1400" dirty="0"/>
              <a:t>};</a:t>
            </a:r>
          </a:p>
          <a:p>
            <a:br>
              <a:rPr lang="en-US" sz="1400" dirty="0"/>
            </a:br>
            <a:r>
              <a:rPr lang="en-US" sz="1400" dirty="0"/>
              <a:t>void </a:t>
            </a:r>
            <a:r>
              <a:rPr lang="en-US" sz="1400" dirty="0" err="1"/>
              <a:t>Dict</a:t>
            </a:r>
            <a:r>
              <a:rPr lang="en-US" sz="1400" dirty="0"/>
              <a:t>::del(</a:t>
            </a:r>
            <a:r>
              <a:rPr lang="en-US" sz="1400" dirty="0" err="1"/>
              <a:t>const</a:t>
            </a:r>
            <a:r>
              <a:rPr lang="en-US" sz="1400" dirty="0"/>
              <a:t> string&amp; </a:t>
            </a:r>
            <a:r>
              <a:rPr lang="en-US" sz="1400" dirty="0" err="1"/>
              <a:t>src</a:t>
            </a:r>
            <a:r>
              <a:rPr lang="en-US" sz="1400" dirty="0"/>
              <a:t>, </a:t>
            </a:r>
            <a:r>
              <a:rPr lang="en-US" sz="1400" dirty="0" err="1"/>
              <a:t>const</a:t>
            </a:r>
            <a:r>
              <a:rPr lang="en-US" sz="1400" dirty="0"/>
              <a:t> string&amp; </a:t>
            </a:r>
            <a:r>
              <a:rPr lang="en-US" sz="1400" dirty="0" err="1"/>
              <a:t>dest</a:t>
            </a:r>
            <a:r>
              <a:rPr lang="en-US" sz="1400" dirty="0"/>
              <a:t>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    auto b = data_.</a:t>
            </a:r>
            <a:r>
              <a:rPr lang="en-US" sz="1400" dirty="0" err="1"/>
              <a:t>lower_bound</a:t>
            </a:r>
            <a:r>
              <a:rPr lang="en-US" sz="1400" dirty="0"/>
              <a:t>(</a:t>
            </a:r>
            <a:r>
              <a:rPr lang="en-US" sz="1400" dirty="0" err="1"/>
              <a:t>src</a:t>
            </a:r>
            <a:r>
              <a:rPr lang="en-US" sz="1400" dirty="0"/>
              <a:t>);</a:t>
            </a:r>
          </a:p>
          <a:p>
            <a:r>
              <a:rPr lang="en-US" sz="1400" dirty="0"/>
              <a:t>    if (b == </a:t>
            </a:r>
            <a:r>
              <a:rPr lang="en-US" sz="1400" dirty="0" err="1"/>
              <a:t>data_.end</a:t>
            </a:r>
            <a:r>
              <a:rPr lang="en-US" sz="1400" dirty="0"/>
              <a:t>())</a:t>
            </a:r>
          </a:p>
          <a:p>
            <a:r>
              <a:rPr lang="en-US" sz="1400" dirty="0"/>
              <a:t>        return;</a:t>
            </a:r>
          </a:p>
          <a:p>
            <a:r>
              <a:rPr lang="en-US" sz="1400" dirty="0"/>
              <a:t>    for (auto e = data_.</a:t>
            </a:r>
            <a:r>
              <a:rPr lang="en-US" sz="1400" dirty="0" err="1"/>
              <a:t>upper_bound</a:t>
            </a:r>
            <a:r>
              <a:rPr lang="en-US" sz="1400" dirty="0"/>
              <a:t>(</a:t>
            </a:r>
            <a:r>
              <a:rPr lang="en-US" sz="1400" dirty="0" err="1"/>
              <a:t>src</a:t>
            </a:r>
            <a:r>
              <a:rPr lang="en-US" sz="1400" dirty="0"/>
              <a:t>); b != e; ++b) {</a:t>
            </a:r>
          </a:p>
          <a:p>
            <a:r>
              <a:rPr lang="en-US" sz="1400" dirty="0"/>
              <a:t>        if (b-&gt;second == </a:t>
            </a:r>
            <a:r>
              <a:rPr lang="en-US" sz="1400" dirty="0" err="1"/>
              <a:t>dest</a:t>
            </a:r>
            <a:r>
              <a:rPr lang="en-US" sz="1400" dirty="0"/>
              <a:t>) {</a:t>
            </a:r>
          </a:p>
          <a:p>
            <a:r>
              <a:rPr lang="en-US" sz="1400" dirty="0"/>
              <a:t>            </a:t>
            </a:r>
            <a:r>
              <a:rPr lang="en-US" sz="1400" dirty="0" err="1"/>
              <a:t>data_.erase</a:t>
            </a:r>
            <a:r>
              <a:rPr lang="en-US" sz="1400" dirty="0"/>
              <a:t>(b);</a:t>
            </a:r>
          </a:p>
          <a:p>
            <a:r>
              <a:rPr lang="en-US" sz="1400" dirty="0"/>
              <a:t>            return;</a:t>
            </a:r>
          </a:p>
          <a:p>
            <a:r>
              <a:rPr lang="en-US" sz="1400" dirty="0"/>
              <a:t>        }</a:t>
            </a:r>
          </a:p>
          <a:p>
            <a:r>
              <a:rPr lang="en-US" sz="1400" dirty="0"/>
              <a:t>    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34640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slovník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990600"/>
            <a:ext cx="8534400" cy="4185761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auto </a:t>
            </a:r>
            <a:r>
              <a:rPr lang="en-US" sz="1400" dirty="0" err="1"/>
              <a:t>Dict</a:t>
            </a:r>
            <a:r>
              <a:rPr lang="en-US" sz="1400" dirty="0"/>
              <a:t>::find(</a:t>
            </a:r>
            <a:r>
              <a:rPr lang="en-US" sz="1400" dirty="0" err="1"/>
              <a:t>const</a:t>
            </a:r>
            <a:r>
              <a:rPr lang="en-US" sz="1400" dirty="0"/>
              <a:t> string&amp; </a:t>
            </a:r>
            <a:r>
              <a:rPr lang="en-US" sz="1400" dirty="0" err="1"/>
              <a:t>src</a:t>
            </a:r>
            <a:r>
              <a:rPr lang="en-US" sz="1400" dirty="0"/>
              <a:t>) // -&gt; tuple&lt; Data::</a:t>
            </a:r>
            <a:r>
              <a:rPr lang="en-US" sz="1400" dirty="0" err="1"/>
              <a:t>const_iterator</a:t>
            </a:r>
            <a:r>
              <a:rPr lang="en-US" sz="1400" dirty="0"/>
              <a:t>, Data::</a:t>
            </a:r>
            <a:r>
              <a:rPr lang="en-US" sz="1400" dirty="0" err="1"/>
              <a:t>const_iterator</a:t>
            </a:r>
            <a:r>
              <a:rPr lang="en-US" sz="1400" dirty="0"/>
              <a:t>&gt;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    auto b = data_.</a:t>
            </a:r>
            <a:r>
              <a:rPr lang="en-US" sz="1400" dirty="0" err="1"/>
              <a:t>lower_bound</a:t>
            </a:r>
            <a:r>
              <a:rPr lang="en-US" sz="1400" dirty="0"/>
              <a:t>(</a:t>
            </a:r>
            <a:r>
              <a:rPr lang="en-US" sz="1400" dirty="0" err="1"/>
              <a:t>src</a:t>
            </a:r>
            <a:r>
              <a:rPr lang="en-US" sz="1400" dirty="0"/>
              <a:t>);</a:t>
            </a:r>
          </a:p>
          <a:p>
            <a:r>
              <a:rPr lang="en-US" sz="1400" dirty="0"/>
              <a:t>    if (b == </a:t>
            </a:r>
            <a:r>
              <a:rPr lang="en-US" sz="1400" dirty="0" err="1"/>
              <a:t>data_.end</a:t>
            </a:r>
            <a:r>
              <a:rPr lang="en-US" sz="1400" dirty="0"/>
              <a:t>())</a:t>
            </a:r>
          </a:p>
          <a:p>
            <a:r>
              <a:rPr lang="en-US" sz="1400" dirty="0"/>
              <a:t>        return { </a:t>
            </a:r>
            <a:r>
              <a:rPr lang="en-US" sz="1400" dirty="0" err="1"/>
              <a:t>data_.end</a:t>
            </a:r>
            <a:r>
              <a:rPr lang="en-US" sz="1400" dirty="0"/>
              <a:t>(), </a:t>
            </a:r>
            <a:r>
              <a:rPr lang="en-US" sz="1400" dirty="0" err="1"/>
              <a:t>data_.end</a:t>
            </a:r>
            <a:r>
              <a:rPr lang="en-US" sz="1400" dirty="0"/>
              <a:t>() };</a:t>
            </a:r>
          </a:p>
          <a:p>
            <a:r>
              <a:rPr lang="en-US" sz="1400" dirty="0"/>
              <a:t>    auto e = data_.</a:t>
            </a:r>
            <a:r>
              <a:rPr lang="en-US" sz="1400" b="1" dirty="0" err="1"/>
              <a:t>upper_bound</a:t>
            </a:r>
            <a:r>
              <a:rPr lang="en-US" sz="1400" dirty="0"/>
              <a:t>(</a:t>
            </a:r>
            <a:r>
              <a:rPr lang="en-US" sz="1400" dirty="0" err="1"/>
              <a:t>src</a:t>
            </a:r>
            <a:r>
              <a:rPr lang="en-US" sz="1400" dirty="0"/>
              <a:t>);</a:t>
            </a:r>
          </a:p>
          <a:p>
            <a:r>
              <a:rPr lang="en-US" sz="1400" dirty="0"/>
              <a:t>    return { b, e };</a:t>
            </a:r>
          </a:p>
          <a:p>
            <a:r>
              <a:rPr lang="en-US" sz="1400" dirty="0"/>
              <a:t>}</a:t>
            </a:r>
          </a:p>
          <a:p>
            <a:br>
              <a:rPr lang="en-US" sz="1400" dirty="0"/>
            </a:br>
            <a:r>
              <a:rPr lang="en-US" sz="1400" dirty="0"/>
              <a:t>auto </a:t>
            </a:r>
            <a:r>
              <a:rPr lang="en-US" sz="1400" dirty="0" err="1"/>
              <a:t>Dict</a:t>
            </a:r>
            <a:r>
              <a:rPr lang="en-US" sz="1400" dirty="0"/>
              <a:t>::</a:t>
            </a:r>
            <a:r>
              <a:rPr lang="en-US" sz="1400" dirty="0" err="1"/>
              <a:t>find_prefix</a:t>
            </a:r>
            <a:r>
              <a:rPr lang="en-US" sz="1400" dirty="0"/>
              <a:t>(</a:t>
            </a:r>
            <a:r>
              <a:rPr lang="en-US" sz="1400" dirty="0" err="1"/>
              <a:t>const</a:t>
            </a:r>
            <a:r>
              <a:rPr lang="en-US" sz="1400" dirty="0"/>
              <a:t> string&amp; </a:t>
            </a:r>
            <a:r>
              <a:rPr lang="en-US" sz="1400" dirty="0" err="1"/>
              <a:t>src</a:t>
            </a:r>
            <a:r>
              <a:rPr lang="en-US" sz="1400" dirty="0"/>
              <a:t>) // -&gt; tuple&lt; Data::</a:t>
            </a:r>
            <a:r>
              <a:rPr lang="en-US" sz="1400" dirty="0" err="1"/>
              <a:t>const_iterator</a:t>
            </a:r>
            <a:r>
              <a:rPr lang="en-US" sz="1400" dirty="0"/>
              <a:t>, Data::</a:t>
            </a:r>
            <a:r>
              <a:rPr lang="en-US" sz="1400" dirty="0" err="1"/>
              <a:t>const_iterator</a:t>
            </a:r>
            <a:r>
              <a:rPr lang="en-US" sz="1400" dirty="0"/>
              <a:t>&gt;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    auto b = data_.</a:t>
            </a:r>
            <a:r>
              <a:rPr lang="en-US" sz="1400" dirty="0" err="1"/>
              <a:t>lower_bound</a:t>
            </a:r>
            <a:r>
              <a:rPr lang="en-US" sz="1400" dirty="0"/>
              <a:t>(</a:t>
            </a:r>
            <a:r>
              <a:rPr lang="en-US" sz="1400" dirty="0" err="1"/>
              <a:t>src</a:t>
            </a:r>
            <a:r>
              <a:rPr lang="en-US" sz="1400" dirty="0"/>
              <a:t>);</a:t>
            </a:r>
          </a:p>
          <a:p>
            <a:r>
              <a:rPr lang="en-US" sz="1400" dirty="0"/>
              <a:t>    if (b == </a:t>
            </a:r>
            <a:r>
              <a:rPr lang="en-US" sz="1400" dirty="0" err="1"/>
              <a:t>data_.end</a:t>
            </a:r>
            <a:r>
              <a:rPr lang="en-US" sz="1400" dirty="0"/>
              <a:t>() || </a:t>
            </a:r>
            <a:r>
              <a:rPr lang="en-US" sz="1400" dirty="0" err="1"/>
              <a:t>src.empty</a:t>
            </a:r>
            <a:r>
              <a:rPr lang="en-US" sz="1400" dirty="0"/>
              <a:t>())</a:t>
            </a:r>
          </a:p>
          <a:p>
            <a:r>
              <a:rPr lang="en-US" sz="1400" dirty="0"/>
              <a:t>        return { </a:t>
            </a:r>
            <a:r>
              <a:rPr lang="en-US" sz="1400" dirty="0" err="1"/>
              <a:t>data_.end</a:t>
            </a:r>
            <a:r>
              <a:rPr lang="en-US" sz="1400" dirty="0"/>
              <a:t>(), </a:t>
            </a:r>
            <a:r>
              <a:rPr lang="en-US" sz="1400" dirty="0" err="1"/>
              <a:t>data_.end</a:t>
            </a:r>
            <a:r>
              <a:rPr lang="en-US" sz="1400" dirty="0"/>
              <a:t>() };</a:t>
            </a:r>
          </a:p>
          <a:p>
            <a:r>
              <a:rPr lang="en-US" sz="1400" dirty="0"/>
              <a:t>    string </a:t>
            </a:r>
            <a:r>
              <a:rPr lang="en-US" sz="1400" dirty="0" err="1"/>
              <a:t>src_end</a:t>
            </a:r>
            <a:r>
              <a:rPr lang="en-US" sz="1400" dirty="0"/>
              <a:t> = </a:t>
            </a:r>
            <a:r>
              <a:rPr lang="en-US" sz="1400" dirty="0" err="1"/>
              <a:t>src</a:t>
            </a:r>
            <a:r>
              <a:rPr lang="en-US" sz="1400" dirty="0"/>
              <a:t>;</a:t>
            </a:r>
          </a:p>
          <a:p>
            <a:r>
              <a:rPr lang="en-US" sz="1400" dirty="0"/>
              <a:t>    </a:t>
            </a:r>
            <a:r>
              <a:rPr lang="en-US" sz="1400" b="1" dirty="0"/>
              <a:t>++</a:t>
            </a:r>
            <a:r>
              <a:rPr lang="en-US" sz="1400" b="1" dirty="0" err="1"/>
              <a:t>src_end</a:t>
            </a:r>
            <a:r>
              <a:rPr lang="en-US" sz="1400" b="1" dirty="0"/>
              <a:t>[</a:t>
            </a:r>
            <a:r>
              <a:rPr lang="en-US" sz="1400" b="1" dirty="0" err="1"/>
              <a:t>src_end.size</a:t>
            </a:r>
            <a:r>
              <a:rPr lang="en-US" sz="1400" b="1" dirty="0"/>
              <a:t>() - 1]</a:t>
            </a:r>
            <a:r>
              <a:rPr lang="en-US" sz="1400" dirty="0"/>
              <a:t>;</a:t>
            </a:r>
          </a:p>
          <a:p>
            <a:r>
              <a:rPr lang="en-US" sz="1400" dirty="0"/>
              <a:t>    auto e = data_.</a:t>
            </a:r>
            <a:r>
              <a:rPr lang="en-US" sz="1400" b="1" dirty="0" err="1"/>
              <a:t>lower_bound</a:t>
            </a:r>
            <a:r>
              <a:rPr lang="en-US" sz="1400" dirty="0"/>
              <a:t>(</a:t>
            </a:r>
            <a:r>
              <a:rPr lang="en-US" sz="1400" dirty="0" err="1"/>
              <a:t>src_</a:t>
            </a:r>
            <a:r>
              <a:rPr lang="en-US" sz="1400" b="1" dirty="0" err="1"/>
              <a:t>end</a:t>
            </a:r>
            <a:r>
              <a:rPr lang="en-US" sz="1400" dirty="0"/>
              <a:t>);</a:t>
            </a:r>
          </a:p>
          <a:p>
            <a:r>
              <a:rPr lang="en-US" sz="1400" dirty="0"/>
              <a:t>    return { b, e };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433481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range-based for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1256" y="914399"/>
            <a:ext cx="8577943" cy="5816977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class sentence {</a:t>
            </a:r>
          </a:p>
          <a:p>
            <a:r>
              <a:rPr lang="en-US" sz="1200" dirty="0"/>
              <a:t>public: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b="1" dirty="0" err="1"/>
              <a:t>const_iterator</a:t>
            </a:r>
            <a:r>
              <a:rPr lang="en-US" sz="1200" b="1" dirty="0"/>
              <a:t> </a:t>
            </a:r>
            <a:r>
              <a:rPr lang="en-US" sz="1200" dirty="0"/>
              <a:t>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const_iterator</a:t>
            </a:r>
            <a:r>
              <a:rPr lang="en-US" sz="1200" dirty="0"/>
              <a:t>(</a:t>
            </a:r>
            <a:r>
              <a:rPr lang="en-US" sz="1200" dirty="0" err="1"/>
              <a:t>const</a:t>
            </a:r>
            <a:r>
              <a:rPr lang="en-US" sz="1200" dirty="0"/>
              <a:t> sentence&amp; sentence, </a:t>
            </a:r>
            <a:r>
              <a:rPr lang="en-US" sz="1200" dirty="0" err="1"/>
              <a:t>size_t</a:t>
            </a:r>
            <a:r>
              <a:rPr lang="en-US" sz="1200" dirty="0"/>
              <a:t> index = 0) : sentence_(sentence), index_(index) {}</a:t>
            </a:r>
          </a:p>
          <a:p>
            <a:r>
              <a:rPr lang="en-US" sz="1200" dirty="0"/>
              <a:t>        char </a:t>
            </a:r>
            <a:r>
              <a:rPr lang="en-US" sz="1200" b="1" dirty="0"/>
              <a:t>operator*</a:t>
            </a:r>
            <a:r>
              <a:rPr lang="en-US" sz="1200" dirty="0"/>
              <a:t>() </a:t>
            </a:r>
            <a:r>
              <a:rPr lang="en-US" sz="1200" dirty="0" err="1"/>
              <a:t>const</a:t>
            </a:r>
            <a:r>
              <a:rPr lang="en-US" sz="1200" dirty="0"/>
              <a:t> { return sentence_[index_]; }</a:t>
            </a:r>
          </a:p>
          <a:p>
            <a:r>
              <a:rPr lang="en-US" sz="1200" dirty="0"/>
              <a:t>        void </a:t>
            </a:r>
            <a:r>
              <a:rPr lang="en-US" sz="1200" b="1" dirty="0"/>
              <a:t>operator++</a:t>
            </a:r>
            <a:r>
              <a:rPr lang="en-US" sz="1200" dirty="0"/>
              <a:t>() { ++index_; }</a:t>
            </a:r>
          </a:p>
          <a:p>
            <a:r>
              <a:rPr lang="en-US" sz="1200" dirty="0"/>
              <a:t>private: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const</a:t>
            </a:r>
            <a:r>
              <a:rPr lang="en-US" sz="1200" dirty="0"/>
              <a:t> sentence&amp; sentence_;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size_t</a:t>
            </a:r>
            <a:r>
              <a:rPr lang="en-US" sz="1200" dirty="0"/>
              <a:t> index_;</a:t>
            </a:r>
          </a:p>
          <a:p>
            <a:r>
              <a:rPr lang="en-US" sz="1200" dirty="0"/>
              <a:t>    };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struct</a:t>
            </a:r>
            <a:r>
              <a:rPr lang="en-US" sz="1200" dirty="0"/>
              <a:t> </a:t>
            </a:r>
            <a:r>
              <a:rPr lang="en-US" sz="1200" b="1" dirty="0" err="1"/>
              <a:t>end_iterator</a:t>
            </a:r>
            <a:r>
              <a:rPr lang="en-US" sz="1200" dirty="0"/>
              <a:t>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end_iterator</a:t>
            </a:r>
            <a:r>
              <a:rPr lang="en-US" sz="1200" dirty="0"/>
              <a:t>(char separator) : separator_(separator) {}</a:t>
            </a:r>
          </a:p>
          <a:p>
            <a:r>
              <a:rPr lang="en-US" sz="1200" dirty="0"/>
              <a:t>        char separator_;</a:t>
            </a:r>
          </a:p>
          <a:p>
            <a:r>
              <a:rPr lang="en-US" sz="1200" dirty="0"/>
              <a:t>    };</a:t>
            </a:r>
          </a:p>
          <a:p>
            <a:endParaRPr lang="en-US" sz="1200" dirty="0"/>
          </a:p>
          <a:p>
            <a:r>
              <a:rPr lang="en-US" sz="1200" dirty="0"/>
              <a:t>    sentence( </a:t>
            </a:r>
            <a:r>
              <a:rPr lang="en-US" sz="1200" dirty="0" err="1"/>
              <a:t>const</a:t>
            </a:r>
            <a:r>
              <a:rPr lang="en-US" sz="1200" dirty="0"/>
              <a:t> string&amp; s, char separator) : s_(s), separator_( separator) {}</a:t>
            </a:r>
          </a:p>
          <a:p>
            <a:r>
              <a:rPr lang="en-US" sz="1200" dirty="0"/>
              <a:t>    char operator[](</a:t>
            </a:r>
            <a:r>
              <a:rPr lang="en-US" sz="1200" dirty="0" err="1"/>
              <a:t>size_t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) </a:t>
            </a:r>
            <a:r>
              <a:rPr lang="en-US" sz="1200" dirty="0" err="1"/>
              <a:t>const</a:t>
            </a:r>
            <a:r>
              <a:rPr lang="en-US" sz="1200" dirty="0"/>
              <a:t> { return s_[</a:t>
            </a:r>
            <a:r>
              <a:rPr lang="en-US" sz="1200" dirty="0" err="1"/>
              <a:t>i</a:t>
            </a:r>
            <a:r>
              <a:rPr lang="en-US" sz="1200" dirty="0"/>
              <a:t>]; }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const_iterator</a:t>
            </a:r>
            <a:r>
              <a:rPr lang="en-US" sz="1200" dirty="0"/>
              <a:t> </a:t>
            </a:r>
            <a:r>
              <a:rPr lang="en-US" sz="1200" b="1" dirty="0"/>
              <a:t>begin</a:t>
            </a:r>
            <a:r>
              <a:rPr lang="en-US" sz="1200" dirty="0"/>
              <a:t>() { return *this; }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end_iterator</a:t>
            </a:r>
            <a:r>
              <a:rPr lang="en-US" sz="1200" dirty="0"/>
              <a:t> </a:t>
            </a:r>
            <a:r>
              <a:rPr lang="en-US" sz="1200" b="1" dirty="0"/>
              <a:t>end</a:t>
            </a:r>
            <a:r>
              <a:rPr lang="en-US" sz="1200" dirty="0"/>
              <a:t>() { return </a:t>
            </a:r>
            <a:r>
              <a:rPr lang="en-US" sz="1200" dirty="0" err="1"/>
              <a:t>end_iterator</a:t>
            </a:r>
            <a:r>
              <a:rPr lang="en-US" sz="1200" dirty="0"/>
              <a:t>( separator_); }</a:t>
            </a:r>
          </a:p>
          <a:p>
            <a:r>
              <a:rPr lang="en-US" sz="1200" dirty="0"/>
              <a:t>private:</a:t>
            </a:r>
          </a:p>
          <a:p>
            <a:r>
              <a:rPr lang="en-US" sz="1200" dirty="0"/>
              <a:t>    string s_;</a:t>
            </a:r>
          </a:p>
          <a:p>
            <a:r>
              <a:rPr lang="en-US" sz="1200" dirty="0"/>
              <a:t>    char separator_;</a:t>
            </a:r>
          </a:p>
          <a:p>
            <a:r>
              <a:rPr lang="en-US" sz="1200" dirty="0"/>
              <a:t>};</a:t>
            </a:r>
          </a:p>
          <a:p>
            <a:endParaRPr lang="en-US" sz="1200" dirty="0"/>
          </a:p>
          <a:p>
            <a:r>
              <a:rPr lang="en-US" sz="1200" dirty="0"/>
              <a:t>bool </a:t>
            </a:r>
            <a:r>
              <a:rPr lang="en-US" sz="1200" b="1" dirty="0"/>
              <a:t>operator!=</a:t>
            </a:r>
            <a:r>
              <a:rPr lang="en-US" sz="1200" dirty="0"/>
              <a:t>(</a:t>
            </a:r>
            <a:r>
              <a:rPr lang="en-US" sz="1200" dirty="0" err="1"/>
              <a:t>const</a:t>
            </a:r>
            <a:r>
              <a:rPr lang="en-US" sz="1200" dirty="0"/>
              <a:t> sentence::</a:t>
            </a:r>
            <a:r>
              <a:rPr lang="en-US" sz="1200" b="1" dirty="0" err="1"/>
              <a:t>const_iterator</a:t>
            </a:r>
            <a:r>
              <a:rPr lang="en-US" sz="1200" dirty="0"/>
              <a:t>&amp; lhs, </a:t>
            </a:r>
            <a:r>
              <a:rPr lang="en-US" sz="1200" dirty="0" err="1"/>
              <a:t>const</a:t>
            </a:r>
            <a:r>
              <a:rPr lang="en-US" sz="1200" dirty="0"/>
              <a:t> sentence::</a:t>
            </a:r>
            <a:r>
              <a:rPr lang="en-US" sz="1200" b="1" dirty="0" err="1"/>
              <a:t>end_iterator</a:t>
            </a:r>
            <a:r>
              <a:rPr lang="en-US" sz="1200" dirty="0"/>
              <a:t>&amp; </a:t>
            </a:r>
            <a:r>
              <a:rPr lang="en-US" sz="1200" dirty="0" err="1"/>
              <a:t>rhs</a:t>
            </a:r>
            <a:r>
              <a:rPr lang="en-US" sz="1200" dirty="0"/>
              <a:t>) </a:t>
            </a:r>
          </a:p>
          <a:p>
            <a:r>
              <a:rPr lang="en-US" sz="1200" dirty="0"/>
              <a:t>{ return *lhs != </a:t>
            </a:r>
            <a:r>
              <a:rPr lang="en-US" sz="1200" dirty="0" err="1"/>
              <a:t>rhs.separator</a:t>
            </a:r>
            <a:r>
              <a:rPr lang="en-US" sz="1200" dirty="0"/>
              <a:t>_; }</a:t>
            </a:r>
          </a:p>
          <a:p>
            <a:endParaRPr lang="en-US" sz="1200" dirty="0"/>
          </a:p>
          <a:p>
            <a:r>
              <a:rPr lang="en-US" sz="1200" dirty="0"/>
              <a:t>sentence x( "</a:t>
            </a:r>
            <a:r>
              <a:rPr lang="en-US" sz="1200" dirty="0" err="1"/>
              <a:t>Ahoj</a:t>
            </a:r>
            <a:r>
              <a:rPr lang="en-US" sz="1200" dirty="0"/>
              <a:t> </a:t>
            </a:r>
            <a:r>
              <a:rPr lang="en-US" sz="1200" dirty="0" err="1"/>
              <a:t>babi</a:t>
            </a:r>
            <a:r>
              <a:rPr lang="en-US" sz="1200" dirty="0"/>
              <a:t>. </a:t>
            </a:r>
            <a:r>
              <a:rPr lang="en-US" sz="1200" dirty="0" err="1"/>
              <a:t>Dnes</a:t>
            </a:r>
            <a:r>
              <a:rPr lang="en-US" sz="1200" dirty="0"/>
              <a:t> </a:t>
            </a:r>
            <a:r>
              <a:rPr lang="en-US" sz="1200" dirty="0" err="1"/>
              <a:t>jsme</a:t>
            </a:r>
            <a:r>
              <a:rPr lang="en-US" sz="1200" dirty="0"/>
              <a:t> </a:t>
            </a:r>
            <a:r>
              <a:rPr lang="en-US" sz="1200" dirty="0" err="1"/>
              <a:t>prijeli</a:t>
            </a:r>
            <a:r>
              <a:rPr lang="en-US" sz="1200" dirty="0"/>
              <a:t>. </a:t>
            </a:r>
            <a:r>
              <a:rPr lang="en-US" sz="1200" dirty="0" err="1"/>
              <a:t>Mame</a:t>
            </a:r>
            <a:r>
              <a:rPr lang="en-US" sz="1200" dirty="0"/>
              <a:t> </a:t>
            </a:r>
            <a:r>
              <a:rPr lang="en-US" sz="1200" dirty="0" err="1"/>
              <a:t>hlad</a:t>
            </a:r>
            <a:r>
              <a:rPr lang="en-US" sz="1200" dirty="0"/>
              <a:t>", '.');</a:t>
            </a:r>
          </a:p>
          <a:p>
            <a:r>
              <a:rPr lang="en-US" sz="1200" dirty="0"/>
              <a:t>for (auto&amp;&amp; y : x)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cout</a:t>
            </a:r>
            <a:r>
              <a:rPr lang="en-US" sz="1200" dirty="0"/>
              <a:t> &lt;&lt; y;</a:t>
            </a:r>
            <a:endParaRPr lang="cs-CZ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562600" y="228600"/>
            <a:ext cx="3096986" cy="954107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auto &amp;&amp; range = </a:t>
            </a:r>
            <a:r>
              <a:rPr lang="en-US" sz="1400" dirty="0" err="1"/>
              <a:t>range_expr</a:t>
            </a:r>
            <a:r>
              <a:rPr lang="en-US" sz="1400" dirty="0"/>
              <a:t>;</a:t>
            </a:r>
          </a:p>
          <a:p>
            <a:r>
              <a:rPr lang="en-US" sz="1400" dirty="0"/>
              <a:t>auto begin = </a:t>
            </a:r>
            <a:r>
              <a:rPr lang="en-US" sz="1400" dirty="0" err="1"/>
              <a:t>begin_expr</a:t>
            </a:r>
            <a:r>
              <a:rPr lang="en-US" sz="1400" dirty="0"/>
              <a:t>;</a:t>
            </a:r>
          </a:p>
          <a:p>
            <a:r>
              <a:rPr lang="en-US" sz="1400" dirty="0"/>
              <a:t>auto end = </a:t>
            </a:r>
            <a:r>
              <a:rPr lang="en-US" sz="1400" dirty="0" err="1"/>
              <a:t>end_expr</a:t>
            </a:r>
            <a:r>
              <a:rPr lang="en-US" sz="1400" dirty="0"/>
              <a:t>;</a:t>
            </a:r>
          </a:p>
          <a:p>
            <a:r>
              <a:rPr lang="en-US" sz="1400" dirty="0"/>
              <a:t>for (; begin != end; ++begin) { .. 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257800" y="2286000"/>
            <a:ext cx="3118757" cy="533400"/>
          </a:xfrm>
          <a:prstGeom prst="wedgeRoundRectCallout">
            <a:avLst>
              <a:gd name="adj1" fmla="val -123447"/>
              <a:gd name="adj2" fmla="val 59977"/>
              <a:gd name="adj3" fmla="val 16667"/>
            </a:avLst>
          </a:prstGeom>
          <a:solidFill>
            <a:srgbClr val="FFFF99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nen</a:t>
            </a:r>
            <a:r>
              <a:rPr lang="cs-CZ" sz="1400" dirty="0">
                <a:solidFill>
                  <a:schemeClr val="tx1"/>
                </a:solidFill>
              </a:rPr>
              <a:t>í de-facto iterator</a:t>
            </a:r>
          </a:p>
          <a:p>
            <a:pPr algn="ctr"/>
            <a:r>
              <a:rPr lang="cs-CZ" sz="1400" dirty="0">
                <a:ln w="19050">
                  <a:noFill/>
                </a:ln>
                <a:solidFill>
                  <a:schemeClr val="tx1"/>
                </a:solidFill>
              </a:rPr>
              <a:t>pouze k porovnání na separátor</a:t>
            </a:r>
          </a:p>
        </p:txBody>
      </p:sp>
    </p:spTree>
    <p:extLst>
      <p:ext uri="{BB962C8B-B14F-4D97-AF65-F5344CB8AC3E}">
        <p14:creationId xmlns:p14="http://schemas.microsoft.com/office/powerpoint/2010/main" val="201945426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Gumov</a:t>
            </a:r>
            <a:r>
              <a:rPr lang="cs-CZ" dirty="0"/>
              <a:t>é p</a:t>
            </a:r>
            <a:r>
              <a:rPr lang="en-US" dirty="0"/>
              <a:t>ole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75731"/>
            <a:ext cx="8305800" cy="3108543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template&lt;</a:t>
            </a:r>
            <a:r>
              <a:rPr lang="en-US" sz="1400" dirty="0" err="1"/>
              <a:t>typename</a:t>
            </a:r>
            <a:r>
              <a:rPr lang="en-US" sz="1400" dirty="0"/>
              <a:t> T&gt; class Pole {</a:t>
            </a:r>
          </a:p>
          <a:p>
            <a:r>
              <a:rPr lang="en-US" sz="1400" dirty="0"/>
              <a:t>public:</a:t>
            </a:r>
          </a:p>
          <a:p>
            <a:r>
              <a:rPr lang="en-US" sz="1400" dirty="0"/>
              <a:t>    Pole( </a:t>
            </a:r>
            <a:r>
              <a:rPr lang="en-US" sz="1400" dirty="0" err="1"/>
              <a:t>size_t</a:t>
            </a:r>
            <a:r>
              <a:rPr lang="en-US" sz="1400" dirty="0"/>
              <a:t> chunk = 100) : chunk_(chunk), size_(0) {}</a:t>
            </a:r>
          </a:p>
          <a:p>
            <a:r>
              <a:rPr lang="en-US" sz="1400" dirty="0"/>
              <a:t>    void </a:t>
            </a:r>
            <a:r>
              <a:rPr lang="en-US" sz="1400" dirty="0" err="1"/>
              <a:t>push_back</a:t>
            </a:r>
            <a:r>
              <a:rPr lang="en-US" sz="1400" dirty="0"/>
              <a:t>( </a:t>
            </a:r>
            <a:r>
              <a:rPr lang="en-US" sz="1400" dirty="0" err="1"/>
              <a:t>const</a:t>
            </a:r>
            <a:r>
              <a:rPr lang="en-US" sz="1400" dirty="0"/>
              <a:t> T&amp; x) { </a:t>
            </a:r>
            <a:r>
              <a:rPr lang="en-US" sz="1400" dirty="0">
                <a:solidFill>
                  <a:srgbClr val="0000FF"/>
                </a:solidFill>
              </a:rPr>
              <a:t>resize( ++size_)</a:t>
            </a:r>
            <a:r>
              <a:rPr lang="en-US" sz="1400" dirty="0"/>
              <a:t>; (*this)[size_-1] = x;  }</a:t>
            </a:r>
          </a:p>
          <a:p>
            <a:r>
              <a:rPr lang="en-US" sz="1400" dirty="0"/>
              <a:t>    T&amp; operator[] (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) { return </a:t>
            </a:r>
            <a:r>
              <a:rPr lang="en-US" sz="1400" dirty="0">
                <a:solidFill>
                  <a:srgbClr val="7030A0"/>
                </a:solidFill>
              </a:rPr>
              <a:t>rake_[</a:t>
            </a:r>
            <a:r>
              <a:rPr lang="en-US" sz="1400" dirty="0" err="1">
                <a:solidFill>
                  <a:srgbClr val="7030A0"/>
                </a:solidFill>
              </a:rPr>
              <a:t>i</a:t>
            </a:r>
            <a:r>
              <a:rPr lang="en-US" sz="1400" dirty="0">
                <a:solidFill>
                  <a:srgbClr val="7030A0"/>
                </a:solidFill>
              </a:rPr>
              <a:t>/chunk_][</a:t>
            </a:r>
            <a:r>
              <a:rPr lang="en-US" sz="1400" dirty="0" err="1">
                <a:solidFill>
                  <a:srgbClr val="7030A0"/>
                </a:solidFill>
              </a:rPr>
              <a:t>i%chunk</a:t>
            </a:r>
            <a:r>
              <a:rPr lang="en-US" sz="1400" dirty="0">
                <a:solidFill>
                  <a:srgbClr val="7030A0"/>
                </a:solidFill>
              </a:rPr>
              <a:t>_]; </a:t>
            </a:r>
            <a:r>
              <a:rPr lang="en-US" sz="1400" dirty="0"/>
              <a:t>}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   T&amp; at(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size_t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) { check(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); return (*this)[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]; }</a:t>
            </a:r>
          </a:p>
          <a:p>
            <a:r>
              <a:rPr lang="en-US" sz="1400" dirty="0"/>
              <a:t>private: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void check(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size_t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) { if (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&gt;= size_)  throw ....; }</a:t>
            </a:r>
          </a:p>
          <a:p>
            <a:r>
              <a:rPr lang="en-US" sz="1400" dirty="0"/>
              <a:t>    void resize(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) { while( </a:t>
            </a:r>
            <a:r>
              <a:rPr lang="en-US" sz="1400" dirty="0" err="1">
                <a:solidFill>
                  <a:srgbClr val="0000FF"/>
                </a:solidFill>
              </a:rPr>
              <a:t>rake_.size</a:t>
            </a:r>
            <a:r>
              <a:rPr lang="en-US" sz="1400" dirty="0">
                <a:solidFill>
                  <a:srgbClr val="0000FF"/>
                </a:solidFill>
              </a:rPr>
              <a:t>() &lt; (i-1)/chunk_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</a:t>
            </a:r>
            <a:r>
              <a:rPr lang="en-US" sz="1400" dirty="0">
                <a:solidFill>
                  <a:srgbClr val="008000"/>
                </a:solidFill>
              </a:rPr>
              <a:t>rake_.</a:t>
            </a:r>
            <a:r>
              <a:rPr lang="en-US" sz="1400" dirty="0" err="1">
                <a:solidFill>
                  <a:srgbClr val="008000"/>
                </a:solidFill>
              </a:rPr>
              <a:t>push_back</a:t>
            </a:r>
            <a:r>
              <a:rPr lang="en-US" sz="1400" dirty="0">
                <a:solidFill>
                  <a:srgbClr val="008000"/>
                </a:solidFill>
              </a:rPr>
              <a:t>( </a:t>
            </a:r>
            <a:r>
              <a:rPr lang="en-US" sz="1400" dirty="0" err="1">
                <a:solidFill>
                  <a:srgbClr val="008000"/>
                </a:solidFill>
              </a:rPr>
              <a:t>make_unique</a:t>
            </a:r>
            <a:r>
              <a:rPr lang="en-US" sz="1400" dirty="0">
                <a:solidFill>
                  <a:srgbClr val="008000"/>
                </a:solidFill>
              </a:rPr>
              <a:t>&lt;T[]&gt;(chunk_));</a:t>
            </a:r>
            <a:r>
              <a:rPr lang="en-US" sz="1400" dirty="0"/>
              <a:t> }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size_t</a:t>
            </a:r>
            <a:r>
              <a:rPr lang="en-US" sz="1400" dirty="0"/>
              <a:t> chunk_;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size_t</a:t>
            </a:r>
            <a:r>
              <a:rPr lang="en-US" sz="1400" dirty="0"/>
              <a:t> size_;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rgbClr val="996600"/>
                </a:solidFill>
              </a:rPr>
              <a:t>vector&lt; </a:t>
            </a:r>
            <a:r>
              <a:rPr lang="en-US" sz="1400" dirty="0" err="1">
                <a:solidFill>
                  <a:srgbClr val="996600"/>
                </a:solidFill>
              </a:rPr>
              <a:t>unique_ptr</a:t>
            </a:r>
            <a:r>
              <a:rPr lang="en-US" sz="1400" dirty="0">
                <a:solidFill>
                  <a:srgbClr val="996600"/>
                </a:solidFill>
              </a:rPr>
              <a:t>&lt;T[]&gt;&gt; </a:t>
            </a:r>
            <a:r>
              <a:rPr lang="en-US" sz="1400" dirty="0"/>
              <a:t>rake_;</a:t>
            </a:r>
          </a:p>
          <a:p>
            <a:r>
              <a:rPr lang="en-US" sz="1400" dirty="0"/>
              <a:t>};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572000" y="3429000"/>
            <a:ext cx="1752600" cy="403746"/>
          </a:xfrm>
          <a:prstGeom prst="wedgeRoundRectCallout">
            <a:avLst>
              <a:gd name="adj1" fmla="val -87360"/>
              <a:gd name="adj2" fmla="val -125929"/>
              <a:gd name="adj3" fmla="val 16667"/>
            </a:avLst>
          </a:prstGeom>
          <a:solidFill>
            <a:srgbClr val="FFFF99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≈ new T[chunk_]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276600" y="4419600"/>
            <a:ext cx="3657600" cy="609600"/>
          </a:xfrm>
          <a:prstGeom prst="wedgeRoundRectCallout">
            <a:avLst>
              <a:gd name="adj1" fmla="val -44396"/>
              <a:gd name="adj2" fmla="val -246063"/>
              <a:gd name="adj3" fmla="val 16667"/>
            </a:avLst>
          </a:prstGeom>
          <a:solidFill>
            <a:srgbClr val="FFFF99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auto p = </a:t>
            </a:r>
            <a:r>
              <a:rPr lang="en-US" sz="1400" dirty="0" err="1">
                <a:solidFill>
                  <a:schemeClr val="tx1"/>
                </a:solidFill>
              </a:rPr>
              <a:t>make_unique</a:t>
            </a:r>
            <a:r>
              <a:rPr lang="en-US" sz="1400" dirty="0">
                <a:solidFill>
                  <a:schemeClr val="tx1"/>
                </a:solidFill>
              </a:rPr>
              <a:t>&lt; T[]&gt;(chunk_)); </a:t>
            </a:r>
          </a:p>
          <a:p>
            <a:r>
              <a:rPr lang="en-US" sz="1400" dirty="0" err="1">
                <a:ln w="19050">
                  <a:noFill/>
                </a:ln>
                <a:solidFill>
                  <a:schemeClr val="tx1"/>
                </a:solidFill>
              </a:rPr>
              <a:t>rak</a:t>
            </a:r>
            <a:r>
              <a:rPr lang="cs-CZ" sz="1400" dirty="0">
                <a:ln w="19050">
                  <a:noFill/>
                </a:ln>
                <a:solidFill>
                  <a:schemeClr val="tx1"/>
                </a:solidFill>
              </a:rPr>
              <a:t>e_.push_back</a:t>
            </a:r>
            <a:r>
              <a:rPr lang="en-US" sz="1400" dirty="0">
                <a:ln w="19050">
                  <a:noFill/>
                </a:ln>
                <a:solidFill>
                  <a:schemeClr val="tx1"/>
                </a:solidFill>
              </a:rPr>
              <a:t>( move( p));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943600" y="2299133"/>
            <a:ext cx="2133600" cy="598120"/>
          </a:xfrm>
          <a:prstGeom prst="wedgeRoundRectCallout">
            <a:avLst>
              <a:gd name="adj1" fmla="val -70590"/>
              <a:gd name="adj2" fmla="val 17810"/>
              <a:gd name="adj3" fmla="val 16667"/>
            </a:avLst>
          </a:prstGeom>
          <a:solidFill>
            <a:srgbClr val="FFFF99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po</a:t>
            </a:r>
            <a:r>
              <a:rPr lang="cs-CZ" sz="1400" dirty="0">
                <a:solidFill>
                  <a:schemeClr val="tx1"/>
                </a:solidFill>
              </a:rPr>
              <a:t>čet alokovaných / potřebných chunků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26176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Gumov</a:t>
            </a:r>
            <a:r>
              <a:rPr lang="cs-CZ" dirty="0"/>
              <a:t>é p</a:t>
            </a:r>
            <a:r>
              <a:rPr lang="en-US" dirty="0"/>
              <a:t>ole</a:t>
            </a:r>
            <a:r>
              <a:rPr lang="cs-CZ" dirty="0"/>
              <a:t> - iterator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875731"/>
            <a:ext cx="8305800" cy="4401205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template&lt;</a:t>
            </a:r>
            <a:r>
              <a:rPr lang="en-US" sz="1400" dirty="0" err="1"/>
              <a:t>typename</a:t>
            </a:r>
            <a:r>
              <a:rPr lang="en-US" sz="1400" dirty="0"/>
              <a:t> T&gt; class Pole {</a:t>
            </a:r>
          </a:p>
          <a:p>
            <a:r>
              <a:rPr lang="en-US" sz="1400" dirty="0"/>
              <a:t>private:</a:t>
            </a:r>
          </a:p>
          <a:p>
            <a:r>
              <a:rPr lang="en-US" sz="1400" dirty="0"/>
              <a:t>  ....</a:t>
            </a:r>
          </a:p>
          <a:p>
            <a:r>
              <a:rPr lang="en-US" sz="1400" dirty="0"/>
              <a:t>  class iterator {</a:t>
            </a:r>
          </a:p>
          <a:p>
            <a:r>
              <a:rPr lang="en-US" sz="1400" dirty="0"/>
              <a:t>  public:</a:t>
            </a:r>
          </a:p>
          <a:p>
            <a:r>
              <a:rPr lang="en-US" sz="1400" dirty="0"/>
              <a:t>    iterator() : k_(</a:t>
            </a:r>
            <a:r>
              <a:rPr lang="en-US" sz="1400" dirty="0" err="1"/>
              <a:t>nullptr</a:t>
            </a:r>
            <a:r>
              <a:rPr lang="en-US" sz="1400" dirty="0"/>
              <a:t>), </a:t>
            </a:r>
            <a:r>
              <a:rPr lang="en-US" sz="1400" dirty="0" err="1"/>
              <a:t>i</a:t>
            </a:r>
            <a:r>
              <a:rPr lang="en-US" sz="1400" dirty="0"/>
              <a:t>_(0) {}</a:t>
            </a:r>
          </a:p>
          <a:p>
            <a:r>
              <a:rPr lang="en-US" sz="1400" dirty="0"/>
              <a:t>    iterator( Pole&lt;T&gt;* k,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</a:t>
            </a:r>
            <a:r>
              <a:rPr lang="en-US" sz="1400" dirty="0" err="1"/>
              <a:t>end_index</a:t>
            </a:r>
            <a:r>
              <a:rPr lang="en-US" sz="1400" dirty="0"/>
              <a:t>) : k_(k), </a:t>
            </a:r>
            <a:r>
              <a:rPr lang="en-US" sz="1400" dirty="0" err="1"/>
              <a:t>i</a:t>
            </a:r>
            <a:r>
              <a:rPr lang="en-US" sz="1400" dirty="0"/>
              <a:t>_(</a:t>
            </a:r>
            <a:r>
              <a:rPr lang="en-US" sz="1400" dirty="0" err="1"/>
              <a:t>i</a:t>
            </a:r>
            <a:r>
              <a:rPr lang="en-US" sz="1400" dirty="0"/>
              <a:t>) {}</a:t>
            </a:r>
          </a:p>
          <a:p>
            <a:r>
              <a:rPr lang="en-US" sz="1400" dirty="0"/>
              <a:t>    iterator( </a:t>
            </a:r>
            <a:r>
              <a:rPr lang="en-US" sz="1400" dirty="0" err="1"/>
              <a:t>const</a:t>
            </a:r>
            <a:r>
              <a:rPr lang="en-US" sz="1400" dirty="0"/>
              <a:t> iterator&amp; it) : k_(</a:t>
            </a:r>
            <a:r>
              <a:rPr lang="en-US" sz="1400" dirty="0" err="1"/>
              <a:t>it.k</a:t>
            </a:r>
            <a:r>
              <a:rPr lang="en-US" sz="1400" dirty="0"/>
              <a:t>_), </a:t>
            </a:r>
            <a:r>
              <a:rPr lang="en-US" sz="1400" dirty="0" err="1"/>
              <a:t>i</a:t>
            </a:r>
            <a:r>
              <a:rPr lang="en-US" sz="1400" dirty="0"/>
              <a:t>_(</a:t>
            </a:r>
            <a:r>
              <a:rPr lang="en-US" sz="1400" dirty="0" err="1"/>
              <a:t>it.i</a:t>
            </a:r>
            <a:r>
              <a:rPr lang="en-US" sz="1400" dirty="0"/>
              <a:t>_) {}</a:t>
            </a:r>
          </a:p>
          <a:p>
            <a:r>
              <a:rPr lang="en-US" sz="1400" dirty="0"/>
              <a:t>    T&amp; operator* () { return (*k_)[</a:t>
            </a:r>
            <a:r>
              <a:rPr lang="en-US" sz="1400" dirty="0" err="1"/>
              <a:t>i</a:t>
            </a:r>
            <a:r>
              <a:rPr lang="en-US" sz="1400" dirty="0"/>
              <a:t>_]; }</a:t>
            </a:r>
          </a:p>
          <a:p>
            <a:r>
              <a:rPr lang="en-US" sz="1400" dirty="0"/>
              <a:t>    bool operator != ( </a:t>
            </a:r>
            <a:r>
              <a:rPr lang="en-US" sz="1400" dirty="0" err="1"/>
              <a:t>const</a:t>
            </a:r>
            <a:r>
              <a:rPr lang="en-US" sz="1400" dirty="0"/>
              <a:t> iterator&amp; it2 ) { return this-&gt;k_ != it2.k_ || this-&gt;</a:t>
            </a:r>
            <a:r>
              <a:rPr lang="en-US" sz="1400" dirty="0" err="1"/>
              <a:t>i</a:t>
            </a:r>
            <a:r>
              <a:rPr lang="en-US" sz="1400" dirty="0"/>
              <a:t>_ != it2.i_;  }</a:t>
            </a:r>
          </a:p>
          <a:p>
            <a:r>
              <a:rPr lang="en-US" sz="1400" dirty="0"/>
              <a:t>    iterator operator ++() { if( ++</a:t>
            </a:r>
            <a:r>
              <a:rPr lang="en-US" sz="1400" dirty="0" err="1"/>
              <a:t>i</a:t>
            </a:r>
            <a:r>
              <a:rPr lang="en-US" sz="1400" dirty="0"/>
              <a:t>_ &gt;= k_-&gt;size_) </a:t>
            </a:r>
            <a:r>
              <a:rPr lang="en-US" sz="1400" dirty="0" err="1"/>
              <a:t>i</a:t>
            </a:r>
            <a:r>
              <a:rPr lang="en-US" sz="1400" dirty="0"/>
              <a:t>_ = </a:t>
            </a:r>
            <a:r>
              <a:rPr lang="en-US" sz="1400" dirty="0" err="1"/>
              <a:t>end_index</a:t>
            </a:r>
            <a:r>
              <a:rPr lang="en-US" sz="1400" dirty="0"/>
              <a:t>; return *this; }</a:t>
            </a:r>
          </a:p>
          <a:p>
            <a:r>
              <a:rPr lang="en-US" sz="1400" dirty="0"/>
              <a:t>  private:</a:t>
            </a:r>
          </a:p>
          <a:p>
            <a:r>
              <a:rPr lang="en-US" sz="1400" dirty="0"/>
              <a:t>    static 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end_index</a:t>
            </a:r>
            <a:r>
              <a:rPr lang="en-US" sz="1400" dirty="0"/>
              <a:t> = -1;</a:t>
            </a:r>
          </a:p>
          <a:p>
            <a:r>
              <a:rPr lang="en-US" sz="1400" dirty="0"/>
              <a:t>    Pole&lt;T&gt;* k_;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size_t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_;</a:t>
            </a:r>
          </a:p>
          <a:p>
            <a:r>
              <a:rPr lang="en-US" sz="1400" dirty="0"/>
              <a:t>  };</a:t>
            </a:r>
          </a:p>
          <a:p>
            <a:endParaRPr lang="en-US" sz="1400" dirty="0"/>
          </a:p>
          <a:p>
            <a:r>
              <a:rPr lang="en-US" sz="1400" dirty="0"/>
              <a:t>  iterator begin() { return iterator( this, 0); }</a:t>
            </a:r>
          </a:p>
          <a:p>
            <a:r>
              <a:rPr lang="en-US" sz="1400" dirty="0"/>
              <a:t>  iterator end() { return iterator( this); }</a:t>
            </a:r>
          </a:p>
          <a:p>
            <a:r>
              <a:rPr lang="en-US" sz="1400" dirty="0"/>
              <a:t>};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848100" y="1600200"/>
            <a:ext cx="1447800" cy="457200"/>
          </a:xfrm>
          <a:prstGeom prst="wedgeRoundRectCallout">
            <a:avLst>
              <a:gd name="adj1" fmla="val -62695"/>
              <a:gd name="adj2" fmla="val 58027"/>
              <a:gd name="adj3" fmla="val 16667"/>
            </a:avLst>
          </a:prstGeom>
          <a:solidFill>
            <a:srgbClr val="FFFF99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default: end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7396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Spojení </a:t>
            </a:r>
            <a:r>
              <a:rPr lang="en-US" dirty="0"/>
              <a:t>VS </a:t>
            </a:r>
            <a:r>
              <a:rPr lang="cs-CZ" dirty="0"/>
              <a:t>s repository</a:t>
            </a:r>
          </a:p>
          <a:p>
            <a:pPr lvl="1"/>
            <a:r>
              <a:rPr lang="en-US" dirty="0"/>
              <a:t>Clone or check out code</a:t>
            </a:r>
          </a:p>
          <a:p>
            <a:pPr lvl="2"/>
            <a:r>
              <a:rPr lang="en-US" dirty="0" err="1"/>
              <a:t>vytvo</a:t>
            </a:r>
            <a:r>
              <a:rPr lang="cs-CZ" dirty="0"/>
              <a:t>ří lokální repository - do ní zdrojáky</a:t>
            </a:r>
            <a:endParaRPr lang="cs-CZ" dirty="0">
              <a:latin typeface="Consolas" panose="020B0609020204030204" pitchFamily="49" charset="0"/>
            </a:endParaRPr>
          </a:p>
          <a:p>
            <a:r>
              <a:rPr lang="cs-CZ" dirty="0"/>
              <a:t>File / New Project / Console C</a:t>
            </a:r>
            <a:r>
              <a:rPr lang="en-US" dirty="0"/>
              <a:t>++</a:t>
            </a:r>
          </a:p>
          <a:p>
            <a:pPr lvl="1"/>
            <a:r>
              <a:rPr lang="en-US" dirty="0"/>
              <a:t>do </a:t>
            </a:r>
            <a:r>
              <a:rPr lang="en-US" dirty="0" err="1"/>
              <a:t>stejn</a:t>
            </a:r>
            <a:r>
              <a:rPr lang="cs-CZ" dirty="0"/>
              <a:t>ého adresáře</a:t>
            </a:r>
          </a:p>
          <a:p>
            <a:pPr lvl="2"/>
            <a:r>
              <a:rPr lang="cs-CZ" i="1" dirty="0"/>
              <a:t>... </a:t>
            </a:r>
            <a:r>
              <a:rPr lang="en-US" i="1" dirty="0"/>
              <a:t>add source code ...</a:t>
            </a:r>
            <a:endParaRPr lang="cs-CZ" i="1" dirty="0"/>
          </a:p>
          <a:p>
            <a:r>
              <a:rPr lang="cs-CZ" dirty="0"/>
              <a:t>Team Explorer</a:t>
            </a:r>
          </a:p>
          <a:p>
            <a:pPr lvl="1"/>
            <a:r>
              <a:rPr lang="en-US" dirty="0" err="1"/>
              <a:t>sy</a:t>
            </a:r>
            <a:r>
              <a:rPr lang="cs-CZ" dirty="0"/>
              <a:t>nc </a:t>
            </a:r>
            <a:r>
              <a:rPr lang="en-US" dirty="0"/>
              <a:t>= </a:t>
            </a:r>
            <a:r>
              <a:rPr lang="en-US" dirty="0" err="1"/>
              <a:t>vztah</a:t>
            </a:r>
            <a:r>
              <a:rPr lang="en-US" dirty="0"/>
              <a:t> </a:t>
            </a:r>
            <a:r>
              <a:rPr lang="en-US" dirty="0" err="1"/>
              <a:t>mezi</a:t>
            </a:r>
            <a:r>
              <a:rPr lang="en-US" dirty="0"/>
              <a:t> </a:t>
            </a:r>
            <a:r>
              <a:rPr lang="en-US" dirty="0" err="1"/>
              <a:t>lokalni</a:t>
            </a:r>
            <a:r>
              <a:rPr lang="en-US" dirty="0"/>
              <a:t> a </a:t>
            </a:r>
            <a:r>
              <a:rPr lang="en-US" dirty="0" err="1"/>
              <a:t>vzdalenou</a:t>
            </a:r>
            <a:r>
              <a:rPr lang="en-US" dirty="0"/>
              <a:t> repo</a:t>
            </a:r>
          </a:p>
          <a:p>
            <a:pPr lvl="1"/>
            <a:r>
              <a:rPr lang="en-US" dirty="0"/>
              <a:t>changes = </a:t>
            </a:r>
            <a:r>
              <a:rPr lang="en-US" dirty="0" err="1"/>
              <a:t>vztah</a:t>
            </a:r>
            <a:r>
              <a:rPr lang="en-US" dirty="0"/>
              <a:t> </a:t>
            </a:r>
            <a:r>
              <a:rPr lang="en-US" dirty="0" err="1"/>
              <a:t>mezi</a:t>
            </a:r>
            <a:r>
              <a:rPr lang="en-US" dirty="0"/>
              <a:t> </a:t>
            </a:r>
            <a:r>
              <a:rPr lang="en-US" dirty="0" err="1"/>
              <a:t>loc</a:t>
            </a:r>
            <a:r>
              <a:rPr lang="en-US" dirty="0"/>
              <a:t> repo (</a:t>
            </a:r>
            <a:r>
              <a:rPr lang="en-US" dirty="0" err="1"/>
              <a:t>tajna</a:t>
            </a:r>
            <a:r>
              <a:rPr lang="en-US" dirty="0"/>
              <a:t> </a:t>
            </a:r>
            <a:r>
              <a:rPr lang="en-US" dirty="0" err="1"/>
              <a:t>schovana</a:t>
            </a:r>
            <a:r>
              <a:rPr lang="en-US" dirty="0"/>
              <a:t>) a </a:t>
            </a:r>
            <a:r>
              <a:rPr lang="en-US" dirty="0" err="1"/>
              <a:t>soubory</a:t>
            </a:r>
            <a:endParaRPr lang="cs-CZ" dirty="0"/>
          </a:p>
          <a:p>
            <a:pPr lvl="1"/>
            <a:r>
              <a:rPr lang="cs-CZ" dirty="0"/>
              <a:t>Synchronization / Sync, Changes</a:t>
            </a:r>
            <a:endParaRPr lang="en-US" dirty="0"/>
          </a:p>
          <a:p>
            <a:pPr lvl="2"/>
            <a:r>
              <a:rPr lang="en-US" dirty="0"/>
              <a:t>Changes</a:t>
            </a:r>
          </a:p>
          <a:p>
            <a:pPr lvl="3"/>
            <a:r>
              <a:rPr lang="en-US" dirty="0"/>
              <a:t>.vs - </a:t>
            </a:r>
            <a:r>
              <a:rPr lang="en-US" dirty="0" err="1"/>
              <a:t>rmb</a:t>
            </a:r>
            <a:r>
              <a:rPr lang="en-US" dirty="0"/>
              <a:t>: </a:t>
            </a:r>
            <a:r>
              <a:rPr lang="en-US" b="1" dirty="0">
                <a:solidFill>
                  <a:srgbClr val="0033CC"/>
                </a:solidFill>
              </a:rPr>
              <a:t>ignore</a:t>
            </a:r>
            <a:r>
              <a:rPr lang="en-US" dirty="0"/>
              <a:t> these local items</a:t>
            </a:r>
          </a:p>
          <a:p>
            <a:pPr lvl="2"/>
            <a:r>
              <a:rPr lang="en-US" dirty="0"/>
              <a:t>Commit Staged (.</a:t>
            </a:r>
            <a:r>
              <a:rPr lang="en-US" dirty="0" err="1"/>
              <a:t>gitignore</a:t>
            </a:r>
            <a:r>
              <a:rPr lang="en-US" dirty="0"/>
              <a:t>), Commit All (.</a:t>
            </a:r>
            <a:r>
              <a:rPr lang="en-US" dirty="0" err="1"/>
              <a:t>cpp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je to v </a:t>
            </a:r>
            <a:r>
              <a:rPr lang="en-US" dirty="0" err="1"/>
              <a:t>loc</a:t>
            </a:r>
            <a:r>
              <a:rPr lang="en-US" dirty="0"/>
              <a:t> repo -&gt; sync do remote: Sync / Push</a:t>
            </a:r>
          </a:p>
          <a:p>
            <a:r>
              <a:rPr lang="en-US" dirty="0"/>
              <a:t>Build</a:t>
            </a:r>
          </a:p>
          <a:p>
            <a:pPr lvl="2"/>
            <a:r>
              <a:rPr lang="en-US" dirty="0" err="1"/>
              <a:t>vytvori</a:t>
            </a:r>
            <a:r>
              <a:rPr lang="en-US" dirty="0"/>
              <a:t> </a:t>
            </a:r>
            <a:r>
              <a:rPr lang="en-US" dirty="0" err="1"/>
              <a:t>spoustu</a:t>
            </a:r>
            <a:r>
              <a:rPr lang="en-US" dirty="0"/>
              <a:t> </a:t>
            </a:r>
            <a:r>
              <a:rPr lang="en-US" dirty="0" err="1"/>
              <a:t>tmp</a:t>
            </a:r>
            <a:endParaRPr lang="en-US" dirty="0"/>
          </a:p>
          <a:p>
            <a:pPr lvl="2"/>
            <a:r>
              <a:rPr lang="en-US" dirty="0"/>
              <a:t>Team Explorer / Changes</a:t>
            </a:r>
          </a:p>
          <a:p>
            <a:pPr lvl="3"/>
            <a:r>
              <a:rPr lang="en-US" dirty="0" err="1"/>
              <a:t>project_name</a:t>
            </a:r>
            <a:r>
              <a:rPr lang="en-US" dirty="0"/>
              <a:t>/Debug, Debug -&gt; </a:t>
            </a:r>
            <a:r>
              <a:rPr lang="en-US" dirty="0">
                <a:solidFill>
                  <a:srgbClr val="0033CC"/>
                </a:solidFill>
              </a:rPr>
              <a:t>ignore</a:t>
            </a:r>
            <a:r>
              <a:rPr lang="en-US" dirty="0"/>
              <a:t> these local items</a:t>
            </a:r>
          </a:p>
          <a:p>
            <a:pPr lvl="3"/>
            <a:r>
              <a:rPr lang="en-US" dirty="0"/>
              <a:t>comment / Commit Staged / Sync / Push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Gitlab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VS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609600"/>
            <a:ext cx="4191000" cy="584775"/>
          </a:xfrm>
          <a:prstGeom prst="rect">
            <a:avLst/>
          </a:prstGeom>
          <a:solidFill>
            <a:srgbClr val="E7F2FF"/>
          </a:solidFill>
          <a:ln w="9525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https://gitlab.mff.cuni.cz/teaching/nprg041/2019-20/zavoral/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novakova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989828" y="4225544"/>
            <a:ext cx="1508252" cy="594360"/>
          </a:xfrm>
          <a:prstGeom prst="wedgeRoundRectCallout">
            <a:avLst>
              <a:gd name="adj1" fmla="val -82365"/>
              <a:gd name="adj2" fmla="val -23341"/>
              <a:gd name="adj3" fmla="val 16667"/>
            </a:avLst>
          </a:prstGeom>
          <a:solidFill>
            <a:srgbClr val="FFFF99">
              <a:alpha val="65000"/>
            </a:srgbClr>
          </a:solidFill>
          <a:ln w="25400" cmpd="sng">
            <a:solidFill>
              <a:schemeClr val="accent3">
                <a:shade val="50000"/>
                <a:alpha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chemeClr val="tx1"/>
                </a:solidFill>
              </a:rPr>
              <a:t>VS 16.8 - zcela přepracováno</a:t>
            </a:r>
            <a:endParaRPr lang="cs-CZ" sz="1400" dirty="0">
              <a:ln w="19050">
                <a:noFill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35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</a:t>
            </a:r>
            <a:r>
              <a:rPr lang="cs-CZ" dirty="0"/>
              <a:t>čítání oveček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85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4"/>
            <a:ext cx="4086057" cy="6202750"/>
          </a:xfrm>
        </p:spPr>
        <p:txBody>
          <a:bodyPr>
            <a:noAutofit/>
          </a:bodyPr>
          <a:lstStyle/>
          <a:p>
            <a:r>
              <a:rPr lang="cs-CZ" dirty="0"/>
              <a:t>spočtěte</a:t>
            </a:r>
          </a:p>
          <a:p>
            <a:pPr lvl="1"/>
            <a:r>
              <a:rPr lang="cs-CZ" dirty="0"/>
              <a:t>počet znaků, řádek, slov, vět</a:t>
            </a:r>
            <a:endParaRPr lang="en-US" dirty="0"/>
          </a:p>
          <a:p>
            <a:pPr lvl="1"/>
            <a:r>
              <a:rPr lang="en-US" dirty="0" err="1"/>
              <a:t>po</a:t>
            </a:r>
            <a:r>
              <a:rPr lang="cs-CZ" dirty="0"/>
              <a:t>čet a součet čísel</a:t>
            </a:r>
          </a:p>
          <a:p>
            <a:pPr lvl="2"/>
            <a:endParaRPr lang="cs-CZ" sz="800" dirty="0"/>
          </a:p>
          <a:p>
            <a:r>
              <a:rPr lang="cs-CZ" dirty="0"/>
              <a:t>upřesnění zadání</a:t>
            </a:r>
          </a:p>
          <a:p>
            <a:pPr lvl="1"/>
            <a:r>
              <a:rPr lang="cs-CZ" dirty="0"/>
              <a:t>zdroj dat: cin, obecný istream</a:t>
            </a:r>
          </a:p>
          <a:p>
            <a:pPr lvl="1"/>
            <a:r>
              <a:rPr lang="en-US" dirty="0" err="1"/>
              <a:t>rozhran</a:t>
            </a:r>
            <a:r>
              <a:rPr lang="cs-CZ" dirty="0"/>
              <a:t>í</a:t>
            </a:r>
            <a:endParaRPr lang="en-US" dirty="0"/>
          </a:p>
          <a:p>
            <a:pPr lvl="2"/>
            <a:r>
              <a:rPr lang="cs-CZ" dirty="0"/>
              <a:t>aplikační logika vs. I/O</a:t>
            </a:r>
          </a:p>
          <a:p>
            <a:pPr lvl="2"/>
            <a:r>
              <a:rPr lang="en-US" dirty="0"/>
              <a:t>n</a:t>
            </a:r>
            <a:r>
              <a:rPr lang="cs-CZ" dirty="0"/>
              <a:t>ávratové hodnoty</a:t>
            </a:r>
            <a:endParaRPr lang="en-US" dirty="0"/>
          </a:p>
          <a:p>
            <a:pPr lvl="1"/>
            <a:r>
              <a:rPr lang="cs-CZ" dirty="0"/>
              <a:t>co to je slovo, věta</a:t>
            </a:r>
          </a:p>
          <a:p>
            <a:pPr lvl="2"/>
            <a:endParaRPr lang="cs-CZ" sz="800" dirty="0"/>
          </a:p>
          <a:p>
            <a:r>
              <a:rPr lang="cs-CZ" dirty="0"/>
              <a:t>postup</a:t>
            </a:r>
          </a:p>
          <a:p>
            <a:pPr marL="180975" lvl="1" indent="0">
              <a:buNone/>
            </a:pPr>
            <a:r>
              <a:rPr lang="cs-CZ" dirty="0"/>
              <a:t>1. funkční návrh</a:t>
            </a:r>
          </a:p>
          <a:p>
            <a:pPr marL="180975" lvl="1" indent="0">
              <a:buNone/>
            </a:pPr>
            <a:r>
              <a:rPr lang="cs-CZ" dirty="0"/>
              <a:t>2. objektový návrh</a:t>
            </a:r>
            <a:endParaRPr lang="en-US" dirty="0"/>
          </a:p>
          <a:p>
            <a:pPr lvl="2"/>
            <a:r>
              <a:rPr lang="en-US" dirty="0" err="1"/>
              <a:t>dekompozice</a:t>
            </a:r>
            <a:r>
              <a:rPr lang="en-US" dirty="0"/>
              <a:t>, </a:t>
            </a:r>
            <a:r>
              <a:rPr lang="cs-CZ" dirty="0"/>
              <a:t>encapsulace</a:t>
            </a:r>
          </a:p>
          <a:p>
            <a:pPr lvl="2"/>
            <a:r>
              <a:rPr lang="cs-CZ" dirty="0"/>
              <a:t>rozh</a:t>
            </a:r>
            <a:r>
              <a:rPr lang="en-US" dirty="0"/>
              <a:t>r</a:t>
            </a:r>
            <a:r>
              <a:rPr lang="cs-CZ" dirty="0"/>
              <a:t>aní</a:t>
            </a:r>
            <a:endParaRPr lang="en-US" dirty="0"/>
          </a:p>
          <a:p>
            <a:pPr marL="180975" lvl="1" indent="0">
              <a:buNone/>
            </a:pPr>
            <a:r>
              <a:rPr lang="cs-CZ" dirty="0"/>
              <a:t>3. </a:t>
            </a:r>
            <a:r>
              <a:rPr lang="en-US" dirty="0" err="1"/>
              <a:t>implementace</a:t>
            </a:r>
            <a:endParaRPr lang="cs-CZ" dirty="0"/>
          </a:p>
          <a:p>
            <a:pPr marL="180975" lvl="1" indent="0">
              <a:buNone/>
            </a:pPr>
            <a:r>
              <a:rPr lang="cs-CZ" dirty="0"/>
              <a:t>4. ladění - data</a:t>
            </a:r>
            <a:r>
              <a:rPr lang="en-US" dirty="0"/>
              <a:t>!</a:t>
            </a:r>
          </a:p>
          <a:p>
            <a:pPr lvl="2"/>
            <a:r>
              <a:rPr lang="en-US" dirty="0" err="1"/>
              <a:t>dostate</a:t>
            </a:r>
            <a:r>
              <a:rPr lang="cs-CZ" dirty="0"/>
              <a:t>čně velká a ošklivá</a:t>
            </a:r>
          </a:p>
          <a:p>
            <a:pPr lvl="2"/>
            <a:r>
              <a:rPr lang="cs-CZ" dirty="0"/>
              <a:t>okrajové případy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Počítání oveček</a:t>
            </a:r>
            <a:r>
              <a:rPr lang="en-US" dirty="0"/>
              <a:t>, </a:t>
            </a:r>
            <a:r>
              <a:rPr lang="en-US" dirty="0" err="1"/>
              <a:t>streamy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25983" y="683158"/>
            <a:ext cx="1999929" cy="258532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</a:t>
            </a:r>
            <a:r>
              <a:rPr lang="cs-CZ" dirty="0"/>
              <a:t>include </a:t>
            </a:r>
            <a:r>
              <a:rPr lang="en-US" dirty="0"/>
              <a:t>&lt;</a:t>
            </a:r>
            <a:r>
              <a:rPr lang="en-US" dirty="0" err="1">
                <a:solidFill>
                  <a:srgbClr val="0033CC"/>
                </a:solidFill>
              </a:rPr>
              <a:t>iostream</a:t>
            </a:r>
            <a:r>
              <a:rPr lang="en-US" dirty="0"/>
              <a:t>&gt;</a:t>
            </a:r>
          </a:p>
          <a:p>
            <a:endParaRPr lang="en-US" sz="600" dirty="0"/>
          </a:p>
          <a:p>
            <a:r>
              <a:rPr lang="cs-CZ" dirty="0">
                <a:solidFill>
                  <a:schemeClr val="accent2">
                    <a:lumMod val="75000"/>
                  </a:schemeClr>
                </a:solidFill>
              </a:rPr>
              <a:t>fc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lang="en-US" dirty="0"/>
              <a:t>( </a:t>
            </a:r>
            <a:r>
              <a:rPr lang="en-US" dirty="0" err="1">
                <a:solidFill>
                  <a:srgbClr val="0033CC"/>
                </a:solidFill>
              </a:rPr>
              <a:t>istream</a:t>
            </a:r>
            <a:r>
              <a:rPr lang="en-US" dirty="0"/>
              <a:t>&amp; s) {</a:t>
            </a:r>
          </a:p>
          <a:p>
            <a:r>
              <a:rPr lang="cs-CZ" dirty="0"/>
              <a:t>  char c;</a:t>
            </a:r>
            <a:endParaRPr lang="en-US" dirty="0"/>
          </a:p>
          <a:p>
            <a:r>
              <a:rPr lang="cs-CZ" dirty="0"/>
              <a:t>  </a:t>
            </a:r>
            <a:r>
              <a:rPr lang="en-US" dirty="0"/>
              <a:t>string word;</a:t>
            </a:r>
            <a:endParaRPr lang="cs-CZ" dirty="0"/>
          </a:p>
          <a:p>
            <a:r>
              <a:rPr lang="cs-CZ" dirty="0"/>
              <a:t>  for(;;) {</a:t>
            </a:r>
          </a:p>
          <a:p>
            <a:r>
              <a:rPr lang="en-US" dirty="0"/>
              <a:t>  </a:t>
            </a:r>
            <a:r>
              <a:rPr lang="cs-CZ" dirty="0"/>
              <a:t>  c = s.</a:t>
            </a:r>
            <a:r>
              <a:rPr lang="cs-CZ" dirty="0">
                <a:solidFill>
                  <a:srgbClr val="0033CC"/>
                </a:solidFill>
              </a:rPr>
              <a:t>get</a:t>
            </a:r>
            <a:r>
              <a:rPr lang="cs-CZ" dirty="0"/>
              <a:t>();</a:t>
            </a:r>
          </a:p>
          <a:p>
            <a:r>
              <a:rPr lang="cs-CZ" dirty="0"/>
              <a:t>    s </a:t>
            </a:r>
            <a:r>
              <a:rPr lang="en-US" dirty="0">
                <a:solidFill>
                  <a:srgbClr val="0033CC"/>
                </a:solidFill>
              </a:rPr>
              <a:t>&gt;&gt;</a:t>
            </a:r>
            <a:r>
              <a:rPr lang="en-US" dirty="0"/>
              <a:t> word;</a:t>
            </a:r>
            <a:endParaRPr lang="cs-CZ" dirty="0"/>
          </a:p>
          <a:p>
            <a:r>
              <a:rPr lang="en-US" dirty="0"/>
              <a:t>  </a:t>
            </a:r>
            <a:r>
              <a:rPr lang="cs-CZ" dirty="0"/>
              <a:t>  if( s.</a:t>
            </a:r>
            <a:r>
              <a:rPr lang="cs-CZ" dirty="0">
                <a:solidFill>
                  <a:srgbClr val="0033CC"/>
                </a:solidFill>
              </a:rPr>
              <a:t>fail</a:t>
            </a:r>
            <a:r>
              <a:rPr lang="cs-CZ" dirty="0"/>
              <a:t>())</a:t>
            </a:r>
          </a:p>
          <a:p>
            <a:r>
              <a:rPr lang="en-US" dirty="0"/>
              <a:t>    </a:t>
            </a:r>
            <a:r>
              <a:rPr lang="cs-CZ" dirty="0"/>
              <a:t>  return;</a:t>
            </a:r>
          </a:p>
          <a:p>
            <a:r>
              <a:rPr lang="cs-CZ" dirty="0"/>
              <a:t>  </a:t>
            </a:r>
            <a:r>
              <a:rPr lang="en-US" dirty="0"/>
              <a:t>  </a:t>
            </a:r>
            <a:r>
              <a:rPr lang="cs-CZ" dirty="0"/>
              <a:t>process( c);</a:t>
            </a:r>
          </a:p>
          <a:p>
            <a:r>
              <a:rPr lang="cs-CZ" dirty="0"/>
              <a:t>  </a:t>
            </a:r>
            <a:r>
              <a:rPr lang="en-US" dirty="0"/>
              <a:t>}</a:t>
            </a:r>
            <a:endParaRPr lang="cs-CZ" dirty="0"/>
          </a:p>
          <a:p>
            <a:r>
              <a:rPr lang="cs-CZ" dirty="0"/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401961" y="1238597"/>
            <a:ext cx="1966640" cy="623852"/>
          </a:xfrm>
          <a:prstGeom prst="wedgeRoundRectCallout">
            <a:avLst>
              <a:gd name="adj1" fmla="val 87441"/>
              <a:gd name="adj2" fmla="val 5358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(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pokus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o)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na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č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ten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znaku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(nemusí se povést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)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4392994" y="552143"/>
            <a:ext cx="1965739" cy="609600"/>
          </a:xfrm>
          <a:prstGeom prst="wedgeRoundRectCallout">
            <a:avLst>
              <a:gd name="adj1" fmla="val 97665"/>
              <a:gd name="adj2" fmla="val 3107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jakýkoliv vstupní stream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(cin, soubor, řetězec, ...)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411829" y="2406667"/>
            <a:ext cx="1956772" cy="609600"/>
          </a:xfrm>
          <a:prstGeom prst="wedgeRoundRectCallout">
            <a:avLst>
              <a:gd name="adj1" fmla="val 87298"/>
              <a:gd name="adj2" fmla="val -5162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detekce jakékoliv chyby (např. EOF)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411829" y="3097876"/>
            <a:ext cx="1956772" cy="381000"/>
          </a:xfrm>
          <a:prstGeom prst="wedgeRoundRectCallout">
            <a:avLst>
              <a:gd name="adj1" fmla="val 124269"/>
              <a:gd name="adj2" fmla="val -11940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platná načtená hodnota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16114" y="3643612"/>
            <a:ext cx="1999930" cy="147732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#include &lt;</a:t>
            </a:r>
            <a:r>
              <a:rPr lang="en-US" dirty="0" err="1">
                <a:solidFill>
                  <a:srgbClr val="0033CC"/>
                </a:solidFill>
              </a:rPr>
              <a:t>fstream</a:t>
            </a:r>
            <a:r>
              <a:rPr lang="en-US" dirty="0"/>
              <a:t>&gt;</a:t>
            </a:r>
          </a:p>
          <a:p>
            <a:endParaRPr lang="en-US" sz="600" dirty="0"/>
          </a:p>
          <a:p>
            <a:r>
              <a:rPr lang="cs-CZ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ce</a:t>
            </a:r>
            <a:r>
              <a:rPr lang="en-US" dirty="0"/>
              <a:t>( </a:t>
            </a:r>
            <a:r>
              <a:rPr lang="en-US" dirty="0" err="1"/>
              <a:t>cin</a:t>
            </a:r>
            <a:r>
              <a:rPr lang="en-US" dirty="0"/>
              <a:t>);</a:t>
            </a:r>
            <a:endParaRPr lang="cs-CZ" dirty="0"/>
          </a:p>
          <a:p>
            <a:endParaRPr lang="cs-CZ" sz="600" dirty="0"/>
          </a:p>
          <a:p>
            <a:r>
              <a:rPr lang="en-US" dirty="0">
                <a:solidFill>
                  <a:srgbClr val="0033CC"/>
                </a:solidFill>
              </a:rPr>
              <a:t>if</a:t>
            </a:r>
            <a:r>
              <a:rPr lang="cs-CZ" dirty="0">
                <a:solidFill>
                  <a:srgbClr val="0033CC"/>
                </a:solidFill>
              </a:rPr>
              <a:t>stream </a:t>
            </a:r>
            <a:r>
              <a:rPr lang="en-US" dirty="0"/>
              <a:t>f</a:t>
            </a:r>
            <a:r>
              <a:rPr lang="cs-CZ" dirty="0"/>
              <a:t>;</a:t>
            </a:r>
          </a:p>
          <a:p>
            <a:r>
              <a:rPr lang="en-US" dirty="0"/>
              <a:t>f</a:t>
            </a:r>
            <a:r>
              <a:rPr lang="cs-CZ" dirty="0"/>
              <a:t>.</a:t>
            </a:r>
            <a:r>
              <a:rPr lang="cs-CZ" dirty="0">
                <a:solidFill>
                  <a:srgbClr val="0033CC"/>
                </a:solidFill>
              </a:rPr>
              <a:t>open</a:t>
            </a:r>
            <a:r>
              <a:rPr lang="cs-CZ" dirty="0"/>
              <a:t>( "file.txt");</a:t>
            </a:r>
          </a:p>
          <a:p>
            <a:r>
              <a:rPr lang="cs-CZ" dirty="0"/>
              <a:t>if( ! </a:t>
            </a:r>
            <a:r>
              <a:rPr lang="en-US" dirty="0"/>
              <a:t>f</a:t>
            </a:r>
            <a:r>
              <a:rPr lang="cs-CZ" dirty="0"/>
              <a:t>.</a:t>
            </a:r>
            <a:r>
              <a:rPr lang="cs-CZ" dirty="0">
                <a:solidFill>
                  <a:srgbClr val="0033CC"/>
                </a:solidFill>
              </a:rPr>
              <a:t>good</a:t>
            </a:r>
            <a:r>
              <a:rPr lang="cs-CZ" dirty="0"/>
              <a:t>()) ....</a:t>
            </a:r>
          </a:p>
          <a:p>
            <a:r>
              <a:rPr lang="cs-CZ" dirty="0">
                <a:solidFill>
                  <a:schemeClr val="accent2">
                    <a:lumMod val="75000"/>
                  </a:schemeClr>
                </a:solidFill>
              </a:rPr>
              <a:t>fce</a:t>
            </a:r>
            <a:r>
              <a:rPr lang="en-US" dirty="0"/>
              <a:t>( f);</a:t>
            </a:r>
            <a:endParaRPr lang="cs-CZ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401961" y="3890588"/>
            <a:ext cx="1956772" cy="381000"/>
          </a:xfrm>
          <a:prstGeom prst="wedgeRoundRectCallout">
            <a:avLst>
              <a:gd name="adj1" fmla="val 71381"/>
              <a:gd name="adj2" fmla="val 47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zpracov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ání std vstupu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401961" y="4573053"/>
            <a:ext cx="1956772" cy="340492"/>
          </a:xfrm>
          <a:prstGeom prst="wedgeRoundRectCallout">
            <a:avLst>
              <a:gd name="adj1" fmla="val 70583"/>
              <a:gd name="adj2" fmla="val 5123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zpracov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ání souboru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4401961" y="1944058"/>
            <a:ext cx="1956772" cy="381000"/>
          </a:xfrm>
          <a:prstGeom prst="wedgeRoundRectCallout">
            <a:avLst>
              <a:gd name="adj1" fmla="val 84793"/>
              <a:gd name="adj2" fmla="val -26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na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čtení řetězce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2896389" y="2796213"/>
            <a:ext cx="1178025" cy="529117"/>
          </a:xfrm>
          <a:prstGeom prst="wedgeRoundRectCallout">
            <a:avLst>
              <a:gd name="adj1" fmla="val -71139"/>
              <a:gd name="adj2" fmla="val -3482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nikdy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dohromady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AutoShape 28"/>
          <p:cNvSpPr>
            <a:spLocks noChangeArrowheads="1"/>
          </p:cNvSpPr>
          <p:nvPr/>
        </p:nvSpPr>
        <p:spPr bwMode="auto">
          <a:xfrm>
            <a:off x="5041830" y="5787237"/>
            <a:ext cx="3269021" cy="497369"/>
          </a:xfrm>
          <a:prstGeom prst="wedgeRoundRectCallout">
            <a:avLst>
              <a:gd name="adj1" fmla="val 16801"/>
              <a:gd name="adj2" fmla="val -4953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multiplatformnost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- Visual Studio / WSL2</a:t>
            </a:r>
          </a:p>
        </p:txBody>
      </p:sp>
    </p:spTree>
    <p:extLst>
      <p:ext uri="{BB962C8B-B14F-4D97-AF65-F5344CB8AC3E}">
        <p14:creationId xmlns:p14="http://schemas.microsoft.com/office/powerpoint/2010/main" val="186254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WSL2</a:t>
            </a:r>
            <a:r>
              <a:rPr lang="en-US" dirty="0"/>
              <a:t> a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4294967295"/>
          </p:nvPr>
        </p:nvSpPr>
        <p:spPr>
          <a:xfrm>
            <a:off x="146304" y="581152"/>
            <a:ext cx="8769096" cy="612444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cs-CZ" sz="2400" dirty="0"/>
              <a:t>Windows Subsystem for Linux</a:t>
            </a:r>
            <a:endParaRPr lang="en-US" sz="2400" dirty="0"/>
          </a:p>
          <a:p>
            <a:pPr lvl="1"/>
            <a:r>
              <a:rPr lang="en-US" dirty="0"/>
              <a:t>VM s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err="1"/>
              <a:t>kernelem</a:t>
            </a:r>
            <a:endParaRPr lang="en-US" dirty="0"/>
          </a:p>
          <a:p>
            <a:pPr lvl="2"/>
            <a:r>
              <a:rPr lang="en-US" sz="1500" dirty="0"/>
              <a:t>https://learn.microsoft.com/en-us/cpp/build/walkthrough-build-debug-wsl2?view=msvc-170</a:t>
            </a:r>
          </a:p>
          <a:p>
            <a:pPr lvl="2"/>
            <a:r>
              <a:rPr lang="en-US" dirty="0" err="1"/>
              <a:t>wsl</a:t>
            </a:r>
            <a:r>
              <a:rPr lang="en-US" dirty="0"/>
              <a:t> --install   /   </a:t>
            </a:r>
            <a:r>
              <a:rPr lang="en-US" dirty="0" err="1"/>
              <a:t>wsl</a:t>
            </a:r>
            <a:r>
              <a:rPr lang="en-US" dirty="0"/>
              <a:t> --install -d Ubuntu</a:t>
            </a:r>
          </a:p>
          <a:p>
            <a:pPr lvl="3"/>
            <a:r>
              <a:rPr lang="en-US" dirty="0" err="1"/>
              <a:t>distribuce</a:t>
            </a:r>
            <a:r>
              <a:rPr lang="en-US" dirty="0"/>
              <a:t> - Ubuntu, </a:t>
            </a:r>
            <a:r>
              <a:rPr lang="en-US" dirty="0" err="1"/>
              <a:t>Debian</a:t>
            </a:r>
            <a:r>
              <a:rPr lang="en-US" dirty="0"/>
              <a:t>, Kali, SUSE, ...</a:t>
            </a:r>
          </a:p>
          <a:p>
            <a:pPr lvl="2"/>
            <a:r>
              <a:rPr lang="en-US" dirty="0"/>
              <a:t>install build tools</a:t>
            </a:r>
          </a:p>
          <a:p>
            <a:pPr lvl="3"/>
            <a:r>
              <a:rPr lang="en-US" dirty="0" err="1"/>
              <a:t>sudo</a:t>
            </a:r>
            <a:r>
              <a:rPr lang="en-US" dirty="0"/>
              <a:t> apt update</a:t>
            </a:r>
          </a:p>
          <a:p>
            <a:pPr lvl="3"/>
            <a:r>
              <a:rPr lang="en-US" dirty="0" err="1"/>
              <a:t>sudo</a:t>
            </a:r>
            <a:r>
              <a:rPr lang="en-US" dirty="0"/>
              <a:t> apt install g++ </a:t>
            </a:r>
            <a:r>
              <a:rPr lang="en-US" dirty="0" err="1"/>
              <a:t>gdb</a:t>
            </a:r>
            <a:r>
              <a:rPr lang="en-US" dirty="0"/>
              <a:t> make ninja-build </a:t>
            </a:r>
            <a:r>
              <a:rPr lang="en-US" dirty="0" err="1"/>
              <a:t>rsync</a:t>
            </a:r>
            <a:r>
              <a:rPr lang="en-US" dirty="0"/>
              <a:t> zip</a:t>
            </a:r>
          </a:p>
          <a:p>
            <a:pPr lvl="1"/>
            <a:r>
              <a:rPr lang="en-US" dirty="0"/>
              <a:t>filesystem</a:t>
            </a:r>
          </a:p>
          <a:p>
            <a:pPr lvl="2"/>
            <a:r>
              <a:rPr lang="en-US" dirty="0" err="1"/>
              <a:t>win</a:t>
            </a:r>
            <a:r>
              <a:rPr lang="en-US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en-US" dirty="0" err="1"/>
              <a:t>lx</a:t>
            </a:r>
            <a:r>
              <a:rPr lang="en-US" dirty="0"/>
              <a:t>: //</a:t>
            </a:r>
            <a:r>
              <a:rPr lang="en-US" dirty="0" err="1"/>
              <a:t>wsl</a:t>
            </a:r>
            <a:r>
              <a:rPr lang="en-US" dirty="0"/>
              <a:t>$/</a:t>
            </a:r>
          </a:p>
          <a:p>
            <a:pPr lvl="2"/>
            <a:r>
              <a:rPr lang="en-US" dirty="0" err="1"/>
              <a:t>lx</a:t>
            </a:r>
            <a:r>
              <a:rPr lang="en-US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en-US" dirty="0" err="1"/>
              <a:t>win</a:t>
            </a:r>
            <a:r>
              <a:rPr lang="en-US" dirty="0"/>
              <a:t>: /</a:t>
            </a:r>
            <a:r>
              <a:rPr lang="en-US" dirty="0" err="1"/>
              <a:t>mnt</a:t>
            </a:r>
            <a:r>
              <a:rPr lang="en-US" dirty="0"/>
              <a:t>/c/</a:t>
            </a:r>
          </a:p>
          <a:p>
            <a:pPr lvl="2"/>
            <a:r>
              <a:rPr lang="en-US" sz="1200" dirty="0"/>
              <a:t>C:\Users\xxx\AppData\Local\Packages\CanonicalGroupLimited.UbuntuonWindows_79rhkp1fndgsc\LocalState\rootfs</a:t>
            </a:r>
          </a:p>
          <a:p>
            <a:r>
              <a:rPr lang="en-US" dirty="0"/>
              <a:t>Multiplatform development in VS</a:t>
            </a:r>
          </a:p>
          <a:p>
            <a:pPr lvl="1"/>
            <a:r>
              <a:rPr lang="en-US" sz="1800" dirty="0" err="1"/>
              <a:t>CMake</a:t>
            </a:r>
            <a:r>
              <a:rPr lang="en-US" sz="1800" dirty="0"/>
              <a:t> project - C++ / Windows / Linux / Console</a:t>
            </a:r>
          </a:p>
          <a:p>
            <a:pPr lvl="2"/>
            <a:r>
              <a:rPr lang="en-US" dirty="0"/>
              <a:t>CMakeLists.txt</a:t>
            </a:r>
          </a:p>
          <a:p>
            <a:pPr lvl="2"/>
            <a:r>
              <a:rPr lang="en-US" i="1" dirty="0"/>
              <a:t>(may install some tools for the first time)</a:t>
            </a:r>
          </a:p>
          <a:p>
            <a:pPr lvl="1"/>
            <a:r>
              <a:rPr lang="en-US" dirty="0"/>
              <a:t>source files in Win FS</a:t>
            </a:r>
          </a:p>
          <a:p>
            <a:pPr lvl="1"/>
            <a:r>
              <a:rPr lang="en-US" dirty="0"/>
              <a:t>Target System (</a:t>
            </a:r>
            <a:r>
              <a:rPr lang="en-US" dirty="0" err="1"/>
              <a:t>dropbox</a:t>
            </a:r>
            <a:r>
              <a:rPr lang="en-US" dirty="0"/>
              <a:t>) - WSL: Ubuntu</a:t>
            </a:r>
          </a:p>
          <a:p>
            <a:pPr lvl="1"/>
            <a:r>
              <a:rPr lang="en-US" dirty="0"/>
              <a:t>build </a:t>
            </a: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en-US" dirty="0"/>
              <a:t> </a:t>
            </a:r>
            <a:r>
              <a:rPr lang="en-US" dirty="0" err="1"/>
              <a:t>gcc</a:t>
            </a:r>
            <a:r>
              <a:rPr lang="en-US" dirty="0"/>
              <a:t>, </a:t>
            </a:r>
            <a:r>
              <a:rPr lang="en-US" dirty="0" err="1"/>
              <a:t>linux</a:t>
            </a:r>
            <a:r>
              <a:rPr lang="en-US" dirty="0"/>
              <a:t> executables</a:t>
            </a:r>
          </a:p>
          <a:p>
            <a:pPr lvl="1"/>
            <a:r>
              <a:rPr lang="en-US" dirty="0"/>
              <a:t>run from </a:t>
            </a:r>
            <a:r>
              <a:rPr lang="en-US" dirty="0" err="1"/>
              <a:t>linux</a:t>
            </a:r>
            <a:r>
              <a:rPr lang="en-US" dirty="0"/>
              <a:t> console / debug in VS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733" y="4278988"/>
            <a:ext cx="3297227" cy="247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8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Překlad a linkování</a:t>
            </a:r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089025" y="5287963"/>
            <a:ext cx="914400" cy="609600"/>
          </a:xfrm>
          <a:prstGeom prst="flowChartDocumen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.c</a:t>
            </a:r>
            <a:endParaRPr lang="en-US" sz="160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84238" y="2060575"/>
            <a:ext cx="1062037" cy="757238"/>
          </a:xfrm>
          <a:prstGeom prst="flowChartMultidocumen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.h</a:t>
            </a:r>
            <a:endParaRPr lang="en-US" sz="160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484438" y="2060575"/>
            <a:ext cx="1062037" cy="757238"/>
          </a:xfrm>
          <a:prstGeom prst="flowChartMultidocumen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.h</a:t>
            </a:r>
            <a:endParaRPr lang="en-US" sz="160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 flipH="1">
            <a:off x="2484438" y="3813175"/>
            <a:ext cx="914400" cy="609600"/>
          </a:xfrm>
          <a:prstGeom prst="flowChartOnlineStorage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 dirty="0"/>
              <a:t> CC</a:t>
            </a:r>
            <a:endParaRPr lang="en-US" sz="1600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084638" y="3813175"/>
            <a:ext cx="914400" cy="609600"/>
          </a:xfrm>
          <a:prstGeom prst="flowChartAlternateProcess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.obj</a:t>
            </a:r>
            <a:endParaRPr lang="en-US" sz="1600"/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 flipH="1">
            <a:off x="5684838" y="3813175"/>
            <a:ext cx="914400" cy="609600"/>
          </a:xfrm>
          <a:prstGeom prst="flowChartOnlineStorage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Link</a:t>
            </a:r>
            <a:endParaRPr lang="en-US" sz="1600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7285038" y="3813175"/>
            <a:ext cx="914400" cy="609600"/>
          </a:xfrm>
          <a:prstGeom prst="flowChartAlternateProcess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</a:t>
            </a:r>
            <a:r>
              <a:rPr lang="en-US" sz="1600"/>
              <a:t>exe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798638" y="411797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1417638" y="2746375"/>
            <a:ext cx="1143000" cy="1066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941638" y="2746375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3398838" y="4117975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4999038" y="4117975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541838" y="2670175"/>
            <a:ext cx="1295400" cy="1143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6065838" y="2670175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6599238" y="4117975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4237038" y="2060575"/>
            <a:ext cx="914400" cy="609600"/>
          </a:xfrm>
          <a:prstGeom prst="flowChartAlternateProcess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.obj</a:t>
            </a:r>
            <a:endParaRPr lang="en-US" sz="1600"/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4160838" y="2136775"/>
            <a:ext cx="914400" cy="609600"/>
          </a:xfrm>
          <a:prstGeom prst="flowChartAlternateProcess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.obj</a:t>
            </a:r>
            <a:endParaRPr lang="en-US" sz="1600"/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4084638" y="2212975"/>
            <a:ext cx="914400" cy="609600"/>
          </a:xfrm>
          <a:prstGeom prst="flowChartAlternateProcess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.obj</a:t>
            </a:r>
            <a:endParaRPr lang="en-US" sz="1600"/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auto">
          <a:xfrm>
            <a:off x="5684838" y="2060575"/>
            <a:ext cx="914400" cy="609600"/>
          </a:xfrm>
          <a:prstGeom prst="flowChartAlternateProcess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.obj</a:t>
            </a:r>
            <a:endParaRPr lang="en-US" sz="1600"/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auto">
          <a:xfrm>
            <a:off x="5608638" y="2136775"/>
            <a:ext cx="914400" cy="609600"/>
          </a:xfrm>
          <a:prstGeom prst="flowChartAlternateProcess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.obj</a:t>
            </a:r>
            <a:endParaRPr lang="en-US" sz="1600"/>
          </a:p>
        </p:txBody>
      </p:sp>
      <p:sp>
        <p:nvSpPr>
          <p:cNvPr id="24" name="AutoShape 23"/>
          <p:cNvSpPr>
            <a:spLocks noChangeArrowheads="1"/>
          </p:cNvSpPr>
          <p:nvPr/>
        </p:nvSpPr>
        <p:spPr bwMode="auto">
          <a:xfrm>
            <a:off x="5532438" y="2212975"/>
            <a:ext cx="914400" cy="609600"/>
          </a:xfrm>
          <a:prstGeom prst="flowChartAlternateProcess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.lib</a:t>
            </a:r>
            <a:endParaRPr lang="en-US" sz="1600"/>
          </a:p>
        </p:txBody>
      </p:sp>
      <p:sp>
        <p:nvSpPr>
          <p:cNvPr id="25" name="AutoShape 24"/>
          <p:cNvSpPr>
            <a:spLocks noChangeArrowheads="1"/>
          </p:cNvSpPr>
          <p:nvPr/>
        </p:nvSpPr>
        <p:spPr bwMode="auto">
          <a:xfrm>
            <a:off x="4265613" y="5135563"/>
            <a:ext cx="914400" cy="609600"/>
          </a:xfrm>
          <a:prstGeom prst="flowChartAlternateProcess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.obj</a:t>
            </a:r>
            <a:endParaRPr lang="en-US" sz="1600"/>
          </a:p>
        </p:txBody>
      </p:sp>
      <p:sp>
        <p:nvSpPr>
          <p:cNvPr id="26" name="AutoShape 25"/>
          <p:cNvSpPr>
            <a:spLocks noChangeArrowheads="1"/>
          </p:cNvSpPr>
          <p:nvPr/>
        </p:nvSpPr>
        <p:spPr bwMode="auto">
          <a:xfrm>
            <a:off x="4189413" y="5211763"/>
            <a:ext cx="914400" cy="609600"/>
          </a:xfrm>
          <a:prstGeom prst="flowChartAlternateProcess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.obj</a:t>
            </a:r>
            <a:endParaRPr lang="en-US" sz="1600"/>
          </a:p>
        </p:txBody>
      </p:sp>
      <p:sp>
        <p:nvSpPr>
          <p:cNvPr id="27" name="AutoShape 26"/>
          <p:cNvSpPr>
            <a:spLocks noChangeArrowheads="1"/>
          </p:cNvSpPr>
          <p:nvPr/>
        </p:nvSpPr>
        <p:spPr bwMode="auto">
          <a:xfrm>
            <a:off x="4113213" y="5287963"/>
            <a:ext cx="914400" cy="609600"/>
          </a:xfrm>
          <a:prstGeom prst="flowChartAlternateProcess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.obj</a:t>
            </a:r>
            <a:endParaRPr lang="en-US" sz="1600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5151438" y="4422775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29" name="AutoShape 28"/>
          <p:cNvSpPr>
            <a:spLocks noChangeArrowheads="1"/>
          </p:cNvSpPr>
          <p:nvPr/>
        </p:nvSpPr>
        <p:spPr bwMode="auto">
          <a:xfrm>
            <a:off x="1233488" y="4640263"/>
            <a:ext cx="2952750" cy="360362"/>
          </a:xfrm>
          <a:prstGeom prst="wedgeRoundRectCallout">
            <a:avLst>
              <a:gd name="adj1" fmla="val 3546"/>
              <a:gd name="adj2" fmla="val -10286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kompilace jednoho modulu</a:t>
            </a:r>
          </a:p>
        </p:txBody>
      </p:sp>
      <p:sp>
        <p:nvSpPr>
          <p:cNvPr id="30" name="AutoShape 30"/>
          <p:cNvSpPr>
            <a:spLocks noChangeArrowheads="1"/>
          </p:cNvSpPr>
          <p:nvPr/>
        </p:nvSpPr>
        <p:spPr bwMode="auto">
          <a:xfrm>
            <a:off x="6324600" y="1219200"/>
            <a:ext cx="1223963" cy="358775"/>
          </a:xfrm>
          <a:prstGeom prst="wedgeRoundRectCallout">
            <a:avLst>
              <a:gd name="adj1" fmla="val -58949"/>
              <a:gd name="adj2" fmla="val 14114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knihovny</a:t>
            </a:r>
          </a:p>
        </p:txBody>
      </p:sp>
      <p:sp>
        <p:nvSpPr>
          <p:cNvPr id="31" name="AutoShape 31"/>
          <p:cNvSpPr>
            <a:spLocks noChangeArrowheads="1"/>
          </p:cNvSpPr>
          <p:nvPr/>
        </p:nvSpPr>
        <p:spPr bwMode="auto">
          <a:xfrm>
            <a:off x="3394075" y="1219200"/>
            <a:ext cx="2016125" cy="373063"/>
          </a:xfrm>
          <a:prstGeom prst="wedgeRoundRectCallout">
            <a:avLst>
              <a:gd name="adj1" fmla="val -57960"/>
              <a:gd name="adj2" fmla="val 15010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knihovní headery</a:t>
            </a:r>
          </a:p>
        </p:txBody>
      </p:sp>
      <p:sp>
        <p:nvSpPr>
          <p:cNvPr id="32" name="AutoShape 32"/>
          <p:cNvSpPr>
            <a:spLocks noChangeArrowheads="1"/>
          </p:cNvSpPr>
          <p:nvPr/>
        </p:nvSpPr>
        <p:spPr bwMode="auto">
          <a:xfrm>
            <a:off x="1304925" y="1255713"/>
            <a:ext cx="1728788" cy="360362"/>
          </a:xfrm>
          <a:prstGeom prst="wedgeRoundRectCallout">
            <a:avLst>
              <a:gd name="adj1" fmla="val -45315"/>
              <a:gd name="adj2" fmla="val 14119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vlastní headery</a:t>
            </a:r>
          </a:p>
        </p:txBody>
      </p:sp>
      <p:sp>
        <p:nvSpPr>
          <p:cNvPr id="33" name="AutoShape 34"/>
          <p:cNvSpPr>
            <a:spLocks noChangeArrowheads="1"/>
          </p:cNvSpPr>
          <p:nvPr/>
        </p:nvSpPr>
        <p:spPr bwMode="auto">
          <a:xfrm>
            <a:off x="873125" y="3775075"/>
            <a:ext cx="914400" cy="609600"/>
          </a:xfrm>
          <a:prstGeom prst="flowChartDocumen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.cpp</a:t>
            </a:r>
            <a:endParaRPr lang="en-US" sz="1600"/>
          </a:p>
        </p:txBody>
      </p:sp>
      <p:sp>
        <p:nvSpPr>
          <p:cNvPr id="34" name="AutoShape 35"/>
          <p:cNvSpPr>
            <a:spLocks noChangeArrowheads="1"/>
          </p:cNvSpPr>
          <p:nvPr/>
        </p:nvSpPr>
        <p:spPr bwMode="auto">
          <a:xfrm>
            <a:off x="946150" y="5432425"/>
            <a:ext cx="914400" cy="609600"/>
          </a:xfrm>
          <a:prstGeom prst="flowChartDocumen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.c</a:t>
            </a:r>
            <a:endParaRPr lang="en-US" sz="1600"/>
          </a:p>
        </p:txBody>
      </p:sp>
      <p:sp>
        <p:nvSpPr>
          <p:cNvPr id="35" name="AutoShape 36"/>
          <p:cNvSpPr>
            <a:spLocks noChangeArrowheads="1"/>
          </p:cNvSpPr>
          <p:nvPr/>
        </p:nvSpPr>
        <p:spPr bwMode="auto">
          <a:xfrm>
            <a:off x="801688" y="5575300"/>
            <a:ext cx="914400" cy="609600"/>
          </a:xfrm>
          <a:prstGeom prst="flowChartDocumen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cs-CZ" sz="1600"/>
              <a:t>.cpp</a:t>
            </a:r>
            <a:endParaRPr lang="en-US" sz="1600"/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>
            <a:off x="2025650" y="5503863"/>
            <a:ext cx="2087563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lg"/>
          </a:ln>
          <a:effectLst/>
        </p:spPr>
        <p:txBody>
          <a:bodyPr wrap="none"/>
          <a:lstStyle/>
          <a:p>
            <a:endParaRPr lang="cs-CZ"/>
          </a:p>
        </p:txBody>
      </p:sp>
      <p:sp>
        <p:nvSpPr>
          <p:cNvPr id="37" name="AutoShape 38"/>
          <p:cNvSpPr>
            <a:spLocks noChangeArrowheads="1"/>
          </p:cNvSpPr>
          <p:nvPr/>
        </p:nvSpPr>
        <p:spPr bwMode="auto">
          <a:xfrm>
            <a:off x="1727994" y="6176482"/>
            <a:ext cx="1213644" cy="360363"/>
          </a:xfrm>
          <a:prstGeom prst="wedgeRoundRectCallout">
            <a:avLst>
              <a:gd name="adj1" fmla="val -43318"/>
              <a:gd name="adj2" fmla="val -12403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další moduly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8" name="AutoShape 28"/>
          <p:cNvSpPr>
            <a:spLocks noChangeArrowheads="1"/>
          </p:cNvSpPr>
          <p:nvPr/>
        </p:nvSpPr>
        <p:spPr bwMode="auto">
          <a:xfrm>
            <a:off x="6711884" y="6018893"/>
            <a:ext cx="1651065" cy="360362"/>
          </a:xfrm>
          <a:prstGeom prst="wedgeRoundRectCallout">
            <a:avLst>
              <a:gd name="adj1" fmla="val 10250"/>
              <a:gd name="adj2" fmla="val -4531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C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++20: Modules</a:t>
            </a:r>
          </a:p>
        </p:txBody>
      </p:sp>
      <p:sp>
        <p:nvSpPr>
          <p:cNvPr id="39" name="AutoShape 28"/>
          <p:cNvSpPr>
            <a:spLocks noChangeArrowheads="1"/>
          </p:cNvSpPr>
          <p:nvPr/>
        </p:nvSpPr>
        <p:spPr bwMode="auto">
          <a:xfrm>
            <a:off x="3427283" y="6181137"/>
            <a:ext cx="1627220" cy="360362"/>
          </a:xfrm>
          <a:prstGeom prst="wedgeRoundRectCallout">
            <a:avLst>
              <a:gd name="adj1" fmla="val 2967"/>
              <a:gd name="adj2" fmla="val -15518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nez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visl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é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kompilace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454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Modularita a zdrojové soubory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04666" y="569161"/>
            <a:ext cx="3482146" cy="173893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#include "</a:t>
            </a:r>
            <a:r>
              <a:rPr lang="en-US" b="1" dirty="0" err="1"/>
              <a:t>ovecky.h</a:t>
            </a:r>
            <a:r>
              <a:rPr lang="en-US" b="1" dirty="0"/>
              <a:t>"</a:t>
            </a:r>
          </a:p>
          <a:p>
            <a:endParaRPr lang="en-US" sz="800" dirty="0"/>
          </a:p>
          <a:p>
            <a:r>
              <a:rPr lang="en-US" dirty="0"/>
              <a:t>void </a:t>
            </a:r>
            <a:r>
              <a:rPr lang="en-US" dirty="0" err="1"/>
              <a:t>Ovecky</a:t>
            </a:r>
            <a:r>
              <a:rPr lang="en-US" dirty="0"/>
              <a:t>::</a:t>
            </a:r>
            <a:r>
              <a:rPr lang="en-US" b="1" dirty="0" err="1"/>
              <a:t>zpracuj_znak</a:t>
            </a:r>
            <a:r>
              <a:rPr lang="en-US" dirty="0"/>
              <a:t>( ....) {</a:t>
            </a:r>
          </a:p>
          <a:p>
            <a:r>
              <a:rPr lang="en-US" dirty="0"/>
              <a:t>  ....</a:t>
            </a:r>
          </a:p>
          <a:p>
            <a:r>
              <a:rPr lang="en-US" dirty="0"/>
              <a:t>}</a:t>
            </a:r>
          </a:p>
          <a:p>
            <a:endParaRPr lang="en-US" sz="800" dirty="0"/>
          </a:p>
          <a:p>
            <a:r>
              <a:rPr lang="en-US" dirty="0"/>
              <a:t>void </a:t>
            </a:r>
            <a:r>
              <a:rPr lang="en-US" dirty="0" err="1"/>
              <a:t>Ovecky</a:t>
            </a:r>
            <a:r>
              <a:rPr lang="en-US" dirty="0"/>
              <a:t>::</a:t>
            </a:r>
            <a:r>
              <a:rPr lang="en-US" b="1" dirty="0" err="1"/>
              <a:t>spocitej</a:t>
            </a:r>
            <a:r>
              <a:rPr lang="en-US" dirty="0"/>
              <a:t>( </a:t>
            </a:r>
            <a:r>
              <a:rPr lang="en-US" dirty="0" err="1"/>
              <a:t>istream</a:t>
            </a:r>
            <a:r>
              <a:rPr lang="en-US" dirty="0"/>
              <a:t>&amp; s) {</a:t>
            </a:r>
          </a:p>
          <a:p>
            <a:r>
              <a:rPr lang="en-US" dirty="0"/>
              <a:t>   ....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04666" y="2589444"/>
            <a:ext cx="3486386" cy="186204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b="1" dirty="0"/>
              <a:t>#include "</a:t>
            </a:r>
            <a:r>
              <a:rPr lang="en-US" b="1" dirty="0" err="1"/>
              <a:t>ovecky.h</a:t>
            </a:r>
            <a:r>
              <a:rPr lang="en-US" b="1" dirty="0"/>
              <a:t>"</a:t>
            </a:r>
          </a:p>
          <a:p>
            <a:endParaRPr lang="en-US" sz="800" dirty="0"/>
          </a:p>
          <a:p>
            <a:r>
              <a:rPr lang="en-US" dirty="0" err="1"/>
              <a:t>int</a:t>
            </a:r>
            <a:r>
              <a:rPr lang="en-US" dirty="0"/>
              <a:t> main()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Ovecky</a:t>
            </a:r>
            <a:r>
              <a:rPr lang="en-US" dirty="0"/>
              <a:t> </a:t>
            </a:r>
            <a:r>
              <a:rPr lang="en-US" dirty="0" err="1"/>
              <a:t>ov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ov.</a:t>
            </a:r>
            <a:r>
              <a:rPr lang="en-US" b="1" dirty="0" err="1"/>
              <a:t>spocitej</a:t>
            </a:r>
            <a:r>
              <a:rPr lang="en-US" dirty="0"/>
              <a:t>( </a:t>
            </a:r>
            <a:r>
              <a:rPr lang="en-US" dirty="0" err="1"/>
              <a:t>cin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ov.pocet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715629"/>
            <a:ext cx="3300412" cy="3493264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ifndef</a:t>
            </a:r>
            <a:r>
              <a:rPr lang="en-US" dirty="0"/>
              <a:t> OVECKY_H_</a:t>
            </a:r>
          </a:p>
          <a:p>
            <a:r>
              <a:rPr lang="en-US" dirty="0"/>
              <a:t>#define OVECKY_H_</a:t>
            </a:r>
          </a:p>
          <a:p>
            <a:endParaRPr lang="en-US" dirty="0"/>
          </a:p>
          <a:p>
            <a:r>
              <a:rPr lang="cs-CZ" dirty="0"/>
              <a:t>class </a:t>
            </a:r>
            <a:r>
              <a:rPr lang="en-US" dirty="0"/>
              <a:t>O</a:t>
            </a:r>
            <a:r>
              <a:rPr lang="cs-CZ" dirty="0"/>
              <a:t>vecky </a:t>
            </a:r>
            <a:r>
              <a:rPr lang="en-US" dirty="0"/>
              <a:t>{</a:t>
            </a:r>
            <a:endParaRPr lang="cs-CZ" dirty="0"/>
          </a:p>
          <a:p>
            <a:r>
              <a:rPr lang="en-US" dirty="0"/>
              <a:t>public:</a:t>
            </a:r>
          </a:p>
          <a:p>
            <a:r>
              <a:rPr lang="en-US" dirty="0"/>
              <a:t>  </a:t>
            </a:r>
            <a:r>
              <a:rPr lang="cs-CZ" dirty="0"/>
              <a:t>void </a:t>
            </a:r>
            <a:r>
              <a:rPr lang="cs-CZ" b="1" dirty="0"/>
              <a:t>zpracuj</a:t>
            </a:r>
            <a:r>
              <a:rPr lang="en-US" b="1" dirty="0"/>
              <a:t>_</a:t>
            </a:r>
            <a:r>
              <a:rPr lang="cs-CZ" b="1" dirty="0"/>
              <a:t>znak</a:t>
            </a:r>
            <a:r>
              <a:rPr lang="en-US" dirty="0"/>
              <a:t>( char c);</a:t>
            </a:r>
          </a:p>
          <a:p>
            <a:r>
              <a:rPr lang="en-US" dirty="0"/>
              <a:t>  void </a:t>
            </a:r>
            <a:r>
              <a:rPr lang="en-US" b="1" dirty="0" err="1"/>
              <a:t>spocitej</a:t>
            </a:r>
            <a:r>
              <a:rPr lang="en-US" dirty="0"/>
              <a:t>(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istream</a:t>
            </a:r>
            <a:r>
              <a:rPr lang="en-US" dirty="0"/>
              <a:t>&amp; s);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pocet_znaku</a:t>
            </a:r>
            <a:r>
              <a:rPr lang="en-US" dirty="0"/>
              <a:t>() { return ..; }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pocet_slov</a:t>
            </a:r>
            <a:r>
              <a:rPr lang="en-US" dirty="0"/>
              <a:t>() { return ..; } private:</a:t>
            </a:r>
          </a:p>
          <a:p>
            <a:r>
              <a:rPr lang="en-US" dirty="0"/>
              <a:t>  </a:t>
            </a:r>
            <a:r>
              <a:rPr lang="cs-CZ" dirty="0"/>
              <a:t>int pocet</a:t>
            </a:r>
            <a:r>
              <a:rPr lang="en-US" dirty="0"/>
              <a:t>_</a:t>
            </a:r>
            <a:r>
              <a:rPr lang="en-US" dirty="0" err="1"/>
              <a:t>znaku</a:t>
            </a:r>
            <a:r>
              <a:rPr lang="en-US" dirty="0"/>
              <a:t>_;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pocet_slov</a:t>
            </a:r>
            <a:r>
              <a:rPr lang="en-US" dirty="0"/>
              <a:t>_;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endif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605213" y="747781"/>
            <a:ext cx="1736044" cy="967848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605213" y="1715630"/>
            <a:ext cx="1736044" cy="1227861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63982" y="1729470"/>
            <a:ext cx="8412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ovecky.h</a:t>
            </a:r>
            <a:endParaRPr lang="cs-CZ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780268" y="579378"/>
            <a:ext cx="990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ovecky.cpp</a:t>
            </a:r>
            <a:endParaRPr lang="cs-CZ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794541" y="2608980"/>
            <a:ext cx="990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main.cpp</a:t>
            </a:r>
            <a:endParaRPr lang="cs-CZ" sz="14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304800" y="1026919"/>
            <a:ext cx="914400" cy="381000"/>
          </a:xfrm>
          <a:prstGeom prst="wedgeRoundRectCallout">
            <a:avLst>
              <a:gd name="adj1" fmla="val -1345"/>
              <a:gd name="adj2" fmla="val 22601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guard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3174206" y="4243268"/>
            <a:ext cx="914400" cy="381000"/>
          </a:xfrm>
          <a:prstGeom prst="wedgeRoundRectCallout">
            <a:avLst>
              <a:gd name="adj1" fmla="val -81275"/>
              <a:gd name="adj2" fmla="val -11323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inline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977935" y="3205728"/>
            <a:ext cx="990600" cy="381000"/>
          </a:xfrm>
          <a:prstGeom prst="wedgeRoundRectCallout">
            <a:avLst>
              <a:gd name="adj1" fmla="val -116746"/>
              <a:gd name="adj2" fmla="val -3296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deklarace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3879534" y="1026919"/>
            <a:ext cx="1259141" cy="510886"/>
          </a:xfrm>
          <a:prstGeom prst="wedgeRoundRectCallout">
            <a:avLst>
              <a:gd name="adj1" fmla="val 78349"/>
              <a:gd name="adj2" fmla="val -3773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implementace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'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definice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'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1650422" y="5852130"/>
            <a:ext cx="2412531" cy="381000"/>
          </a:xfrm>
          <a:prstGeom prst="wedgeRoundRectCallout">
            <a:avLst>
              <a:gd name="adj1" fmla="val -41498"/>
              <a:gd name="adj2" fmla="val -25858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456A1C"/>
                </a:solidFill>
              </a:rPr>
              <a:t>NIKDY!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using namespace v .h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04666" y="4729921"/>
            <a:ext cx="3482146" cy="169277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Ovecky</a:t>
            </a:r>
            <a:r>
              <a:rPr lang="en-US" dirty="0"/>
              <a:t> </a:t>
            </a:r>
            <a:r>
              <a:rPr lang="en-US" dirty="0" err="1"/>
              <a:t>ov</a:t>
            </a:r>
            <a:r>
              <a:rPr lang="en-US" dirty="0"/>
              <a:t>;</a:t>
            </a:r>
          </a:p>
          <a:p>
            <a:r>
              <a:rPr lang="en-US" dirty="0"/>
              <a:t>  for( ....) {</a:t>
            </a:r>
          </a:p>
          <a:p>
            <a:r>
              <a:rPr lang="en-US" dirty="0"/>
              <a:t>    c = </a:t>
            </a:r>
            <a:r>
              <a:rPr lang="en-US" dirty="0" err="1"/>
              <a:t>get_char_from_universe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ov.</a:t>
            </a:r>
            <a:r>
              <a:rPr lang="en-US" b="1" dirty="0" err="1"/>
              <a:t>zpracuj_znak</a:t>
            </a:r>
            <a:r>
              <a:rPr lang="en-US" dirty="0"/>
              <a:t>( c);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ov.pocet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2602284" y="2476879"/>
            <a:ext cx="792860" cy="538527"/>
          </a:xfrm>
          <a:prstGeom prst="wedgeRoundRectCallout">
            <a:avLst>
              <a:gd name="adj1" fmla="val -103321"/>
              <a:gd name="adj2" fmla="val 7034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úrovně API</a:t>
            </a:r>
          </a:p>
        </p:txBody>
      </p:sp>
      <p:sp>
        <p:nvSpPr>
          <p:cNvPr id="24" name="Rounded Rectangular Callout 23"/>
          <p:cNvSpPr/>
          <p:nvPr/>
        </p:nvSpPr>
        <p:spPr>
          <a:xfrm>
            <a:off x="7582316" y="3396227"/>
            <a:ext cx="787589" cy="522629"/>
          </a:xfrm>
          <a:prstGeom prst="wedgeRoundRectCallout">
            <a:avLst>
              <a:gd name="adj1" fmla="val -86646"/>
              <a:gd name="adj2" fmla="val 3276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vnitřní iterace</a:t>
            </a:r>
          </a:p>
        </p:txBody>
      </p:sp>
      <p:sp>
        <p:nvSpPr>
          <p:cNvPr id="25" name="Rounded Rectangular Callout 24"/>
          <p:cNvSpPr/>
          <p:nvPr/>
        </p:nvSpPr>
        <p:spPr>
          <a:xfrm>
            <a:off x="7582316" y="4823466"/>
            <a:ext cx="787589" cy="522629"/>
          </a:xfrm>
          <a:prstGeom prst="wedgeRoundRectCallout">
            <a:avLst>
              <a:gd name="adj1" fmla="val -111217"/>
              <a:gd name="adj2" fmla="val 4016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vnější iterace</a:t>
            </a:r>
          </a:p>
        </p:txBody>
      </p:sp>
    </p:spTree>
    <p:extLst>
      <p:ext uri="{BB962C8B-B14F-4D97-AF65-F5344CB8AC3E}">
        <p14:creationId xmlns:p14="http://schemas.microsoft.com/office/powerpoint/2010/main" val="385301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9" grpId="0" animBg="1"/>
      <p:bldP spid="24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127" y="-14331"/>
            <a:ext cx="9144000" cy="464457"/>
          </a:xfrm>
        </p:spPr>
        <p:txBody>
          <a:bodyPr/>
          <a:lstStyle/>
          <a:p>
            <a:r>
              <a:rPr lang="en-US" dirty="0"/>
              <a:t>Inline a ne-inline </a:t>
            </a:r>
            <a:r>
              <a:rPr lang="en-US" dirty="0" err="1"/>
              <a:t>metody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786245"/>
            <a:ext cx="3429000" cy="209288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/>
              <a:t>Trida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string</a:t>
            </a:r>
            <a:r>
              <a:rPr lang="cs-CZ" dirty="0"/>
              <a:t> getResult</a:t>
            </a:r>
            <a:r>
              <a:rPr lang="en-US" dirty="0"/>
              <a:t> () { return r; }</a:t>
            </a:r>
          </a:p>
          <a:p>
            <a:r>
              <a:rPr lang="cs-CZ" dirty="0"/>
              <a:t> </a:t>
            </a:r>
            <a:r>
              <a:rPr lang="en-US" dirty="0"/>
              <a:t> string </a:t>
            </a:r>
            <a:r>
              <a:rPr lang="en-US" b="1" dirty="0" err="1"/>
              <a:t>slozitaFce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x);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inlineFce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x)</a:t>
            </a:r>
          </a:p>
          <a:p>
            <a:r>
              <a:rPr lang="en-US" dirty="0"/>
              <a:t>  { </a:t>
            </a:r>
            <a:r>
              <a:rPr lang="en-US" dirty="0" err="1"/>
              <a:t>int</a:t>
            </a:r>
            <a:r>
              <a:rPr lang="en-US" dirty="0"/>
              <a:t>  y = -1;</a:t>
            </a:r>
          </a:p>
          <a:p>
            <a:r>
              <a:rPr lang="en-US" dirty="0"/>
              <a:t>    for(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x+y</a:t>
            </a:r>
            <a:r>
              <a:rPr lang="en-US" dirty="0"/>
              <a:t>; ++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  ....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6824" y="1367299"/>
            <a:ext cx="2351370" cy="169277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#include "</a:t>
            </a:r>
            <a:r>
              <a:rPr lang="en-US" dirty="0" err="1"/>
              <a:t>trida.h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cs-CZ" dirty="0"/>
              <a:t>Trida </a:t>
            </a:r>
            <a:r>
              <a:rPr lang="en-US" dirty="0"/>
              <a:t>q;</a:t>
            </a:r>
          </a:p>
          <a:p>
            <a:r>
              <a:rPr lang="cs-CZ" dirty="0"/>
              <a:t>  </a:t>
            </a:r>
            <a:r>
              <a:rPr lang="en-US" dirty="0"/>
              <a:t>s = </a:t>
            </a:r>
            <a:r>
              <a:rPr lang="en-US" dirty="0" err="1"/>
              <a:t>q.getResult</a:t>
            </a:r>
            <a:r>
              <a:rPr lang="en-US" dirty="0"/>
              <a:t>();</a:t>
            </a:r>
          </a:p>
          <a:p>
            <a:r>
              <a:rPr lang="en-US" dirty="0"/>
              <a:t>  s = </a:t>
            </a:r>
            <a:r>
              <a:rPr lang="en-US" dirty="0" err="1"/>
              <a:t>q.</a:t>
            </a:r>
            <a:r>
              <a:rPr lang="en-US" b="1" dirty="0" err="1"/>
              <a:t>slozitaFce</a:t>
            </a:r>
            <a:r>
              <a:rPr lang="en-US" dirty="0"/>
              <a:t>( 1);</a:t>
            </a:r>
          </a:p>
          <a:p>
            <a:r>
              <a:rPr lang="cs-CZ" dirty="0"/>
              <a:t>  </a:t>
            </a:r>
            <a:r>
              <a:rPr lang="en-US" dirty="0"/>
              <a:t>z = </a:t>
            </a:r>
            <a:r>
              <a:rPr lang="en-US" dirty="0" err="1"/>
              <a:t>q.inlineFce</a:t>
            </a:r>
            <a:r>
              <a:rPr lang="en-US" dirty="0"/>
              <a:t>( 2);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6098" y="2998486"/>
            <a:ext cx="3429000" cy="1923604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#include "</a:t>
            </a:r>
            <a:r>
              <a:rPr lang="en-US" dirty="0" err="1"/>
              <a:t>trida.h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string </a:t>
            </a:r>
            <a:r>
              <a:rPr lang="en-US" dirty="0" err="1"/>
              <a:t>Trida</a:t>
            </a:r>
            <a:r>
              <a:rPr lang="en-US" dirty="0"/>
              <a:t>::</a:t>
            </a:r>
            <a:r>
              <a:rPr lang="en-US" b="1" dirty="0" err="1"/>
              <a:t>slozitaFce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x)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y;</a:t>
            </a:r>
          </a:p>
          <a:p>
            <a:r>
              <a:rPr lang="en-US" dirty="0"/>
              <a:t>  for(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cs-CZ" dirty="0"/>
              <a:t>x</a:t>
            </a:r>
            <a:r>
              <a:rPr lang="en-US" dirty="0"/>
              <a:t>+</a:t>
            </a:r>
            <a:r>
              <a:rPr lang="cs-CZ" dirty="0"/>
              <a:t>y</a:t>
            </a:r>
            <a:r>
              <a:rPr lang="en-US" dirty="0"/>
              <a:t>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r>
              <a:rPr lang="en-US" dirty="0"/>
              <a:t>      ....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7" name="Group 17"/>
          <p:cNvGrpSpPr/>
          <p:nvPr/>
        </p:nvGrpSpPr>
        <p:grpSpPr>
          <a:xfrm>
            <a:off x="799707" y="1832685"/>
            <a:ext cx="1600200" cy="762000"/>
            <a:chOff x="3352800" y="3962400"/>
            <a:chExt cx="990600" cy="1066800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3429000" y="3962400"/>
              <a:ext cx="914400" cy="1066800"/>
            </a:xfrm>
            <a:prstGeom prst="line">
              <a:avLst/>
            </a:prstGeom>
            <a:ln w="76200" cmpd="dbl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3352800" y="3962400"/>
              <a:ext cx="990600" cy="1066800"/>
            </a:xfrm>
            <a:prstGeom prst="line">
              <a:avLst/>
            </a:prstGeom>
            <a:ln w="76200" cmpd="dbl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ounded Rectangular Callout 9"/>
          <p:cNvSpPr/>
          <p:nvPr/>
        </p:nvSpPr>
        <p:spPr>
          <a:xfrm>
            <a:off x="7045089" y="402809"/>
            <a:ext cx="1854724" cy="838200"/>
          </a:xfrm>
          <a:prstGeom prst="wedgeRoundRectCallout">
            <a:avLst>
              <a:gd name="adj1" fmla="val -238854"/>
              <a:gd name="adj2" fmla="val 4840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s =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ob.r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4484585" y="3357421"/>
            <a:ext cx="2239893" cy="1066800"/>
          </a:xfrm>
          <a:prstGeom prst="wedgeRoundRectCallout">
            <a:avLst>
              <a:gd name="adj1" fmla="val -92800"/>
              <a:gd name="adj2" fmla="val -3268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push 1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s = call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ob.slozitaFce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7045089" y="402809"/>
            <a:ext cx="1854724" cy="838200"/>
          </a:xfrm>
          <a:prstGeom prst="wedgeRoundRectCallout">
            <a:avLst>
              <a:gd name="adj1" fmla="val -52357"/>
              <a:gd name="adj2" fmla="val 15749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inline 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metoda</a:t>
            </a:r>
          </a:p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rozvinut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místo volání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 =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q.r</a:t>
            </a:r>
            <a:endParaRPr lang="cs-CZ" sz="1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4484586" y="3338371"/>
            <a:ext cx="2239893" cy="1085850"/>
          </a:xfrm>
          <a:prstGeom prst="wedgeRoundRectCallout">
            <a:avLst>
              <a:gd name="adj1" fmla="val -779"/>
              <a:gd name="adj2" fmla="val -12280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předání parametrů a volání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push 1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s = call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q.slozitaFce</a:t>
            </a:r>
            <a:endParaRPr lang="cs-CZ" sz="1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</a:t>
            </a:r>
            <a:r>
              <a:rPr lang="cs-CZ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add esp, 8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7025976" y="3778223"/>
            <a:ext cx="1759992" cy="1826425"/>
          </a:xfrm>
          <a:prstGeom prst="wedgeRoundRectCallout">
            <a:avLst>
              <a:gd name="adj1" fmla="val -52653"/>
              <a:gd name="adj2" fmla="val -9747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y = -1</a:t>
            </a:r>
          </a:p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= 0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loop: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if(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&gt;= 2+y)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goto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...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...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++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i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goto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loop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... ... ...</a:t>
            </a:r>
            <a:endParaRPr lang="cs-CZ" sz="1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6912132" y="3815517"/>
            <a:ext cx="1987681" cy="1997378"/>
            <a:chOff x="3352800" y="3962400"/>
            <a:chExt cx="990600" cy="1066800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3429000" y="3962400"/>
              <a:ext cx="914400" cy="1066800"/>
            </a:xfrm>
            <a:prstGeom prst="line">
              <a:avLst/>
            </a:prstGeom>
            <a:ln w="76200" cmpd="dbl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3352800" y="3962400"/>
              <a:ext cx="990600" cy="1066800"/>
            </a:xfrm>
            <a:prstGeom prst="line">
              <a:avLst/>
            </a:prstGeom>
            <a:ln w="76200" cmpd="dbl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819400" y="796374"/>
            <a:ext cx="990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trida.h</a:t>
            </a:r>
            <a:endParaRPr lang="cs-CZ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819400" y="3013392"/>
            <a:ext cx="990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trida.cpp</a:t>
            </a:r>
            <a:endParaRPr lang="cs-CZ" sz="1400" dirty="0"/>
          </a:p>
        </p:txBody>
      </p:sp>
      <p:sp>
        <p:nvSpPr>
          <p:cNvPr id="23" name="Rounded Rectangular Callout 22"/>
          <p:cNvSpPr/>
          <p:nvPr/>
        </p:nvSpPr>
        <p:spPr>
          <a:xfrm>
            <a:off x="380999" y="5174444"/>
            <a:ext cx="3468833" cy="1113249"/>
          </a:xfrm>
          <a:prstGeom prst="wedgeRoundRectCallout">
            <a:avLst>
              <a:gd name="adj1" fmla="val 23812"/>
              <a:gd name="adj2" fmla="val 4648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>
                <a:solidFill>
                  <a:srgbClr val="456A1C"/>
                </a:solidFill>
                <a:latin typeface="+mj-lt"/>
              </a:rPr>
              <a:t>složité metody v samostatném modulu</a:t>
            </a:r>
          </a:p>
          <a:p>
            <a:r>
              <a:rPr lang="cs-CZ" sz="1400" dirty="0">
                <a:solidFill>
                  <a:srgbClr val="456A1C"/>
                </a:solidFill>
                <a:latin typeface="+mj-lt"/>
              </a:rPr>
              <a:t>přehlednost rozhraní</a:t>
            </a:r>
          </a:p>
          <a:p>
            <a:r>
              <a:rPr lang="en-US" sz="1400" dirty="0" err="1">
                <a:solidFill>
                  <a:srgbClr val="456A1C"/>
                </a:solidFill>
                <a:latin typeface="+mj-lt"/>
              </a:rPr>
              <a:t>separ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átní kompilace - čas</a:t>
            </a:r>
          </a:p>
          <a:p>
            <a:r>
              <a:rPr lang="cs-CZ" sz="1400" dirty="0">
                <a:solidFill>
                  <a:srgbClr val="456A1C"/>
                </a:solidFill>
                <a:latin typeface="+mj-lt"/>
              </a:rPr>
              <a:t>vygenerovaný kód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3052868" y="5650649"/>
            <a:ext cx="2328114" cy="838200"/>
          </a:xfrm>
          <a:prstGeom prst="wedgeRoundRectCallout">
            <a:avLst>
              <a:gd name="adj1" fmla="val 23812"/>
              <a:gd name="adj2" fmla="val 4648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ale: </a:t>
            </a:r>
            <a:r>
              <a:rPr lang="cs-CZ" sz="1400" b="1" dirty="0">
                <a:solidFill>
                  <a:srgbClr val="456A1C"/>
                </a:solidFill>
                <a:latin typeface="+mj-lt"/>
              </a:rPr>
              <a:t>š</a:t>
            </a:r>
            <a:r>
              <a:rPr lang="en-US" sz="1400" b="1" dirty="0" err="1">
                <a:solidFill>
                  <a:srgbClr val="456A1C"/>
                </a:solidFill>
                <a:latin typeface="+mj-lt"/>
              </a:rPr>
              <a:t>ablony</a:t>
            </a:r>
            <a:r>
              <a:rPr lang="en-US" sz="1400" b="1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b="1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nutná definice při kompilaci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⇒ vše v headeru</a:t>
            </a:r>
          </a:p>
        </p:txBody>
      </p:sp>
      <p:sp>
        <p:nvSpPr>
          <p:cNvPr id="25" name="Rounded Rectangular Callout 24"/>
          <p:cNvSpPr/>
          <p:nvPr/>
        </p:nvSpPr>
        <p:spPr>
          <a:xfrm>
            <a:off x="3748639" y="1551115"/>
            <a:ext cx="1236731" cy="299712"/>
          </a:xfrm>
          <a:prstGeom prst="wedgeRoundRectCallout">
            <a:avLst>
              <a:gd name="adj1" fmla="val -70891"/>
              <a:gd name="adj2" fmla="val -6560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inline metoda</a:t>
            </a:r>
            <a:endParaRPr lang="cs-CZ" sz="1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127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6" grpId="0" animBg="1"/>
      <p:bldP spid="23" grpId="0" animBg="1"/>
      <p:bldP spid="20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Inicializace třídy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4574178"/>
            <a:ext cx="2133600" cy="1323439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/>
              <a:t>Trida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</a:t>
            </a:r>
            <a:r>
              <a:rPr lang="en-US" dirty="0" err="1"/>
              <a:t>Trida</a:t>
            </a:r>
            <a:r>
              <a:rPr lang="en-US" dirty="0"/>
              <a:t>() { .... }</a:t>
            </a:r>
          </a:p>
          <a:p>
            <a:r>
              <a:rPr lang="en-US" dirty="0"/>
              <a:t>private:</a:t>
            </a:r>
          </a:p>
          <a:p>
            <a:r>
              <a:rPr lang="en-US" b="1" dirty="0"/>
              <a:t>  </a:t>
            </a:r>
            <a:r>
              <a:rPr lang="en-US" b="1" dirty="0" err="1"/>
              <a:t>int</a:t>
            </a:r>
            <a:r>
              <a:rPr lang="en-US" b="1" dirty="0"/>
              <a:t> x_ { 0 };</a:t>
            </a:r>
          </a:p>
          <a:p>
            <a:r>
              <a:rPr lang="en-US" dirty="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066800"/>
            <a:ext cx="2133600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/>
              <a:t>Trida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</a:t>
            </a:r>
            <a:r>
              <a:rPr lang="en-US" dirty="0" err="1"/>
              <a:t>Trida</a:t>
            </a:r>
            <a:r>
              <a:rPr lang="en-US" dirty="0"/>
              <a:t>() { </a:t>
            </a:r>
            <a:r>
              <a:rPr lang="en-US" b="1" dirty="0"/>
              <a:t>x_ = 0;</a:t>
            </a:r>
            <a:r>
              <a:rPr lang="cs-CZ" b="1" dirty="0"/>
              <a:t> </a:t>
            </a:r>
            <a:r>
              <a:rPr lang="en-US" dirty="0"/>
              <a:t>}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x_;</a:t>
            </a:r>
          </a:p>
          <a:p>
            <a:r>
              <a:rPr lang="en-US" dirty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819400"/>
            <a:ext cx="2133600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/>
              <a:t>Trida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</a:t>
            </a:r>
            <a:r>
              <a:rPr lang="en-US" dirty="0" err="1"/>
              <a:t>Trida</a:t>
            </a:r>
            <a:r>
              <a:rPr lang="en-US" dirty="0"/>
              <a:t>() </a:t>
            </a:r>
            <a:r>
              <a:rPr lang="en-US" b="1" dirty="0"/>
              <a:t>: x_(0) </a:t>
            </a:r>
            <a:r>
              <a:rPr lang="en-US" dirty="0"/>
              <a:t>{</a:t>
            </a:r>
            <a:r>
              <a:rPr lang="cs-CZ" dirty="0"/>
              <a:t> </a:t>
            </a:r>
            <a:r>
              <a:rPr lang="en-US" dirty="0"/>
              <a:t>}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x_;</a:t>
            </a:r>
          </a:p>
          <a:p>
            <a:r>
              <a:rPr lang="en-US" dirty="0"/>
              <a:t>};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2895600" y="980897"/>
            <a:ext cx="1591559" cy="617976"/>
          </a:xfrm>
          <a:prstGeom prst="wedgeRoundRectCallout">
            <a:avLst>
              <a:gd name="adj1" fmla="val -85246"/>
              <a:gd name="adj2" fmla="val 3978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k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ód konstruktoru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přiřazení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895600" y="3442395"/>
            <a:ext cx="1214487" cy="563997"/>
          </a:xfrm>
          <a:prstGeom prst="wedgeRoundRectCallout">
            <a:avLst>
              <a:gd name="adj1" fmla="val -98662"/>
              <a:gd name="adj2" fmla="val -3845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seznam inicializátorů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2895600" y="5438317"/>
            <a:ext cx="1591559" cy="378021"/>
          </a:xfrm>
          <a:prstGeom prst="wedgeRoundRectCallout">
            <a:avLst>
              <a:gd name="adj1" fmla="val -101271"/>
              <a:gd name="adj2" fmla="val -2538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direct initialization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6399" y="1066799"/>
            <a:ext cx="3414849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/>
              <a:t>Trida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</a:t>
            </a:r>
            <a:r>
              <a:rPr lang="en-US" dirty="0" err="1"/>
              <a:t>Trida</a:t>
            </a:r>
            <a:r>
              <a:rPr lang="en-US" dirty="0"/>
              <a:t>(</a:t>
            </a:r>
            <a:r>
              <a:rPr lang="cs-CZ" dirty="0"/>
              <a:t> Y</a:t>
            </a:r>
            <a:r>
              <a:rPr lang="en-US" dirty="0"/>
              <a:t>&amp;</a:t>
            </a:r>
            <a:r>
              <a:rPr lang="cs-CZ" dirty="0"/>
              <a:t> y</a:t>
            </a:r>
            <a:r>
              <a:rPr lang="en-US" dirty="0"/>
              <a:t>) { x_=0; </a:t>
            </a:r>
            <a:r>
              <a:rPr lang="cs-CZ" b="1" dirty="0">
                <a:solidFill>
                  <a:srgbClr val="FF0000"/>
                </a:solidFill>
              </a:rPr>
              <a:t>y_</a:t>
            </a:r>
            <a:r>
              <a:rPr lang="en-US" b="1" dirty="0">
                <a:solidFill>
                  <a:srgbClr val="FF0000"/>
                </a:solidFill>
              </a:rPr>
              <a:t>=y</a:t>
            </a:r>
            <a:r>
              <a:rPr lang="en-US" dirty="0"/>
              <a:t>; .... }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x_;</a:t>
            </a:r>
            <a:endParaRPr lang="cs-CZ" dirty="0"/>
          </a:p>
          <a:p>
            <a:r>
              <a:rPr lang="cs-CZ" dirty="0"/>
              <a:t>  </a:t>
            </a:r>
            <a:r>
              <a:rPr lang="cs-CZ" b="1" dirty="0">
                <a:solidFill>
                  <a:srgbClr val="FF0000"/>
                </a:solidFill>
              </a:rPr>
              <a:t>Y</a:t>
            </a:r>
            <a:r>
              <a:rPr lang="en-US" b="1" dirty="0">
                <a:solidFill>
                  <a:srgbClr val="FF0000"/>
                </a:solidFill>
              </a:rPr>
              <a:t>&amp;</a:t>
            </a:r>
            <a:r>
              <a:rPr lang="cs-CZ" b="1" dirty="0">
                <a:solidFill>
                  <a:srgbClr val="FF0000"/>
                </a:solidFill>
              </a:rPr>
              <a:t> y</a:t>
            </a:r>
            <a:r>
              <a:rPr lang="en-US" b="1" dirty="0">
                <a:solidFill>
                  <a:srgbClr val="FF0000"/>
                </a:solidFill>
              </a:rPr>
              <a:t>_;</a:t>
            </a:r>
          </a:p>
          <a:p>
            <a:r>
              <a:rPr lang="en-US" dirty="0"/>
              <a:t>};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6400" y="2819400"/>
            <a:ext cx="3414848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/>
              <a:t>Trida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</a:t>
            </a:r>
            <a:r>
              <a:rPr lang="en-US" dirty="0" err="1"/>
              <a:t>Trida</a:t>
            </a:r>
            <a:r>
              <a:rPr lang="en-US" dirty="0"/>
              <a:t>( </a:t>
            </a:r>
            <a:r>
              <a:rPr lang="cs-CZ" dirty="0"/>
              <a:t>Y</a:t>
            </a:r>
            <a:r>
              <a:rPr lang="en-US" dirty="0"/>
              <a:t>&amp;</a:t>
            </a:r>
            <a:r>
              <a:rPr lang="cs-CZ" dirty="0"/>
              <a:t> y</a:t>
            </a:r>
            <a:r>
              <a:rPr lang="en-US" dirty="0"/>
              <a:t>) : </a:t>
            </a:r>
            <a:r>
              <a:rPr lang="en-US" b="1" dirty="0"/>
              <a:t>x_(0), y_(y) </a:t>
            </a:r>
            <a:r>
              <a:rPr lang="en-US" dirty="0"/>
              <a:t>{ }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x_;</a:t>
            </a:r>
          </a:p>
          <a:p>
            <a:r>
              <a:rPr lang="en-US" dirty="0"/>
              <a:t> </a:t>
            </a:r>
            <a:r>
              <a:rPr lang="cs-CZ" dirty="0"/>
              <a:t> </a:t>
            </a:r>
            <a:r>
              <a:rPr lang="cs-CZ" b="1" dirty="0"/>
              <a:t>Y</a:t>
            </a:r>
            <a:r>
              <a:rPr lang="en-US" b="1" dirty="0"/>
              <a:t>&amp;</a:t>
            </a:r>
            <a:r>
              <a:rPr lang="cs-CZ" b="1" dirty="0"/>
              <a:t> y</a:t>
            </a:r>
            <a:r>
              <a:rPr lang="en-US" b="1" dirty="0"/>
              <a:t>_;</a:t>
            </a:r>
          </a:p>
          <a:p>
            <a:r>
              <a:rPr lang="en-US" dirty="0"/>
              <a:t>};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6400" y="4572001"/>
            <a:ext cx="3276600" cy="150810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/>
              <a:t>Trida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</a:t>
            </a:r>
            <a:r>
              <a:rPr lang="en-US" dirty="0" err="1"/>
              <a:t>Trida</a:t>
            </a:r>
            <a:r>
              <a:rPr lang="en-US" dirty="0"/>
              <a:t>( </a:t>
            </a:r>
            <a:r>
              <a:rPr lang="cs-CZ" dirty="0"/>
              <a:t>Y</a:t>
            </a:r>
            <a:r>
              <a:rPr lang="en-US" dirty="0"/>
              <a:t>&amp;</a:t>
            </a:r>
            <a:r>
              <a:rPr lang="cs-CZ" dirty="0"/>
              <a:t> y</a:t>
            </a:r>
            <a:r>
              <a:rPr lang="en-US" dirty="0"/>
              <a:t>) </a:t>
            </a:r>
            <a:r>
              <a:rPr lang="en-US" b="1" dirty="0"/>
              <a:t>: y_(y)</a:t>
            </a:r>
            <a:r>
              <a:rPr lang="en-US" dirty="0"/>
              <a:t> { .... }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/>
              <a:t>x_ { 0 }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cs-CZ" dirty="0"/>
              <a:t> Y</a:t>
            </a:r>
            <a:r>
              <a:rPr lang="en-US" dirty="0"/>
              <a:t>&amp;</a:t>
            </a:r>
            <a:r>
              <a:rPr lang="cs-CZ" dirty="0"/>
              <a:t> y</a:t>
            </a:r>
            <a:r>
              <a:rPr lang="en-US" dirty="0"/>
              <a:t>_;</a:t>
            </a:r>
          </a:p>
          <a:p>
            <a:r>
              <a:rPr lang="en-US" dirty="0"/>
              <a:t>};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3466011" y="1778136"/>
            <a:ext cx="1752600" cy="581326"/>
          </a:xfrm>
          <a:prstGeom prst="wedgeRoundRectCallout">
            <a:avLst>
              <a:gd name="adj1" fmla="val 69724"/>
              <a:gd name="adj2" fmla="val -6590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kop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írování referencí</a:t>
            </a:r>
          </a:p>
          <a:p>
            <a:pPr algn="ctr"/>
            <a:r>
              <a:rPr lang="cs-CZ" sz="1400" dirty="0">
                <a:solidFill>
                  <a:srgbClr val="FF0000"/>
                </a:solidFill>
                <a:latin typeface="+mj-lt"/>
              </a:rPr>
              <a:t>přiřazení nelze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!</a:t>
            </a:r>
            <a:endParaRPr lang="cs-CZ" sz="1400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14" name="Group 17"/>
          <p:cNvGrpSpPr/>
          <p:nvPr/>
        </p:nvGrpSpPr>
        <p:grpSpPr>
          <a:xfrm>
            <a:off x="7923710" y="1426686"/>
            <a:ext cx="533400" cy="430484"/>
            <a:chOff x="3352800" y="3962400"/>
            <a:chExt cx="990600" cy="1066800"/>
          </a:xfrm>
        </p:grpSpPr>
        <p:cxnSp>
          <p:nvCxnSpPr>
            <p:cNvPr id="15" name="Straight Connector 14"/>
            <p:cNvCxnSpPr/>
            <p:nvPr/>
          </p:nvCxnSpPr>
          <p:spPr>
            <a:xfrm flipH="1">
              <a:off x="3429000" y="3962400"/>
              <a:ext cx="914400" cy="1066800"/>
            </a:xfrm>
            <a:prstGeom prst="line">
              <a:avLst/>
            </a:prstGeom>
            <a:ln w="76200" cmpd="dbl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3352800" y="3962400"/>
              <a:ext cx="990600" cy="1066800"/>
            </a:xfrm>
            <a:prstGeom prst="line">
              <a:avLst/>
            </a:prstGeom>
            <a:ln w="76200" cmpd="dbl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ounded Rectangular Callout 16"/>
          <p:cNvSpPr/>
          <p:nvPr/>
        </p:nvSpPr>
        <p:spPr>
          <a:xfrm>
            <a:off x="3733013" y="2714968"/>
            <a:ext cx="1485597" cy="414912"/>
          </a:xfrm>
          <a:prstGeom prst="wedgeRoundRectCallout">
            <a:avLst>
              <a:gd name="adj1" fmla="val 73139"/>
              <a:gd name="adj2" fmla="val 11391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inicializ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ace - OK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3466011" y="4503211"/>
            <a:ext cx="1752600" cy="622591"/>
          </a:xfrm>
          <a:prstGeom prst="wedgeRoundRectCallout">
            <a:avLst>
              <a:gd name="adj1" fmla="val 69040"/>
              <a:gd name="adj2" fmla="val 12335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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inicializace na různých místech 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7559302" y="2117055"/>
            <a:ext cx="1303245" cy="414912"/>
          </a:xfrm>
          <a:prstGeom prst="wedgeRoundRectCallout">
            <a:avLst>
              <a:gd name="adj1" fmla="val 9412"/>
              <a:gd name="adj2" fmla="val 4937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tot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éž pro const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80674" y="868592"/>
            <a:ext cx="1324325" cy="1722208"/>
            <a:chOff x="6781800" y="307091"/>
            <a:chExt cx="952500" cy="308589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6781800" y="307091"/>
              <a:ext cx="952500" cy="30858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6781800" y="307091"/>
              <a:ext cx="952500" cy="308589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409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cs-CZ" dirty="0"/>
              <a:t>účast na cvičeních</a:t>
            </a:r>
          </a:p>
          <a:p>
            <a:pPr lvl="1"/>
            <a:r>
              <a:rPr lang="cs-CZ" dirty="0"/>
              <a:t>aktivní ⇝ praktická znalost předchozí látky</a:t>
            </a:r>
          </a:p>
          <a:p>
            <a:pPr lvl="1"/>
            <a:r>
              <a:rPr lang="cs-CZ" dirty="0"/>
              <a:t>3 nepřítomnosti OK, delší domluvit předem</a:t>
            </a:r>
          </a:p>
          <a:p>
            <a:pPr lvl="1"/>
            <a:r>
              <a:rPr lang="cs-CZ" dirty="0"/>
              <a:t>dokončené programy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</a:t>
            </a:r>
            <a:r>
              <a:rPr lang="cs-CZ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cs-CZ" dirty="0"/>
              <a:t>GitLab, 24 hodin před následujícím cvičením</a:t>
            </a:r>
            <a:endParaRPr lang="en-US" dirty="0"/>
          </a:p>
          <a:p>
            <a:pPr lvl="2"/>
            <a:r>
              <a:rPr lang="en-US" dirty="0" err="1"/>
              <a:t>i</a:t>
            </a:r>
            <a:r>
              <a:rPr lang="en-US" dirty="0"/>
              <a:t> pro nep</a:t>
            </a:r>
            <a:r>
              <a:rPr lang="cs-CZ" dirty="0"/>
              <a:t>řítomné </a:t>
            </a:r>
            <a:r>
              <a:rPr lang="en-US" dirty="0"/>
              <a:t>!</a:t>
            </a:r>
            <a:endParaRPr lang="cs-CZ" dirty="0"/>
          </a:p>
          <a:p>
            <a:r>
              <a:rPr lang="cs-CZ" dirty="0"/>
              <a:t>2 </a:t>
            </a:r>
            <a:r>
              <a:rPr lang="cs-CZ" sz="1600" dirty="0">
                <a:solidFill>
                  <a:schemeClr val="bg1">
                    <a:lumMod val="50000"/>
                  </a:schemeClr>
                </a:solidFill>
              </a:rPr>
              <a:t>(+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1)</a:t>
            </a:r>
            <a:r>
              <a:rPr lang="cs-CZ" dirty="0"/>
              <a:t> domácí úlohy - Recodex</a:t>
            </a:r>
          </a:p>
          <a:p>
            <a:pPr lvl="1"/>
            <a:r>
              <a:rPr lang="cs-CZ" dirty="0"/>
              <a:t>během semestru DÚ </a:t>
            </a:r>
            <a:r>
              <a:rPr lang="en-US" dirty="0"/>
              <a:t>- </a:t>
            </a:r>
            <a:r>
              <a:rPr lang="cs-CZ" dirty="0"/>
              <a:t>jedna menší (</a:t>
            </a:r>
            <a:r>
              <a:rPr lang="cs-CZ" dirty="0">
                <a:solidFill>
                  <a:srgbClr val="0070C0"/>
                </a:solidFill>
              </a:rPr>
              <a:t>15b</a:t>
            </a:r>
            <a:r>
              <a:rPr lang="cs-CZ" dirty="0"/>
              <a:t>) a jedna větší (</a:t>
            </a:r>
            <a:r>
              <a:rPr lang="cs-CZ" dirty="0">
                <a:solidFill>
                  <a:srgbClr val="0070C0"/>
                </a:solidFill>
              </a:rPr>
              <a:t>25b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hodnocení se započítává </a:t>
            </a:r>
            <a:r>
              <a:rPr lang="cs-CZ" b="1" dirty="0"/>
              <a:t>do zkoušky</a:t>
            </a:r>
            <a:r>
              <a:rPr lang="cs-CZ" dirty="0"/>
              <a:t>!</a:t>
            </a:r>
          </a:p>
          <a:p>
            <a:r>
              <a:rPr lang="cs-CZ" dirty="0"/>
              <a:t>zápočtový program</a:t>
            </a:r>
          </a:p>
          <a:p>
            <a:pPr lvl="1"/>
            <a:r>
              <a:rPr lang="cs-CZ" dirty="0"/>
              <a:t>do </a:t>
            </a:r>
            <a:r>
              <a:rPr lang="en-US" dirty="0" err="1"/>
              <a:t>za</a:t>
            </a:r>
            <a:r>
              <a:rPr lang="cs-CZ" dirty="0"/>
              <a:t>čát</a:t>
            </a:r>
            <a:r>
              <a:rPr lang="en-US" dirty="0" err="1"/>
              <a:t>ku</a:t>
            </a:r>
            <a:r>
              <a:rPr lang="en-US" dirty="0"/>
              <a:t> </a:t>
            </a:r>
            <a:r>
              <a:rPr lang="en-US" dirty="0" err="1"/>
              <a:t>listopadu</a:t>
            </a:r>
            <a:r>
              <a:rPr lang="cs-CZ" dirty="0"/>
              <a:t> - vlastní návrh, kreativita</a:t>
            </a:r>
          </a:p>
          <a:p>
            <a:pPr lvl="2"/>
            <a:r>
              <a:rPr lang="cs-CZ" dirty="0"/>
              <a:t>do 20.11. schválené zadání</a:t>
            </a:r>
            <a:endParaRPr lang="en-US" dirty="0"/>
          </a:p>
          <a:p>
            <a:pPr lvl="2"/>
            <a:r>
              <a:rPr lang="en-US" dirty="0" err="1"/>
              <a:t>specifikace</a:t>
            </a:r>
            <a:r>
              <a:rPr lang="en-US" dirty="0"/>
              <a:t>, extern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en-US" dirty="0" err="1"/>
              <a:t>knihovny</a:t>
            </a:r>
            <a:r>
              <a:rPr lang="cs-CZ" dirty="0"/>
              <a:t>, multiplatformnost</a:t>
            </a:r>
          </a:p>
          <a:p>
            <a:pPr lvl="1"/>
            <a:r>
              <a:rPr lang="cs-CZ" dirty="0"/>
              <a:t>vývoj v GitLabu</a:t>
            </a:r>
          </a:p>
          <a:p>
            <a:pPr lvl="2"/>
            <a:r>
              <a:rPr lang="cs-CZ" dirty="0"/>
              <a:t>každý den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(vývoje)</a:t>
            </a:r>
            <a:r>
              <a:rPr lang="cs-CZ" dirty="0"/>
              <a:t> commit</a:t>
            </a:r>
            <a:r>
              <a:rPr lang="en-US" dirty="0"/>
              <a:t>!</a:t>
            </a:r>
            <a:endParaRPr lang="cs-CZ" dirty="0"/>
          </a:p>
          <a:p>
            <a:pPr lvl="1"/>
            <a:r>
              <a:rPr lang="cs-CZ" dirty="0"/>
              <a:t>do 30.4. první pokus o odevzdání </a:t>
            </a:r>
            <a:r>
              <a:rPr lang="en-US" dirty="0" err="1"/>
              <a:t>kompletn</a:t>
            </a:r>
            <a:r>
              <a:rPr lang="cs-CZ" dirty="0"/>
              <a:t>ě hotové verze</a:t>
            </a:r>
          </a:p>
          <a:p>
            <a:pPr lvl="2"/>
            <a:r>
              <a:rPr lang="cs-CZ" dirty="0"/>
              <a:t>stránka ke cvičení ↫ obsahuje požadavky na program a jeho odevzdání</a:t>
            </a:r>
          </a:p>
          <a:p>
            <a:pPr lvl="1"/>
            <a:r>
              <a:rPr lang="cs-CZ" dirty="0"/>
              <a:t>do konce výuky v LS komplet hotovo vč. doc</a:t>
            </a:r>
          </a:p>
          <a:p>
            <a:r>
              <a:rPr lang="en-US" dirty="0"/>
              <a:t>z</a:t>
            </a:r>
            <a:r>
              <a:rPr lang="cs-CZ" dirty="0"/>
              <a:t>kouškový test</a:t>
            </a:r>
          </a:p>
          <a:p>
            <a:pPr lvl="1"/>
            <a:r>
              <a:rPr lang="cs-CZ" dirty="0"/>
              <a:t>během zimního zkouškového období v labu (</a:t>
            </a:r>
            <a:r>
              <a:rPr lang="cs-CZ" dirty="0">
                <a:solidFill>
                  <a:srgbClr val="0070C0"/>
                </a:solidFill>
              </a:rPr>
              <a:t>60b</a:t>
            </a:r>
            <a:r>
              <a:rPr lang="cs-CZ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Organizace cvičení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9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cs-CZ" dirty="0"/>
              <a:t>počet </a:t>
            </a:r>
            <a:r>
              <a:rPr lang="cs-CZ" b="1" dirty="0"/>
              <a:t>znaků</a:t>
            </a:r>
            <a:r>
              <a:rPr lang="cs-CZ" dirty="0"/>
              <a:t>, </a:t>
            </a:r>
            <a:r>
              <a:rPr lang="cs-CZ" b="1" dirty="0"/>
              <a:t>řádek</a:t>
            </a:r>
            <a:r>
              <a:rPr lang="cs-CZ" dirty="0"/>
              <a:t>, </a:t>
            </a:r>
            <a:r>
              <a:rPr lang="cs-CZ" b="1" dirty="0"/>
              <a:t>slov</a:t>
            </a:r>
            <a:r>
              <a:rPr lang="cs-CZ" dirty="0"/>
              <a:t>, </a:t>
            </a:r>
            <a:r>
              <a:rPr lang="cs-CZ" b="1" dirty="0"/>
              <a:t>vět</a:t>
            </a:r>
            <a:r>
              <a:rPr lang="en-US" dirty="0"/>
              <a:t>, </a:t>
            </a:r>
            <a:r>
              <a:rPr lang="en-US" b="1" dirty="0" err="1"/>
              <a:t>po</a:t>
            </a:r>
            <a:r>
              <a:rPr lang="cs-CZ" b="1" dirty="0"/>
              <a:t>čet</a:t>
            </a:r>
            <a:r>
              <a:rPr lang="cs-CZ" dirty="0"/>
              <a:t> a </a:t>
            </a:r>
            <a:r>
              <a:rPr lang="cs-CZ" b="1" dirty="0"/>
              <a:t>součet</a:t>
            </a:r>
            <a:r>
              <a:rPr lang="cs-CZ" dirty="0"/>
              <a:t> čísel</a:t>
            </a:r>
          </a:p>
          <a:p>
            <a:pPr lvl="1"/>
            <a:r>
              <a:rPr lang="en-US" b="1" dirty="0" err="1"/>
              <a:t>znaky</a:t>
            </a:r>
            <a:r>
              <a:rPr lang="cs-CZ" dirty="0"/>
              <a:t>:</a:t>
            </a:r>
            <a:r>
              <a:rPr lang="en-US" dirty="0"/>
              <a:t> </a:t>
            </a:r>
            <a:r>
              <a:rPr lang="en-US" dirty="0" err="1"/>
              <a:t>vše</a:t>
            </a:r>
            <a:r>
              <a:rPr lang="en-US" dirty="0"/>
              <a:t> </a:t>
            </a:r>
            <a:r>
              <a:rPr lang="en-US" dirty="0" err="1"/>
              <a:t>včetně</a:t>
            </a:r>
            <a:r>
              <a:rPr lang="en-US" dirty="0"/>
              <a:t> </a:t>
            </a:r>
            <a:r>
              <a:rPr lang="en-US" dirty="0" err="1"/>
              <a:t>mezer</a:t>
            </a:r>
            <a:r>
              <a:rPr lang="en-US" dirty="0"/>
              <a:t>, </a:t>
            </a:r>
            <a:r>
              <a:rPr lang="en-US" dirty="0" err="1"/>
              <a:t>konců</a:t>
            </a:r>
            <a:r>
              <a:rPr lang="en-US" dirty="0"/>
              <a:t> </a:t>
            </a:r>
            <a:r>
              <a:rPr lang="en-US" dirty="0" err="1"/>
              <a:t>řádek</a:t>
            </a:r>
            <a:r>
              <a:rPr lang="en-US" dirty="0"/>
              <a:t> </a:t>
            </a:r>
            <a:r>
              <a:rPr lang="en-US" dirty="0" err="1"/>
              <a:t>apod</a:t>
            </a:r>
            <a:r>
              <a:rPr lang="en-US" dirty="0"/>
              <a:t>.</a:t>
            </a:r>
          </a:p>
          <a:p>
            <a:pPr lvl="1"/>
            <a:r>
              <a:rPr lang="en-US" b="1" dirty="0" err="1"/>
              <a:t>slovo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cs-CZ" dirty="0"/>
              <a:t>nejdelší </a:t>
            </a:r>
            <a:r>
              <a:rPr lang="en-US" dirty="0" err="1"/>
              <a:t>posloupnost</a:t>
            </a:r>
            <a:r>
              <a:rPr lang="en-US" dirty="0"/>
              <a:t> </a:t>
            </a:r>
            <a:r>
              <a:rPr lang="cs-CZ" dirty="0"/>
              <a:t>alfanumerických znaků nezačínající číslicí</a:t>
            </a:r>
          </a:p>
          <a:p>
            <a:pPr lvl="2"/>
            <a:r>
              <a:rPr lang="cs-CZ" dirty="0"/>
              <a:t>n</a:t>
            </a:r>
            <a:r>
              <a:rPr lang="en-US" dirty="0" err="1"/>
              <a:t>euva</a:t>
            </a:r>
            <a:r>
              <a:rPr lang="cs-CZ" dirty="0"/>
              <a:t>žujte diakritiku</a:t>
            </a:r>
            <a:r>
              <a:rPr lang="en-US" dirty="0"/>
              <a:t>, </a:t>
            </a:r>
            <a:r>
              <a:rPr lang="en-US" dirty="0" err="1"/>
              <a:t>resp</a:t>
            </a:r>
            <a:r>
              <a:rPr lang="cs-CZ" dirty="0"/>
              <a:t>.</a:t>
            </a:r>
            <a:r>
              <a:rPr lang="en-US" dirty="0"/>
              <a:t> v</a:t>
            </a:r>
            <a:r>
              <a:rPr lang="cs-CZ" dirty="0"/>
              <a:t>šechny speciální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(ne-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isalnum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())</a:t>
            </a:r>
            <a:r>
              <a:rPr lang="en-US" dirty="0"/>
              <a:t> </a:t>
            </a:r>
            <a:r>
              <a:rPr lang="en-US" dirty="0" err="1"/>
              <a:t>znaky</a:t>
            </a:r>
            <a:r>
              <a:rPr lang="en-US" dirty="0"/>
              <a:t> </a:t>
            </a:r>
            <a:r>
              <a:rPr lang="cs-CZ" dirty="0"/>
              <a:t>považujte za nepísmena</a:t>
            </a:r>
            <a:endParaRPr lang="en-US" dirty="0"/>
          </a:p>
          <a:p>
            <a:pPr lvl="1"/>
            <a:r>
              <a:rPr lang="cs-CZ" b="1" dirty="0"/>
              <a:t>číslo</a:t>
            </a:r>
            <a:r>
              <a:rPr lang="en-US" dirty="0"/>
              <a:t>: </a:t>
            </a:r>
            <a:r>
              <a:rPr lang="cs-CZ" dirty="0"/>
              <a:t>posloupnost číslic následující za nealfanumerickým znakem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'.12ab.' </a:t>
            </a:r>
            <a:r>
              <a:rPr lang="en-US" dirty="0"/>
              <a:t>je </a:t>
            </a:r>
            <a:r>
              <a:rPr lang="en-US" dirty="0" err="1"/>
              <a:t>jedno</a:t>
            </a:r>
            <a:r>
              <a:rPr lang="en-US" dirty="0"/>
              <a:t> </a:t>
            </a:r>
            <a:r>
              <a:rPr lang="cs-CZ" dirty="0"/>
              <a:t>číslo a žádné slovo</a:t>
            </a:r>
          </a:p>
          <a:p>
            <a:pPr lvl="1"/>
            <a:r>
              <a:rPr lang="cs-CZ" b="1" dirty="0"/>
              <a:t>řádky: </a:t>
            </a:r>
            <a:r>
              <a:rPr lang="cs-CZ" dirty="0"/>
              <a:t>započítat jen ty, kde je alespoň jedno slovo nebo číslo</a:t>
            </a:r>
            <a:endParaRPr lang="en-US" dirty="0"/>
          </a:p>
          <a:p>
            <a:pPr lvl="2"/>
            <a:r>
              <a:rPr lang="cs-CZ" dirty="0"/>
              <a:t>poslední řádka nemusí být ukončená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pPr lvl="1"/>
            <a:r>
              <a:rPr lang="cs-CZ" b="1" dirty="0"/>
              <a:t>věta:</a:t>
            </a:r>
            <a:r>
              <a:rPr lang="cs-CZ" dirty="0"/>
              <a:t> neprázdná posloupnost </a:t>
            </a:r>
            <a:r>
              <a:rPr lang="cs-CZ" b="1" dirty="0"/>
              <a:t>slov</a:t>
            </a:r>
            <a:r>
              <a:rPr lang="cs-CZ" dirty="0"/>
              <a:t> ukončená oddělovačem</a:t>
            </a:r>
          </a:p>
          <a:p>
            <a:pPr lvl="2"/>
            <a:r>
              <a:rPr lang="cs-CZ" sz="1800" dirty="0"/>
              <a:t>oddělovače </a:t>
            </a:r>
            <a:r>
              <a:rPr lang="en-US" sz="1800" dirty="0"/>
              <a:t>v</a:t>
            </a:r>
            <a:r>
              <a:rPr lang="cs-CZ" sz="1800" dirty="0"/>
              <a:t>ět jsou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'.'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'!'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'?'</a:t>
            </a:r>
          </a:p>
          <a:p>
            <a:pPr lvl="2"/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cs-CZ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cs-CZ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/>
              <a:t>ani </a:t>
            </a:r>
            <a:r>
              <a:rPr 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'31.12.2049'</a:t>
            </a:r>
            <a:r>
              <a:rPr lang="en-US" dirty="0"/>
              <a:t> ne</a:t>
            </a:r>
            <a:r>
              <a:rPr lang="cs-CZ" dirty="0"/>
              <a:t>ní několik vět</a:t>
            </a:r>
          </a:p>
          <a:p>
            <a:pPr lvl="1"/>
            <a:r>
              <a:rPr lang="cs-CZ" dirty="0"/>
              <a:t>spočítat z </a:t>
            </a:r>
            <a:r>
              <a:rPr lang="cs-CZ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cs-CZ" dirty="0"/>
              <a:t> nebo ze </a:t>
            </a:r>
            <a:r>
              <a:rPr lang="cs-CZ" b="1" dirty="0"/>
              <a:t>všech</a:t>
            </a:r>
            <a:r>
              <a:rPr lang="cs-CZ" dirty="0"/>
              <a:t> souborů uvedených na příkazové řádce</a:t>
            </a:r>
            <a:endParaRPr lang="cs-CZ" sz="700" dirty="0"/>
          </a:p>
          <a:p>
            <a:pPr lvl="2"/>
            <a:r>
              <a:rPr lang="cs-CZ" dirty="0"/>
              <a:t>žádné číslo/slovo/věta/řádek nejde přes hranici souboru</a:t>
            </a:r>
            <a:endParaRPr 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cs-CZ" dirty="0"/>
              <a:t>dekompozice, objektovost, modularita, efektivita</a:t>
            </a:r>
          </a:p>
          <a:p>
            <a:pPr lvl="2"/>
            <a:r>
              <a:rPr lang="cs-CZ" dirty="0"/>
              <a:t>elegantní a efektivní rozhraní třídy pro vstup (data) a výstup (výsledky)</a:t>
            </a:r>
          </a:p>
          <a:p>
            <a:pPr lvl="2"/>
            <a:r>
              <a:rPr lang="cs-CZ" dirty="0"/>
              <a:t>separace výpočtu a I/O</a:t>
            </a:r>
            <a:endParaRPr lang="en-US" dirty="0"/>
          </a:p>
          <a:p>
            <a:pPr lvl="1"/>
            <a:r>
              <a:rPr lang="cs-CZ" dirty="0"/>
              <a:t>DÚ0 - </a:t>
            </a:r>
            <a:r>
              <a:rPr lang="cs-CZ" b="1" dirty="0"/>
              <a:t>Recodex</a:t>
            </a:r>
            <a:r>
              <a:rPr lang="cs-CZ" dirty="0"/>
              <a:t> </a:t>
            </a:r>
            <a:r>
              <a:rPr lang="cs-CZ" i="1" dirty="0"/>
              <a:t>(body nebudou započítané do výsledku zkoušky)</a:t>
            </a:r>
          </a:p>
          <a:p>
            <a:pPr lvl="2"/>
            <a:r>
              <a:rPr lang="cs-CZ" dirty="0"/>
              <a:t>opět 24 hodin před následujícím cvičením</a:t>
            </a:r>
            <a:endParaRPr lang="en-US" dirty="0"/>
          </a:p>
          <a:p>
            <a:pPr lvl="2"/>
            <a:r>
              <a:rPr lang="en-US" dirty="0" err="1"/>
              <a:t>samostatn</a:t>
            </a:r>
            <a:r>
              <a:rPr lang="cs-CZ" dirty="0"/>
              <a:t>ě</a:t>
            </a:r>
            <a:r>
              <a:rPr lang="en-US" dirty="0"/>
              <a:t>, d</a:t>
            </a:r>
            <a:r>
              <a:rPr lang="cs-CZ" dirty="0"/>
              <a:t>ůkladně otestujte vč. okrajových případů</a:t>
            </a:r>
            <a:endParaRPr lang="en-US" dirty="0"/>
          </a:p>
          <a:p>
            <a:pPr lvl="2"/>
            <a:r>
              <a:rPr lang="en-US" dirty="0"/>
              <a:t>bez warning</a:t>
            </a:r>
            <a:r>
              <a:rPr lang="cs-CZ" dirty="0"/>
              <a:t>ů</a:t>
            </a:r>
          </a:p>
          <a:p>
            <a:pPr lvl="2"/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</a:t>
            </a:r>
            <a:r>
              <a:rPr lang="cs-CZ" dirty="0"/>
              <a:t>čítání oveček </a:t>
            </a:r>
            <a:r>
              <a:rPr lang="en-US" dirty="0"/>
              <a:t>– up</a:t>
            </a:r>
            <a:r>
              <a:rPr lang="cs-CZ" dirty="0"/>
              <a:t>řesnění</a:t>
            </a:r>
            <a:endParaRPr lang="en-US" dirty="0"/>
          </a:p>
        </p:txBody>
      </p:sp>
      <p:sp>
        <p:nvSpPr>
          <p:cNvPr id="4" name="AutoShape 28"/>
          <p:cNvSpPr>
            <a:spLocks noChangeArrowheads="1"/>
          </p:cNvSpPr>
          <p:nvPr/>
        </p:nvSpPr>
        <p:spPr bwMode="auto">
          <a:xfrm>
            <a:off x="7588899" y="3865116"/>
            <a:ext cx="1270419" cy="1459611"/>
          </a:xfrm>
          <a:prstGeom prst="wedgeRoundRectCallout">
            <a:avLst>
              <a:gd name="adj1" fmla="val 16801"/>
              <a:gd name="adj2" fmla="val -4953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400" dirty="0">
                <a:solidFill>
                  <a:srgbClr val="456A1C"/>
                </a:solidFill>
                <a:latin typeface="+mj-lt"/>
              </a:rPr>
              <a:t>znaku: 999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  <a:p>
            <a:r>
              <a:rPr lang="nb-NO" sz="1400" dirty="0">
                <a:solidFill>
                  <a:srgbClr val="456A1C"/>
                </a:solidFill>
                <a:latin typeface="+mj-lt"/>
              </a:rPr>
              <a:t>slov: 999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  <a:p>
            <a:r>
              <a:rPr lang="nb-NO" sz="1400" dirty="0">
                <a:solidFill>
                  <a:srgbClr val="456A1C"/>
                </a:solidFill>
                <a:latin typeface="+mj-lt"/>
              </a:rPr>
              <a:t>vet: 999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  <a:p>
            <a:r>
              <a:rPr lang="nb-NO" sz="1400" dirty="0">
                <a:solidFill>
                  <a:srgbClr val="456A1C"/>
                </a:solidFill>
                <a:latin typeface="+mj-lt"/>
              </a:rPr>
              <a:t>radku: 999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  <a:p>
            <a:r>
              <a:rPr lang="nb-NO" sz="1400" dirty="0">
                <a:solidFill>
                  <a:srgbClr val="456A1C"/>
                </a:solidFill>
                <a:latin typeface="+mj-lt"/>
              </a:rPr>
              <a:t>cisel: 999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  <a:p>
            <a:r>
              <a:rPr lang="nb-NO" sz="1400" dirty="0">
                <a:solidFill>
                  <a:srgbClr val="456A1C"/>
                </a:solidFill>
                <a:latin typeface="+mj-lt"/>
              </a:rPr>
              <a:t>soucet: 999</a:t>
            </a:r>
          </a:p>
        </p:txBody>
      </p:sp>
      <p:sp>
        <p:nvSpPr>
          <p:cNvPr id="5" name="AutoShape 28"/>
          <p:cNvSpPr>
            <a:spLocks noChangeArrowheads="1"/>
          </p:cNvSpPr>
          <p:nvPr/>
        </p:nvSpPr>
        <p:spPr bwMode="auto">
          <a:xfrm>
            <a:off x="7042228" y="5765714"/>
            <a:ext cx="1817090" cy="665870"/>
          </a:xfrm>
          <a:prstGeom prst="wedgeRoundRectCallout">
            <a:avLst>
              <a:gd name="adj1" fmla="val 16801"/>
              <a:gd name="adj2" fmla="val -4953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rgbClr val="456A1C"/>
                </a:solidFill>
                <a:latin typeface="+mj-lt"/>
              </a:rPr>
              <a:t>multiplatformnost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Visual Studio -&gt; WSL2</a:t>
            </a:r>
            <a:endParaRPr lang="nb-NO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990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cs-CZ" dirty="0"/>
              <a:t>zadání</a:t>
            </a:r>
          </a:p>
          <a:p>
            <a:pPr lvl="1"/>
            <a:r>
              <a:rPr lang="en-US" dirty="0" err="1"/>
              <a:t>za</a:t>
            </a:r>
            <a:r>
              <a:rPr lang="cs-CZ" dirty="0"/>
              <a:t>čáte</a:t>
            </a:r>
            <a:r>
              <a:rPr lang="en-US" dirty="0"/>
              <a:t>k </a:t>
            </a:r>
            <a:r>
              <a:rPr lang="en-US" dirty="0" err="1"/>
              <a:t>listopadu</a:t>
            </a:r>
            <a:r>
              <a:rPr lang="cs-CZ" dirty="0"/>
              <a:t> - vlastní návrh, kreativita</a:t>
            </a:r>
          </a:p>
          <a:p>
            <a:pPr lvl="2"/>
            <a:r>
              <a:rPr lang="cs-CZ" dirty="0"/>
              <a:t>do 20.11. schválené zadání</a:t>
            </a:r>
            <a:endParaRPr lang="en-US" dirty="0"/>
          </a:p>
          <a:p>
            <a:pPr lvl="1"/>
            <a:r>
              <a:rPr lang="en-US" dirty="0" err="1"/>
              <a:t>specifikace</a:t>
            </a:r>
            <a:r>
              <a:rPr lang="en-US" dirty="0"/>
              <a:t> </a:t>
            </a:r>
            <a:r>
              <a:rPr lang="cs-CZ" dirty="0"/>
              <a:t>- funkční, </a:t>
            </a:r>
            <a:r>
              <a:rPr lang="en-US" dirty="0"/>
              <a:t>extern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en-US" dirty="0" err="1"/>
              <a:t>knihovny</a:t>
            </a:r>
            <a:r>
              <a:rPr lang="cs-CZ" dirty="0"/>
              <a:t>, multiplatformnost</a:t>
            </a:r>
            <a:endParaRPr lang="en-US" dirty="0"/>
          </a:p>
          <a:p>
            <a:pPr lvl="2"/>
            <a:r>
              <a:rPr lang="en-US" dirty="0" err="1"/>
              <a:t>pouze</a:t>
            </a:r>
            <a:r>
              <a:rPr lang="en-US" dirty="0"/>
              <a:t> </a:t>
            </a:r>
            <a:r>
              <a:rPr lang="en-US" dirty="0" err="1"/>
              <a:t>platformově</a:t>
            </a:r>
            <a:r>
              <a:rPr lang="en-US" dirty="0"/>
              <a:t> </a:t>
            </a:r>
            <a:r>
              <a:rPr lang="en-US" dirty="0" err="1"/>
              <a:t>nezávislé</a:t>
            </a:r>
            <a:r>
              <a:rPr lang="en-US" dirty="0"/>
              <a:t> </a:t>
            </a:r>
            <a:r>
              <a:rPr lang="en-US" dirty="0" err="1"/>
              <a:t>knihovny</a:t>
            </a:r>
            <a:r>
              <a:rPr lang="en-US" dirty="0"/>
              <a:t>; </a:t>
            </a:r>
            <a:r>
              <a:rPr lang="en-US" dirty="0" err="1"/>
              <a:t>závislé</a:t>
            </a:r>
            <a:r>
              <a:rPr lang="en-US" dirty="0"/>
              <a:t> </a:t>
            </a:r>
            <a:r>
              <a:rPr lang="en-US" dirty="0" err="1"/>
              <a:t>jen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předchozím</a:t>
            </a:r>
            <a:r>
              <a:rPr lang="en-US" dirty="0"/>
              <a:t> </a:t>
            </a:r>
            <a:r>
              <a:rPr lang="en-US" dirty="0" err="1"/>
              <a:t>schválení</a:t>
            </a:r>
            <a:endParaRPr lang="cs-CZ" dirty="0"/>
          </a:p>
          <a:p>
            <a:r>
              <a:rPr lang="cs-CZ" dirty="0"/>
              <a:t>pracnost: přiměřená</a:t>
            </a:r>
          </a:p>
          <a:p>
            <a:pPr lvl="1"/>
            <a:r>
              <a:rPr lang="cs-CZ" dirty="0"/>
              <a:t>ani na víkend nebo na týden, ani každodenní práce na půl roku</a:t>
            </a:r>
          </a:p>
          <a:p>
            <a:r>
              <a:rPr lang="en-US" b="1" dirty="0">
                <a:solidFill>
                  <a:srgbClr val="00B050"/>
                </a:solidFill>
              </a:rPr>
              <a:t>☺</a:t>
            </a:r>
            <a:r>
              <a:rPr lang="en-US" dirty="0"/>
              <a:t> </a:t>
            </a:r>
            <a:r>
              <a:rPr lang="cs-CZ" dirty="0"/>
              <a:t>vhodná témata - cokoliv, co nese známky softwarového díla</a:t>
            </a:r>
          </a:p>
          <a:p>
            <a:pPr lvl="1"/>
            <a:r>
              <a:rPr lang="cs-CZ" dirty="0"/>
              <a:t>pro inspiraci: </a:t>
            </a:r>
            <a:r>
              <a:rPr lang="cs-CZ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↬</a:t>
            </a:r>
            <a:r>
              <a:rPr lang="cs-CZ" dirty="0"/>
              <a:t> na stránce cvičení seznam některých témat</a:t>
            </a:r>
          </a:p>
          <a:p>
            <a:pPr lvl="1"/>
            <a:r>
              <a:rPr lang="cs-CZ" dirty="0"/>
              <a:t>vhodné téma je takové, na kterém si C++ pořádně procvičíte</a:t>
            </a:r>
          </a:p>
          <a:p>
            <a:pPr lvl="2"/>
            <a:r>
              <a:rPr lang="cs-CZ" dirty="0"/>
              <a:t>dekompozice, objektový návrh, datové struktury, efektivita, ...</a:t>
            </a:r>
          </a:p>
          <a:p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r>
              <a:rPr lang="en-US" dirty="0"/>
              <a:t> </a:t>
            </a:r>
            <a:r>
              <a:rPr lang="cs-CZ" dirty="0"/>
              <a:t>nevhodná témata</a:t>
            </a:r>
          </a:p>
          <a:p>
            <a:pPr lvl="1"/>
            <a:r>
              <a:rPr lang="cs-CZ" dirty="0"/>
              <a:t>přepis zámých nebo nastudovaných algoritmů do C++</a:t>
            </a:r>
          </a:p>
          <a:p>
            <a:pPr lvl="2"/>
            <a:r>
              <a:rPr lang="cs-CZ" dirty="0"/>
              <a:t>stromy, grafové algoritmy, kompresní a šifrovací algoritmy, ...</a:t>
            </a:r>
          </a:p>
          <a:p>
            <a:pPr lvl="1"/>
            <a:r>
              <a:rPr lang="cs-CZ" dirty="0"/>
              <a:t>1000000+1 -ní implementace notoricky známé věci</a:t>
            </a:r>
          </a:p>
          <a:p>
            <a:pPr lvl="2"/>
            <a:r>
              <a:rPr lang="cs-CZ" dirty="0"/>
              <a:t>tetris, packman, bludiště, worms, bomberman a podobné krokovačky, ...</a:t>
            </a:r>
          </a:p>
          <a:p>
            <a:pPr lvl="1"/>
            <a:r>
              <a:rPr lang="cs-CZ" dirty="0"/>
              <a:t>jednoduché diskrétní simulace (obchoďáků, výtahů, metra, 'life', ...)</a:t>
            </a:r>
          </a:p>
          <a:p>
            <a:pPr lvl="1"/>
            <a:r>
              <a:rPr lang="cs-CZ" dirty="0"/>
              <a:t>obecně cokoliv, co lze udělat za 'víkend' a na čem se nic z C++ nenaučíte</a:t>
            </a:r>
          </a:p>
          <a:p>
            <a:pPr lvl="2"/>
            <a:r>
              <a:rPr lang="cs-CZ" dirty="0"/>
              <a:t>už nejste v prváku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cs-CZ" dirty="0"/>
              <a:t>ápočtový program - zadání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0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cs-CZ" dirty="0"/>
              <a:t>vypracování</a:t>
            </a:r>
          </a:p>
          <a:p>
            <a:pPr lvl="1"/>
            <a:r>
              <a:rPr lang="cs-CZ" dirty="0"/>
              <a:t>multiplatformnost</a:t>
            </a:r>
          </a:p>
          <a:p>
            <a:pPr lvl="2"/>
            <a:r>
              <a:rPr lang="cs-CZ" dirty="0"/>
              <a:t>OS / překladač, WSL2</a:t>
            </a:r>
          </a:p>
          <a:p>
            <a:pPr lvl="2"/>
            <a:r>
              <a:rPr lang="cs-CZ" b="1" dirty="0"/>
              <a:t>před</a:t>
            </a:r>
            <a:r>
              <a:rPr lang="cs-CZ" dirty="0"/>
              <a:t> programováním technologické demo</a:t>
            </a:r>
          </a:p>
          <a:p>
            <a:pPr lvl="3"/>
            <a:r>
              <a:rPr lang="cs-CZ" dirty="0"/>
              <a:t>sestavit a spustit na různých platformách</a:t>
            </a:r>
            <a:r>
              <a:rPr lang="en-US" dirty="0"/>
              <a:t>, v</a:t>
            </a:r>
            <a:r>
              <a:rPr lang="cs-CZ" dirty="0"/>
              <a:t>četně knihoven</a:t>
            </a:r>
          </a:p>
          <a:p>
            <a:pPr lvl="1"/>
            <a:r>
              <a:rPr lang="cs-CZ" dirty="0"/>
              <a:t>vývoj v GitLabu</a:t>
            </a:r>
          </a:p>
          <a:p>
            <a:pPr lvl="2"/>
            <a:r>
              <a:rPr lang="cs-CZ" dirty="0"/>
              <a:t>každý den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(vývoje)</a:t>
            </a:r>
            <a:r>
              <a:rPr lang="cs-CZ" dirty="0"/>
              <a:t> commit</a:t>
            </a:r>
            <a:r>
              <a:rPr lang="en-US" dirty="0"/>
              <a:t>!</a:t>
            </a:r>
            <a:endParaRPr lang="cs-CZ" dirty="0"/>
          </a:p>
          <a:p>
            <a:r>
              <a:rPr lang="cs-CZ" dirty="0"/>
              <a:t>odevzdání</a:t>
            </a:r>
          </a:p>
          <a:p>
            <a:pPr lvl="1"/>
            <a:r>
              <a:rPr lang="cs-CZ" dirty="0"/>
              <a:t>do 30.4. první pokus o odevzdání </a:t>
            </a:r>
            <a:r>
              <a:rPr lang="en-US" b="1" dirty="0" err="1"/>
              <a:t>kompletn</a:t>
            </a:r>
            <a:r>
              <a:rPr lang="cs-CZ" b="1" dirty="0"/>
              <a:t>ě</a:t>
            </a:r>
            <a:r>
              <a:rPr lang="cs-CZ" dirty="0"/>
              <a:t> hotové verze</a:t>
            </a:r>
          </a:p>
          <a:p>
            <a:pPr lvl="2"/>
            <a:r>
              <a:rPr lang="cs-CZ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↬ </a:t>
            </a:r>
            <a:r>
              <a:rPr lang="cs-CZ" dirty="0"/>
              <a:t>stránka ke cvičení - požadavky na program a jeho odevzdání</a:t>
            </a:r>
          </a:p>
          <a:p>
            <a:pPr lvl="1"/>
            <a:r>
              <a:rPr lang="cs-CZ" b="1" dirty="0"/>
              <a:t>do konce výuky </a:t>
            </a:r>
            <a:r>
              <a:rPr lang="cs-CZ" dirty="0"/>
              <a:t>v LS komplet hotovo vč. doc</a:t>
            </a:r>
          </a:p>
          <a:p>
            <a:pPr lvl="1"/>
            <a:r>
              <a:rPr lang="cs-CZ" dirty="0"/>
              <a:t>vše (včetně sestavení a spuštění) si vyzkoušejte na jiném prostředí</a:t>
            </a:r>
          </a:p>
          <a:p>
            <a:pPr lvl="2"/>
            <a:r>
              <a:rPr lang="cs-CZ" dirty="0"/>
              <a:t>jiný počítač se stejným OS, kde jste nevyvíjeli a nemáte předem vše nainstalované</a:t>
            </a:r>
          </a:p>
          <a:p>
            <a:pPr lvl="2"/>
            <a:r>
              <a:rPr lang="cs-CZ" dirty="0"/>
              <a:t>počítač s jiným OS a překladačem - multiplatformnost</a:t>
            </a:r>
          </a:p>
          <a:p>
            <a:pPr lvl="2"/>
            <a:r>
              <a:rPr lang="cs-CZ" dirty="0"/>
              <a:t>mělo by jít automaticky sestavit (linux, VS) a spustit</a:t>
            </a:r>
          </a:p>
          <a:p>
            <a:pPr lvl="3"/>
            <a:r>
              <a:rPr lang="cs-CZ" dirty="0"/>
              <a:t>pokud ne, dolaďte to do tohoto stavu</a:t>
            </a:r>
          </a:p>
          <a:p>
            <a:pPr lvl="1"/>
            <a:r>
              <a:rPr lang="cs-CZ" dirty="0"/>
              <a:t>dostatečně rozsáhlá data pro demonstraci všech vlastností programu</a:t>
            </a:r>
          </a:p>
          <a:p>
            <a:pPr lvl="1"/>
            <a:r>
              <a:rPr lang="cs-CZ" dirty="0"/>
              <a:t>mělo by být samozřejmostí:</a:t>
            </a:r>
          </a:p>
          <a:p>
            <a:pPr lvl="2"/>
            <a:r>
              <a:rPr lang="cs-CZ" dirty="0"/>
              <a:t>na korektní data musí program vždy dávat správné výsledky</a:t>
            </a:r>
          </a:p>
          <a:p>
            <a:pPr lvl="2"/>
            <a:r>
              <a:rPr lang="cs-CZ" dirty="0"/>
              <a:t>na žádných vstupních datech nesmí nekontrolovaně skončit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cs-CZ" dirty="0"/>
              <a:t>ápočtový program </a:t>
            </a:r>
            <a:r>
              <a:rPr lang="en-US" dirty="0"/>
              <a:t>-</a:t>
            </a:r>
            <a:r>
              <a:rPr lang="cs-CZ" dirty="0"/>
              <a:t> vypracování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99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Kontejnery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27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132" y="585723"/>
            <a:ext cx="8863481" cy="6011928"/>
          </a:xfrm>
        </p:spPr>
        <p:txBody>
          <a:bodyPr>
            <a:normAutofit/>
          </a:bodyPr>
          <a:lstStyle/>
          <a:p>
            <a:r>
              <a:rPr lang="cs-CZ" sz="2000" dirty="0" err="1"/>
              <a:t>s</a:t>
            </a:r>
            <a:r>
              <a:rPr lang="en-US" sz="2000" dirty="0" err="1"/>
              <a:t>ekven</a:t>
            </a:r>
            <a:r>
              <a:rPr lang="cs-CZ" sz="2000" dirty="0"/>
              <a:t>ční kontejnery</a:t>
            </a:r>
            <a:endParaRPr lang="en-US" sz="2000" dirty="0"/>
          </a:p>
          <a:p>
            <a:pPr lvl="2"/>
            <a:r>
              <a:rPr lang="cs-CZ" b="1" dirty="0"/>
              <a:t>vector</a:t>
            </a:r>
            <a:r>
              <a:rPr lang="cs-CZ" dirty="0"/>
              <a:t>  - pole prvků s přidáváním zprava</a:t>
            </a:r>
            <a:endParaRPr lang="en-US" dirty="0"/>
          </a:p>
          <a:p>
            <a:pPr lvl="2"/>
            <a:r>
              <a:rPr lang="cs-CZ" b="1" dirty="0"/>
              <a:t>deque</a:t>
            </a:r>
            <a:r>
              <a:rPr lang="cs-CZ" dirty="0"/>
              <a:t> </a:t>
            </a:r>
            <a:r>
              <a:rPr lang="en-US" dirty="0"/>
              <a:t>[</a:t>
            </a:r>
            <a:r>
              <a:rPr lang="en-US" dirty="0" err="1"/>
              <a:t>dek</a:t>
            </a:r>
            <a:r>
              <a:rPr lang="en-US" dirty="0"/>
              <a:t>] </a:t>
            </a:r>
            <a:r>
              <a:rPr lang="cs-CZ" dirty="0"/>
              <a:t> - </a:t>
            </a:r>
            <a:r>
              <a:rPr lang="en-US" dirty="0"/>
              <a:t>double-ended queue</a:t>
            </a:r>
          </a:p>
          <a:p>
            <a:pPr lvl="2"/>
            <a:r>
              <a:rPr lang="cs-CZ" b="1" dirty="0"/>
              <a:t>list</a:t>
            </a:r>
            <a:r>
              <a:rPr lang="en-US" b="1" dirty="0"/>
              <a:t>, forward_</a:t>
            </a:r>
            <a:r>
              <a:rPr lang="cs-CZ" b="1" dirty="0"/>
              <a:t>list</a:t>
            </a:r>
            <a:r>
              <a:rPr lang="cs-CZ" dirty="0"/>
              <a:t>  - obousměrně </a:t>
            </a:r>
            <a:r>
              <a:rPr lang="en-US" dirty="0"/>
              <a:t>/ </a:t>
            </a:r>
            <a:r>
              <a:rPr lang="en-US" dirty="0" err="1"/>
              <a:t>jednosm</a:t>
            </a:r>
            <a:r>
              <a:rPr lang="cs-CZ" dirty="0"/>
              <a:t>ěrně vázaný seznam</a:t>
            </a:r>
          </a:p>
          <a:p>
            <a:pPr lvl="2"/>
            <a:r>
              <a:rPr lang="en-US" b="1" dirty="0"/>
              <a:t>array</a:t>
            </a:r>
            <a:r>
              <a:rPr lang="en-US" dirty="0"/>
              <a:t> </a:t>
            </a:r>
            <a:r>
              <a:rPr lang="cs-CZ" dirty="0"/>
              <a:t> </a:t>
            </a:r>
            <a:r>
              <a:rPr lang="en-US" dirty="0"/>
              <a:t>- pole </a:t>
            </a:r>
            <a:r>
              <a:rPr lang="en-US" dirty="0" err="1"/>
              <a:t>pevn</a:t>
            </a:r>
            <a:r>
              <a:rPr lang="cs-CZ" dirty="0"/>
              <a:t>é velikosti</a:t>
            </a:r>
          </a:p>
          <a:p>
            <a:r>
              <a:rPr lang="cs-CZ" sz="2000" dirty="0"/>
              <a:t>asociativní kontejnery</a:t>
            </a:r>
          </a:p>
          <a:p>
            <a:pPr lvl="1"/>
            <a:r>
              <a:rPr lang="en-US" b="1" dirty="0"/>
              <a:t>set</a:t>
            </a:r>
            <a:r>
              <a:rPr lang="cs-CZ" b="1" dirty="0"/>
              <a:t>říděné  - </a:t>
            </a:r>
            <a:r>
              <a:rPr lang="cs-CZ" dirty="0"/>
              <a:t>dle operátoru </a:t>
            </a:r>
            <a:r>
              <a:rPr lang="en-US" b="1" dirty="0"/>
              <a:t>&lt;</a:t>
            </a:r>
            <a:endParaRPr lang="cs-CZ" b="1" dirty="0"/>
          </a:p>
          <a:p>
            <a:pPr lvl="2"/>
            <a:r>
              <a:rPr lang="cs-CZ" b="1" dirty="0"/>
              <a:t>set</a:t>
            </a:r>
            <a:r>
              <a:rPr lang="en-US" b="1" dirty="0"/>
              <a:t>/</a:t>
            </a:r>
            <a:r>
              <a:rPr lang="cs-CZ" b="1" dirty="0"/>
              <a:t>multiset</a:t>
            </a:r>
            <a:r>
              <a:rPr lang="cs-CZ" dirty="0"/>
              <a:t>&lt;V&gt;  - množina</a:t>
            </a:r>
            <a:r>
              <a:rPr lang="en-US" dirty="0"/>
              <a:t> </a:t>
            </a:r>
            <a:r>
              <a:rPr lang="cs-CZ" dirty="0"/>
              <a:t>/ s opakováním</a:t>
            </a:r>
          </a:p>
          <a:p>
            <a:pPr lvl="2"/>
            <a:r>
              <a:rPr lang="cs-CZ" b="1" dirty="0"/>
              <a:t>map</a:t>
            </a:r>
            <a:r>
              <a:rPr lang="en-US" b="1" dirty="0"/>
              <a:t>/</a:t>
            </a:r>
            <a:r>
              <a:rPr lang="en-US" b="1" dirty="0" err="1"/>
              <a:t>multimap</a:t>
            </a:r>
            <a:r>
              <a:rPr lang="cs-CZ" dirty="0"/>
              <a:t>&lt;K,V&gt;  - asociativní pole</a:t>
            </a:r>
            <a:r>
              <a:rPr lang="en-US" dirty="0"/>
              <a:t> /</a:t>
            </a:r>
            <a:r>
              <a:rPr lang="cs-CZ" dirty="0"/>
              <a:t> relace </a:t>
            </a:r>
            <a:endParaRPr lang="en-US" dirty="0"/>
          </a:p>
          <a:p>
            <a:pPr lvl="1"/>
            <a:r>
              <a:rPr lang="cs-CZ" sz="1800" b="1" dirty="0"/>
              <a:t>nesetříděné  </a:t>
            </a:r>
            <a:r>
              <a:rPr lang="cs-CZ" sz="1800" dirty="0"/>
              <a:t>- hash table, vyhledávání pouze ==</a:t>
            </a:r>
          </a:p>
          <a:p>
            <a:pPr lvl="2"/>
            <a:r>
              <a:rPr lang="en-US" b="1" dirty="0" err="1"/>
              <a:t>unordered_set</a:t>
            </a:r>
            <a:r>
              <a:rPr lang="en-US" b="1" dirty="0"/>
              <a:t>/m</a:t>
            </a:r>
            <a:r>
              <a:rPr lang="cs-CZ" b="1" dirty="0"/>
              <a:t>ulti</a:t>
            </a:r>
            <a:r>
              <a:rPr lang="en-US" b="1" dirty="0"/>
              <a:t>s</a:t>
            </a:r>
            <a:r>
              <a:rPr lang="cs-CZ" b="1" dirty="0"/>
              <a:t>et</a:t>
            </a:r>
            <a:r>
              <a:rPr lang="en-US" b="1" dirty="0"/>
              <a:t>/m</a:t>
            </a:r>
            <a:r>
              <a:rPr lang="cs-CZ" b="1" dirty="0"/>
              <a:t>ap</a:t>
            </a:r>
            <a:r>
              <a:rPr lang="en-US" b="1" dirty="0"/>
              <a:t>/m</a:t>
            </a:r>
            <a:r>
              <a:rPr lang="cs-CZ" b="1" dirty="0"/>
              <a:t>ulti</a:t>
            </a:r>
            <a:r>
              <a:rPr lang="en-US" b="1" dirty="0"/>
              <a:t>m</a:t>
            </a:r>
            <a:r>
              <a:rPr lang="cs-CZ" b="1" dirty="0"/>
              <a:t>ap</a:t>
            </a:r>
          </a:p>
          <a:p>
            <a:pPr lvl="1"/>
            <a:endParaRPr lang="cs-CZ" dirty="0"/>
          </a:p>
          <a:p>
            <a:r>
              <a:rPr lang="cs-CZ" sz="2000" dirty="0"/>
              <a:t>iterátor</a:t>
            </a:r>
          </a:p>
          <a:p>
            <a:pPr lvl="1">
              <a:lnSpc>
                <a:spcPct val="90000"/>
              </a:lnSpc>
            </a:pPr>
            <a:r>
              <a:rPr lang="pl-PL" dirty="0"/>
              <a:t>odkaz na prvky kontejneru + </a:t>
            </a:r>
            <a:r>
              <a:rPr lang="cs-CZ" dirty="0"/>
              <a:t>operátory</a:t>
            </a:r>
          </a:p>
          <a:p>
            <a:pPr lvl="1">
              <a:lnSpc>
                <a:spcPct val="90000"/>
              </a:lnSpc>
            </a:pPr>
            <a:r>
              <a:rPr lang="cs-CZ" i="1" dirty="0"/>
              <a:t>konte</a:t>
            </a:r>
            <a:r>
              <a:rPr lang="en-US" i="1" dirty="0" err="1"/>
              <a:t>jn</a:t>
            </a:r>
            <a:r>
              <a:rPr lang="cs-CZ" i="1" dirty="0"/>
              <a:t>e</a:t>
            </a:r>
            <a:r>
              <a:rPr lang="en-US" i="1" dirty="0"/>
              <a:t>r</a:t>
            </a:r>
            <a:r>
              <a:rPr lang="en-US" dirty="0"/>
              <a:t>&lt;T&gt;::iterator, </a:t>
            </a:r>
            <a:r>
              <a:rPr lang="cs-CZ" b="1" dirty="0"/>
              <a:t>const</a:t>
            </a:r>
            <a:r>
              <a:rPr lang="en-US" b="1" dirty="0"/>
              <a:t>_iterator</a:t>
            </a:r>
          </a:p>
          <a:p>
            <a:pPr lvl="1">
              <a:lnSpc>
                <a:spcPct val="90000"/>
              </a:lnSpc>
            </a:pPr>
            <a:r>
              <a:rPr lang="cs-CZ" dirty="0"/>
              <a:t>k.</a:t>
            </a:r>
            <a:r>
              <a:rPr lang="en-US" b="1" dirty="0"/>
              <a:t>begin</a:t>
            </a:r>
            <a:r>
              <a:rPr lang="en-US" dirty="0"/>
              <a:t>(), </a:t>
            </a:r>
            <a:r>
              <a:rPr lang="en-US" b="1" dirty="0" err="1"/>
              <a:t>cbegin</a:t>
            </a:r>
            <a:r>
              <a:rPr lang="en-US" dirty="0"/>
              <a:t>, </a:t>
            </a:r>
            <a:r>
              <a:rPr lang="en-US" b="1" dirty="0"/>
              <a:t>end</a:t>
            </a:r>
            <a:r>
              <a:rPr lang="en-US" dirty="0"/>
              <a:t>, </a:t>
            </a:r>
            <a:r>
              <a:rPr lang="en-US" b="1" dirty="0" err="1"/>
              <a:t>cend</a:t>
            </a:r>
            <a:r>
              <a:rPr lang="en-US" dirty="0"/>
              <a:t> </a:t>
            </a:r>
            <a:r>
              <a:rPr lang="cs-CZ" dirty="0"/>
              <a:t> </a:t>
            </a:r>
            <a:r>
              <a:rPr lang="en-US" dirty="0"/>
              <a:t>- </a:t>
            </a:r>
            <a:r>
              <a:rPr lang="cs-CZ" dirty="0"/>
              <a:t>iterátor na začátek </a:t>
            </a:r>
            <a:r>
              <a:rPr lang="en-US" dirty="0"/>
              <a:t>/</a:t>
            </a:r>
            <a:r>
              <a:rPr lang="cs-CZ" dirty="0"/>
              <a:t> </a:t>
            </a:r>
            <a:r>
              <a:rPr lang="cs-CZ" b="1" dirty="0"/>
              <a:t>za</a:t>
            </a:r>
            <a:r>
              <a:rPr lang="en-US" dirty="0"/>
              <a:t>(!) </a:t>
            </a:r>
            <a:r>
              <a:rPr lang="en-US" dirty="0" err="1"/>
              <a:t>konec</a:t>
            </a:r>
            <a:r>
              <a:rPr lang="en-US" dirty="0"/>
              <a:t> </a:t>
            </a:r>
            <a:r>
              <a:rPr lang="en-US" dirty="0" err="1"/>
              <a:t>kontejneru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dirty="0"/>
              <a:t>*</a:t>
            </a:r>
            <a:r>
              <a:rPr lang="cs-CZ" dirty="0"/>
              <a:t>it, </a:t>
            </a:r>
            <a:r>
              <a:rPr lang="en-US" dirty="0"/>
              <a:t> </a:t>
            </a:r>
            <a:r>
              <a:rPr lang="cs-CZ" dirty="0"/>
              <a:t>it</a:t>
            </a:r>
            <a:r>
              <a:rPr lang="en-US" b="1" dirty="0"/>
              <a:t>-&gt;</a:t>
            </a:r>
            <a:r>
              <a:rPr lang="cs-CZ" dirty="0"/>
              <a:t>x  - </a:t>
            </a:r>
            <a:r>
              <a:rPr lang="en-US" dirty="0"/>
              <a:t>p</a:t>
            </a:r>
            <a:r>
              <a:rPr lang="cs-CZ" dirty="0"/>
              <a:t>řístup k prvku</a:t>
            </a:r>
            <a:r>
              <a:rPr lang="en-US" dirty="0"/>
              <a:t>/polo</a:t>
            </a:r>
            <a:r>
              <a:rPr lang="cs-CZ" dirty="0"/>
              <a:t>žce přes iterátor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++</a:t>
            </a:r>
            <a:r>
              <a:rPr lang="cs-CZ" dirty="0"/>
              <a:t>it  - posun na následující prvek</a:t>
            </a:r>
            <a:endParaRPr lang="cs-CZ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553200" y="1299649"/>
            <a:ext cx="2209800" cy="90794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vector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 x;</a:t>
            </a:r>
          </a:p>
          <a:p>
            <a:r>
              <a:rPr lang="en-US" b="1" dirty="0"/>
              <a:t>list</a:t>
            </a:r>
            <a:r>
              <a:rPr lang="en-US" dirty="0"/>
              <a:t>&lt;string&gt; y;</a:t>
            </a:r>
          </a:p>
          <a:p>
            <a:r>
              <a:rPr lang="en-US" b="1" dirty="0"/>
              <a:t>array</a:t>
            </a:r>
            <a:r>
              <a:rPr lang="en-US" dirty="0"/>
              <a:t>&lt;</a:t>
            </a:r>
            <a:r>
              <a:rPr lang="en-US" dirty="0" err="1"/>
              <a:t>MyClass</a:t>
            </a:r>
            <a:r>
              <a:rPr lang="en-US" dirty="0"/>
              <a:t>, 8&gt; z;</a:t>
            </a:r>
            <a:endParaRPr lang="cs-CZ" dirty="0"/>
          </a:p>
          <a:p>
            <a:r>
              <a:rPr lang="cs-CZ" b="1" dirty="0"/>
              <a:t>map</a:t>
            </a:r>
            <a:r>
              <a:rPr lang="en-US" dirty="0"/>
              <a:t>&lt;</a:t>
            </a:r>
            <a:r>
              <a:rPr lang="cs-CZ" dirty="0"/>
              <a:t>string,int</a:t>
            </a:r>
            <a:r>
              <a:rPr lang="en-US" dirty="0"/>
              <a:t>&gt; m;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553200" y="2819400"/>
            <a:ext cx="2209800" cy="838200"/>
          </a:xfrm>
          <a:prstGeom prst="wedgeRoundRectCallout">
            <a:avLst>
              <a:gd name="adj1" fmla="val 49830"/>
              <a:gd name="adj2" fmla="val -843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kontejnery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obsahuj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</a:t>
            </a:r>
            <a:br>
              <a:rPr lang="en-US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vždy hodnoty</a:t>
            </a:r>
          </a:p>
          <a:p>
            <a:pPr algn="ctr"/>
            <a:r>
              <a:rPr lang="cs-CZ" sz="1400" b="1" dirty="0">
                <a:solidFill>
                  <a:srgbClr val="456A1C"/>
                </a:solidFill>
                <a:latin typeface="+mj-lt"/>
              </a:rPr>
              <a:t>vložení</a:t>
            </a:r>
            <a:r>
              <a:rPr lang="en-US" sz="1400" b="1" dirty="0">
                <a:solidFill>
                  <a:srgbClr val="456A1C"/>
                </a:solidFill>
                <a:latin typeface="+mj-lt"/>
              </a:rPr>
              <a:t> = </a:t>
            </a:r>
            <a:r>
              <a:rPr lang="en-US" sz="1400" b="1" dirty="0" err="1">
                <a:solidFill>
                  <a:srgbClr val="456A1C"/>
                </a:solidFill>
                <a:latin typeface="+mj-lt"/>
              </a:rPr>
              <a:t>kopie</a:t>
            </a:r>
            <a:endParaRPr lang="cs-CZ" sz="1400" b="1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Kontejnery</a:t>
            </a:r>
            <a:r>
              <a:rPr lang="en-US" sz="2400" dirty="0"/>
              <a:t> a </a:t>
            </a:r>
            <a:r>
              <a:rPr lang="en-US" sz="2400" dirty="0" err="1"/>
              <a:t>iterátory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298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125" y="602577"/>
            <a:ext cx="8755275" cy="61030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2000" dirty="0"/>
              <a:t>iterátor</a:t>
            </a:r>
          </a:p>
          <a:p>
            <a:pPr lvl="1">
              <a:lnSpc>
                <a:spcPct val="90000"/>
              </a:lnSpc>
            </a:pPr>
            <a:r>
              <a:rPr lang="pl-PL" sz="1600" dirty="0"/>
              <a:t>objekt reprezentující odkazy na prvky kontejneru</a:t>
            </a:r>
          </a:p>
          <a:p>
            <a:pPr lvl="1">
              <a:lnSpc>
                <a:spcPct val="90000"/>
              </a:lnSpc>
            </a:pPr>
            <a:r>
              <a:rPr lang="cs-CZ" sz="1600" dirty="0"/>
              <a:t>operátory pro přístup k prvkům</a:t>
            </a:r>
          </a:p>
          <a:p>
            <a:pPr lvl="1">
              <a:lnSpc>
                <a:spcPct val="90000"/>
              </a:lnSpc>
            </a:pPr>
            <a:r>
              <a:rPr lang="cs-CZ" sz="1600" dirty="0"/>
              <a:t>operátory pro procházení kontejneru</a:t>
            </a:r>
          </a:p>
          <a:p>
            <a:pPr lvl="1"/>
            <a:endParaRPr lang="cs-CZ" i="1" dirty="0"/>
          </a:p>
          <a:p>
            <a:pPr>
              <a:lnSpc>
                <a:spcPct val="90000"/>
              </a:lnSpc>
            </a:pPr>
            <a:r>
              <a:rPr lang="cs-CZ" sz="2000" dirty="0"/>
              <a:t>deklarace</a:t>
            </a:r>
          </a:p>
          <a:p>
            <a:pPr lvl="1">
              <a:lnSpc>
                <a:spcPct val="90000"/>
              </a:lnSpc>
            </a:pPr>
            <a:r>
              <a:rPr lang="cs-CZ" sz="1600" i="1" dirty="0"/>
              <a:t>konte</a:t>
            </a:r>
            <a:r>
              <a:rPr lang="en-US" sz="1600" i="1" dirty="0" err="1"/>
              <a:t>jn</a:t>
            </a:r>
            <a:r>
              <a:rPr lang="cs-CZ" sz="1600" i="1" dirty="0"/>
              <a:t>e</a:t>
            </a:r>
            <a:r>
              <a:rPr lang="en-US" sz="1600" i="1" dirty="0"/>
              <a:t>r</a:t>
            </a:r>
            <a:r>
              <a:rPr lang="en-US" sz="1600" dirty="0"/>
              <a:t>&lt;T&gt;::</a:t>
            </a:r>
            <a:r>
              <a:rPr lang="cs-CZ" sz="1600" b="1" dirty="0"/>
              <a:t>const</a:t>
            </a:r>
            <a:r>
              <a:rPr lang="en-US" sz="1600" b="1" dirty="0"/>
              <a:t>_iterator</a:t>
            </a:r>
            <a:r>
              <a:rPr lang="en-US" sz="1600" dirty="0"/>
              <a:t>	</a:t>
            </a:r>
            <a:r>
              <a:rPr lang="en-US" sz="1600" dirty="0" err="1"/>
              <a:t>konstantn</a:t>
            </a:r>
            <a:r>
              <a:rPr lang="cs-CZ" sz="1600" dirty="0"/>
              <a:t>í </a:t>
            </a:r>
            <a:r>
              <a:rPr lang="en-US" sz="1600" dirty="0" err="1"/>
              <a:t>iter</a:t>
            </a:r>
            <a:r>
              <a:rPr lang="cs-CZ" sz="1600" dirty="0"/>
              <a:t>átor - </a:t>
            </a:r>
            <a:r>
              <a:rPr lang="cs-CZ" sz="1600" b="1" dirty="0"/>
              <a:t>používejte</a:t>
            </a:r>
            <a:r>
              <a:rPr lang="en-US" sz="1600" b="1" dirty="0"/>
              <a:t>!</a:t>
            </a:r>
          </a:p>
          <a:p>
            <a:pPr lvl="1">
              <a:lnSpc>
                <a:spcPct val="90000"/>
              </a:lnSpc>
            </a:pPr>
            <a:r>
              <a:rPr lang="cs-CZ" sz="1600" i="1" dirty="0"/>
              <a:t>konte</a:t>
            </a:r>
            <a:r>
              <a:rPr lang="en-US" sz="1600" i="1" dirty="0" err="1"/>
              <a:t>jn</a:t>
            </a:r>
            <a:r>
              <a:rPr lang="cs-CZ" sz="1600" i="1" dirty="0"/>
              <a:t>e</a:t>
            </a:r>
            <a:r>
              <a:rPr lang="en-US" sz="1600" i="1" dirty="0"/>
              <a:t>r</a:t>
            </a:r>
            <a:r>
              <a:rPr lang="en-US" sz="1600" dirty="0"/>
              <a:t>&lt;T&gt;::iterator	</a:t>
            </a:r>
            <a:r>
              <a:rPr lang="cs-CZ" sz="1600" dirty="0"/>
              <a:t>	</a:t>
            </a:r>
            <a:r>
              <a:rPr lang="en-US" sz="1600" dirty="0"/>
              <a:t>(</a:t>
            </a:r>
            <a:r>
              <a:rPr lang="en-US" sz="1600" dirty="0" err="1"/>
              <a:t>mutabiln</a:t>
            </a:r>
            <a:r>
              <a:rPr lang="cs-CZ" sz="1600" dirty="0"/>
              <a:t>í) </a:t>
            </a:r>
            <a:r>
              <a:rPr lang="en-US" sz="1600" dirty="0" err="1"/>
              <a:t>iter</a:t>
            </a:r>
            <a:r>
              <a:rPr lang="cs-CZ" sz="1600" dirty="0"/>
              <a:t>átor příslušného kontejneru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b="1" dirty="0"/>
              <a:t>auto</a:t>
            </a:r>
            <a:r>
              <a:rPr lang="en-US" sz="1600" dirty="0"/>
              <a:t> it = ....			</a:t>
            </a:r>
            <a:r>
              <a:rPr lang="en-US" sz="1600" dirty="0" err="1"/>
              <a:t>typov</a:t>
            </a:r>
            <a:r>
              <a:rPr lang="cs-CZ" sz="1600" dirty="0"/>
              <a:t>á dedukce - používejte všude, kde lze</a:t>
            </a:r>
          </a:p>
          <a:p>
            <a:pPr eaLnBrk="1" hangingPunct="1">
              <a:lnSpc>
                <a:spcPct val="90000"/>
              </a:lnSpc>
            </a:pPr>
            <a:r>
              <a:rPr lang="cs-CZ" sz="2000" dirty="0"/>
              <a:t>vytvoření</a:t>
            </a:r>
          </a:p>
          <a:p>
            <a:pPr lvl="1">
              <a:lnSpc>
                <a:spcPct val="90000"/>
              </a:lnSpc>
            </a:pPr>
            <a:r>
              <a:rPr lang="cs-CZ" sz="1600" dirty="0"/>
              <a:t>k.</a:t>
            </a:r>
            <a:r>
              <a:rPr lang="en-US" sz="1600" b="1" dirty="0"/>
              <a:t>begin</a:t>
            </a:r>
            <a:r>
              <a:rPr lang="en-US" sz="1600" dirty="0"/>
              <a:t>(), </a:t>
            </a:r>
            <a:r>
              <a:rPr lang="en-US" sz="1600" b="1" dirty="0" err="1"/>
              <a:t>cbegin</a:t>
            </a:r>
            <a:r>
              <a:rPr lang="en-US" sz="1600" dirty="0"/>
              <a:t>, </a:t>
            </a:r>
            <a:r>
              <a:rPr lang="en-US" sz="1600" b="1" dirty="0"/>
              <a:t>end</a:t>
            </a:r>
            <a:r>
              <a:rPr lang="en-US" sz="1600" dirty="0"/>
              <a:t>, </a:t>
            </a:r>
            <a:r>
              <a:rPr lang="en-US" sz="1600" b="1" dirty="0" err="1"/>
              <a:t>cend</a:t>
            </a:r>
            <a:r>
              <a:rPr lang="en-US" sz="1600" dirty="0"/>
              <a:t>	</a:t>
            </a:r>
            <a:r>
              <a:rPr lang="cs-CZ" sz="1600" dirty="0"/>
              <a:t>iterátor na začátek </a:t>
            </a:r>
            <a:r>
              <a:rPr lang="en-US" sz="1600" dirty="0"/>
              <a:t>/</a:t>
            </a:r>
            <a:r>
              <a:rPr lang="cs-CZ" sz="1600" dirty="0"/>
              <a:t> </a:t>
            </a:r>
            <a:r>
              <a:rPr lang="cs-CZ" sz="1600" b="1" dirty="0"/>
              <a:t>za</a:t>
            </a:r>
            <a:r>
              <a:rPr lang="en-US" sz="1600" dirty="0"/>
              <a:t>(!) </a:t>
            </a:r>
            <a:r>
              <a:rPr lang="en-US" sz="1600" dirty="0" err="1"/>
              <a:t>konec</a:t>
            </a:r>
            <a:r>
              <a:rPr lang="en-US" sz="1600" dirty="0"/>
              <a:t> </a:t>
            </a:r>
            <a:r>
              <a:rPr lang="en-US" sz="1600" dirty="0" err="1"/>
              <a:t>kontejneru</a:t>
            </a:r>
            <a:endParaRPr lang="en-US" sz="1200" dirty="0"/>
          </a:p>
          <a:p>
            <a:pPr eaLnBrk="1" hangingPunct="1">
              <a:lnSpc>
                <a:spcPct val="90000"/>
              </a:lnSpc>
            </a:pPr>
            <a:r>
              <a:rPr lang="cs-CZ" sz="2000" dirty="0"/>
              <a:t>operátory</a:t>
            </a:r>
          </a:p>
          <a:p>
            <a:pPr lvl="1">
              <a:lnSpc>
                <a:spcPct val="90000"/>
              </a:lnSpc>
            </a:pPr>
            <a:r>
              <a:rPr lang="en-US" sz="1600" b="1" dirty="0"/>
              <a:t>*</a:t>
            </a:r>
            <a:r>
              <a:rPr lang="cs-CZ" sz="1600" i="1" dirty="0"/>
              <a:t>it</a:t>
            </a:r>
            <a:r>
              <a:rPr lang="cs-CZ" sz="1600" dirty="0"/>
              <a:t>, </a:t>
            </a:r>
            <a:r>
              <a:rPr lang="en-US" sz="1600" dirty="0"/>
              <a:t> </a:t>
            </a:r>
            <a:r>
              <a:rPr lang="cs-CZ" sz="1600" i="1" dirty="0"/>
              <a:t>it</a:t>
            </a:r>
            <a:r>
              <a:rPr lang="en-US" sz="1600" b="1" dirty="0"/>
              <a:t>-&gt;</a:t>
            </a:r>
            <a:r>
              <a:rPr lang="cs-CZ" sz="1600" dirty="0"/>
              <a:t>x		</a:t>
            </a:r>
            <a:r>
              <a:rPr lang="en-US" sz="1600" dirty="0"/>
              <a:t>	p</a:t>
            </a:r>
            <a:r>
              <a:rPr lang="cs-CZ" sz="1600" dirty="0"/>
              <a:t>řístup k prvku</a:t>
            </a:r>
            <a:r>
              <a:rPr lang="en-US" sz="1600" dirty="0"/>
              <a:t>/polo</a:t>
            </a:r>
            <a:r>
              <a:rPr lang="cs-CZ" sz="1600" dirty="0"/>
              <a:t>žce přes iterátor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dirty="0"/>
              <a:t>++</a:t>
            </a:r>
            <a:r>
              <a:rPr lang="cs-CZ" sz="1600" i="1" dirty="0"/>
              <a:t>it</a:t>
            </a:r>
            <a:r>
              <a:rPr lang="cs-CZ" sz="1600" dirty="0"/>
              <a:t> 			posun na následující prvek</a:t>
            </a:r>
          </a:p>
          <a:p>
            <a:pPr lvl="1">
              <a:lnSpc>
                <a:spcPct val="90000"/>
              </a:lnSpc>
            </a:pPr>
            <a:r>
              <a:rPr lang="cs-CZ" sz="1600" dirty="0"/>
              <a:t>+</a:t>
            </a:r>
            <a:r>
              <a:rPr lang="en-US" sz="1600" dirty="0"/>
              <a:t>(</a:t>
            </a:r>
            <a:r>
              <a:rPr lang="en-US" sz="1600" i="1" dirty="0" err="1"/>
              <a:t>int</a:t>
            </a:r>
            <a:r>
              <a:rPr lang="en-US" sz="1600" dirty="0"/>
              <a:t>) </a:t>
            </a:r>
            <a:r>
              <a:rPr lang="cs-CZ" sz="1600" dirty="0"/>
              <a:t>  </a:t>
            </a:r>
            <a:r>
              <a:rPr lang="en-US" sz="1600" dirty="0"/>
              <a:t>-(</a:t>
            </a:r>
            <a:r>
              <a:rPr lang="en-US" sz="1600" i="1" dirty="0" err="1"/>
              <a:t>int</a:t>
            </a:r>
            <a:r>
              <a:rPr lang="en-US" sz="1600" dirty="0"/>
              <a:t>)</a:t>
            </a:r>
            <a:r>
              <a:rPr lang="cs-CZ" sz="1600" dirty="0"/>
              <a:t>	</a:t>
            </a:r>
            <a:r>
              <a:rPr lang="en-US" sz="1600" dirty="0"/>
              <a:t>	</a:t>
            </a:r>
            <a:r>
              <a:rPr lang="cs-CZ" sz="1600" dirty="0"/>
              <a:t>	</a:t>
            </a:r>
            <a:r>
              <a:rPr lang="en-US" sz="1600" dirty="0" err="1"/>
              <a:t>posun</a:t>
            </a:r>
            <a:r>
              <a:rPr lang="en-US" sz="1600" dirty="0"/>
              <a:t> </a:t>
            </a:r>
            <a:r>
              <a:rPr lang="en-US" sz="1600" dirty="0" err="1"/>
              <a:t>iter</a:t>
            </a:r>
            <a:r>
              <a:rPr lang="cs-CZ" sz="1600" dirty="0"/>
              <a:t>á</a:t>
            </a:r>
            <a:r>
              <a:rPr lang="en-US" sz="1600" dirty="0" err="1"/>
              <a:t>toru</a:t>
            </a:r>
            <a:endParaRPr lang="cs-CZ" sz="1600" dirty="0"/>
          </a:p>
          <a:p>
            <a:pPr eaLnBrk="1" hangingPunct="1">
              <a:lnSpc>
                <a:spcPct val="90000"/>
              </a:lnSpc>
            </a:pPr>
            <a:endParaRPr lang="en-US" sz="9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168972" y="2036682"/>
            <a:ext cx="1891656" cy="381000"/>
          </a:xfrm>
          <a:prstGeom prst="wedgeRoundRectCallout">
            <a:avLst>
              <a:gd name="adj1" fmla="val -109389"/>
              <a:gd name="adj2" fmla="val 7586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iter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átor vždy typovaný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0398" y="5425952"/>
            <a:ext cx="4267201" cy="127964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</p:spPr>
      </p:pic>
      <p:sp>
        <p:nvSpPr>
          <p:cNvPr id="8" name="Rounded Rectangular Callout 7"/>
          <p:cNvSpPr/>
          <p:nvPr/>
        </p:nvSpPr>
        <p:spPr>
          <a:xfrm>
            <a:off x="1758220" y="5612113"/>
            <a:ext cx="1524000" cy="533400"/>
          </a:xfrm>
          <a:prstGeom prst="wedgeRoundRectCallout">
            <a:avLst>
              <a:gd name="adj1" fmla="val 95074"/>
              <a:gd name="adj2" fmla="val 5576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polo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otevřený interval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Iterátory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9706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097376" y="3321590"/>
            <a:ext cx="3124200" cy="2108269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#include &lt;</a:t>
            </a:r>
            <a:r>
              <a:rPr lang="en-US" b="1" dirty="0"/>
              <a:t>map</a:t>
            </a:r>
            <a:r>
              <a:rPr lang="en-US" dirty="0"/>
              <a:t>&gt;</a:t>
            </a:r>
          </a:p>
          <a:p>
            <a:endParaRPr lang="en-US" sz="600" b="1" dirty="0"/>
          </a:p>
          <a:p>
            <a:r>
              <a:rPr lang="en-US" b="1" dirty="0"/>
              <a:t>map</a:t>
            </a:r>
            <a:r>
              <a:rPr lang="en-US" dirty="0"/>
              <a:t>&lt;</a:t>
            </a:r>
            <a:r>
              <a:rPr lang="en-US" dirty="0" err="1"/>
              <a:t>string,int</a:t>
            </a:r>
            <a:r>
              <a:rPr lang="en-US" dirty="0"/>
              <a:t>&gt; m;</a:t>
            </a:r>
          </a:p>
          <a:p>
            <a:r>
              <a:rPr lang="en-US" dirty="0" err="1"/>
              <a:t>m.</a:t>
            </a:r>
            <a:r>
              <a:rPr lang="en-US" b="1" dirty="0" err="1"/>
              <a:t>insert</a:t>
            </a:r>
            <a:r>
              <a:rPr lang="en-US" dirty="0"/>
              <a:t>( </a:t>
            </a:r>
            <a:r>
              <a:rPr lang="en-US" b="1" dirty="0"/>
              <a:t>pair</a:t>
            </a:r>
            <a:r>
              <a:rPr lang="en-US" dirty="0"/>
              <a:t>{ "</a:t>
            </a:r>
            <a:r>
              <a:rPr lang="en-US" dirty="0" err="1"/>
              <a:t>jedna</a:t>
            </a:r>
            <a:r>
              <a:rPr lang="en-US" dirty="0"/>
              <a:t>", 1});</a:t>
            </a:r>
            <a:endParaRPr lang="cs-CZ" dirty="0"/>
          </a:p>
          <a:p>
            <a:endParaRPr lang="en-US" sz="600" b="1" dirty="0"/>
          </a:p>
          <a:p>
            <a:r>
              <a:rPr lang="en-US" b="1" dirty="0"/>
              <a:t>auto</a:t>
            </a:r>
            <a:r>
              <a:rPr lang="en-US" dirty="0"/>
              <a:t> it = m.</a:t>
            </a:r>
            <a:r>
              <a:rPr lang="cs-CZ" b="1" dirty="0"/>
              <a:t>find</a:t>
            </a:r>
            <a:r>
              <a:rPr lang="en-US" dirty="0"/>
              <a:t>( "</a:t>
            </a:r>
            <a:r>
              <a:rPr lang="en-US" dirty="0" err="1"/>
              <a:t>jedna</a:t>
            </a:r>
            <a:r>
              <a:rPr lang="en-US" dirty="0"/>
              <a:t>");</a:t>
            </a:r>
            <a:endParaRPr lang="cs-CZ" dirty="0"/>
          </a:p>
          <a:p>
            <a:r>
              <a:rPr lang="cs-CZ" dirty="0"/>
              <a:t>if</a:t>
            </a:r>
            <a:r>
              <a:rPr lang="en-US" dirty="0"/>
              <a:t>( it </a:t>
            </a:r>
            <a:r>
              <a:rPr lang="en-US" b="1" dirty="0"/>
              <a:t>!=</a:t>
            </a:r>
            <a:r>
              <a:rPr lang="en-US" dirty="0"/>
              <a:t> </a:t>
            </a:r>
            <a:r>
              <a:rPr lang="en-US" dirty="0" err="1"/>
              <a:t>m.</a:t>
            </a:r>
            <a:r>
              <a:rPr lang="en-US" b="1" dirty="0" err="1"/>
              <a:t>end</a:t>
            </a:r>
            <a:r>
              <a:rPr lang="en-US" dirty="0"/>
              <a:t>())</a:t>
            </a:r>
          </a:p>
          <a:p>
            <a:r>
              <a:rPr lang="en-US" dirty="0"/>
              <a:t>  *it = ....;</a:t>
            </a:r>
          </a:p>
          <a:p>
            <a:endParaRPr lang="en-US" sz="600" dirty="0"/>
          </a:p>
          <a:p>
            <a:r>
              <a:rPr lang="en-US" dirty="0"/>
              <a:t>m</a:t>
            </a:r>
            <a:r>
              <a:rPr lang="en-US" b="1" dirty="0"/>
              <a:t>[</a:t>
            </a:r>
            <a:r>
              <a:rPr lang="en-US" dirty="0"/>
              <a:t>"</a:t>
            </a:r>
            <a:r>
              <a:rPr lang="en-US" dirty="0" err="1"/>
              <a:t>dva</a:t>
            </a:r>
            <a:r>
              <a:rPr lang="en-US" dirty="0"/>
              <a:t>"</a:t>
            </a:r>
            <a:r>
              <a:rPr lang="en-US" b="1" dirty="0"/>
              <a:t>]</a:t>
            </a:r>
            <a:r>
              <a:rPr lang="en-US" dirty="0"/>
              <a:t> = 2;</a:t>
            </a:r>
          </a:p>
          <a:p>
            <a:endParaRPr lang="en-US" sz="600" dirty="0"/>
          </a:p>
          <a:p>
            <a:r>
              <a:rPr lang="en-US" dirty="0" err="1"/>
              <a:t>cout</a:t>
            </a:r>
            <a:r>
              <a:rPr lang="en-US" dirty="0"/>
              <a:t> &lt;&lt; it-&gt;</a:t>
            </a:r>
            <a:r>
              <a:rPr lang="en-US" b="1" dirty="0"/>
              <a:t>first</a:t>
            </a:r>
            <a:r>
              <a:rPr lang="en-US" dirty="0"/>
              <a:t> &lt;&lt; it-&gt;</a:t>
            </a:r>
            <a:r>
              <a:rPr lang="en-US" b="1" dirty="0"/>
              <a:t>second;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026" y="753287"/>
            <a:ext cx="3381946" cy="1846659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#include &lt;vector&gt; </a:t>
            </a:r>
            <a:r>
              <a:rPr lang="cs-CZ" dirty="0"/>
              <a:t> .. </a:t>
            </a:r>
            <a:r>
              <a:rPr lang="en-US" dirty="0"/>
              <a:t>list, map, ..</a:t>
            </a:r>
          </a:p>
          <a:p>
            <a:endParaRPr lang="en-US" sz="600" dirty="0"/>
          </a:p>
          <a:p>
            <a:r>
              <a:rPr lang="cs-CZ" dirty="0"/>
              <a:t>vector&lt;int&gt; pole</a:t>
            </a:r>
            <a:r>
              <a:rPr lang="en-US" dirty="0"/>
              <a:t> { 0, 10, 20 };</a:t>
            </a:r>
          </a:p>
          <a:p>
            <a:r>
              <a:rPr lang="en-US" dirty="0" err="1"/>
              <a:t>pole.push_back</a:t>
            </a:r>
            <a:r>
              <a:rPr lang="en-US" dirty="0"/>
              <a:t>( 30);</a:t>
            </a:r>
          </a:p>
          <a:p>
            <a:r>
              <a:rPr lang="en-US" dirty="0"/>
              <a:t>x = pole[</a:t>
            </a:r>
            <a:r>
              <a:rPr lang="cs-CZ" dirty="0"/>
              <a:t>3</a:t>
            </a:r>
            <a:r>
              <a:rPr lang="en-US" dirty="0"/>
              <a:t>];</a:t>
            </a:r>
          </a:p>
          <a:p>
            <a:endParaRPr lang="en-US" sz="700" dirty="0"/>
          </a:p>
          <a:p>
            <a:r>
              <a:rPr lang="en-US" dirty="0">
                <a:solidFill>
                  <a:srgbClr val="FF0000"/>
                </a:solidFill>
              </a:rPr>
              <a:t>x = pole[99]</a:t>
            </a:r>
          </a:p>
          <a:p>
            <a:endParaRPr lang="en-US" sz="600" dirty="0"/>
          </a:p>
          <a:p>
            <a:r>
              <a:rPr lang="cs-CZ" dirty="0"/>
              <a:t>for( auto</a:t>
            </a:r>
            <a:r>
              <a:rPr lang="en-US" dirty="0"/>
              <a:t>&amp;&amp; </a:t>
            </a:r>
            <a:r>
              <a:rPr lang="cs-CZ" dirty="0"/>
              <a:t>x</a:t>
            </a:r>
            <a:r>
              <a:rPr lang="en-US" dirty="0"/>
              <a:t> :</a:t>
            </a:r>
            <a:r>
              <a:rPr lang="cs-CZ" dirty="0"/>
              <a:t> pole)</a:t>
            </a:r>
          </a:p>
          <a:p>
            <a:r>
              <a:rPr lang="cs-CZ" dirty="0"/>
              <a:t>  x </a:t>
            </a:r>
            <a:r>
              <a:rPr lang="en-US" dirty="0"/>
              <a:t>*= 2</a:t>
            </a:r>
            <a:r>
              <a:rPr lang="cs-CZ" dirty="0"/>
              <a:t>;</a:t>
            </a:r>
            <a:endParaRPr lang="en-US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3962399" y="801676"/>
            <a:ext cx="1697078" cy="369533"/>
          </a:xfrm>
          <a:prstGeom prst="wedgeRoundRectCallout">
            <a:avLst>
              <a:gd name="adj1" fmla="val -86147"/>
              <a:gd name="adj2" fmla="val 5261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i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nitializers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3962399" y="1288930"/>
            <a:ext cx="1697078" cy="340135"/>
          </a:xfrm>
          <a:prstGeom prst="wedgeRoundRectCallout">
            <a:avLst>
              <a:gd name="adj1" fmla="val -142840"/>
              <a:gd name="adj2" fmla="val -1740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př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id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z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a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konec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3983076" y="1746501"/>
            <a:ext cx="1676401" cy="325723"/>
          </a:xfrm>
          <a:prstGeom prst="wedgeRoundRectCallout">
            <a:avLst>
              <a:gd name="adj1" fmla="val -179791"/>
              <a:gd name="adj2" fmla="val -137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kontrola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mez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2300747" y="3260173"/>
            <a:ext cx="1531857" cy="558909"/>
          </a:xfrm>
          <a:prstGeom prst="wedgeRoundRectCallout">
            <a:avLst>
              <a:gd name="adj1" fmla="val 68643"/>
              <a:gd name="adj2" fmla="val 4692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přidání do mapy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v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ytvo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ření pairu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0" y="908576"/>
            <a:ext cx="1076455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string s;</a:t>
            </a:r>
          </a:p>
          <a:p>
            <a:r>
              <a:rPr lang="cs-CZ" dirty="0"/>
              <a:t>cin </a:t>
            </a:r>
            <a:r>
              <a:rPr lang="en-US" dirty="0"/>
              <a:t>&gt;&gt; s;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6553200" y="1673764"/>
            <a:ext cx="1981200" cy="838199"/>
          </a:xfrm>
          <a:prstGeom prst="wedgeRoundRectCallout">
            <a:avLst>
              <a:gd name="adj1" fmla="val 35056"/>
              <a:gd name="adj2" fmla="val -8317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jednoduch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é načtení jednoho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'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slova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'</a:t>
            </a:r>
          </a:p>
          <a:p>
            <a:pPr algn="ctr"/>
            <a:r>
              <a:rPr lang="cs-CZ" sz="1400" i="1" dirty="0">
                <a:solidFill>
                  <a:srgbClr val="456A1C"/>
                </a:solidFill>
                <a:latin typeface="+mj-lt"/>
              </a:rPr>
              <a:t>z</a:t>
            </a:r>
            <a:r>
              <a:rPr lang="en-US" sz="1400" i="1" dirty="0" err="1">
                <a:solidFill>
                  <a:srgbClr val="456A1C"/>
                </a:solidFill>
                <a:latin typeface="+mj-lt"/>
              </a:rPr>
              <a:t>kontrol</a:t>
            </a:r>
            <a:r>
              <a:rPr lang="cs-CZ" sz="1400" i="1" dirty="0">
                <a:solidFill>
                  <a:srgbClr val="456A1C"/>
                </a:solidFill>
                <a:latin typeface="+mj-lt"/>
              </a:rPr>
              <a:t>ovat</a:t>
            </a:r>
            <a:r>
              <a:rPr lang="en-US" sz="1400" i="1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i="1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2026849" y="4769923"/>
            <a:ext cx="1805755" cy="558909"/>
          </a:xfrm>
          <a:prstGeom prst="wedgeRoundRectCallout">
            <a:avLst>
              <a:gd name="adj1" fmla="val 64807"/>
              <a:gd name="adj2" fmla="val -2205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vyhled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ání a změna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i="1" dirty="0">
                <a:solidFill>
                  <a:srgbClr val="456A1C"/>
                </a:solidFill>
                <a:latin typeface="+mj-lt"/>
              </a:rPr>
              <a:t>nebo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vložení hodnoty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1310499" y="3993612"/>
            <a:ext cx="2522105" cy="601781"/>
          </a:xfrm>
          <a:prstGeom prst="wedgeRoundRectCallout">
            <a:avLst>
              <a:gd name="adj1" fmla="val 61473"/>
              <a:gd name="adj2" fmla="val -831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iterator -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typov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 dedukce</a:t>
            </a:r>
          </a:p>
          <a:p>
            <a:pPr algn="ctr"/>
            <a:r>
              <a:rPr lang="cs-CZ" sz="1400" i="1" dirty="0">
                <a:solidFill>
                  <a:srgbClr val="456A1C"/>
                </a:solidFill>
                <a:latin typeface="+mj-lt"/>
              </a:rPr>
              <a:t>map</a:t>
            </a:r>
            <a:r>
              <a:rPr lang="en-US" sz="1400" i="1" dirty="0">
                <a:solidFill>
                  <a:srgbClr val="456A1C"/>
                </a:solidFill>
                <a:latin typeface="+mj-lt"/>
              </a:rPr>
              <a:t>&lt;</a:t>
            </a:r>
            <a:r>
              <a:rPr lang="cs-CZ" sz="1400" i="1" dirty="0">
                <a:solidFill>
                  <a:srgbClr val="456A1C"/>
                </a:solidFill>
                <a:latin typeface="+mj-lt"/>
              </a:rPr>
              <a:t>string,int</a:t>
            </a:r>
            <a:r>
              <a:rPr lang="en-US" sz="1400" i="1" dirty="0">
                <a:solidFill>
                  <a:srgbClr val="456A1C"/>
                </a:solidFill>
                <a:latin typeface="+mj-lt"/>
              </a:rPr>
              <a:t>&gt;::</a:t>
            </a:r>
            <a:r>
              <a:rPr lang="cs-CZ" sz="1400" i="1" dirty="0">
                <a:solidFill>
                  <a:srgbClr val="456A1C"/>
                </a:solidFill>
                <a:latin typeface="+mj-lt"/>
              </a:rPr>
              <a:t>const</a:t>
            </a:r>
            <a:r>
              <a:rPr lang="en-US" sz="1400" i="1" dirty="0">
                <a:solidFill>
                  <a:srgbClr val="456A1C"/>
                </a:solidFill>
                <a:latin typeface="+mj-lt"/>
              </a:rPr>
              <a:t>_</a:t>
            </a:r>
            <a:r>
              <a:rPr lang="cs-CZ" sz="1400" i="1" dirty="0">
                <a:solidFill>
                  <a:srgbClr val="456A1C"/>
                </a:solidFill>
                <a:latin typeface="+mj-lt"/>
              </a:rPr>
              <a:t>iterator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304800" y="5562600"/>
            <a:ext cx="3015694" cy="838200"/>
          </a:xfrm>
          <a:prstGeom prst="wedgeRoundRectCallout">
            <a:avLst>
              <a:gd name="adj1" fmla="val -47113"/>
              <a:gd name="adj2" fmla="val 1122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spo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čítejte frekvence slov</a:t>
            </a:r>
          </a:p>
          <a:p>
            <a:pPr algn="ctr"/>
            <a:r>
              <a:rPr lang="cs-CZ" sz="1400" i="1" dirty="0">
                <a:solidFill>
                  <a:srgbClr val="456A1C"/>
                </a:solidFill>
                <a:latin typeface="+mj-lt"/>
              </a:rPr>
              <a:t>(data</a:t>
            </a:r>
            <a:r>
              <a:rPr lang="en-US" sz="1400" i="1" dirty="0">
                <a:solidFill>
                  <a:srgbClr val="456A1C"/>
                </a:solidFill>
                <a:latin typeface="+mj-lt"/>
              </a:rPr>
              <a:t>:</a:t>
            </a:r>
            <a:r>
              <a:rPr lang="cs-CZ" sz="1400" i="1" dirty="0">
                <a:solidFill>
                  <a:srgbClr val="456A1C"/>
                </a:solidFill>
                <a:latin typeface="+mj-lt"/>
              </a:rPr>
              <a:t> cpp / cin / argv)</a:t>
            </a:r>
            <a:endParaRPr lang="en-US" sz="1400" i="1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funkčnost </a:t>
            </a:r>
            <a:r>
              <a:rPr lang="cs-CZ" sz="1400" dirty="0">
                <a:solidFill>
                  <a:srgbClr val="456A1C"/>
                </a:solidFill>
                <a:latin typeface="+mj-lt"/>
                <a:sym typeface="Wingdings" panose="05000000000000000000" pitchFamily="2" charset="2"/>
              </a:rPr>
              <a:t>⇝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třída </a:t>
            </a:r>
            <a:r>
              <a:rPr lang="cs-CZ" sz="1400" dirty="0">
                <a:solidFill>
                  <a:srgbClr val="456A1C"/>
                </a:solidFill>
                <a:latin typeface="+mj-lt"/>
                <a:sym typeface="Wingdings" panose="05000000000000000000" pitchFamily="2" charset="2"/>
              </a:rPr>
              <a:t>⇝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rozhraní </a:t>
            </a:r>
            <a:r>
              <a:rPr lang="cs-CZ" sz="1400" dirty="0">
                <a:solidFill>
                  <a:srgbClr val="456A1C"/>
                </a:solidFill>
                <a:latin typeface="+mj-lt"/>
                <a:sym typeface="Wingdings" panose="05000000000000000000" pitchFamily="2" charset="2"/>
              </a:rPr>
              <a:t>⇝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I/O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3962399" y="2189660"/>
            <a:ext cx="1697077" cy="338784"/>
          </a:xfrm>
          <a:prstGeom prst="wedgeRoundRectCallout">
            <a:avLst>
              <a:gd name="adj1" fmla="val -130235"/>
              <a:gd name="adj2" fmla="val -3234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cyklus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57999" y="1755067"/>
            <a:ext cx="952500" cy="308589"/>
            <a:chOff x="533400" y="2129812"/>
            <a:chExt cx="952500" cy="308589"/>
          </a:xfrm>
        </p:grpSpPr>
        <p:cxnSp>
          <p:nvCxnSpPr>
            <p:cNvPr id="3" name="Straight Connector 2"/>
            <p:cNvCxnSpPr/>
            <p:nvPr/>
          </p:nvCxnSpPr>
          <p:spPr>
            <a:xfrm flipH="1">
              <a:off x="533400" y="2129812"/>
              <a:ext cx="952500" cy="308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533400" y="2129812"/>
              <a:ext cx="952500" cy="308589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ounded Rectangular Callout 25"/>
          <p:cNvSpPr/>
          <p:nvPr/>
        </p:nvSpPr>
        <p:spPr>
          <a:xfrm>
            <a:off x="7321710" y="4595393"/>
            <a:ext cx="1374746" cy="582219"/>
          </a:xfrm>
          <a:prstGeom prst="wedgeRoundRectCallout">
            <a:avLst>
              <a:gd name="adj1" fmla="val -165546"/>
              <a:gd name="adj2" fmla="val -3393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řístup k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prvk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u přes iterátor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5792368" y="5753650"/>
            <a:ext cx="1257124" cy="582219"/>
          </a:xfrm>
          <a:prstGeom prst="wedgeRoundRectCallout">
            <a:avLst>
              <a:gd name="adj1" fmla="val -62548"/>
              <a:gd name="adj2" fmla="val -11338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prvkem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mapy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en-US" sz="1400" dirty="0">
                <a:solidFill>
                  <a:srgbClr val="456A1C"/>
                </a:solidFill>
                <a:latin typeface="+mj-lt"/>
              </a:rPr>
              <a:t> je pair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7321709" y="4211832"/>
            <a:ext cx="1374746" cy="327784"/>
          </a:xfrm>
          <a:prstGeom prst="wedgeRoundRectCallout">
            <a:avLst>
              <a:gd name="adj1" fmla="val -139962"/>
              <a:gd name="adj2" fmla="val 1851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kontrola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!!!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1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Základní</a:t>
            </a:r>
            <a:r>
              <a:rPr lang="en-US" sz="2400" dirty="0"/>
              <a:t> </a:t>
            </a:r>
            <a:r>
              <a:rPr lang="en-US" sz="2400" dirty="0" err="1"/>
              <a:t>práce</a:t>
            </a:r>
            <a:r>
              <a:rPr lang="en-US" sz="2400" dirty="0"/>
              <a:t> s </a:t>
            </a:r>
            <a:r>
              <a:rPr lang="en-US" sz="2400" dirty="0" err="1"/>
              <a:t>kontejnery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723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3" grpId="0" animBg="1"/>
      <p:bldP spid="19" grpId="0" animBg="1"/>
      <p:bldP spid="21" grpId="0" animBg="1"/>
      <p:bldP spid="24" grpId="0" animBg="1"/>
      <p:bldP spid="14" grpId="0" animBg="1"/>
      <p:bldP spid="18" grpId="0" animBg="1"/>
      <p:bldP spid="26" grpId="0" animBg="1"/>
      <p:bldP spid="29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837" y="889509"/>
            <a:ext cx="4454226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vector&lt;int&gt; pole</a:t>
            </a:r>
            <a:r>
              <a:rPr lang="en-US" dirty="0"/>
              <a:t>;</a:t>
            </a:r>
          </a:p>
          <a:p>
            <a:r>
              <a:rPr lang="cs-CZ" dirty="0"/>
              <a:t>vector&lt;int&gt;::</a:t>
            </a:r>
            <a:r>
              <a:rPr lang="en-US" b="1" dirty="0"/>
              <a:t>const_</a:t>
            </a:r>
            <a:r>
              <a:rPr lang="cs-CZ" b="1" dirty="0"/>
              <a:t>iterator </a:t>
            </a:r>
            <a:r>
              <a:rPr lang="cs-CZ" dirty="0"/>
              <a:t>i;</a:t>
            </a:r>
          </a:p>
          <a:p>
            <a:r>
              <a:rPr lang="cs-CZ" dirty="0"/>
              <a:t>for( i = pole.</a:t>
            </a:r>
            <a:r>
              <a:rPr lang="cs-CZ" b="1" dirty="0"/>
              <a:t>cbegin</a:t>
            </a:r>
            <a:r>
              <a:rPr lang="cs-CZ" dirty="0"/>
              <a:t>(); i != pole.</a:t>
            </a:r>
            <a:r>
              <a:rPr lang="en-US" b="1" dirty="0"/>
              <a:t>c</a:t>
            </a:r>
            <a:r>
              <a:rPr lang="cs-CZ" b="1" dirty="0"/>
              <a:t>end</a:t>
            </a:r>
            <a:r>
              <a:rPr lang="cs-CZ" dirty="0"/>
              <a:t>(); ++i)</a:t>
            </a:r>
          </a:p>
          <a:p>
            <a:r>
              <a:rPr lang="cs-CZ" dirty="0"/>
              <a:t>  cout &lt;&lt; </a:t>
            </a:r>
            <a:r>
              <a:rPr lang="cs-CZ" b="1" dirty="0"/>
              <a:t>*</a:t>
            </a:r>
            <a:r>
              <a:rPr lang="cs-CZ" dirty="0"/>
              <a:t>i;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04010" y="3338119"/>
            <a:ext cx="2145779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vector&lt;int&gt; pole</a:t>
            </a:r>
            <a:r>
              <a:rPr lang="en-US" dirty="0"/>
              <a:t>;</a:t>
            </a:r>
          </a:p>
          <a:p>
            <a:r>
              <a:rPr lang="cs-CZ" dirty="0"/>
              <a:t>for( </a:t>
            </a:r>
            <a:r>
              <a:rPr lang="cs-CZ" b="1" dirty="0"/>
              <a:t>auto</a:t>
            </a:r>
            <a:r>
              <a:rPr lang="en-US" b="1" dirty="0"/>
              <a:t>&amp;&amp; x</a:t>
            </a:r>
            <a:r>
              <a:rPr lang="cs-CZ" b="1" dirty="0"/>
              <a:t> </a:t>
            </a:r>
            <a:r>
              <a:rPr lang="en-US" dirty="0"/>
              <a:t>: </a:t>
            </a:r>
            <a:r>
              <a:rPr lang="cs-CZ" dirty="0"/>
              <a:t>pole)</a:t>
            </a:r>
          </a:p>
          <a:p>
            <a:r>
              <a:rPr lang="cs-CZ" dirty="0"/>
              <a:t>  cout &lt;&lt; </a:t>
            </a:r>
            <a:r>
              <a:rPr lang="en-US" b="1" dirty="0"/>
              <a:t>x</a:t>
            </a:r>
            <a:r>
              <a:rPr lang="cs-CZ" dirty="0"/>
              <a:t>;</a:t>
            </a:r>
            <a:endParaRPr lang="en-US" dirty="0"/>
          </a:p>
        </p:txBody>
      </p:sp>
      <p:sp>
        <p:nvSpPr>
          <p:cNvPr id="22" name="Rounded Rectangular Callout 21"/>
          <p:cNvSpPr/>
          <p:nvPr/>
        </p:nvSpPr>
        <p:spPr>
          <a:xfrm>
            <a:off x="3100344" y="583982"/>
            <a:ext cx="1471656" cy="457200"/>
          </a:xfrm>
          <a:prstGeom prst="wedgeRoundRectCallout">
            <a:avLst>
              <a:gd name="adj1" fmla="val -44249"/>
              <a:gd name="adj2" fmla="val 11199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cyklus s iterátory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2317604" y="3511039"/>
            <a:ext cx="2040972" cy="556736"/>
          </a:xfrm>
          <a:prstGeom prst="wedgeRoundRectCallout">
            <a:avLst>
              <a:gd name="adj1" fmla="val 61145"/>
              <a:gd name="adj2" fmla="val -1982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range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-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based for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pouze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pro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cel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ý kontejner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67471" y="2348141"/>
            <a:ext cx="4882061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vector&lt;int&gt; pole</a:t>
            </a:r>
            <a:r>
              <a:rPr lang="en-US" dirty="0"/>
              <a:t>;</a:t>
            </a:r>
          </a:p>
          <a:p>
            <a:r>
              <a:rPr lang="cs-CZ" dirty="0"/>
              <a:t>for( </a:t>
            </a:r>
            <a:r>
              <a:rPr lang="cs-CZ" b="1" dirty="0"/>
              <a:t>auto</a:t>
            </a:r>
            <a:r>
              <a:rPr lang="en-US" dirty="0"/>
              <a:t> </a:t>
            </a:r>
            <a:r>
              <a:rPr lang="cs-CZ" dirty="0"/>
              <a:t>i = pole.</a:t>
            </a:r>
            <a:r>
              <a:rPr lang="cs-CZ" b="1" dirty="0"/>
              <a:t>cbegin</a:t>
            </a:r>
            <a:r>
              <a:rPr lang="cs-CZ" dirty="0"/>
              <a:t>(); i != pole.cend(); ++i)</a:t>
            </a:r>
          </a:p>
          <a:p>
            <a:r>
              <a:rPr lang="cs-CZ" dirty="0"/>
              <a:t>  cout &lt;&lt; </a:t>
            </a:r>
            <a:r>
              <a:rPr lang="en-US" dirty="0"/>
              <a:t>*</a:t>
            </a:r>
            <a:r>
              <a:rPr lang="cs-CZ" dirty="0"/>
              <a:t>i;</a:t>
            </a:r>
            <a:endParaRPr lang="en-US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405598" y="3040638"/>
            <a:ext cx="1404461" cy="556736"/>
          </a:xfrm>
          <a:prstGeom prst="wedgeRoundRectCallout">
            <a:avLst>
              <a:gd name="adj1" fmla="val 81562"/>
              <a:gd name="adj2" fmla="val -8981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auto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typová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deduk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ce</a:t>
            </a:r>
          </a:p>
        </p:txBody>
      </p:sp>
      <p:sp>
        <p:nvSpPr>
          <p:cNvPr id="28" name="Rounded Rectangular Callout 27"/>
          <p:cNvSpPr/>
          <p:nvPr/>
        </p:nvSpPr>
        <p:spPr>
          <a:xfrm>
            <a:off x="6140339" y="4126529"/>
            <a:ext cx="152400" cy="76362"/>
          </a:xfrm>
          <a:prstGeom prst="wedgeRoundRectCallout">
            <a:avLst>
              <a:gd name="adj1" fmla="val -229444"/>
              <a:gd name="adj2" fmla="val -20319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2398" y="4423209"/>
            <a:ext cx="3112498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map</a:t>
            </a:r>
            <a:r>
              <a:rPr lang="cs-CZ" dirty="0"/>
              <a:t>&lt;</a:t>
            </a:r>
            <a:r>
              <a:rPr lang="en-US" dirty="0"/>
              <a:t>string,</a:t>
            </a:r>
            <a:r>
              <a:rPr lang="cs-CZ" dirty="0"/>
              <a:t>int&gt; </a:t>
            </a:r>
            <a:r>
              <a:rPr lang="en-US" dirty="0" err="1"/>
              <a:t>mapa</a:t>
            </a:r>
            <a:r>
              <a:rPr lang="en-US" dirty="0"/>
              <a:t>;</a:t>
            </a:r>
          </a:p>
          <a:p>
            <a:r>
              <a:rPr lang="cs-CZ" dirty="0"/>
              <a:t>for( </a:t>
            </a:r>
            <a:r>
              <a:rPr lang="cs-CZ" b="1" dirty="0"/>
              <a:t>auto</a:t>
            </a:r>
            <a:r>
              <a:rPr lang="en-US" b="1" dirty="0"/>
              <a:t>&amp;&amp; </a:t>
            </a:r>
            <a:r>
              <a:rPr lang="en-US" dirty="0"/>
              <a:t>x</a:t>
            </a:r>
            <a:r>
              <a:rPr lang="cs-CZ" dirty="0"/>
              <a:t> </a:t>
            </a:r>
            <a:r>
              <a:rPr lang="en-US" dirty="0"/>
              <a:t>: </a:t>
            </a:r>
            <a:r>
              <a:rPr lang="en-US" dirty="0" err="1"/>
              <a:t>mapa</a:t>
            </a:r>
            <a:r>
              <a:rPr lang="cs-CZ" dirty="0"/>
              <a:t>)</a:t>
            </a:r>
          </a:p>
          <a:p>
            <a:r>
              <a:rPr lang="cs-CZ" dirty="0"/>
              <a:t>  cout &lt;&lt; </a:t>
            </a:r>
            <a:r>
              <a:rPr lang="en-US" dirty="0" err="1"/>
              <a:t>x.</a:t>
            </a:r>
            <a:r>
              <a:rPr lang="en-US" b="1" dirty="0" err="1"/>
              <a:t>first</a:t>
            </a:r>
            <a:r>
              <a:rPr lang="en-US" dirty="0"/>
              <a:t> &lt;&lt; </a:t>
            </a:r>
            <a:r>
              <a:rPr lang="en-US" dirty="0" err="1"/>
              <a:t>x.</a:t>
            </a:r>
            <a:r>
              <a:rPr lang="en-US" b="1" dirty="0" err="1"/>
              <a:t>second</a:t>
            </a:r>
            <a:r>
              <a:rPr lang="cs-CZ" dirty="0"/>
              <a:t>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76900" y="5545731"/>
            <a:ext cx="3273648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map</a:t>
            </a:r>
            <a:r>
              <a:rPr lang="cs-CZ" dirty="0"/>
              <a:t>&lt;</a:t>
            </a:r>
            <a:r>
              <a:rPr lang="en-US" dirty="0"/>
              <a:t>string,</a:t>
            </a:r>
            <a:r>
              <a:rPr lang="cs-CZ" dirty="0"/>
              <a:t>int&gt; </a:t>
            </a:r>
            <a:r>
              <a:rPr lang="en-US" dirty="0" err="1"/>
              <a:t>mapa</a:t>
            </a:r>
            <a:r>
              <a:rPr lang="en-US" dirty="0"/>
              <a:t>;</a:t>
            </a:r>
          </a:p>
          <a:p>
            <a:r>
              <a:rPr lang="cs-CZ" dirty="0"/>
              <a:t>for( </a:t>
            </a:r>
            <a:r>
              <a:rPr lang="cs-CZ" b="1" dirty="0"/>
              <a:t>auto</a:t>
            </a:r>
            <a:r>
              <a:rPr lang="en-US" b="1" dirty="0"/>
              <a:t>&amp;&amp; [key, value]</a:t>
            </a:r>
            <a:r>
              <a:rPr lang="cs-CZ" dirty="0"/>
              <a:t> </a:t>
            </a:r>
            <a:r>
              <a:rPr lang="en-US" dirty="0"/>
              <a:t>: </a:t>
            </a:r>
            <a:r>
              <a:rPr lang="en-US" dirty="0" err="1"/>
              <a:t>mapa</a:t>
            </a:r>
            <a:r>
              <a:rPr lang="cs-CZ" dirty="0"/>
              <a:t>)</a:t>
            </a:r>
          </a:p>
          <a:p>
            <a:r>
              <a:rPr lang="cs-CZ" dirty="0"/>
              <a:t>  cout &lt;&lt; </a:t>
            </a:r>
            <a:r>
              <a:rPr lang="en-US" b="1" dirty="0"/>
              <a:t>key</a:t>
            </a:r>
            <a:r>
              <a:rPr lang="en-US" dirty="0"/>
              <a:t> &lt;&lt; </a:t>
            </a:r>
            <a:r>
              <a:rPr lang="en-US" b="1" dirty="0"/>
              <a:t>value</a:t>
            </a:r>
            <a:r>
              <a:rPr lang="cs-CZ" dirty="0"/>
              <a:t>;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3564896" y="5471384"/>
            <a:ext cx="1583367" cy="394865"/>
          </a:xfrm>
          <a:prstGeom prst="wedgeRoundRectCallout">
            <a:avLst>
              <a:gd name="adj1" fmla="val 77532"/>
              <a:gd name="adj2" fmla="val 5100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structural 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bindings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3900034" y="4514173"/>
            <a:ext cx="2245115" cy="556736"/>
          </a:xfrm>
          <a:prstGeom prst="wedgeRoundRectCallout">
            <a:avLst>
              <a:gd name="adj1" fmla="val -74593"/>
              <a:gd name="adj2" fmla="val 3334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prvkem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mapy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je pair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v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ždy first, second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2142977" y="6020955"/>
            <a:ext cx="3005285" cy="556736"/>
          </a:xfrm>
          <a:prstGeom prst="wedgeRoundRectCallout">
            <a:avLst>
              <a:gd name="adj1" fmla="val 65579"/>
              <a:gd name="adj2" fmla="val -6543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Project / Properties / C++ / Language / Standard / ISO C++20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(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nebo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latest)</a:t>
            </a:r>
            <a:endParaRPr lang="cs-CZ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9045" y="3533063"/>
            <a:ext cx="1921503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for( </a:t>
            </a:r>
            <a:r>
              <a:rPr lang="cs-CZ" dirty="0">
                <a:solidFill>
                  <a:srgbClr val="FF0000"/>
                </a:solidFill>
              </a:rPr>
              <a:t>auto</a:t>
            </a:r>
            <a:r>
              <a:rPr lang="en-US" dirty="0"/>
              <a:t> x</a:t>
            </a:r>
            <a:r>
              <a:rPr lang="cs-CZ" dirty="0"/>
              <a:t> </a:t>
            </a:r>
            <a:r>
              <a:rPr lang="en-US" dirty="0"/>
              <a:t>: </a:t>
            </a:r>
            <a:r>
              <a:rPr lang="cs-CZ" dirty="0"/>
              <a:t>pole)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44261" y="1320857"/>
            <a:ext cx="3506287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vector&lt;int&gt; pole</a:t>
            </a:r>
            <a:r>
              <a:rPr lang="en-US" dirty="0"/>
              <a:t>;</a:t>
            </a:r>
          </a:p>
          <a:p>
            <a:r>
              <a:rPr lang="cs-CZ" dirty="0"/>
              <a:t>for(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cs-CZ" dirty="0"/>
              <a:t>i=</a:t>
            </a:r>
            <a:r>
              <a:rPr lang="en-US" dirty="0"/>
              <a:t>0</a:t>
            </a:r>
            <a:r>
              <a:rPr lang="cs-CZ" dirty="0"/>
              <a:t>; i</a:t>
            </a:r>
            <a:r>
              <a:rPr lang="en-US" dirty="0"/>
              <a:t>&lt;</a:t>
            </a:r>
            <a:r>
              <a:rPr lang="cs-CZ" dirty="0"/>
              <a:t>pole.</a:t>
            </a:r>
            <a:r>
              <a:rPr lang="en-US" dirty="0"/>
              <a:t>size</a:t>
            </a:r>
            <a:r>
              <a:rPr lang="cs-CZ" dirty="0"/>
              <a:t>();</a:t>
            </a:r>
            <a:r>
              <a:rPr lang="en-US" dirty="0"/>
              <a:t> </a:t>
            </a:r>
            <a:r>
              <a:rPr lang="cs-CZ" dirty="0"/>
              <a:t>++i)</a:t>
            </a:r>
          </a:p>
          <a:p>
            <a:r>
              <a:rPr lang="cs-CZ" dirty="0"/>
              <a:t>  cout &lt;&lt; </a:t>
            </a:r>
            <a:r>
              <a:rPr lang="en-US" dirty="0">
                <a:solidFill>
                  <a:srgbClr val="FF0000"/>
                </a:solidFill>
              </a:rPr>
              <a:t>pole[</a:t>
            </a:r>
            <a:r>
              <a:rPr lang="cs-CZ" dirty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cs-CZ" dirty="0"/>
              <a:t>;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047230" y="1120802"/>
            <a:ext cx="952500" cy="1191456"/>
            <a:chOff x="6781800" y="307091"/>
            <a:chExt cx="952500" cy="308589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6781800" y="307091"/>
              <a:ext cx="952500" cy="30858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6781800" y="307091"/>
              <a:ext cx="952500" cy="308589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7880350" y="3252725"/>
            <a:ext cx="952500" cy="906878"/>
            <a:chOff x="6781800" y="307091"/>
            <a:chExt cx="952500" cy="308589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6781800" y="307091"/>
              <a:ext cx="952500" cy="30858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6781800" y="307091"/>
              <a:ext cx="952500" cy="308589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ounded Rectangular Callout 20"/>
          <p:cNvSpPr/>
          <p:nvPr/>
        </p:nvSpPr>
        <p:spPr>
          <a:xfrm>
            <a:off x="7880350" y="2685548"/>
            <a:ext cx="730250" cy="457200"/>
          </a:xfrm>
          <a:prstGeom prst="wedgeRoundRectCallout">
            <a:avLst>
              <a:gd name="adj1" fmla="val -56075"/>
              <a:gd name="adj2" fmla="val 14006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kopie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1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Procházení</a:t>
            </a:r>
            <a:r>
              <a:rPr lang="en-US" sz="2400" dirty="0"/>
              <a:t> </a:t>
            </a:r>
            <a:r>
              <a:rPr lang="en-US" sz="2400" dirty="0" err="1"/>
              <a:t>kontejnerů</a:t>
            </a:r>
            <a:endParaRPr lang="en-US" sz="2400" dirty="0"/>
          </a:p>
        </p:txBody>
      </p:sp>
      <p:sp>
        <p:nvSpPr>
          <p:cNvPr id="32" name="Rounded Rectangular Callout 31"/>
          <p:cNvSpPr/>
          <p:nvPr/>
        </p:nvSpPr>
        <p:spPr>
          <a:xfrm>
            <a:off x="6749532" y="570839"/>
            <a:ext cx="1211421" cy="625105"/>
          </a:xfrm>
          <a:prstGeom prst="wedgeRoundRectCallout">
            <a:avLst>
              <a:gd name="adj1" fmla="val 2498"/>
              <a:gd name="adj2" fmla="val 10451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efektivita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asociativn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k.</a:t>
            </a:r>
          </a:p>
        </p:txBody>
      </p:sp>
    </p:spTree>
    <p:extLst>
      <p:ext uri="{BB962C8B-B14F-4D97-AF65-F5344CB8AC3E}">
        <p14:creationId xmlns:p14="http://schemas.microsoft.com/office/powerpoint/2010/main" val="379784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25" grpId="0" animBg="1"/>
      <p:bldP spid="20" grpId="0" animBg="1"/>
      <p:bldP spid="28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23" grpId="0" animBg="1"/>
      <p:bldP spid="21" grpId="0" animBg="1"/>
      <p:bldP spid="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04" y="560439"/>
            <a:ext cx="8871909" cy="6188091"/>
          </a:xfrm>
        </p:spPr>
        <p:txBody>
          <a:bodyPr>
            <a:normAutofit/>
          </a:bodyPr>
          <a:lstStyle/>
          <a:p>
            <a:r>
              <a:rPr lang="cs-CZ" sz="2000" b="1" dirty="0"/>
              <a:t>vector</a:t>
            </a:r>
            <a:r>
              <a:rPr lang="cs-CZ" sz="2000" dirty="0"/>
              <a:t> - pole prvků s přidáváním zprava</a:t>
            </a:r>
            <a:endParaRPr lang="en-US" sz="2000" dirty="0"/>
          </a:p>
          <a:p>
            <a:pPr lvl="1"/>
            <a:r>
              <a:rPr lang="cs-CZ" dirty="0"/>
              <a:t>celočíselně indexováno, </a:t>
            </a:r>
            <a:r>
              <a:rPr lang="en-US" dirty="0"/>
              <a:t>v</a:t>
            </a:r>
            <a:r>
              <a:rPr lang="cs-CZ" dirty="0"/>
              <a:t>ždy od 0</a:t>
            </a:r>
          </a:p>
          <a:p>
            <a:pPr lvl="1"/>
            <a:r>
              <a:rPr lang="en-US" dirty="0"/>
              <a:t>v</a:t>
            </a:r>
            <a:r>
              <a:rPr lang="cs-CZ" dirty="0"/>
              <a:t>š</a:t>
            </a:r>
            <a:r>
              <a:rPr lang="en-US" dirty="0" err="1"/>
              <a:t>echny</a:t>
            </a:r>
            <a:r>
              <a:rPr lang="en-US" dirty="0"/>
              <a:t> </a:t>
            </a:r>
            <a:r>
              <a:rPr lang="en-US" dirty="0" err="1"/>
              <a:t>prvky</a:t>
            </a:r>
            <a:r>
              <a:rPr lang="en-US" dirty="0"/>
              <a:t> </a:t>
            </a:r>
            <a:r>
              <a:rPr lang="cs-CZ" dirty="0"/>
              <a:t>umístěny v paměti </a:t>
            </a:r>
            <a:r>
              <a:rPr lang="cs-CZ" b="1" dirty="0"/>
              <a:t>souvisle</a:t>
            </a:r>
            <a:r>
              <a:rPr lang="cs-CZ" dirty="0"/>
              <a:t> za sebou</a:t>
            </a:r>
            <a:endParaRPr lang="en-US" dirty="0"/>
          </a:p>
          <a:p>
            <a:pPr lvl="1"/>
            <a:r>
              <a:rPr lang="cs-CZ" dirty="0"/>
              <a:t>při přidání možná změna lokace </a:t>
            </a:r>
            <a:r>
              <a:rPr lang="cs-CZ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cs-CZ" dirty="0"/>
              <a:t> </a:t>
            </a:r>
            <a:r>
              <a:rPr lang="cs-CZ" b="1" dirty="0">
                <a:solidFill>
                  <a:srgbClr val="FF0000"/>
                </a:solidFill>
              </a:rPr>
              <a:t>neplatnost iterátorů a referencí</a:t>
            </a:r>
            <a:r>
              <a:rPr lang="en-US" b="1" dirty="0">
                <a:solidFill>
                  <a:srgbClr val="FF0000"/>
                </a:solidFill>
              </a:rPr>
              <a:t>!</a:t>
            </a:r>
          </a:p>
          <a:p>
            <a:pPr lvl="1"/>
            <a:r>
              <a:rPr lang="cs-CZ" dirty="0"/>
              <a:t>odvozené: queue, stack, priority</a:t>
            </a:r>
            <a:r>
              <a:rPr lang="en-US" dirty="0"/>
              <a:t>_</a:t>
            </a:r>
            <a:r>
              <a:rPr lang="cs-CZ" dirty="0"/>
              <a:t>queue</a:t>
            </a:r>
          </a:p>
          <a:p>
            <a:pPr eaLnBrk="1" hangingPunct="1"/>
            <a:r>
              <a:rPr lang="cs-CZ" sz="2000" b="1" dirty="0"/>
              <a:t>deque</a:t>
            </a:r>
            <a:r>
              <a:rPr lang="cs-CZ" sz="2000" dirty="0"/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dek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]</a:t>
            </a:r>
            <a:r>
              <a:rPr lang="en-US" sz="2000" dirty="0"/>
              <a:t> - </a:t>
            </a:r>
            <a:r>
              <a:rPr lang="cs-CZ" sz="2000" dirty="0"/>
              <a:t>fronta s přidáváním a odebíráním z obou stran</a:t>
            </a:r>
          </a:p>
          <a:p>
            <a:pPr lvl="1"/>
            <a:r>
              <a:rPr lang="en-US" dirty="0"/>
              <a:t>double-ended queue</a:t>
            </a:r>
            <a:endParaRPr lang="cs-CZ" dirty="0"/>
          </a:p>
          <a:p>
            <a:pPr lvl="2"/>
            <a:r>
              <a:rPr lang="cs-CZ" dirty="0"/>
              <a:t>lze přidávat i zepředu</a:t>
            </a:r>
          </a:p>
          <a:p>
            <a:pPr lvl="1"/>
            <a:r>
              <a:rPr lang="cs-CZ" dirty="0"/>
              <a:t>libovolný rozsah indexů</a:t>
            </a:r>
            <a:endParaRPr lang="en-US" dirty="0"/>
          </a:p>
          <a:p>
            <a:pPr lvl="1"/>
            <a:r>
              <a:rPr lang="cs-CZ" dirty="0"/>
              <a:t>prvky nemusejí být umístěny v paměti souvisle</a:t>
            </a:r>
            <a:endParaRPr lang="en-US" dirty="0"/>
          </a:p>
          <a:p>
            <a:pPr lvl="2"/>
            <a:r>
              <a:rPr lang="en-US" dirty="0"/>
              <a:t>p</a:t>
            </a:r>
            <a:r>
              <a:rPr lang="cs-CZ" dirty="0"/>
              <a:t>řidávání neinvaliduje reference </a:t>
            </a:r>
            <a:r>
              <a:rPr lang="cs-CZ" dirty="0">
                <a:solidFill>
                  <a:srgbClr val="008000"/>
                </a:solidFill>
                <a:sym typeface="Wingdings" panose="05000000000000000000" pitchFamily="2" charset="2"/>
              </a:rPr>
              <a:t></a:t>
            </a:r>
            <a:endParaRPr lang="cs-CZ" sz="1400" dirty="0">
              <a:solidFill>
                <a:srgbClr val="008000"/>
              </a:solidFill>
            </a:endParaRPr>
          </a:p>
          <a:p>
            <a:r>
              <a:rPr lang="en-US" sz="2000" b="1" dirty="0"/>
              <a:t>forward_</a:t>
            </a:r>
            <a:r>
              <a:rPr lang="cs-CZ" sz="2000" b="1" dirty="0"/>
              <a:t>list</a:t>
            </a:r>
            <a:r>
              <a:rPr lang="cs-CZ" sz="2000" dirty="0"/>
              <a:t> - </a:t>
            </a:r>
            <a:r>
              <a:rPr lang="en-US" sz="2000" dirty="0" err="1"/>
              <a:t>jednosm</a:t>
            </a:r>
            <a:r>
              <a:rPr lang="cs-CZ" sz="2000" dirty="0"/>
              <a:t>ěrně vázaný seznam</a:t>
            </a:r>
          </a:p>
          <a:p>
            <a:r>
              <a:rPr lang="cs-CZ" sz="2000" b="1" dirty="0"/>
              <a:t>list</a:t>
            </a:r>
            <a:r>
              <a:rPr lang="cs-CZ" sz="2000" dirty="0"/>
              <a:t> - obousměrně vázaný seznam</a:t>
            </a:r>
          </a:p>
          <a:p>
            <a:pPr lvl="1"/>
            <a:r>
              <a:rPr lang="cs-CZ" dirty="0"/>
              <a:t>vždy zachovává umístění prvků</a:t>
            </a:r>
          </a:p>
          <a:p>
            <a:pPr lvl="1"/>
            <a:r>
              <a:rPr lang="cs-CZ" dirty="0"/>
              <a:t>nepodporuje přímou indexaci</a:t>
            </a:r>
            <a:r>
              <a:rPr lang="en-US" dirty="0"/>
              <a:t> []</a:t>
            </a:r>
            <a:endParaRPr lang="cs-CZ" dirty="0"/>
          </a:p>
          <a:p>
            <a:pPr lvl="1"/>
            <a:r>
              <a:rPr lang="cs-CZ" dirty="0"/>
              <a:t>vkládání doprostřed</a:t>
            </a:r>
            <a:endParaRPr lang="cs-CZ" sz="1600" dirty="0"/>
          </a:p>
          <a:p>
            <a:r>
              <a:rPr lang="en-US" sz="2000" b="1" dirty="0"/>
              <a:t>array</a:t>
            </a:r>
            <a:r>
              <a:rPr lang="en-US" sz="2000" dirty="0"/>
              <a:t> - pole </a:t>
            </a:r>
            <a:r>
              <a:rPr lang="en-US" sz="2000" dirty="0" err="1"/>
              <a:t>pevn</a:t>
            </a:r>
            <a:r>
              <a:rPr lang="cs-CZ" sz="2000" dirty="0"/>
              <a:t>é velikosti</a:t>
            </a:r>
          </a:p>
          <a:p>
            <a:pPr eaLnBrk="1" hangingPunct="1"/>
            <a:r>
              <a:rPr lang="cs-CZ" sz="2000" b="1" dirty="0"/>
              <a:t>basic_string</a:t>
            </a:r>
            <a:r>
              <a:rPr lang="cs-CZ" sz="2000" dirty="0"/>
              <a:t> -</a:t>
            </a:r>
            <a:r>
              <a:rPr lang="en-US" sz="2000" dirty="0"/>
              <a:t> string, </a:t>
            </a:r>
            <a:r>
              <a:rPr lang="en-US" sz="2000" dirty="0" err="1"/>
              <a:t>wstring</a:t>
            </a:r>
            <a:endParaRPr lang="en-US" sz="20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7150860" y="2905125"/>
            <a:ext cx="1612139" cy="552450"/>
          </a:xfrm>
          <a:prstGeom prst="wedgeRoundRectCallout">
            <a:avLst>
              <a:gd name="adj1" fmla="val -49700"/>
              <a:gd name="adj2" fmla="val 2733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[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dekj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ú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] ≈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dequeue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i="1" dirty="0" err="1">
                <a:solidFill>
                  <a:srgbClr val="456A1C"/>
                </a:solidFill>
                <a:latin typeface="+mj-lt"/>
              </a:rPr>
              <a:t>odebrat</a:t>
            </a:r>
            <a:r>
              <a:rPr lang="en-US" sz="1400" i="1" dirty="0">
                <a:solidFill>
                  <a:srgbClr val="456A1C"/>
                </a:solidFill>
                <a:latin typeface="+mj-lt"/>
              </a:rPr>
              <a:t> z </a:t>
            </a:r>
            <a:r>
              <a:rPr lang="en-US" sz="1400" i="1" dirty="0" err="1">
                <a:solidFill>
                  <a:srgbClr val="456A1C"/>
                </a:solidFill>
                <a:latin typeface="+mj-lt"/>
              </a:rPr>
              <a:t>fronty</a:t>
            </a:r>
            <a:endParaRPr lang="cs-CZ" sz="1400" i="1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Sekvenční kontejnery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286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naryTree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349" y="728583"/>
            <a:ext cx="2519294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90" y="611005"/>
            <a:ext cx="8876123" cy="5986645"/>
          </a:xfrm>
        </p:spPr>
        <p:txBody>
          <a:bodyPr/>
          <a:lstStyle/>
          <a:p>
            <a:r>
              <a:rPr lang="en-US" sz="2000" b="1" dirty="0"/>
              <a:t>set</a:t>
            </a:r>
            <a:r>
              <a:rPr lang="cs-CZ" sz="2000" b="1" dirty="0"/>
              <a:t>říděné</a:t>
            </a:r>
          </a:p>
          <a:p>
            <a:pPr lvl="1"/>
            <a:r>
              <a:rPr lang="cs-CZ" sz="1600" dirty="0"/>
              <a:t>setříděné podle operátoru </a:t>
            </a:r>
            <a:r>
              <a:rPr lang="en-US" sz="1600" b="1" dirty="0"/>
              <a:t>&lt;</a:t>
            </a:r>
          </a:p>
          <a:p>
            <a:pPr lvl="2"/>
            <a:r>
              <a:rPr lang="en-US" sz="1400" dirty="0"/>
              <a:t>pro </a:t>
            </a:r>
            <a:r>
              <a:rPr lang="en-US" sz="1400" dirty="0" err="1"/>
              <a:t>neprimitivn</a:t>
            </a:r>
            <a:r>
              <a:rPr lang="cs-CZ" sz="1400" dirty="0"/>
              <a:t>í</a:t>
            </a:r>
            <a:r>
              <a:rPr lang="en-US" sz="1400" dirty="0"/>
              <a:t> </a:t>
            </a:r>
            <a:r>
              <a:rPr lang="en-US" sz="1400" dirty="0" err="1"/>
              <a:t>typy</a:t>
            </a:r>
            <a:r>
              <a:rPr lang="en-US" sz="1400" dirty="0"/>
              <a:t> </a:t>
            </a:r>
            <a:r>
              <a:rPr lang="cs-CZ" sz="1400" dirty="0"/>
              <a:t>(třídy) nadefinovat operator</a:t>
            </a:r>
            <a:r>
              <a:rPr lang="en-US" sz="1400" dirty="0"/>
              <a:t>&lt;</a:t>
            </a:r>
          </a:p>
          <a:p>
            <a:pPr lvl="1"/>
            <a:r>
              <a:rPr lang="cs-CZ" sz="1600" b="1" dirty="0"/>
              <a:t>set</a:t>
            </a:r>
            <a:r>
              <a:rPr lang="cs-CZ" sz="1600" dirty="0"/>
              <a:t>&lt;V&gt; - množina</a:t>
            </a:r>
          </a:p>
          <a:p>
            <a:pPr lvl="1"/>
            <a:r>
              <a:rPr lang="cs-CZ" sz="1600" b="1" dirty="0"/>
              <a:t>multiset</a:t>
            </a:r>
            <a:r>
              <a:rPr lang="cs-CZ" sz="1600" dirty="0"/>
              <a:t>&lt;V&gt; - množina s opakováním</a:t>
            </a:r>
          </a:p>
          <a:p>
            <a:pPr lvl="1"/>
            <a:r>
              <a:rPr lang="cs-CZ" sz="1600" b="1" dirty="0"/>
              <a:t>map</a:t>
            </a:r>
            <a:r>
              <a:rPr lang="cs-CZ" sz="1600" dirty="0"/>
              <a:t>&lt;K,V&gt; - asociativní pole</a:t>
            </a:r>
            <a:endParaRPr lang="en-US" sz="1600" dirty="0"/>
          </a:p>
          <a:p>
            <a:pPr lvl="2"/>
            <a:r>
              <a:rPr lang="en-US" sz="1400" dirty="0"/>
              <a:t>it = find(K)</a:t>
            </a:r>
            <a:endParaRPr lang="cs-CZ" sz="1400" dirty="0"/>
          </a:p>
          <a:p>
            <a:pPr lvl="2"/>
            <a:r>
              <a:rPr lang="en-US" sz="1400" dirty="0"/>
              <a:t>it1 = </a:t>
            </a:r>
            <a:r>
              <a:rPr lang="en-US" sz="1400" dirty="0" err="1"/>
              <a:t>lower_bound</a:t>
            </a:r>
            <a:r>
              <a:rPr lang="en-US" sz="1400" dirty="0"/>
              <a:t>(K1), it2 = </a:t>
            </a:r>
            <a:r>
              <a:rPr lang="en-US" sz="1400" dirty="0" err="1"/>
              <a:t>upper_bound</a:t>
            </a:r>
            <a:r>
              <a:rPr lang="en-US" sz="1400" dirty="0"/>
              <a:t>(K2) - </a:t>
            </a:r>
            <a:r>
              <a:rPr lang="en-US" sz="1400" dirty="0" err="1"/>
              <a:t>intervalov</a:t>
            </a:r>
            <a:r>
              <a:rPr lang="cs-CZ" sz="1400" dirty="0"/>
              <a:t>é vyhledávání</a:t>
            </a:r>
            <a:endParaRPr lang="en-US" sz="1400" dirty="0"/>
          </a:p>
          <a:p>
            <a:pPr lvl="1"/>
            <a:r>
              <a:rPr lang="cs-CZ" sz="1600" b="1" dirty="0"/>
              <a:t>multimap</a:t>
            </a:r>
            <a:r>
              <a:rPr lang="cs-CZ" sz="1600" dirty="0"/>
              <a:t>&lt;K,V&gt; - relace s rychlým vyhledáváním podle klíče K</a:t>
            </a:r>
          </a:p>
          <a:p>
            <a:pPr lvl="2"/>
            <a:r>
              <a:rPr lang="en-US" sz="1400" dirty="0"/>
              <a:t>it1 = </a:t>
            </a:r>
            <a:r>
              <a:rPr lang="en-US" sz="1400" dirty="0" err="1"/>
              <a:t>lower_bound</a:t>
            </a:r>
            <a:r>
              <a:rPr lang="en-US" sz="1400" dirty="0"/>
              <a:t>(K), it2 = </a:t>
            </a:r>
            <a:r>
              <a:rPr lang="en-US" sz="1400" dirty="0" err="1"/>
              <a:t>upper_bound</a:t>
            </a:r>
            <a:r>
              <a:rPr lang="en-US" sz="1400" dirty="0"/>
              <a:t>(K)</a:t>
            </a:r>
            <a:endParaRPr lang="cs-CZ" sz="1400" dirty="0"/>
          </a:p>
          <a:p>
            <a:pPr lvl="2"/>
            <a:r>
              <a:rPr lang="cs-CZ" sz="1400" dirty="0"/>
              <a:t>equal</a:t>
            </a:r>
            <a:r>
              <a:rPr lang="en-US" sz="1400" dirty="0"/>
              <a:t>_</a:t>
            </a:r>
            <a:r>
              <a:rPr lang="cs-CZ" sz="1400" dirty="0"/>
              <a:t>range</a:t>
            </a:r>
            <a:r>
              <a:rPr lang="en-US" sz="1400" dirty="0"/>
              <a:t>(K)</a:t>
            </a:r>
          </a:p>
          <a:p>
            <a:pPr lvl="2"/>
            <a:r>
              <a:rPr lang="en-US" sz="1400" dirty="0" err="1"/>
              <a:t>polootev</a:t>
            </a:r>
            <a:r>
              <a:rPr lang="cs-CZ" sz="1400" dirty="0"/>
              <a:t>řený interval</a:t>
            </a:r>
            <a:endParaRPr lang="en-US" sz="1400" dirty="0"/>
          </a:p>
          <a:p>
            <a:pPr lvl="1"/>
            <a:r>
              <a:rPr lang="cs-CZ" sz="1600" dirty="0"/>
              <a:t>pair&lt;A,B&gt; - pomocná šablona </a:t>
            </a:r>
            <a:r>
              <a:rPr lang="en-US" sz="1600" dirty="0"/>
              <a:t>- </a:t>
            </a:r>
            <a:r>
              <a:rPr lang="cs-CZ" sz="1600" dirty="0"/>
              <a:t>uspořádané dvojice</a:t>
            </a:r>
            <a:endParaRPr lang="en-US" sz="1600" dirty="0"/>
          </a:p>
          <a:p>
            <a:pPr lvl="2"/>
            <a:r>
              <a:rPr lang="en-US" sz="1400" dirty="0"/>
              <a:t>polo</a:t>
            </a:r>
            <a:r>
              <a:rPr lang="cs-CZ" sz="1400" dirty="0"/>
              <a:t>žky first, second</a:t>
            </a:r>
            <a:endParaRPr lang="en-US" sz="1400" dirty="0"/>
          </a:p>
          <a:p>
            <a:pPr lvl="2"/>
            <a:endParaRPr lang="en-US" sz="500" b="1" dirty="0"/>
          </a:p>
          <a:p>
            <a:r>
              <a:rPr lang="cs-CZ" sz="2000" b="1" dirty="0"/>
              <a:t>nesetříděné</a:t>
            </a:r>
          </a:p>
          <a:p>
            <a:pPr lvl="1"/>
            <a:r>
              <a:rPr lang="en-US" sz="1600" b="1" dirty="0" err="1"/>
              <a:t>unordered_set</a:t>
            </a:r>
            <a:r>
              <a:rPr lang="en-US" sz="1600" b="1" dirty="0"/>
              <a:t>/m</a:t>
            </a:r>
            <a:r>
              <a:rPr lang="cs-CZ" sz="1600" b="1" dirty="0"/>
              <a:t>ulti</a:t>
            </a:r>
            <a:r>
              <a:rPr lang="en-US" sz="1600" b="1" dirty="0"/>
              <a:t>s</a:t>
            </a:r>
            <a:r>
              <a:rPr lang="cs-CZ" sz="1600" b="1" dirty="0"/>
              <a:t>et</a:t>
            </a:r>
            <a:r>
              <a:rPr lang="en-US" sz="1600" b="1" dirty="0"/>
              <a:t>/m</a:t>
            </a:r>
            <a:r>
              <a:rPr lang="cs-CZ" sz="1600" b="1" dirty="0"/>
              <a:t>ap</a:t>
            </a:r>
            <a:r>
              <a:rPr lang="en-US" sz="1600" b="1" dirty="0"/>
              <a:t>/m</a:t>
            </a:r>
            <a:r>
              <a:rPr lang="cs-CZ" sz="1600" b="1" dirty="0"/>
              <a:t>ulti</a:t>
            </a:r>
            <a:r>
              <a:rPr lang="en-US" sz="1600" b="1" dirty="0"/>
              <a:t>m</a:t>
            </a:r>
            <a:r>
              <a:rPr lang="cs-CZ" sz="1600" b="1" dirty="0"/>
              <a:t>ap</a:t>
            </a:r>
            <a:r>
              <a:rPr lang="en-US" sz="1600" b="1" dirty="0"/>
              <a:t> </a:t>
            </a:r>
            <a:endParaRPr lang="cs-CZ" sz="1600" b="1" dirty="0"/>
          </a:p>
          <a:p>
            <a:pPr lvl="1"/>
            <a:r>
              <a:rPr lang="en-US" sz="1600" dirty="0"/>
              <a:t>hash table - ne</a:t>
            </a:r>
            <a:r>
              <a:rPr lang="cs-CZ" sz="1600" dirty="0"/>
              <a:t>setříděné, vyhledávání </a:t>
            </a:r>
            <a:r>
              <a:rPr lang="en-US" sz="1600" dirty="0" err="1"/>
              <a:t>pouze</a:t>
            </a:r>
            <a:r>
              <a:rPr lang="en-US" sz="1600" dirty="0"/>
              <a:t> </a:t>
            </a:r>
            <a:r>
              <a:rPr lang="cs-CZ" sz="1600" dirty="0"/>
              <a:t>na </a:t>
            </a:r>
            <a:r>
              <a:rPr lang="en-US" sz="1600" b="1" dirty="0"/>
              <a:t>==</a:t>
            </a:r>
          </a:p>
          <a:p>
            <a:pPr lvl="1"/>
            <a:r>
              <a:rPr lang="en-US" sz="1600" dirty="0"/>
              <a:t>pro </a:t>
            </a:r>
            <a:r>
              <a:rPr lang="en-US" sz="1600" dirty="0" err="1"/>
              <a:t>neprimitivn</a:t>
            </a:r>
            <a:r>
              <a:rPr lang="cs-CZ" sz="1600" dirty="0"/>
              <a:t>í</a:t>
            </a:r>
            <a:r>
              <a:rPr lang="en-US" sz="1600" dirty="0"/>
              <a:t> </a:t>
            </a:r>
            <a:r>
              <a:rPr lang="en-US" sz="1600" dirty="0" err="1"/>
              <a:t>typy</a:t>
            </a:r>
            <a:r>
              <a:rPr lang="en-US" sz="1600" dirty="0"/>
              <a:t> </a:t>
            </a:r>
            <a:r>
              <a:rPr lang="cs-CZ" sz="1600" dirty="0"/>
              <a:t>(třídy) nadefinovat</a:t>
            </a:r>
            <a:endParaRPr lang="en-US" sz="1600" dirty="0"/>
          </a:p>
          <a:p>
            <a:pPr lvl="2"/>
            <a:r>
              <a:rPr lang="en-US" sz="1400" dirty="0" err="1"/>
              <a:t>porovn</a:t>
            </a:r>
            <a:r>
              <a:rPr lang="cs-CZ" sz="1400" dirty="0"/>
              <a:t>ání: bool </a:t>
            </a:r>
            <a:r>
              <a:rPr lang="cs-CZ" sz="1400" b="1" dirty="0"/>
              <a:t>operator</a:t>
            </a:r>
            <a:r>
              <a:rPr lang="en-US" sz="1400" b="1" dirty="0"/>
              <a:t>==</a:t>
            </a:r>
            <a:r>
              <a:rPr lang="en-US" sz="1400" dirty="0"/>
              <a:t> ( </a:t>
            </a:r>
            <a:r>
              <a:rPr lang="en-US" sz="1400" dirty="0" err="1"/>
              <a:t>const</a:t>
            </a:r>
            <a:r>
              <a:rPr lang="en-US" sz="1400" dirty="0"/>
              <a:t> X&amp;)</a:t>
            </a:r>
          </a:p>
          <a:p>
            <a:pPr lvl="2"/>
            <a:r>
              <a:rPr lang="en-US" sz="1400" dirty="0" err="1"/>
              <a:t>hashovac</a:t>
            </a:r>
            <a:r>
              <a:rPr lang="cs-CZ" sz="1400" dirty="0"/>
              <a:t>í funkci</a:t>
            </a:r>
            <a:r>
              <a:rPr lang="en-US" sz="1400" dirty="0"/>
              <a:t>: </a:t>
            </a:r>
            <a:r>
              <a:rPr lang="cs-CZ" sz="1400" dirty="0"/>
              <a:t>size</a:t>
            </a:r>
            <a:r>
              <a:rPr lang="en-US" sz="1400" dirty="0"/>
              <a:t>_t </a:t>
            </a:r>
            <a:r>
              <a:rPr lang="en-US" sz="1400" b="1" dirty="0"/>
              <a:t>hash</a:t>
            </a:r>
            <a:r>
              <a:rPr lang="en-US" sz="1400" dirty="0"/>
              <a:t>&lt;X&gt;( </a:t>
            </a:r>
            <a:r>
              <a:rPr lang="cs-CZ" sz="1400" dirty="0"/>
              <a:t>const X&amp;</a:t>
            </a:r>
            <a:r>
              <a:rPr lang="en-US" sz="1400" dirty="0"/>
              <a:t>)</a:t>
            </a:r>
            <a:endParaRPr lang="cs-CZ" sz="1400" dirty="0"/>
          </a:p>
        </p:txBody>
      </p:sp>
      <p:pic>
        <p:nvPicPr>
          <p:cNvPr id="1026" name="Picture 2" descr="http://people.cs.uchicago.edu/~amr/122/labs/images/HashTab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711" y="4198961"/>
            <a:ext cx="1814792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Asociativní kontejnery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274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cs-CZ" dirty="0"/>
              <a:t>očekávané znalosti</a:t>
            </a:r>
          </a:p>
          <a:p>
            <a:pPr lvl="1"/>
            <a:r>
              <a:rPr lang="cs-CZ" dirty="0"/>
              <a:t>Počítačové systémy</a:t>
            </a:r>
          </a:p>
          <a:p>
            <a:pPr lvl="2"/>
            <a:r>
              <a:rPr lang="cs-CZ" dirty="0"/>
              <a:t>C a trochu C++, dekompozice, syntaxe jazyka, třídy</a:t>
            </a:r>
            <a:endParaRPr lang="en-US" dirty="0"/>
          </a:p>
          <a:p>
            <a:pPr lvl="1"/>
            <a:r>
              <a:rPr lang="cs-CZ" dirty="0"/>
              <a:t>Programování 2</a:t>
            </a:r>
          </a:p>
          <a:p>
            <a:pPr lvl="2"/>
            <a:r>
              <a:rPr lang="cs-CZ" dirty="0"/>
              <a:t>algoritmizace, </a:t>
            </a:r>
            <a:r>
              <a:rPr lang="en-US" dirty="0" err="1"/>
              <a:t>ovl</a:t>
            </a:r>
            <a:r>
              <a:rPr lang="cs-CZ" dirty="0"/>
              <a:t>ádání Visual Studia</a:t>
            </a:r>
          </a:p>
          <a:p>
            <a:r>
              <a:rPr lang="cs-CZ" dirty="0"/>
              <a:t>zaměření cvičení</a:t>
            </a:r>
          </a:p>
          <a:p>
            <a:pPr lvl="1"/>
            <a:r>
              <a:rPr lang="cs-CZ" dirty="0"/>
              <a:t>důkladná znalost jazyka</a:t>
            </a:r>
          </a:p>
          <a:p>
            <a:pPr lvl="2"/>
            <a:r>
              <a:rPr lang="cs-CZ" dirty="0"/>
              <a:t>pokročilé kostrukce, praxe v používání</a:t>
            </a:r>
          </a:p>
          <a:p>
            <a:pPr lvl="2"/>
            <a:r>
              <a:rPr lang="cs-CZ" dirty="0"/>
              <a:t>efektivita</a:t>
            </a:r>
            <a:r>
              <a:rPr lang="en-US" dirty="0"/>
              <a:t>!</a:t>
            </a:r>
            <a:endParaRPr lang="cs-CZ" dirty="0"/>
          </a:p>
          <a:p>
            <a:pPr lvl="1"/>
            <a:r>
              <a:rPr lang="cs-CZ" dirty="0"/>
              <a:t>knihovny</a:t>
            </a:r>
          </a:p>
          <a:p>
            <a:pPr lvl="1"/>
            <a:r>
              <a:rPr lang="cs-CZ" dirty="0"/>
              <a:t>best practices</a:t>
            </a:r>
            <a:r>
              <a:rPr lang="en-US" dirty="0"/>
              <a:t> </a:t>
            </a:r>
            <a:r>
              <a:rPr lang="cs-CZ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cs-CZ" dirty="0"/>
              <a:t> profesionální úroveň</a:t>
            </a:r>
          </a:p>
          <a:p>
            <a:pPr lvl="2"/>
            <a:r>
              <a:rPr lang="cs-CZ" dirty="0"/>
              <a:t>kultura a kvalita zdrojového kódu</a:t>
            </a:r>
          </a:p>
          <a:p>
            <a:pPr lvl="3"/>
            <a:r>
              <a:rPr lang="cs-CZ" dirty="0"/>
              <a:t>čitelnost, udržovatelnost</a:t>
            </a:r>
          </a:p>
          <a:p>
            <a:pPr lvl="2"/>
            <a:r>
              <a:rPr lang="cs-CZ" dirty="0"/>
              <a:t>ladění</a:t>
            </a:r>
          </a:p>
          <a:p>
            <a:r>
              <a:rPr lang="cs-CZ" dirty="0"/>
              <a:t>vývojové prostředí</a:t>
            </a:r>
          </a:p>
          <a:p>
            <a:pPr lvl="1"/>
            <a:r>
              <a:rPr lang="cs-CZ" dirty="0"/>
              <a:t>norma C++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(17, 20, ...)</a:t>
            </a:r>
            <a:endParaRPr lang="cs-CZ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cs-CZ" dirty="0"/>
              <a:t>korektní program na </a:t>
            </a:r>
            <a:r>
              <a:rPr lang="cs-CZ" b="1" dirty="0"/>
              <a:t>všech</a:t>
            </a:r>
            <a:r>
              <a:rPr lang="cs-CZ" dirty="0"/>
              <a:t> platformách</a:t>
            </a:r>
          </a:p>
          <a:p>
            <a:pPr lvl="1"/>
            <a:r>
              <a:rPr lang="cs-CZ" dirty="0"/>
              <a:t>Visual Studio 2022</a:t>
            </a:r>
          </a:p>
          <a:p>
            <a:pPr lvl="2"/>
            <a:r>
              <a:rPr lang="cs-CZ" dirty="0"/>
              <a:t>language standard </a:t>
            </a:r>
            <a:r>
              <a:rPr lang="en-US" dirty="0"/>
              <a:t>C++20 / </a:t>
            </a:r>
            <a:r>
              <a:rPr lang="cs-CZ" dirty="0"/>
              <a:t>latest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Zaměření cvičení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5943599" y="832815"/>
            <a:ext cx="2931770" cy="727321"/>
          </a:xfrm>
          <a:prstGeom prst="wedgeRectCallout">
            <a:avLst>
              <a:gd name="adj1" fmla="val 49463"/>
              <a:gd name="adj2" fmla="val 464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Create New Project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[Language: C++]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Console App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Name, Location - Create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943599" y="2065837"/>
            <a:ext cx="2931770" cy="1191281"/>
          </a:xfrm>
          <a:prstGeom prst="wedgeRectCallout">
            <a:avLst>
              <a:gd name="adj1" fmla="val 49463"/>
              <a:gd name="adj2" fmla="val 464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Solution Explorer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Solution / Project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/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Source Files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Add New/Existing Item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Visual C++ / C++ File (.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cpp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)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(... Header File)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5943599" y="5574360"/>
            <a:ext cx="2931769" cy="788733"/>
          </a:xfrm>
          <a:prstGeom prst="wedgeRectCallout">
            <a:avLst>
              <a:gd name="adj1" fmla="val 49463"/>
              <a:gd name="adj2" fmla="val 464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rgbClr val="456A1C"/>
                </a:solidFill>
                <a:latin typeface="+mj-lt"/>
              </a:rPr>
              <a:t>ctrl F5</a:t>
            </a:r>
            <a:r>
              <a:rPr lang="cs-CZ" sz="1400" i="1" dirty="0">
                <a:solidFill>
                  <a:srgbClr val="456A1C"/>
                </a:solidFill>
                <a:latin typeface="+mj-lt"/>
              </a:rPr>
              <a:t>:</a:t>
            </a:r>
            <a:r>
              <a:rPr lang="en-US" sz="1400" i="1" dirty="0">
                <a:solidFill>
                  <a:srgbClr val="456A1C"/>
                </a:solidFill>
                <a:latin typeface="+mj-lt"/>
              </a:rPr>
              <a:t>   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Solution Explorer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Project / Properties / Linker / System /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SubSystem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: Console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943599" y="3806990"/>
            <a:ext cx="2931770" cy="1217498"/>
          </a:xfrm>
          <a:prstGeom prst="wedgeRectCallout">
            <a:avLst>
              <a:gd name="adj1" fmla="val 49463"/>
              <a:gd name="adj2" fmla="val 464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ctrl-shift-B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F5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,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ctrl-F5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F10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,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F11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,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F9</a:t>
            </a:r>
          </a:p>
          <a:p>
            <a:endParaRPr lang="en-US" sz="600" dirty="0">
              <a:solidFill>
                <a:srgbClr val="456A1C"/>
              </a:solidFill>
              <a:latin typeface="+mj-lt"/>
            </a:endParaRP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Debug / Window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Watch, Auto, Locals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,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Call Stack</a:t>
            </a:r>
          </a:p>
        </p:txBody>
      </p:sp>
    </p:spTree>
    <p:extLst>
      <p:ext uri="{BB962C8B-B14F-4D97-AF65-F5344CB8AC3E}">
        <p14:creationId xmlns:p14="http://schemas.microsoft.com/office/powerpoint/2010/main" val="361752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918" y="547797"/>
            <a:ext cx="8818482" cy="615780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cs-CZ" sz="2000" dirty="0"/>
              <a:t>jednotné rozhraní nezávislé na typu kontejneru</a:t>
            </a:r>
          </a:p>
          <a:p>
            <a:pPr lvl="1">
              <a:lnSpc>
                <a:spcPct val="9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!!</a:t>
            </a:r>
            <a:r>
              <a:rPr lang="cs-CZ" sz="1600" dirty="0"/>
              <a:t> ne všechny kontejnery podporují vše</a:t>
            </a:r>
          </a:p>
          <a:p>
            <a:pPr eaLnBrk="1" hangingPunct="1">
              <a:lnSpc>
                <a:spcPct val="90000"/>
              </a:lnSpc>
            </a:pPr>
            <a:r>
              <a:rPr lang="cs-CZ" sz="2000" dirty="0"/>
              <a:t>vkládání</a:t>
            </a:r>
          </a:p>
          <a:p>
            <a:pPr lvl="1">
              <a:lnSpc>
                <a:spcPct val="90000"/>
              </a:lnSpc>
            </a:pPr>
            <a:r>
              <a:rPr lang="en-US" sz="1600" dirty="0" err="1"/>
              <a:t>push_back</a:t>
            </a:r>
            <a:r>
              <a:rPr lang="en-US" sz="1600" dirty="0"/>
              <a:t>(</a:t>
            </a:r>
            <a:r>
              <a:rPr lang="cs-CZ" sz="1600" dirty="0"/>
              <a:t>V</a:t>
            </a:r>
            <a:r>
              <a:rPr lang="en-US" sz="1600" dirty="0"/>
              <a:t>)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push_front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cs-CZ" sz="1600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cs-CZ" sz="1600" dirty="0"/>
              <a:t>	</a:t>
            </a:r>
            <a:r>
              <a:rPr lang="en-US" sz="1600" dirty="0"/>
              <a:t>p</a:t>
            </a:r>
            <a:r>
              <a:rPr lang="cs-CZ" sz="1600" dirty="0"/>
              <a:t>řidání prvku na konec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za</a:t>
            </a:r>
            <a:r>
              <a:rPr lang="cs-CZ" sz="1600" dirty="0">
                <a:solidFill>
                  <a:schemeClr val="bg1">
                    <a:lumMod val="50000"/>
                  </a:schemeClr>
                </a:solidFill>
              </a:rPr>
              <a:t>čátek</a:t>
            </a:r>
            <a:r>
              <a:rPr lang="en-US" sz="1600" dirty="0"/>
              <a:t> - copy/move</a:t>
            </a:r>
          </a:p>
          <a:p>
            <a:pPr lvl="1">
              <a:lnSpc>
                <a:spcPct val="90000"/>
              </a:lnSpc>
            </a:pPr>
            <a:r>
              <a:rPr lang="en-US" sz="1600" dirty="0" err="1"/>
              <a:t>emplace_back</a:t>
            </a:r>
            <a:r>
              <a:rPr lang="en-US" sz="1600" dirty="0"/>
              <a:t>(par), emplace	</a:t>
            </a:r>
            <a:r>
              <a:rPr lang="cs-CZ" sz="1600" dirty="0"/>
              <a:t>konstrukce prvku na místě (v kontejneru)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cs-CZ" sz="1600" dirty="0"/>
              <a:t>insert</a:t>
            </a:r>
            <a:r>
              <a:rPr lang="en-US" sz="1600" dirty="0"/>
              <a:t> (</a:t>
            </a:r>
            <a:r>
              <a:rPr lang="cs-CZ" sz="1600" dirty="0"/>
              <a:t>V</a:t>
            </a:r>
            <a:r>
              <a:rPr lang="en-US" sz="1600" dirty="0"/>
              <a:t>), (</a:t>
            </a:r>
            <a:r>
              <a:rPr lang="cs-CZ" sz="1600" dirty="0"/>
              <a:t>it, V</a:t>
            </a:r>
            <a:r>
              <a:rPr lang="en-US" sz="1600" dirty="0"/>
              <a:t>)</a:t>
            </a:r>
            <a:r>
              <a:rPr lang="cs-CZ" sz="1600" dirty="0"/>
              <a:t>	 </a:t>
            </a:r>
            <a:r>
              <a:rPr lang="en-US" sz="1600" dirty="0"/>
              <a:t>	</a:t>
            </a:r>
            <a:r>
              <a:rPr lang="cs-CZ" sz="1600" dirty="0"/>
              <a:t>vložení prvku</a:t>
            </a:r>
            <a:r>
              <a:rPr lang="en-US" sz="1600" dirty="0"/>
              <a:t>,</a:t>
            </a:r>
            <a:r>
              <a:rPr lang="cs-CZ" sz="1600" dirty="0"/>
              <a:t> před prvek</a:t>
            </a:r>
          </a:p>
          <a:p>
            <a:pPr lvl="1">
              <a:lnSpc>
                <a:spcPct val="90000"/>
              </a:lnSpc>
            </a:pPr>
            <a:r>
              <a:rPr lang="cs-CZ" sz="1600" dirty="0"/>
              <a:t>insert</a:t>
            </a:r>
            <a:r>
              <a:rPr lang="en-US" sz="1600" dirty="0"/>
              <a:t>( it,</a:t>
            </a:r>
            <a:r>
              <a:rPr lang="cs-CZ" sz="1600" dirty="0"/>
              <a:t> </a:t>
            </a:r>
            <a:r>
              <a:rPr lang="en-US" sz="1600" dirty="0"/>
              <a:t>it b,</a:t>
            </a:r>
            <a:r>
              <a:rPr lang="cs-CZ" sz="1600" dirty="0"/>
              <a:t> </a:t>
            </a:r>
            <a:r>
              <a:rPr lang="en-US" sz="1600" dirty="0"/>
              <a:t>it e)	</a:t>
            </a:r>
            <a:r>
              <a:rPr lang="cs-CZ" sz="1600" dirty="0"/>
              <a:t>	vložení interval</a:t>
            </a:r>
            <a:r>
              <a:rPr lang="en-US" sz="1600" dirty="0"/>
              <a:t>u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z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jin</a:t>
            </a:r>
            <a:r>
              <a:rPr lang="cs-CZ" sz="1600" dirty="0">
                <a:solidFill>
                  <a:schemeClr val="bg1">
                    <a:lumMod val="50000"/>
                  </a:schemeClr>
                </a:solidFill>
              </a:rPr>
              <a:t>ého kontejneru</a:t>
            </a:r>
          </a:p>
          <a:p>
            <a:pPr lvl="1">
              <a:lnSpc>
                <a:spcPct val="90000"/>
              </a:lnSpc>
            </a:pPr>
            <a:r>
              <a:rPr lang="cs-CZ" sz="1600" dirty="0"/>
              <a:t>insert</a:t>
            </a:r>
            <a:r>
              <a:rPr lang="en-US" sz="1600" dirty="0"/>
              <a:t>( pair{K,</a:t>
            </a:r>
            <a:r>
              <a:rPr lang="cs-CZ" sz="1600" dirty="0"/>
              <a:t>V</a:t>
            </a:r>
            <a:r>
              <a:rPr lang="en-US" sz="1600" dirty="0"/>
              <a:t>}) 	</a:t>
            </a:r>
            <a:r>
              <a:rPr lang="cs-CZ" sz="1600" dirty="0"/>
              <a:t>	vložení </a:t>
            </a:r>
            <a:r>
              <a:rPr lang="en-US" sz="1600" dirty="0"/>
              <a:t>do </a:t>
            </a:r>
            <a:r>
              <a:rPr lang="en-US" sz="1600" dirty="0" err="1"/>
              <a:t>mapy</a:t>
            </a:r>
            <a:r>
              <a:rPr lang="cs-CZ" sz="1600" dirty="0"/>
              <a:t> </a:t>
            </a:r>
            <a:r>
              <a:rPr lang="cs-CZ" sz="1600" dirty="0">
                <a:solidFill>
                  <a:schemeClr val="bg1">
                    <a:lumMod val="50000"/>
                  </a:schemeClr>
                </a:solidFill>
              </a:rPr>
              <a:t>- klíč, hodnota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cs-CZ" sz="2000" dirty="0"/>
              <a:t>přístup k prvkům</a:t>
            </a:r>
          </a:p>
          <a:p>
            <a:pPr lvl="1">
              <a:lnSpc>
                <a:spcPct val="90000"/>
              </a:lnSpc>
            </a:pPr>
            <a:r>
              <a:rPr lang="cs-CZ" sz="1600" dirty="0"/>
              <a:t>front</a:t>
            </a:r>
            <a:r>
              <a:rPr lang="en-US" sz="1600" dirty="0"/>
              <a:t>(), back()		</a:t>
            </a:r>
            <a:r>
              <a:rPr lang="cs-CZ" sz="1600" dirty="0"/>
              <a:t>	</a:t>
            </a:r>
            <a:r>
              <a:rPr lang="en-US" sz="1600" dirty="0" err="1"/>
              <a:t>prv</a:t>
            </a:r>
            <a:r>
              <a:rPr lang="cs-CZ" sz="1600" dirty="0"/>
              <a:t>e</a:t>
            </a:r>
            <a:r>
              <a:rPr lang="en-US" sz="1600" dirty="0"/>
              <a:t>k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za</a:t>
            </a:r>
            <a:r>
              <a:rPr lang="cs-CZ" sz="1600" dirty="0"/>
              <a:t>čá</a:t>
            </a:r>
            <a:r>
              <a:rPr lang="en-US" sz="1600" dirty="0" err="1"/>
              <a:t>tku</a:t>
            </a:r>
            <a:r>
              <a:rPr lang="cs-CZ" sz="1600" dirty="0"/>
              <a:t> / konci</a:t>
            </a:r>
          </a:p>
          <a:p>
            <a:pPr lvl="1">
              <a:lnSpc>
                <a:spcPct val="90000"/>
              </a:lnSpc>
            </a:pPr>
            <a:r>
              <a:rPr lang="cs-CZ" sz="1600" dirty="0"/>
              <a:t>operator</a:t>
            </a:r>
            <a:r>
              <a:rPr lang="en-US" sz="1600" dirty="0"/>
              <a:t>[], at()		</a:t>
            </a:r>
            <a:r>
              <a:rPr lang="cs-CZ" sz="1600" dirty="0"/>
              <a:t>přímý přístup k prvku</a:t>
            </a:r>
            <a:endParaRPr lang="en-US" sz="1600" dirty="0"/>
          </a:p>
          <a:p>
            <a:pPr lvl="2">
              <a:lnSpc>
                <a:spcPct val="90000"/>
              </a:lnSpc>
            </a:pPr>
            <a:r>
              <a:rPr lang="en-US" sz="1400" dirty="0"/>
              <a:t>bez </a:t>
            </a:r>
            <a:r>
              <a:rPr lang="en-US" sz="1400" dirty="0" err="1"/>
              <a:t>kontroly</a:t>
            </a:r>
            <a:r>
              <a:rPr lang="en-US" sz="1400" dirty="0"/>
              <a:t> / s </a:t>
            </a:r>
            <a:r>
              <a:rPr lang="en-US" sz="1400" dirty="0" err="1"/>
              <a:t>kontrolou</a:t>
            </a:r>
            <a:r>
              <a:rPr lang="en-US" sz="1400" dirty="0"/>
              <a:t> </a:t>
            </a:r>
            <a:r>
              <a:rPr lang="cs-CZ" sz="1400" dirty="0"/>
              <a:t>(výjimka)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find(T)			</a:t>
            </a:r>
            <a:r>
              <a:rPr lang="cs-CZ" sz="1600" dirty="0"/>
              <a:t>vy</a:t>
            </a:r>
            <a:r>
              <a:rPr lang="en-US" sz="1600" dirty="0" err="1"/>
              <a:t>hled</a:t>
            </a:r>
            <a:r>
              <a:rPr lang="cs-CZ" sz="1600" dirty="0"/>
              <a:t>ání prvku</a:t>
            </a:r>
            <a:endParaRPr lang="en-US" sz="1600" dirty="0"/>
          </a:p>
          <a:p>
            <a:pPr lvl="1"/>
            <a:r>
              <a:rPr lang="en-US" sz="1600" dirty="0" err="1"/>
              <a:t>lower_bound</a:t>
            </a:r>
            <a:r>
              <a:rPr lang="en-US" sz="1600" dirty="0"/>
              <a:t>, </a:t>
            </a:r>
            <a:r>
              <a:rPr lang="en-US" sz="1600" dirty="0" err="1"/>
              <a:t>upper_bound</a:t>
            </a:r>
            <a:r>
              <a:rPr lang="cs-CZ" sz="1600" dirty="0"/>
              <a:t>	</a:t>
            </a:r>
            <a:r>
              <a:rPr lang="en-US" sz="1600" dirty="0" err="1"/>
              <a:t>intervalov</a:t>
            </a:r>
            <a:r>
              <a:rPr lang="cs-CZ" sz="1600" dirty="0"/>
              <a:t>é hledání</a:t>
            </a:r>
          </a:p>
          <a:p>
            <a:pPr>
              <a:lnSpc>
                <a:spcPct val="90000"/>
              </a:lnSpc>
            </a:pPr>
            <a:r>
              <a:rPr lang="cs-CZ" sz="2000" dirty="0"/>
              <a:t>další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size(), empty()</a:t>
            </a:r>
            <a:r>
              <a:rPr lang="cs-CZ" sz="1600" dirty="0"/>
              <a:t>	 </a:t>
            </a:r>
            <a:r>
              <a:rPr lang="en-US" sz="1600" dirty="0"/>
              <a:t>	</a:t>
            </a:r>
            <a:r>
              <a:rPr lang="en-US" sz="1600" dirty="0" err="1"/>
              <a:t>velikost</a:t>
            </a:r>
            <a:r>
              <a:rPr lang="en-US" sz="1600" dirty="0"/>
              <a:t> /</a:t>
            </a:r>
            <a:r>
              <a:rPr lang="cs-CZ" sz="1600" dirty="0"/>
              <a:t> neprázdost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p</a:t>
            </a:r>
            <a:r>
              <a:rPr lang="cs-CZ" sz="1600" dirty="0"/>
              <a:t>op</a:t>
            </a:r>
            <a:r>
              <a:rPr lang="en-US" sz="1600" dirty="0"/>
              <a:t>_front(), p</a:t>
            </a:r>
            <a:r>
              <a:rPr lang="cs-CZ" sz="1600" dirty="0"/>
              <a:t>op</a:t>
            </a:r>
            <a:r>
              <a:rPr lang="en-US" sz="1600" dirty="0"/>
              <a:t>_back()</a:t>
            </a:r>
            <a:r>
              <a:rPr lang="cs-CZ" sz="1600" dirty="0"/>
              <a:t>		odebrání ze začátku / konce</a:t>
            </a:r>
          </a:p>
          <a:p>
            <a:pPr lvl="2">
              <a:lnSpc>
                <a:spcPct val="90000"/>
              </a:lnSpc>
            </a:pPr>
            <a:r>
              <a:rPr lang="cs-CZ" sz="1400" dirty="0"/>
              <a:t>nevrací hodnotu, jen odebírá</a:t>
            </a:r>
            <a:r>
              <a:rPr lang="en-US" sz="1400" dirty="0"/>
              <a:t>!</a:t>
            </a:r>
            <a:endParaRPr lang="cs-CZ" sz="1400" dirty="0"/>
          </a:p>
          <a:p>
            <a:pPr lvl="1">
              <a:lnSpc>
                <a:spcPct val="90000"/>
              </a:lnSpc>
            </a:pPr>
            <a:r>
              <a:rPr lang="cs-CZ" sz="1600" dirty="0"/>
              <a:t>erase</a:t>
            </a:r>
            <a:r>
              <a:rPr lang="en-US" sz="1600" dirty="0"/>
              <a:t>(it), erase(it b, it e)	</a:t>
            </a:r>
            <a:r>
              <a:rPr lang="cs-CZ" sz="1600" dirty="0"/>
              <a:t>	</a:t>
            </a:r>
            <a:r>
              <a:rPr lang="en-US" sz="1600" dirty="0" err="1"/>
              <a:t>smaz</a:t>
            </a:r>
            <a:r>
              <a:rPr lang="cs-CZ" sz="1600" dirty="0"/>
              <a:t>ání prvku, intervalu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cs-CZ" sz="1600" dirty="0"/>
              <a:t>clear</a:t>
            </a:r>
            <a:r>
              <a:rPr lang="en-US" sz="1600" dirty="0"/>
              <a:t>()</a:t>
            </a:r>
            <a:r>
              <a:rPr lang="cs-CZ" sz="1600" dirty="0"/>
              <a:t>		</a:t>
            </a:r>
            <a:r>
              <a:rPr lang="en-US" sz="1600" dirty="0"/>
              <a:t>	</a:t>
            </a:r>
            <a:r>
              <a:rPr lang="cs-CZ" sz="1600" dirty="0"/>
              <a:t>smazání kontejneru</a:t>
            </a:r>
            <a:endParaRPr lang="en-US" sz="1600" dirty="0"/>
          </a:p>
          <a:p>
            <a:pPr lvl="1">
              <a:lnSpc>
                <a:spcPct val="90000"/>
              </a:lnSpc>
            </a:pPr>
            <a:endParaRPr lang="cs-CZ" sz="8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cs-CZ" sz="1600" i="1" dirty="0"/>
              <a:t>	</a:t>
            </a:r>
            <a:r>
              <a:rPr lang="en-US" sz="1600" i="1" dirty="0"/>
              <a:t>			</a:t>
            </a:r>
            <a:r>
              <a:rPr lang="cs-CZ" sz="1600" i="1" dirty="0"/>
              <a:t>... and many </a:t>
            </a:r>
            <a:r>
              <a:rPr lang="cs-CZ" sz="1600" b="1" i="1" dirty="0"/>
              <a:t>many</a:t>
            </a:r>
            <a:r>
              <a:rPr lang="cs-CZ" sz="1600" i="1" dirty="0"/>
              <a:t> others</a:t>
            </a:r>
            <a:r>
              <a:rPr lang="en-US" sz="1600" i="1" dirty="0"/>
              <a:t> </a:t>
            </a:r>
            <a:r>
              <a:rPr lang="en-US" sz="1600" i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en-US" sz="1600" i="1" dirty="0"/>
              <a:t> cppreference.com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Základní</a:t>
            </a:r>
            <a:r>
              <a:rPr lang="en-US" sz="2400" dirty="0"/>
              <a:t> </a:t>
            </a:r>
            <a:r>
              <a:rPr lang="en-US" sz="2400" dirty="0" err="1"/>
              <a:t>metody</a:t>
            </a:r>
            <a:r>
              <a:rPr lang="en-US" sz="2400" dirty="0"/>
              <a:t> </a:t>
            </a:r>
            <a:r>
              <a:rPr lang="en-US" sz="2400" dirty="0" err="1"/>
              <a:t>kontejnerů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156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26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035572"/>
              </p:ext>
            </p:extLst>
          </p:nvPr>
        </p:nvGraphicFramePr>
        <p:xfrm>
          <a:off x="225440" y="632775"/>
          <a:ext cx="8667734" cy="4680857"/>
        </p:xfrm>
        <a:graphic>
          <a:graphicData uri="http://schemas.openxmlformats.org/drawingml/2006/table">
            <a:tbl>
              <a:tblPr/>
              <a:tblGrid>
                <a:gridCol w="972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6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51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3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51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277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složitost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cs-CZ" sz="1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řidání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odebrání na začátku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řídání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odebrání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 </a:t>
                      </a:r>
                      <a:r>
                        <a:rPr kumimoji="0" lang="en-US" sz="1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-t</a:t>
                      </a: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é pozici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řídání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odebrání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 prvků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řídání 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odebrání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konci</a:t>
                      </a:r>
                      <a:endParaRPr kumimoji="0" lang="cs-CZ" sz="1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přístup k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i-tému prvku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funkce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pu</a:t>
                      </a: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sh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_front</a:t>
                      </a: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pop_front</a:t>
                      </a: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insert</a:t>
                      </a: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erase</a:t>
                      </a: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insert</a:t>
                      </a: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erase</a:t>
                      </a: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push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_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back</a:t>
                      </a: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pop</a:t>
                      </a: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_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back</a:t>
                      </a: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begin()</a:t>
                      </a:r>
                      <a:r>
                        <a:rPr kumimoji="0" lang="cs-CZ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+</a:t>
                      </a: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[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]</a:t>
                      </a: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,at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(</a:t>
                      </a: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)</a:t>
                      </a: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list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cs-CZ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konst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  <a:b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přesuny mezi sezn. (splice)</a:t>
                      </a:r>
                      <a:endParaRPr kumimoji="0" lang="cs-CZ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neex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30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deque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cs-CZ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min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(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n - 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m +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min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(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n - 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0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vector</a:t>
                      </a: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</a:rPr>
                        <a:t>neex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 -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m + 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 -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(*)</a:t>
                      </a:r>
                      <a:endParaRPr kumimoji="0" lang="cs-CZ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asocia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tivní</a:t>
                      </a:r>
                      <a:endParaRPr kumimoji="0" lang="cs-CZ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ln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 klicem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ln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 klicem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cs-CZ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ln +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ln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nalezení podle hodnoty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ln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0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unsorted</a:t>
                      </a:r>
                      <a:endParaRPr kumimoji="0" lang="cs-CZ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Arial" charset="0"/>
                        </a:rPr>
                        <a:t>m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konst</a:t>
                      </a: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ounded Rectangular Callout 3"/>
          <p:cNvSpPr/>
          <p:nvPr/>
        </p:nvSpPr>
        <p:spPr>
          <a:xfrm>
            <a:off x="6358662" y="5791200"/>
            <a:ext cx="2534513" cy="581644"/>
          </a:xfrm>
          <a:prstGeom prst="wedgeRoundRectCallout">
            <a:avLst>
              <a:gd name="adj1" fmla="val -30538"/>
              <a:gd name="adj2" fmla="val -32361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ři překročení kapacity rozšíření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a kopie stávajících prvků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1143000" y="5791200"/>
            <a:ext cx="3782961" cy="581644"/>
          </a:xfrm>
          <a:prstGeom prst="wedgeRoundRectCallout">
            <a:avLst>
              <a:gd name="adj1" fmla="val 23149"/>
              <a:gd name="adj2" fmla="val -4893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rgbClr val="456A1C"/>
                </a:solidFill>
                <a:latin typeface="+mj-lt"/>
              </a:rPr>
              <a:t>fyzick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 velikost:	capacity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() ↭ reserve()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  <a:p>
            <a:r>
              <a:rPr lang="cs-CZ" sz="1400" dirty="0">
                <a:solidFill>
                  <a:srgbClr val="456A1C"/>
                </a:solidFill>
                <a:latin typeface="+mj-lt"/>
              </a:rPr>
              <a:t>logická obsazenost:	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size() ↭ resize()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Složitost operací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23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16882" y="2678238"/>
            <a:ext cx="3532482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add</a:t>
            </a:r>
            <a:r>
              <a:rPr lang="en-US" dirty="0"/>
              <a:t>( </a:t>
            </a:r>
            <a:r>
              <a:rPr lang="en-US" dirty="0" err="1"/>
              <a:t>slovo</a:t>
            </a:r>
            <a:r>
              <a:rPr lang="en-US" dirty="0"/>
              <a:t>, </a:t>
            </a:r>
            <a:r>
              <a:rPr lang="en-US" dirty="0" err="1"/>
              <a:t>cizi</a:t>
            </a:r>
            <a:r>
              <a:rPr lang="en-US" dirty="0"/>
              <a:t>);</a:t>
            </a:r>
          </a:p>
          <a:p>
            <a:r>
              <a:rPr lang="en-US" b="1" dirty="0"/>
              <a:t>del</a:t>
            </a:r>
            <a:r>
              <a:rPr lang="en-US" dirty="0"/>
              <a:t>( </a:t>
            </a:r>
            <a:r>
              <a:rPr lang="en-US" dirty="0" err="1"/>
              <a:t>slovo</a:t>
            </a:r>
            <a:r>
              <a:rPr lang="en-US" dirty="0"/>
              <a:t>, </a:t>
            </a:r>
            <a:r>
              <a:rPr lang="en-US" dirty="0" err="1"/>
              <a:t>cizi</a:t>
            </a:r>
            <a:r>
              <a:rPr lang="en-US" dirty="0"/>
              <a:t>);</a:t>
            </a:r>
          </a:p>
          <a:p>
            <a:r>
              <a:rPr lang="en-US" b="1" dirty="0"/>
              <a:t>del</a:t>
            </a:r>
            <a:r>
              <a:rPr lang="en-US" dirty="0"/>
              <a:t>( </a:t>
            </a:r>
            <a:r>
              <a:rPr lang="en-US" dirty="0" err="1"/>
              <a:t>slovo</a:t>
            </a:r>
            <a:r>
              <a:rPr lang="en-US" dirty="0"/>
              <a:t>);</a:t>
            </a:r>
          </a:p>
          <a:p>
            <a:r>
              <a:rPr lang="en-US" dirty="0"/>
              <a:t>?? </a:t>
            </a:r>
            <a:r>
              <a:rPr lang="en-US" b="1" dirty="0"/>
              <a:t>find</a:t>
            </a:r>
            <a:r>
              <a:rPr lang="en-US" dirty="0"/>
              <a:t>( </a:t>
            </a:r>
            <a:r>
              <a:rPr lang="en-US" dirty="0" err="1"/>
              <a:t>slovo</a:t>
            </a:r>
            <a:r>
              <a:rPr lang="en-US" dirty="0"/>
              <a:t>);</a:t>
            </a:r>
            <a:r>
              <a:rPr lang="cs-CZ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-&gt;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cizi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cizi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cizi</a:t>
            </a:r>
            <a:endParaRPr lang="cs-CZ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10067" y="579967"/>
            <a:ext cx="4679873" cy="6172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cs-CZ" sz="1400" i="1" dirty="0"/>
              <a:t>k jednomu slovu může být více překladů</a:t>
            </a:r>
          </a:p>
          <a:p>
            <a:r>
              <a:rPr lang="en-US" sz="2000" dirty="0"/>
              <a:t>o</a:t>
            </a:r>
            <a:r>
              <a:rPr lang="cs-CZ" sz="2000" dirty="0"/>
              <a:t>perace</a:t>
            </a:r>
          </a:p>
          <a:p>
            <a:pPr lvl="1"/>
            <a:r>
              <a:rPr lang="en-US" sz="1600" dirty="0"/>
              <a:t>p</a:t>
            </a:r>
            <a:r>
              <a:rPr lang="cs-CZ" sz="1600" dirty="0"/>
              <a:t>řidat slovo a jeho překlad</a:t>
            </a:r>
            <a:endParaRPr lang="en-US" sz="1600" dirty="0"/>
          </a:p>
          <a:p>
            <a:pPr lvl="2"/>
            <a:r>
              <a:rPr lang="en-US" sz="1400" dirty="0" err="1"/>
              <a:t>akceptovat</a:t>
            </a:r>
            <a:r>
              <a:rPr lang="en-US" sz="1400" dirty="0"/>
              <a:t> </a:t>
            </a:r>
            <a:r>
              <a:rPr lang="en-US" sz="1400" b="1" dirty="0"/>
              <a:t>v</a:t>
            </a:r>
            <a:r>
              <a:rPr lang="cs-CZ" sz="1400" b="1" dirty="0"/>
              <a:t>íce </a:t>
            </a:r>
            <a:r>
              <a:rPr lang="cs-CZ" sz="1400" dirty="0"/>
              <a:t>překladů jednoho slova</a:t>
            </a:r>
          </a:p>
          <a:p>
            <a:pPr lvl="1"/>
            <a:r>
              <a:rPr lang="cs-CZ" sz="1600" dirty="0"/>
              <a:t>odebrat jeden překlad slova</a:t>
            </a:r>
            <a:endParaRPr lang="en-US" sz="1600" dirty="0"/>
          </a:p>
          <a:p>
            <a:pPr lvl="1"/>
            <a:r>
              <a:rPr lang="cs-CZ" sz="1600" dirty="0"/>
              <a:t>odebrat všechny překlady slova</a:t>
            </a:r>
          </a:p>
          <a:p>
            <a:pPr lvl="1"/>
            <a:r>
              <a:rPr lang="cs-CZ" sz="1600" dirty="0"/>
              <a:t>nalézt všechny překlady slova</a:t>
            </a:r>
          </a:p>
          <a:p>
            <a:pPr lvl="1"/>
            <a:endParaRPr lang="cs-CZ" sz="1600" dirty="0"/>
          </a:p>
          <a:p>
            <a:r>
              <a:rPr lang="en-US" sz="2000" dirty="0"/>
              <a:t>k </a:t>
            </a:r>
            <a:r>
              <a:rPr lang="en-US" sz="2000" dirty="0" err="1"/>
              <a:t>rozmy</a:t>
            </a:r>
            <a:r>
              <a:rPr lang="cs-CZ" sz="2000" dirty="0"/>
              <a:t>šlení</a:t>
            </a:r>
          </a:p>
          <a:p>
            <a:pPr lvl="1"/>
            <a:r>
              <a:rPr lang="cs-CZ" sz="1600" dirty="0"/>
              <a:t>kontejner</a:t>
            </a:r>
            <a:r>
              <a:rPr lang="en-US" sz="1600" dirty="0"/>
              <a:t>(y) </a:t>
            </a:r>
            <a:r>
              <a:rPr lang="cs-CZ" sz="1600" dirty="0"/>
              <a:t>pro ukládání dat</a:t>
            </a:r>
            <a:endParaRPr lang="en-US" sz="1600" dirty="0"/>
          </a:p>
          <a:p>
            <a:pPr lvl="2"/>
            <a:r>
              <a:rPr lang="en-US" sz="1400" dirty="0" err="1"/>
              <a:t>efektivita</a:t>
            </a:r>
            <a:r>
              <a:rPr lang="en-US" sz="1400" dirty="0"/>
              <a:t> </a:t>
            </a:r>
            <a:r>
              <a:rPr lang="en-US" sz="1400" dirty="0" err="1"/>
              <a:t>operac</a:t>
            </a:r>
            <a:r>
              <a:rPr lang="cs-CZ" sz="1400" dirty="0"/>
              <a:t>í</a:t>
            </a:r>
          </a:p>
          <a:p>
            <a:pPr lvl="1"/>
            <a:r>
              <a:rPr lang="en-US" sz="1600" dirty="0" err="1"/>
              <a:t>jak</a:t>
            </a:r>
            <a:r>
              <a:rPr lang="en-US" sz="1600" dirty="0"/>
              <a:t> '</a:t>
            </a:r>
            <a:r>
              <a:rPr lang="en-US" sz="1600" dirty="0" err="1"/>
              <a:t>vracet</a:t>
            </a:r>
            <a:r>
              <a:rPr lang="en-US" sz="1600" dirty="0"/>
              <a:t>' v</a:t>
            </a:r>
            <a:r>
              <a:rPr lang="cs-CZ" sz="1600" dirty="0"/>
              <a:t>í</a:t>
            </a:r>
            <a:r>
              <a:rPr lang="en-US" sz="1600" dirty="0" err="1"/>
              <a:t>ce</a:t>
            </a:r>
            <a:r>
              <a:rPr lang="en-US" sz="1600" dirty="0"/>
              <a:t> </a:t>
            </a:r>
            <a:r>
              <a:rPr lang="en-US" sz="1600" dirty="0" err="1"/>
              <a:t>slov</a:t>
            </a:r>
            <a:endParaRPr lang="cs-CZ" sz="1600" dirty="0"/>
          </a:p>
          <a:p>
            <a:pPr lvl="2"/>
            <a:r>
              <a:rPr lang="cs-CZ" sz="1400" dirty="0"/>
              <a:t>kontejner hodnot </a:t>
            </a:r>
            <a:r>
              <a:rPr lang="cs-CZ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※</a:t>
            </a:r>
            <a:r>
              <a:rPr lang="cs-CZ" sz="1400" dirty="0"/>
              <a:t> rozmezí</a:t>
            </a:r>
          </a:p>
          <a:p>
            <a:pPr lvl="2"/>
            <a:r>
              <a:rPr lang="cs-CZ" sz="1400" dirty="0"/>
              <a:t>perzistentní </a:t>
            </a:r>
            <a:r>
              <a:rPr lang="cs-CZ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※</a:t>
            </a:r>
            <a:r>
              <a:rPr lang="cs-CZ" sz="1400" dirty="0"/>
              <a:t> tranzientní</a:t>
            </a:r>
          </a:p>
          <a:p>
            <a:pPr lvl="1"/>
            <a:endParaRPr lang="en-US" sz="1600" dirty="0"/>
          </a:p>
          <a:p>
            <a:r>
              <a:rPr lang="en-US" sz="2000" dirty="0"/>
              <a:t>r</a:t>
            </a:r>
            <a:r>
              <a:rPr lang="cs-CZ" sz="2000" dirty="0"/>
              <a:t>ozhraní</a:t>
            </a:r>
          </a:p>
          <a:p>
            <a:pPr lvl="1"/>
            <a:r>
              <a:rPr lang="cs-CZ" sz="1600" dirty="0"/>
              <a:t>API</a:t>
            </a:r>
            <a:r>
              <a:rPr lang="en-US" sz="1600" dirty="0"/>
              <a:t> - public </a:t>
            </a:r>
            <a:r>
              <a:rPr lang="en-US" sz="1600" dirty="0" err="1"/>
              <a:t>metody</a:t>
            </a:r>
            <a:endParaRPr lang="cs-CZ" sz="1600" dirty="0"/>
          </a:p>
          <a:p>
            <a:pPr lvl="2"/>
            <a:r>
              <a:rPr lang="cs-CZ" sz="1400" dirty="0"/>
              <a:t>volání metod s konstantami z </a:t>
            </a:r>
            <a:r>
              <a:rPr lang="en-US" sz="1400" dirty="0"/>
              <a:t>'</a:t>
            </a:r>
            <a:r>
              <a:rPr lang="cs-CZ" sz="1400" dirty="0"/>
              <a:t>main</a:t>
            </a:r>
            <a:r>
              <a:rPr lang="en-US" sz="1400" dirty="0"/>
              <a:t>'</a:t>
            </a:r>
            <a:endParaRPr lang="cs-CZ" sz="1400" dirty="0"/>
          </a:p>
          <a:p>
            <a:pPr lvl="1"/>
            <a:r>
              <a:rPr lang="cs-CZ" sz="1600" dirty="0"/>
              <a:t>až potom parsování cin</a:t>
            </a:r>
          </a:p>
          <a:p>
            <a:pPr lvl="2"/>
            <a:r>
              <a:rPr lang="cs-CZ" sz="1400" dirty="0"/>
              <a:t>console UI</a:t>
            </a:r>
            <a:endParaRPr lang="en-US" sz="1400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P</a:t>
            </a:r>
            <a:r>
              <a:rPr lang="cs-CZ" sz="2400" dirty="0"/>
              <a:t>řekladový slovník (basic)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116882" y="4869783"/>
            <a:ext cx="1616116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add </a:t>
            </a:r>
            <a:r>
              <a:rPr lang="en-US" dirty="0" err="1"/>
              <a:t>slovo</a:t>
            </a:r>
            <a:r>
              <a:rPr lang="en-US" dirty="0"/>
              <a:t> </a:t>
            </a:r>
            <a:r>
              <a:rPr lang="en-US" dirty="0" err="1"/>
              <a:t>cizi</a:t>
            </a:r>
            <a:endParaRPr lang="en-US" dirty="0"/>
          </a:p>
          <a:p>
            <a:r>
              <a:rPr lang="en-US" dirty="0"/>
              <a:t>find </a:t>
            </a:r>
            <a:r>
              <a:rPr lang="en-US" dirty="0" err="1"/>
              <a:t>slovo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....</a:t>
            </a:r>
            <a:endParaRPr lang="cs-CZ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533906" y="5342684"/>
            <a:ext cx="53067" cy="68717"/>
          </a:xfrm>
          <a:prstGeom prst="wedgeRoundRectCallout">
            <a:avLst>
              <a:gd name="adj1" fmla="val 4421685"/>
              <a:gd name="adj2" fmla="val -310828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endParaRPr lang="cs-CZ" dirty="0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955572" y="5915961"/>
            <a:ext cx="53067" cy="68717"/>
          </a:xfrm>
          <a:prstGeom prst="wedgeRoundRectCallout">
            <a:avLst>
              <a:gd name="adj1" fmla="val 4073493"/>
              <a:gd name="adj2" fmla="val -98472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5595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8913" y="891100"/>
            <a:ext cx="4343400" cy="173893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MyClass {</a:t>
            </a:r>
          </a:p>
          <a:p>
            <a:r>
              <a:rPr lang="en-US" dirty="0"/>
              <a:t> </a:t>
            </a:r>
            <a:r>
              <a:rPr lang="cs-CZ" dirty="0"/>
              <a:t> MyClass( </a:t>
            </a:r>
            <a:r>
              <a:rPr lang="en-US" dirty="0"/>
              <a:t>X </a:t>
            </a:r>
            <a:r>
              <a:rPr lang="cs-CZ" dirty="0"/>
              <a:t>x</a:t>
            </a:r>
            <a:r>
              <a:rPr lang="en-US" dirty="0"/>
              <a:t>, Y </a:t>
            </a:r>
            <a:r>
              <a:rPr lang="en-US" dirty="0" err="1"/>
              <a:t>y</a:t>
            </a:r>
            <a:r>
              <a:rPr lang="cs-CZ" dirty="0"/>
              <a:t>);</a:t>
            </a:r>
          </a:p>
          <a:p>
            <a:r>
              <a:rPr lang="en-US" dirty="0"/>
              <a:t> </a:t>
            </a:r>
            <a:r>
              <a:rPr lang="cs-CZ" dirty="0"/>
              <a:t> MyClass(const </a:t>
            </a:r>
            <a:r>
              <a:rPr lang="en-US" dirty="0"/>
              <a:t> </a:t>
            </a:r>
            <a:r>
              <a:rPr lang="cs-CZ" dirty="0"/>
              <a:t>MyClass&amp; mc);</a:t>
            </a:r>
          </a:p>
          <a:p>
            <a:r>
              <a:rPr lang="cs-CZ" dirty="0"/>
              <a:t>  MyClass(MyClass&amp;&amp; mc) noexcept;</a:t>
            </a:r>
          </a:p>
          <a:p>
            <a:r>
              <a:rPr lang="cs-CZ" dirty="0"/>
              <a:t>  MyClass&amp; operator=(const MyClass&amp; mc);</a:t>
            </a:r>
          </a:p>
          <a:p>
            <a:r>
              <a:rPr lang="cs-CZ" dirty="0"/>
              <a:t>  MyClass&amp; operator=(MyClass&amp;&amp; mc) noexcept;</a:t>
            </a:r>
          </a:p>
          <a:p>
            <a:r>
              <a:rPr lang="cs-CZ" dirty="0"/>
              <a:t>  ~MyClass();</a:t>
            </a:r>
          </a:p>
          <a:p>
            <a:r>
              <a:rPr lang="cs-CZ" dirty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75860" y="2425687"/>
            <a:ext cx="1981200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vector&lt;MyClass&gt; v;</a:t>
            </a:r>
          </a:p>
          <a:p>
            <a:r>
              <a:rPr lang="cs-CZ" dirty="0"/>
              <a:t>MyClass m{ </a:t>
            </a:r>
            <a:r>
              <a:rPr lang="en-US" dirty="0"/>
              <a:t>x, y</a:t>
            </a:r>
            <a:r>
              <a:rPr lang="cs-CZ" dirty="0"/>
              <a:t> };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690533"/>
              </p:ext>
            </p:extLst>
          </p:nvPr>
        </p:nvGraphicFramePr>
        <p:xfrm>
          <a:off x="213653" y="3462004"/>
          <a:ext cx="871669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2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5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8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v.push_back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 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v.emplace_back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 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ctor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copy_ctor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dtor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)</a:t>
                      </a:r>
                      <a:endParaRPr lang="en-US" sz="14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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v.push_back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cs-CZ" sz="1400" dirty="0">
                          <a:latin typeface="Consolas" panose="020B0609020204030204" pitchFamily="49" charset="0"/>
                        </a:rPr>
                        <a:t>move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cs-CZ" sz="1400" dirty="0">
                          <a:latin typeface="Consolas" panose="020B0609020204030204" pitchFamily="49" charset="0"/>
                        </a:rPr>
                        <a:t> m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)) 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v.push_back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MyClass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x,y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v.emplace_back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 move( m))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v.emplace_back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MyClass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x,y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ctor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aseline="0" dirty="0" err="1">
                          <a:latin typeface="Consolas" panose="020B0609020204030204" pitchFamily="49" charset="0"/>
                        </a:rPr>
                        <a:t>move_ctor</a:t>
                      </a:r>
                      <a:r>
                        <a:rPr lang="en-US" sz="1400" baseline="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400" baseline="0" dirty="0" err="1">
                          <a:latin typeface="Consolas" panose="020B0609020204030204" pitchFamily="49" charset="0"/>
                        </a:rPr>
                        <a:t>dtor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C000"/>
                          </a:solidFill>
                          <a:sym typeface="Wingdings" panose="05000000000000000000" pitchFamily="2" charset="2"/>
                        </a:rPr>
                        <a:t></a:t>
                      </a:r>
                      <a:endParaRPr lang="en-US" sz="16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v.emplace_back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cs-CZ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x,y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ctor</a:t>
                      </a:r>
                      <a:endParaRPr lang="en-US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8000"/>
                          </a:solidFill>
                          <a:sym typeface="Wingdings" panose="05000000000000000000" pitchFamily="2" charset="2"/>
                        </a:rPr>
                        <a:t></a:t>
                      </a:r>
                      <a:endParaRPr lang="en-US" sz="1600" b="1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 Placeholder 7"/>
          <p:cNvSpPr txBox="1">
            <a:spLocks/>
          </p:cNvSpPr>
          <p:nvPr/>
        </p:nvSpPr>
        <p:spPr>
          <a:xfrm>
            <a:off x="6598920" y="5648178"/>
            <a:ext cx="1257300" cy="381000"/>
          </a:xfrm>
          <a:prstGeom prst="wedgeRoundRectCallout">
            <a:avLst>
              <a:gd name="adj1" fmla="val -10662"/>
              <a:gd name="adj2" fmla="val -4728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efektivita</a:t>
            </a:r>
            <a:r>
              <a:rPr lang="en-US" dirty="0"/>
              <a:t>!</a:t>
            </a:r>
            <a:endParaRPr lang="cs-CZ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400" dirty="0"/>
              <a:t>Konstruktory </a:t>
            </a:r>
            <a:r>
              <a:rPr lang="en-US" sz="2400" dirty="0"/>
              <a:t>a </a:t>
            </a:r>
            <a:r>
              <a:rPr lang="en-US" sz="2400" dirty="0" err="1"/>
              <a:t>vk</a:t>
            </a:r>
            <a:r>
              <a:rPr lang="cs-CZ" sz="2400" dirty="0"/>
              <a:t>ládání do kontejneru</a:t>
            </a:r>
            <a:endParaRPr lang="en-US" sz="2400" dirty="0"/>
          </a:p>
        </p:txBody>
      </p:sp>
      <p:sp>
        <p:nvSpPr>
          <p:cNvPr id="9" name="Rectangular Callout 8"/>
          <p:cNvSpPr/>
          <p:nvPr/>
        </p:nvSpPr>
        <p:spPr>
          <a:xfrm>
            <a:off x="4717448" y="1008330"/>
            <a:ext cx="1261322" cy="525047"/>
          </a:xfrm>
          <a:prstGeom prst="wedgeRectCallout">
            <a:avLst>
              <a:gd name="adj1" fmla="val -65818"/>
              <a:gd name="adj2" fmla="val 3237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typická sada konstruktorů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2673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599" y="1371600"/>
            <a:ext cx="3371557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map&lt;</a:t>
            </a:r>
            <a:r>
              <a:rPr lang="en-US" b="1" dirty="0" err="1"/>
              <a:t>string,int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 err="1"/>
              <a:t>frekvence</a:t>
            </a:r>
            <a:r>
              <a:rPr lang="en-US" dirty="0"/>
              <a:t>;</a:t>
            </a:r>
          </a:p>
          <a:p>
            <a:r>
              <a:rPr lang="en-US" b="1" dirty="0"/>
              <a:t>map&lt;</a:t>
            </a:r>
            <a:r>
              <a:rPr lang="en-US" b="1" dirty="0" err="1"/>
              <a:t>string,int</a:t>
            </a:r>
            <a:r>
              <a:rPr lang="en-US" b="1" dirty="0"/>
              <a:t>&gt;</a:t>
            </a:r>
            <a:r>
              <a:rPr lang="en-US" dirty="0"/>
              <a:t>::</a:t>
            </a:r>
            <a:r>
              <a:rPr lang="en-US" dirty="0" err="1"/>
              <a:t>const_iterator</a:t>
            </a:r>
            <a:r>
              <a:rPr lang="en-US" dirty="0"/>
              <a:t> it;</a:t>
            </a:r>
          </a:p>
          <a:p>
            <a:r>
              <a:rPr lang="en-US" dirty="0" err="1"/>
              <a:t>fce</a:t>
            </a:r>
            <a:r>
              <a:rPr lang="en-US" dirty="0"/>
              <a:t>( </a:t>
            </a:r>
            <a:r>
              <a:rPr lang="en-US" b="1" dirty="0"/>
              <a:t>map&lt;</a:t>
            </a:r>
            <a:r>
              <a:rPr lang="en-US" b="1" dirty="0" err="1"/>
              <a:t>string,int</a:t>
            </a:r>
            <a:r>
              <a:rPr lang="en-US" b="1" dirty="0"/>
              <a:t>&gt;</a:t>
            </a:r>
            <a:r>
              <a:rPr lang="en-US" dirty="0"/>
              <a:t>&amp; </a:t>
            </a:r>
            <a:r>
              <a:rPr lang="cs-CZ" dirty="0"/>
              <a:t>fr</a:t>
            </a:r>
            <a:r>
              <a:rPr lang="en-US" dirty="0"/>
              <a:t>);</a:t>
            </a:r>
            <a:endParaRPr lang="cs-CZ" dirty="0"/>
          </a:p>
        </p:txBody>
      </p:sp>
      <p:grpSp>
        <p:nvGrpSpPr>
          <p:cNvPr id="8" name="Group 17"/>
          <p:cNvGrpSpPr/>
          <p:nvPr/>
        </p:nvGrpSpPr>
        <p:grpSpPr>
          <a:xfrm>
            <a:off x="1529597" y="1066800"/>
            <a:ext cx="1368936" cy="1295400"/>
            <a:chOff x="3352800" y="3962400"/>
            <a:chExt cx="990600" cy="1066800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3429000" y="3962400"/>
              <a:ext cx="914400" cy="1066800"/>
            </a:xfrm>
            <a:prstGeom prst="line">
              <a:avLst/>
            </a:prstGeom>
            <a:ln w="76200" cmpd="dbl">
              <a:solidFill>
                <a:schemeClr val="accent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3352800" y="3962400"/>
              <a:ext cx="990600" cy="1066800"/>
            </a:xfrm>
            <a:prstGeom prst="line">
              <a:avLst/>
            </a:prstGeom>
            <a:ln w="76200" cmpd="dbl">
              <a:solidFill>
                <a:schemeClr val="accent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724401" y="1914959"/>
            <a:ext cx="3484990" cy="1123384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b="1" dirty="0"/>
              <a:t>using</a:t>
            </a:r>
            <a:r>
              <a:rPr lang="cs-CZ" dirty="0"/>
              <a:t> </a:t>
            </a:r>
            <a:r>
              <a:rPr lang="cs-CZ" dirty="0">
                <a:solidFill>
                  <a:srgbClr val="0033CC"/>
                </a:solidFill>
              </a:rPr>
              <a:t>Frekvence</a:t>
            </a:r>
            <a:r>
              <a:rPr lang="cs-CZ" dirty="0"/>
              <a:t> =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map&lt;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string,int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n-US" dirty="0"/>
              <a:t>;</a:t>
            </a:r>
          </a:p>
          <a:p>
            <a:r>
              <a:rPr lang="cs-CZ" b="1" dirty="0"/>
              <a:t>typedef</a:t>
            </a:r>
            <a:r>
              <a:rPr lang="cs-CZ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map&lt;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string,int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en-US" dirty="0"/>
              <a:t> </a:t>
            </a:r>
            <a:r>
              <a:rPr lang="cs-CZ" dirty="0">
                <a:solidFill>
                  <a:srgbClr val="0033CC"/>
                </a:solidFill>
              </a:rPr>
              <a:t>Frekvence</a:t>
            </a:r>
            <a:r>
              <a:rPr lang="en-US" dirty="0"/>
              <a:t>;</a:t>
            </a:r>
            <a:endParaRPr lang="cs-CZ" dirty="0"/>
          </a:p>
          <a:p>
            <a:endParaRPr lang="en-US" dirty="0"/>
          </a:p>
          <a:p>
            <a:r>
              <a:rPr lang="cs-CZ" dirty="0">
                <a:solidFill>
                  <a:srgbClr val="0033CC"/>
                </a:solidFill>
              </a:rPr>
              <a:t>Frekvence</a:t>
            </a:r>
            <a:r>
              <a:rPr lang="en-US" dirty="0"/>
              <a:t>::</a:t>
            </a:r>
            <a:r>
              <a:rPr lang="en-US" dirty="0" err="1"/>
              <a:t>const_iterator</a:t>
            </a:r>
            <a:r>
              <a:rPr lang="en-US" dirty="0"/>
              <a:t> it;</a:t>
            </a:r>
          </a:p>
          <a:p>
            <a:r>
              <a:rPr lang="en-US" dirty="0" err="1"/>
              <a:t>fce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cs-CZ" dirty="0">
                <a:solidFill>
                  <a:srgbClr val="0033CC"/>
                </a:solidFill>
              </a:rPr>
              <a:t>Frekvence</a:t>
            </a:r>
            <a:r>
              <a:rPr lang="en-US" dirty="0"/>
              <a:t>&amp; </a:t>
            </a:r>
            <a:r>
              <a:rPr lang="cs-CZ" dirty="0"/>
              <a:t>fr</a:t>
            </a:r>
            <a:r>
              <a:rPr lang="en-US" dirty="0"/>
              <a:t>);</a:t>
            </a:r>
            <a:endParaRPr lang="cs-CZ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1529597" y="2705100"/>
            <a:ext cx="1771884" cy="533400"/>
          </a:xfrm>
          <a:prstGeom prst="wedgeRoundRectCallout">
            <a:avLst>
              <a:gd name="adj1" fmla="val -21987"/>
              <a:gd name="adj2" fmla="val -13781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neopisujte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st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le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deklarace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784789" y="4432604"/>
            <a:ext cx="2671174" cy="1237448"/>
          </a:xfrm>
          <a:prstGeom prst="wedgeRoundRectCallout">
            <a:avLst>
              <a:gd name="adj1" fmla="val 10186"/>
              <a:gd name="adj2" fmla="val -4966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b="1" dirty="0">
                <a:solidFill>
                  <a:srgbClr val="456A1C"/>
                </a:solidFill>
                <a:latin typeface="+mj-lt"/>
              </a:rPr>
              <a:t>Proč: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>
                <a:solidFill>
                  <a:srgbClr val="456A1C"/>
                </a:solidFill>
                <a:latin typeface="+mj-lt"/>
              </a:rPr>
              <a:t>neupíšu 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>
                <a:solidFill>
                  <a:srgbClr val="456A1C"/>
                </a:solidFill>
                <a:latin typeface="+mj-lt"/>
              </a:rPr>
              <a:t>změna druhu nebo typu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>
                <a:solidFill>
                  <a:srgbClr val="456A1C"/>
                </a:solidFill>
                <a:latin typeface="+mj-lt"/>
              </a:rPr>
              <a:t>čitelnost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b="1" dirty="0">
                <a:solidFill>
                  <a:srgbClr val="456A1C"/>
                </a:solidFill>
                <a:latin typeface="+mj-lt"/>
              </a:rPr>
              <a:t>rozlišení logicky různých typů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24400" y="4304970"/>
            <a:ext cx="3484989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Trida </a:t>
            </a:r>
            <a:r>
              <a:rPr lang="en-US" dirty="0"/>
              <a:t>{</a:t>
            </a:r>
            <a:endParaRPr lang="cs-CZ" dirty="0"/>
          </a:p>
          <a:p>
            <a:r>
              <a:rPr lang="en-US" dirty="0"/>
              <a:t>  </a:t>
            </a:r>
            <a:r>
              <a:rPr lang="cs-CZ" dirty="0"/>
              <a:t>using </a:t>
            </a:r>
            <a:r>
              <a:rPr lang="cs-CZ" dirty="0">
                <a:solidFill>
                  <a:srgbClr val="0033CC"/>
                </a:solidFill>
              </a:rPr>
              <a:t>Frekvence</a:t>
            </a:r>
            <a:r>
              <a:rPr lang="cs-CZ" dirty="0"/>
              <a:t> = </a:t>
            </a:r>
            <a:r>
              <a:rPr lang="en-US" dirty="0"/>
              <a:t>map&lt;</a:t>
            </a:r>
            <a:r>
              <a:rPr lang="en-US" dirty="0" err="1"/>
              <a:t>string,int</a:t>
            </a:r>
            <a:r>
              <a:rPr lang="en-US" dirty="0"/>
              <a:t>&gt;;</a:t>
            </a:r>
          </a:p>
          <a:p>
            <a:r>
              <a:rPr lang="cs-CZ" dirty="0"/>
              <a:t>  </a:t>
            </a:r>
            <a:r>
              <a:rPr lang="en-US" dirty="0" err="1"/>
              <a:t>fce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cs-CZ" dirty="0">
                <a:solidFill>
                  <a:srgbClr val="0033CC"/>
                </a:solidFill>
              </a:rPr>
              <a:t>Frekvence</a:t>
            </a:r>
            <a:r>
              <a:rPr lang="en-US" dirty="0"/>
              <a:t>&amp; </a:t>
            </a:r>
            <a:r>
              <a:rPr lang="cs-CZ" dirty="0"/>
              <a:t>fr</a:t>
            </a:r>
            <a:r>
              <a:rPr lang="en-US" dirty="0"/>
              <a:t>);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 err="1"/>
              <a:t>Trida</a:t>
            </a:r>
            <a:r>
              <a:rPr lang="en-US" dirty="0"/>
              <a:t>::</a:t>
            </a:r>
            <a:r>
              <a:rPr lang="cs-CZ" dirty="0">
                <a:solidFill>
                  <a:srgbClr val="0033CC"/>
                </a:solidFill>
              </a:rPr>
              <a:t>Frekvence</a:t>
            </a:r>
            <a:r>
              <a:rPr lang="en-US" dirty="0"/>
              <a:t> </a:t>
            </a:r>
            <a:r>
              <a:rPr lang="cs-CZ" dirty="0"/>
              <a:t>f</a:t>
            </a:r>
            <a:r>
              <a:rPr lang="en-US" dirty="0"/>
              <a:t>;</a:t>
            </a:r>
            <a:endParaRPr lang="cs-CZ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5562600" y="3258549"/>
            <a:ext cx="2471986" cy="605378"/>
          </a:xfrm>
          <a:prstGeom prst="wedgeRoundRectCallout">
            <a:avLst>
              <a:gd name="adj1" fmla="val -9513"/>
              <a:gd name="adj2" fmla="val -4925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scope - oblast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platnosti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: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glob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ální, třída, funkce/metoda</a:t>
            </a:r>
          </a:p>
        </p:txBody>
      </p:sp>
      <p:sp>
        <p:nvSpPr>
          <p:cNvPr id="2" name="Arc 1"/>
          <p:cNvSpPr/>
          <p:nvPr/>
        </p:nvSpPr>
        <p:spPr>
          <a:xfrm>
            <a:off x="2497015" y="1456372"/>
            <a:ext cx="2988976" cy="829628"/>
          </a:xfrm>
          <a:prstGeom prst="arc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Po</a:t>
            </a:r>
            <a:r>
              <a:rPr lang="cs-CZ" sz="2400" dirty="0"/>
              <a:t>jmenování typů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86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8" grpId="0" animBg="1"/>
      <p:bldP spid="19" grpId="0" animBg="1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0717" y="669388"/>
            <a:ext cx="2507566" cy="249299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#include &lt;vector&gt;</a:t>
            </a:r>
          </a:p>
          <a:p>
            <a:r>
              <a:rPr lang="cs-CZ" dirty="0"/>
              <a:t>#include &lt;algorithm&gt;</a:t>
            </a:r>
          </a:p>
          <a:p>
            <a:endParaRPr lang="cs-CZ" dirty="0"/>
          </a:p>
          <a:p>
            <a:r>
              <a:rPr lang="cs-CZ" dirty="0"/>
              <a:t>string s;</a:t>
            </a:r>
          </a:p>
          <a:p>
            <a:r>
              <a:rPr lang="cs-CZ" b="1" dirty="0"/>
              <a:t>vector</a:t>
            </a:r>
            <a:r>
              <a:rPr lang="cs-CZ" dirty="0"/>
              <a:t>&lt;string&gt; v;</a:t>
            </a:r>
          </a:p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for(;;)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cin &gt;&gt; s;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if( cin.fail())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break;</a:t>
            </a:r>
          </a:p>
          <a:p>
            <a:r>
              <a:rPr lang="en-US" dirty="0"/>
              <a:t>  </a:t>
            </a:r>
            <a:r>
              <a:rPr lang="cs-CZ" dirty="0"/>
              <a:t>v.push</a:t>
            </a:r>
            <a:r>
              <a:rPr lang="en-US" dirty="0"/>
              <a:t>_</a:t>
            </a:r>
            <a:r>
              <a:rPr lang="cs-CZ" dirty="0"/>
              <a:t>back(s);</a:t>
            </a:r>
          </a:p>
          <a:p>
            <a:r>
              <a:rPr lang="cs-CZ" dirty="0"/>
              <a:t>}</a:t>
            </a:r>
          </a:p>
          <a:p>
            <a:r>
              <a:rPr lang="cs-CZ" b="1" dirty="0"/>
              <a:t>sort</a:t>
            </a:r>
            <a:r>
              <a:rPr lang="cs-CZ" dirty="0"/>
              <a:t>(</a:t>
            </a:r>
            <a:r>
              <a:rPr lang="en-US" dirty="0"/>
              <a:t> </a:t>
            </a:r>
            <a:r>
              <a:rPr lang="cs-CZ" dirty="0"/>
              <a:t>v.begin(),v.end());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13650" y="669388"/>
            <a:ext cx="5303520" cy="189282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b="1" dirty="0"/>
              <a:t>list</a:t>
            </a:r>
            <a:r>
              <a:rPr lang="cs-CZ" dirty="0"/>
              <a:t>&lt;string&gt; v;</a:t>
            </a:r>
          </a:p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for(;;)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cin &gt;&gt; s;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if( cin.fail())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break;</a:t>
            </a:r>
          </a:p>
          <a:p>
            <a:r>
              <a:rPr lang="en-US" dirty="0"/>
              <a:t>  </a:t>
            </a:r>
            <a:r>
              <a:rPr lang="cs-CZ" dirty="0"/>
              <a:t>for( </a:t>
            </a:r>
            <a:r>
              <a:rPr lang="en-US" dirty="0"/>
              <a:t>auto </a:t>
            </a:r>
            <a:r>
              <a:rPr lang="cs-CZ" dirty="0"/>
              <a:t>i = v.begin(); i != v.end() &amp;&amp; *i &lt;= s; ++i)</a:t>
            </a:r>
          </a:p>
          <a:p>
            <a:r>
              <a:rPr lang="en-US" dirty="0"/>
              <a:t>    </a:t>
            </a:r>
            <a:r>
              <a:rPr lang="cs-CZ" dirty="0"/>
              <a:t>;</a:t>
            </a:r>
          </a:p>
          <a:p>
            <a:r>
              <a:rPr lang="en-US" dirty="0"/>
              <a:t>  </a:t>
            </a:r>
            <a:r>
              <a:rPr lang="cs-CZ" dirty="0"/>
              <a:t>v.</a:t>
            </a:r>
            <a:r>
              <a:rPr lang="cs-CZ" b="1" dirty="0"/>
              <a:t>insert</a:t>
            </a:r>
            <a:r>
              <a:rPr lang="cs-CZ" dirty="0"/>
              <a:t>( i, s);		</a:t>
            </a:r>
          </a:p>
          <a:p>
            <a:r>
              <a:rPr lang="cs-CZ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37607" y="2848728"/>
            <a:ext cx="1779563" cy="169277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string s;</a:t>
            </a:r>
          </a:p>
          <a:p>
            <a:r>
              <a:rPr lang="cs-CZ" b="1" dirty="0"/>
              <a:t>set</a:t>
            </a:r>
            <a:r>
              <a:rPr lang="cs-CZ" dirty="0"/>
              <a:t>&lt;string&gt; v;</a:t>
            </a:r>
          </a:p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for(;;)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cin &gt;&gt; s;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if( cin.fail())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break;</a:t>
            </a:r>
          </a:p>
          <a:p>
            <a:r>
              <a:rPr lang="en-US" dirty="0"/>
              <a:t>  </a:t>
            </a:r>
            <a:r>
              <a:rPr lang="cs-CZ" dirty="0"/>
              <a:t>v.</a:t>
            </a:r>
            <a:r>
              <a:rPr lang="cs-CZ" b="1" dirty="0"/>
              <a:t>insert</a:t>
            </a:r>
            <a:r>
              <a:rPr lang="cs-CZ" dirty="0"/>
              <a:t>(s);</a:t>
            </a:r>
          </a:p>
          <a:p>
            <a:r>
              <a:rPr lang="cs-CZ" dirty="0"/>
              <a:t>}</a:t>
            </a: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385078" y="3586873"/>
            <a:ext cx="1877389" cy="593350"/>
          </a:xfrm>
          <a:prstGeom prst="wedgeRoundRectCallout">
            <a:avLst>
              <a:gd name="adj1" fmla="val 73556"/>
              <a:gd name="adj2" fmla="val 6123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pPr algn="r"/>
            <a:r>
              <a:rPr lang="cs-CZ" dirty="0"/>
              <a:t> </a:t>
            </a:r>
            <a:r>
              <a:rPr lang="en-US" dirty="0" err="1"/>
              <a:t>jak</a:t>
            </a:r>
            <a:r>
              <a:rPr lang="en-US" dirty="0"/>
              <a:t> to set</a:t>
            </a:r>
            <a:r>
              <a:rPr lang="cs-CZ" dirty="0"/>
              <a:t>řídit? 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Kontejnery</a:t>
            </a:r>
            <a:r>
              <a:rPr lang="en-US" sz="2400" dirty="0"/>
              <a:t> a </a:t>
            </a:r>
            <a:r>
              <a:rPr lang="en-US" sz="2400" dirty="0" err="1"/>
              <a:t>třídění</a:t>
            </a:r>
            <a:r>
              <a:rPr lang="en-US" sz="2400" dirty="0"/>
              <a:t> - vector, list, set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84406" y="3695114"/>
            <a:ext cx="8830994" cy="301048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000" dirty="0" err="1"/>
              <a:t>dva</a:t>
            </a:r>
            <a:r>
              <a:rPr lang="en-US" sz="2000" dirty="0"/>
              <a:t> </a:t>
            </a:r>
            <a:r>
              <a:rPr lang="en-US" sz="2000" dirty="0" err="1"/>
              <a:t>probl</a:t>
            </a:r>
            <a:r>
              <a:rPr lang="cs-CZ" sz="2000" dirty="0"/>
              <a:t>é</a:t>
            </a:r>
            <a:r>
              <a:rPr lang="en-US" sz="2000" dirty="0"/>
              <a:t>my</a:t>
            </a:r>
            <a:endParaRPr lang="cs-CZ" sz="2000" dirty="0"/>
          </a:p>
          <a:p>
            <a:pPr lvl="1"/>
            <a:r>
              <a:rPr lang="cs-CZ" sz="1600" dirty="0"/>
              <a:t>chci jiné setřídění než standardní</a:t>
            </a:r>
          </a:p>
          <a:p>
            <a:pPr lvl="2"/>
            <a:r>
              <a:rPr lang="cs-CZ" sz="1400" dirty="0"/>
              <a:t>např. řetězce primárně dle délky </a:t>
            </a:r>
          </a:p>
          <a:p>
            <a:pPr lvl="1"/>
            <a:r>
              <a:rPr lang="cs-CZ" sz="1600" dirty="0"/>
              <a:t>kontejner složených typů</a:t>
            </a:r>
          </a:p>
          <a:p>
            <a:pPr lvl="2"/>
            <a:r>
              <a:rPr lang="cs-CZ" sz="1400" dirty="0"/>
              <a:t>není na něm definováno standardní porovnání - operator </a:t>
            </a:r>
            <a:r>
              <a:rPr lang="en-US" sz="1400" dirty="0"/>
              <a:t>&lt;</a:t>
            </a:r>
            <a:endParaRPr lang="cs-CZ" sz="1400" dirty="0"/>
          </a:p>
          <a:p>
            <a:pPr lvl="2"/>
            <a:r>
              <a:rPr lang="cs-CZ" sz="1400" dirty="0"/>
              <a:t>struktury, objekty, ...</a:t>
            </a:r>
          </a:p>
          <a:p>
            <a:pPr lvl="2"/>
            <a:endParaRPr lang="en-US" sz="1400" dirty="0"/>
          </a:p>
          <a:p>
            <a:r>
              <a:rPr lang="cs-CZ" sz="2000" dirty="0"/>
              <a:t>řešení - vlastní komparátor</a:t>
            </a:r>
          </a:p>
          <a:p>
            <a:pPr lvl="1"/>
            <a:r>
              <a:rPr lang="cs-CZ" sz="1600" dirty="0"/>
              <a:t>operator</a:t>
            </a:r>
            <a:r>
              <a:rPr lang="en-US" sz="1600" dirty="0"/>
              <a:t>&lt;</a:t>
            </a:r>
          </a:p>
          <a:p>
            <a:pPr lvl="1"/>
            <a:r>
              <a:rPr lang="en-US" sz="1600" dirty="0"/>
              <a:t>extern</a:t>
            </a:r>
            <a:r>
              <a:rPr lang="cs-CZ" sz="1600" dirty="0"/>
              <a:t>í</a:t>
            </a:r>
            <a:r>
              <a:rPr lang="en-US" sz="1600" dirty="0"/>
              <a:t> </a:t>
            </a:r>
            <a:r>
              <a:rPr lang="en-US" sz="1600" dirty="0" err="1"/>
              <a:t>kompar</a:t>
            </a:r>
            <a:r>
              <a:rPr lang="cs-CZ" sz="1600" dirty="0"/>
              <a:t>á</a:t>
            </a:r>
            <a:r>
              <a:rPr lang="en-US" sz="1600" dirty="0"/>
              <a:t>tor - </a:t>
            </a:r>
            <a:r>
              <a:rPr lang="en-US" sz="1600" dirty="0" err="1"/>
              <a:t>funkce</a:t>
            </a:r>
            <a:r>
              <a:rPr lang="cs-CZ" sz="1600" dirty="0"/>
              <a:t> / funktor / lambda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645" y="3641247"/>
            <a:ext cx="484601" cy="48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2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52944" y="4976861"/>
            <a:ext cx="4767189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bool </a:t>
            </a:r>
            <a:r>
              <a:rPr lang="cs-CZ" b="1" dirty="0"/>
              <a:t>mysort</a:t>
            </a:r>
            <a:r>
              <a:rPr lang="en-US" dirty="0"/>
              <a:t>(</a:t>
            </a:r>
            <a:r>
              <a:rPr lang="cs-CZ" dirty="0"/>
              <a:t> const </a:t>
            </a:r>
            <a:r>
              <a:rPr lang="en-US" dirty="0"/>
              <a:t>string&amp; s1, </a:t>
            </a:r>
            <a:r>
              <a:rPr lang="en-US" dirty="0" err="1"/>
              <a:t>const</a:t>
            </a:r>
            <a:r>
              <a:rPr lang="en-US" dirty="0"/>
              <a:t> string&amp; s2) {</a:t>
            </a:r>
          </a:p>
          <a:p>
            <a:r>
              <a:rPr lang="en-US" dirty="0"/>
              <a:t>  return s1.size() &lt; s2.size() ? true : </a:t>
            </a:r>
          </a:p>
          <a:p>
            <a:r>
              <a:rPr lang="en-US" dirty="0"/>
              <a:t>        (s2.size() &lt; s1.size() ? false : s1&lt;s2);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cs-CZ" dirty="0"/>
              <a:t>vector&lt;string&gt; v;</a:t>
            </a:r>
          </a:p>
          <a:p>
            <a:r>
              <a:rPr lang="cs-CZ" b="1" dirty="0"/>
              <a:t>sort</a:t>
            </a:r>
            <a:r>
              <a:rPr lang="cs-CZ" dirty="0"/>
              <a:t>(</a:t>
            </a:r>
            <a:r>
              <a:rPr lang="en-US" dirty="0"/>
              <a:t> </a:t>
            </a:r>
            <a:r>
              <a:rPr lang="cs-CZ" dirty="0"/>
              <a:t>v.begin(),v.end()</a:t>
            </a:r>
            <a:r>
              <a:rPr lang="en-US" dirty="0"/>
              <a:t>, </a:t>
            </a:r>
            <a:r>
              <a:rPr lang="en-US" b="1" dirty="0" err="1"/>
              <a:t>mysort</a:t>
            </a:r>
            <a:r>
              <a:rPr lang="cs-CZ" dirty="0"/>
              <a:t>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54924" y="1956869"/>
            <a:ext cx="4165209" cy="169277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T</a:t>
            </a:r>
            <a:r>
              <a:rPr lang="en-US" dirty="0"/>
              <a:t> { </a:t>
            </a:r>
          </a:p>
          <a:p>
            <a:r>
              <a:rPr lang="en-US" dirty="0"/>
              <a:t>  string s;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bool </a:t>
            </a:r>
            <a:r>
              <a:rPr lang="en-US" b="1" dirty="0"/>
              <a:t>operator&lt;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cs-CZ" dirty="0"/>
              <a:t>T</a:t>
            </a:r>
            <a:r>
              <a:rPr lang="en-US" dirty="0"/>
              <a:t>&amp; y) </a:t>
            </a:r>
            <a:r>
              <a:rPr lang="en-US" dirty="0" err="1"/>
              <a:t>const</a:t>
            </a:r>
            <a:endParaRPr lang="en-US" dirty="0"/>
          </a:p>
          <a:p>
            <a:r>
              <a:rPr lang="en-US" dirty="0"/>
              <a:t>    { return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y.i</a:t>
            </a:r>
            <a:r>
              <a:rPr lang="en-US" dirty="0"/>
              <a:t> || (</a:t>
            </a:r>
            <a:r>
              <a:rPr lang="en-US" dirty="0" err="1"/>
              <a:t>i</a:t>
            </a:r>
            <a:r>
              <a:rPr lang="en-US" dirty="0"/>
              <a:t> == </a:t>
            </a:r>
            <a:r>
              <a:rPr lang="en-US" dirty="0" err="1"/>
              <a:t>y.i</a:t>
            </a:r>
            <a:r>
              <a:rPr lang="en-US" dirty="0"/>
              <a:t> &amp;&amp; s&lt;</a:t>
            </a:r>
            <a:r>
              <a:rPr lang="en-US" dirty="0" err="1"/>
              <a:t>y.s</a:t>
            </a:r>
            <a:r>
              <a:rPr lang="en-US" dirty="0"/>
              <a:t>); }</a:t>
            </a:r>
          </a:p>
          <a:p>
            <a:r>
              <a:rPr lang="en-US" dirty="0"/>
              <a:t>};</a:t>
            </a:r>
            <a:endParaRPr lang="cs-CZ" dirty="0"/>
          </a:p>
          <a:p>
            <a:endParaRPr lang="en-US" dirty="0"/>
          </a:p>
          <a:p>
            <a:r>
              <a:rPr lang="cs-CZ" b="1" dirty="0"/>
              <a:t>set</a:t>
            </a:r>
            <a:r>
              <a:rPr lang="cs-CZ" dirty="0"/>
              <a:t>&lt;T&gt; v;</a:t>
            </a:r>
          </a:p>
          <a:p>
            <a:r>
              <a:rPr lang="cs-CZ" dirty="0"/>
              <a:t>v.insert(</a:t>
            </a:r>
            <a:r>
              <a:rPr lang="en-US" dirty="0"/>
              <a:t> </a:t>
            </a:r>
            <a:r>
              <a:rPr lang="cs-CZ" dirty="0"/>
              <a:t>T</a:t>
            </a:r>
            <a:r>
              <a:rPr lang="en-US" dirty="0"/>
              <a:t> {"</a:t>
            </a:r>
            <a:r>
              <a:rPr lang="en-US" dirty="0" err="1"/>
              <a:t>jedna</a:t>
            </a:r>
            <a:r>
              <a:rPr lang="en-US" dirty="0"/>
              <a:t>", 1}</a:t>
            </a:r>
            <a:r>
              <a:rPr lang="cs-CZ" dirty="0"/>
              <a:t>);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84407" y="539202"/>
            <a:ext cx="4866972" cy="620206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cs-CZ" sz="2000" dirty="0"/>
              <a:t>vlastní komparátor</a:t>
            </a:r>
          </a:p>
          <a:p>
            <a:pPr lvl="1"/>
            <a:r>
              <a:rPr lang="cs-CZ" sz="1800" dirty="0"/>
              <a:t>operator</a:t>
            </a:r>
            <a:r>
              <a:rPr lang="en-US" sz="1800" dirty="0"/>
              <a:t>&lt;</a:t>
            </a:r>
          </a:p>
          <a:p>
            <a:pPr lvl="1"/>
            <a:r>
              <a:rPr lang="cs-CZ" sz="1800" b="1" dirty="0">
                <a:solidFill>
                  <a:srgbClr val="00B050"/>
                </a:solidFill>
                <a:sym typeface="Wingdings"/>
              </a:rPr>
              <a:t> </a:t>
            </a:r>
            <a:r>
              <a:rPr lang="cs-CZ" sz="1800" dirty="0"/>
              <a:t>lze u třídící funkce i šablony kontejneru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r>
              <a:rPr lang="cs-CZ" sz="1800" dirty="0">
                <a:sym typeface="Wingdings" panose="05000000000000000000" pitchFamily="2" charset="2"/>
              </a:rPr>
              <a:t> </a:t>
            </a:r>
            <a:r>
              <a:rPr lang="cs-CZ" sz="1800" dirty="0"/>
              <a:t>jen jeden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r>
              <a:rPr lang="cs-CZ" sz="1800" dirty="0">
                <a:sym typeface="Wingdings" panose="05000000000000000000" pitchFamily="2" charset="2"/>
              </a:rPr>
              <a:t> </a:t>
            </a:r>
            <a:r>
              <a:rPr lang="cs-CZ" sz="1800" dirty="0"/>
              <a:t>nelze měnit pro primitivní typy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200" dirty="0"/>
              <a:t>extern</a:t>
            </a:r>
            <a:r>
              <a:rPr lang="cs-CZ" sz="2200" dirty="0"/>
              <a:t>í</a:t>
            </a:r>
            <a:r>
              <a:rPr lang="en-US" sz="2200" dirty="0"/>
              <a:t> </a:t>
            </a:r>
            <a:r>
              <a:rPr lang="en-US" sz="2200" dirty="0" err="1"/>
              <a:t>kompar</a:t>
            </a:r>
            <a:r>
              <a:rPr lang="cs-CZ" sz="2200" dirty="0"/>
              <a:t>á</a:t>
            </a:r>
            <a:r>
              <a:rPr lang="en-US" sz="2200" dirty="0"/>
              <a:t>tor - </a:t>
            </a:r>
            <a:r>
              <a:rPr lang="en-US" sz="2200" dirty="0" err="1"/>
              <a:t>funkce</a:t>
            </a:r>
            <a:endParaRPr lang="cs-CZ" sz="2200" dirty="0"/>
          </a:p>
          <a:p>
            <a:pPr lvl="1"/>
            <a:r>
              <a:rPr lang="cs-CZ" sz="1800" b="1" dirty="0">
                <a:solidFill>
                  <a:srgbClr val="00B050"/>
                </a:solidFill>
                <a:sym typeface="Wingdings"/>
              </a:rPr>
              <a:t> </a:t>
            </a:r>
            <a:r>
              <a:rPr lang="cs-CZ" sz="1800" dirty="0"/>
              <a:t>může jich být několik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r>
              <a:rPr lang="cs-CZ" sz="1800" dirty="0">
                <a:sym typeface="Wingdings" panose="05000000000000000000" pitchFamily="2" charset="2"/>
              </a:rPr>
              <a:t> </a:t>
            </a:r>
            <a:r>
              <a:rPr lang="cs-CZ" sz="1800" dirty="0"/>
              <a:t>nelze jako parametr šablony kontejneru</a:t>
            </a:r>
            <a:endParaRPr lang="en-US" sz="1800" dirty="0"/>
          </a:p>
          <a:p>
            <a:pPr lvl="2"/>
            <a:r>
              <a:rPr lang="en-US" sz="1600" dirty="0"/>
              <a:t>parameter </a:t>
            </a:r>
            <a:r>
              <a:rPr lang="cs-CZ" sz="1600" dirty="0"/>
              <a:t>šablony musí být typ</a:t>
            </a:r>
          </a:p>
          <a:p>
            <a:pPr lvl="2"/>
            <a:r>
              <a:rPr lang="cs-CZ" sz="1600" dirty="0"/>
              <a:t>funkce není typ</a:t>
            </a:r>
          </a:p>
          <a:p>
            <a:pPr lvl="2"/>
            <a:endParaRPr lang="cs-CZ" sz="1400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2145353" y="2494094"/>
            <a:ext cx="2111326" cy="527876"/>
          </a:xfrm>
          <a:prstGeom prst="wedgeRoundRectCallout">
            <a:avLst>
              <a:gd name="adj1" fmla="val 75126"/>
              <a:gd name="adj2" fmla="val -4380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cs-CZ" dirty="0"/>
              <a:t>přetížení operátoru</a:t>
            </a:r>
          </a:p>
          <a:p>
            <a:r>
              <a:rPr lang="en-US" dirty="0"/>
              <a:t>a </a:t>
            </a:r>
            <a:r>
              <a:rPr lang="en-US" dirty="0">
                <a:sym typeface="Wingdings" panose="05000000000000000000" pitchFamily="2" charset="2"/>
              </a:rPr>
              <a:t></a:t>
            </a:r>
            <a:r>
              <a:rPr lang="en-US" dirty="0"/>
              <a:t> b  ≡  </a:t>
            </a:r>
            <a:r>
              <a:rPr lang="en-US" dirty="0" err="1"/>
              <a:t>a.operator</a:t>
            </a:r>
            <a:r>
              <a:rPr lang="en-US" dirty="0">
                <a:sym typeface="Wingdings" panose="05000000000000000000" pitchFamily="2" charset="2"/>
              </a:rPr>
              <a:t></a:t>
            </a:r>
            <a:r>
              <a:rPr lang="en-US" dirty="0"/>
              <a:t>(b)</a:t>
            </a:r>
            <a:endParaRPr lang="cs-CZ" dirty="0"/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Třídění</a:t>
            </a:r>
            <a:r>
              <a:rPr lang="en-US" sz="2400" dirty="0"/>
              <a:t> - </a:t>
            </a:r>
            <a:r>
              <a:rPr lang="en-US" sz="2400" dirty="0" err="1"/>
              <a:t>vlastní</a:t>
            </a:r>
            <a:r>
              <a:rPr lang="en-US" sz="2400" dirty="0"/>
              <a:t> </a:t>
            </a:r>
            <a:r>
              <a:rPr lang="en-US" sz="2400" dirty="0" err="1"/>
              <a:t>kritéria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67996" y="6177189"/>
            <a:ext cx="2722371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strike="sngStrike" dirty="0">
                <a:solidFill>
                  <a:srgbClr val="FF0000"/>
                </a:solidFill>
              </a:rPr>
              <a:t>set</a:t>
            </a:r>
            <a:r>
              <a:rPr lang="cs-CZ" strike="sngStrike" dirty="0">
                <a:solidFill>
                  <a:srgbClr val="FF0000"/>
                </a:solidFill>
              </a:rPr>
              <a:t>&lt;</a:t>
            </a:r>
            <a:r>
              <a:rPr lang="en-US" strike="sngStrike" dirty="0" err="1">
                <a:solidFill>
                  <a:srgbClr val="FF0000"/>
                </a:solidFill>
              </a:rPr>
              <a:t>string,mysort</a:t>
            </a:r>
            <a:r>
              <a:rPr lang="cs-CZ" strike="sngStrike" dirty="0">
                <a:solidFill>
                  <a:srgbClr val="FF0000"/>
                </a:solidFill>
              </a:rPr>
              <a:t>&gt; </a:t>
            </a:r>
            <a:r>
              <a:rPr lang="en-US" strike="sngStrike" dirty="0">
                <a:solidFill>
                  <a:srgbClr val="FF0000"/>
                </a:solidFill>
              </a:rPr>
              <a:t>m</a:t>
            </a:r>
            <a:r>
              <a:rPr lang="cs-CZ" strike="sngStrike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1800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84407" y="539201"/>
            <a:ext cx="4702745" cy="622638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cs-CZ" sz="2200" dirty="0"/>
              <a:t>externí komparátor - funktor</a:t>
            </a:r>
          </a:p>
          <a:p>
            <a:pPr lvl="1"/>
            <a:r>
              <a:rPr lang="cs-CZ" sz="1800" b="1" dirty="0">
                <a:solidFill>
                  <a:srgbClr val="00B050"/>
                </a:solidFill>
                <a:sym typeface="Wingdings"/>
              </a:rPr>
              <a:t> </a:t>
            </a:r>
            <a:r>
              <a:rPr lang="cs-CZ" sz="1800" dirty="0"/>
              <a:t>nejobecnější, může jich být několik</a:t>
            </a:r>
          </a:p>
          <a:p>
            <a:pPr lvl="1"/>
            <a:r>
              <a:rPr lang="en-US" sz="1800" b="1" dirty="0">
                <a:solidFill>
                  <a:srgbClr val="FFC000"/>
                </a:solidFill>
                <a:sym typeface="Wingdings" panose="05000000000000000000" pitchFamily="2" charset="2"/>
              </a:rPr>
              <a:t></a:t>
            </a:r>
            <a:r>
              <a:rPr lang="cs-CZ" sz="1800" dirty="0">
                <a:sym typeface="Wingdings" panose="05000000000000000000" pitchFamily="2" charset="2"/>
              </a:rPr>
              <a:t> </a:t>
            </a:r>
            <a:r>
              <a:rPr lang="cs-CZ" sz="1800" dirty="0"/>
              <a:t>malinko složitější</a:t>
            </a:r>
          </a:p>
          <a:p>
            <a:endParaRPr lang="cs-CZ" sz="2400" dirty="0"/>
          </a:p>
          <a:p>
            <a:pPr lvl="1"/>
            <a:r>
              <a:rPr lang="cs-CZ" sz="1800" dirty="0"/>
              <a:t>funktor</a:t>
            </a:r>
          </a:p>
          <a:p>
            <a:pPr lvl="2"/>
            <a:r>
              <a:rPr lang="cs-CZ" sz="1600" dirty="0"/>
              <a:t>třída s přetíženým operator</a:t>
            </a:r>
            <a:r>
              <a:rPr lang="en-US" sz="1600" dirty="0"/>
              <a:t>()</a:t>
            </a:r>
            <a:endParaRPr lang="cs-CZ" sz="1600" dirty="0"/>
          </a:p>
          <a:p>
            <a:pPr lvl="2"/>
            <a:r>
              <a:rPr lang="en-US" sz="1600" dirty="0" err="1"/>
              <a:t>objekty</a:t>
            </a:r>
            <a:r>
              <a:rPr lang="en-US" sz="1600" dirty="0"/>
              <a:t> </a:t>
            </a:r>
            <a:r>
              <a:rPr lang="en-US" sz="1600" dirty="0" err="1"/>
              <a:t>mohou</a:t>
            </a:r>
            <a:r>
              <a:rPr lang="en-US" sz="1600" dirty="0"/>
              <a:t> b</a:t>
            </a:r>
            <a:r>
              <a:rPr lang="cs-CZ" sz="1600" dirty="0"/>
              <a:t>ý</a:t>
            </a:r>
            <a:r>
              <a:rPr lang="en-US" sz="1600" dirty="0"/>
              <a:t>t </a:t>
            </a:r>
            <a:r>
              <a:rPr lang="cs-CZ" sz="1600" dirty="0"/>
              <a:t>volané jako funkce</a:t>
            </a:r>
            <a:endParaRPr lang="en-US" sz="1600" dirty="0"/>
          </a:p>
          <a:p>
            <a:endParaRPr lang="en-US" sz="2200" dirty="0"/>
          </a:p>
          <a:p>
            <a:endParaRPr lang="cs-CZ" sz="2200" dirty="0"/>
          </a:p>
          <a:p>
            <a:endParaRPr lang="cs-CZ" sz="2200" dirty="0"/>
          </a:p>
          <a:p>
            <a:endParaRPr lang="en-US" sz="2200" dirty="0"/>
          </a:p>
          <a:p>
            <a:r>
              <a:rPr lang="cs-CZ" sz="2200" dirty="0"/>
              <a:t>externí komparátor - </a:t>
            </a:r>
            <a:r>
              <a:rPr lang="en-US" sz="2200" dirty="0"/>
              <a:t>lambda</a:t>
            </a:r>
            <a:endParaRPr lang="cs-CZ" sz="2200" dirty="0"/>
          </a:p>
          <a:p>
            <a:pPr lvl="1"/>
            <a:r>
              <a:rPr lang="cs-CZ" sz="1800" b="1" dirty="0">
                <a:solidFill>
                  <a:srgbClr val="00B050"/>
                </a:solidFill>
                <a:sym typeface="Wingdings"/>
              </a:rPr>
              <a:t> </a:t>
            </a:r>
            <a:r>
              <a:rPr lang="cs-CZ" sz="1800" dirty="0"/>
              <a:t>kompaktnější než funktor</a:t>
            </a:r>
          </a:p>
          <a:p>
            <a:pPr lvl="1"/>
            <a:r>
              <a:rPr lang="en-US" sz="1800" b="1" dirty="0">
                <a:solidFill>
                  <a:srgbClr val="FFC000"/>
                </a:solidFill>
                <a:sym typeface="Wingdings" panose="05000000000000000000" pitchFamily="2" charset="2"/>
              </a:rPr>
              <a:t></a:t>
            </a:r>
            <a:r>
              <a:rPr lang="cs-CZ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trochu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/>
              <a:t>pokro</a:t>
            </a:r>
            <a:r>
              <a:rPr lang="cs-CZ" sz="1800" dirty="0"/>
              <a:t>čilejší syntaxe</a:t>
            </a:r>
          </a:p>
          <a:p>
            <a:pPr lvl="1"/>
            <a:endParaRPr lang="cs-CZ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399856" y="1672021"/>
            <a:ext cx="4540348" cy="1923604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T</a:t>
            </a:r>
            <a:r>
              <a:rPr lang="en-US" dirty="0"/>
              <a:t> { string s;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 }; </a:t>
            </a:r>
          </a:p>
          <a:p>
            <a:endParaRPr lang="en-US" dirty="0"/>
          </a:p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b="1" dirty="0" err="1"/>
              <a:t>cmp</a:t>
            </a:r>
            <a:r>
              <a:rPr lang="en-US" dirty="0"/>
              <a:t> {</a:t>
            </a:r>
          </a:p>
          <a:p>
            <a:r>
              <a:rPr lang="en-US" dirty="0"/>
              <a:t>  bool </a:t>
            </a:r>
            <a:r>
              <a:rPr lang="en-US" b="1" dirty="0"/>
              <a:t>operator()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cs-CZ" dirty="0"/>
              <a:t>T</a:t>
            </a:r>
            <a:r>
              <a:rPr lang="en-US" dirty="0"/>
              <a:t>&amp; x,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cs-CZ" dirty="0"/>
              <a:t>T</a:t>
            </a:r>
            <a:r>
              <a:rPr lang="en-US" dirty="0"/>
              <a:t>&amp; y) </a:t>
            </a:r>
            <a:r>
              <a:rPr lang="en-US" dirty="0" err="1"/>
              <a:t>const</a:t>
            </a:r>
            <a:endParaRPr lang="en-US" dirty="0"/>
          </a:p>
          <a:p>
            <a:r>
              <a:rPr lang="en-US" dirty="0"/>
              <a:t>    { return </a:t>
            </a:r>
            <a:r>
              <a:rPr lang="en-US" dirty="0" err="1"/>
              <a:t>x.i</a:t>
            </a:r>
            <a:r>
              <a:rPr lang="en-US" dirty="0"/>
              <a:t>&lt;</a:t>
            </a:r>
            <a:r>
              <a:rPr lang="en-US" dirty="0" err="1"/>
              <a:t>y.i</a:t>
            </a:r>
            <a:r>
              <a:rPr lang="en-US" dirty="0"/>
              <a:t>  || .....; }</a:t>
            </a:r>
          </a:p>
          <a:p>
            <a:r>
              <a:rPr lang="en-US" dirty="0"/>
              <a:t>};</a:t>
            </a:r>
            <a:endParaRPr lang="cs-CZ" dirty="0"/>
          </a:p>
          <a:p>
            <a:endParaRPr lang="en-US" dirty="0"/>
          </a:p>
          <a:p>
            <a:r>
              <a:rPr lang="cs-CZ" b="1" dirty="0"/>
              <a:t>set</a:t>
            </a:r>
            <a:r>
              <a:rPr lang="cs-CZ" dirty="0"/>
              <a:t>&lt;T, </a:t>
            </a:r>
            <a:r>
              <a:rPr lang="en-US" b="1" dirty="0" err="1"/>
              <a:t>cmp</a:t>
            </a:r>
            <a:r>
              <a:rPr lang="cs-CZ" dirty="0"/>
              <a:t>&gt; v;</a:t>
            </a:r>
          </a:p>
          <a:p>
            <a:r>
              <a:rPr lang="cs-CZ" dirty="0"/>
              <a:t>v.insert( T</a:t>
            </a:r>
            <a:r>
              <a:rPr lang="en-US" dirty="0"/>
              <a:t>{"</a:t>
            </a:r>
            <a:r>
              <a:rPr lang="en-US" dirty="0" err="1"/>
              <a:t>jedna</a:t>
            </a:r>
            <a:r>
              <a:rPr lang="en-US" dirty="0"/>
              <a:t>", 1}</a:t>
            </a:r>
            <a:r>
              <a:rPr lang="cs-CZ" dirty="0"/>
              <a:t>);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403145" y="1848690"/>
            <a:ext cx="884558" cy="285201"/>
          </a:xfrm>
          <a:prstGeom prst="wedgeRoundRectCallout">
            <a:avLst>
              <a:gd name="adj1" fmla="val -208365"/>
              <a:gd name="adj2" fmla="val 7930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funktor</a:t>
            </a:r>
            <a:endParaRPr lang="cs-CZ" dirty="0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7374692" y="2915131"/>
            <a:ext cx="853441" cy="456406"/>
          </a:xfrm>
          <a:prstGeom prst="wedgeRoundRectCallout">
            <a:avLst>
              <a:gd name="adj1" fmla="val -115607"/>
              <a:gd name="adj2" fmla="val -7646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cmp</a:t>
            </a:r>
            <a:r>
              <a:rPr lang="en-US" dirty="0"/>
              <a:t> x;</a:t>
            </a:r>
          </a:p>
          <a:p>
            <a:r>
              <a:rPr lang="en-US" dirty="0"/>
              <a:t>x(t1,t2);</a:t>
            </a:r>
            <a:endParaRPr lang="cs-CZ" dirty="0"/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Třídění</a:t>
            </a:r>
            <a:r>
              <a:rPr lang="en-US" sz="2400" dirty="0"/>
              <a:t> - </a:t>
            </a:r>
            <a:r>
              <a:rPr lang="en-US" sz="2400" dirty="0" err="1"/>
              <a:t>vlastní</a:t>
            </a:r>
            <a:r>
              <a:rPr lang="en-US" sz="2400" dirty="0"/>
              <a:t> </a:t>
            </a:r>
            <a:r>
              <a:rPr lang="en-US" sz="2400" dirty="0" err="1"/>
              <a:t>kritéria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863462" y="5151308"/>
            <a:ext cx="5076742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auto </a:t>
            </a:r>
            <a:r>
              <a:rPr lang="en-US" dirty="0" err="1"/>
              <a:t>cmp</a:t>
            </a:r>
            <a:r>
              <a:rPr lang="en-US" dirty="0"/>
              <a:t> = </a:t>
            </a:r>
            <a:r>
              <a:rPr lang="en-US" b="1" dirty="0"/>
              <a:t>[]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T&amp; s1, </a:t>
            </a:r>
            <a:r>
              <a:rPr lang="en-US" dirty="0" err="1"/>
              <a:t>const</a:t>
            </a:r>
            <a:r>
              <a:rPr lang="en-US" dirty="0"/>
              <a:t> T&amp; s2) { return .. };</a:t>
            </a:r>
          </a:p>
          <a:p>
            <a:r>
              <a:rPr lang="en-US" b="1" dirty="0"/>
              <a:t>set</a:t>
            </a:r>
            <a:r>
              <a:rPr lang="en-US" dirty="0"/>
              <a:t>&lt; T, </a:t>
            </a:r>
            <a:r>
              <a:rPr lang="en-US" b="1" dirty="0" err="1"/>
              <a:t>decltype</a:t>
            </a:r>
            <a:r>
              <a:rPr lang="en-US" b="1" dirty="0"/>
              <a:t>(</a:t>
            </a:r>
            <a:r>
              <a:rPr lang="en-US" b="1" dirty="0" err="1"/>
              <a:t>cmp</a:t>
            </a:r>
            <a:r>
              <a:rPr lang="en-US" b="1" dirty="0"/>
              <a:t>)</a:t>
            </a:r>
            <a:r>
              <a:rPr lang="en-US" dirty="0"/>
              <a:t>&gt; v;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5630355" y="5916765"/>
            <a:ext cx="1066449" cy="311721"/>
          </a:xfrm>
          <a:prstGeom prst="wedgeRoundRectCallout">
            <a:avLst>
              <a:gd name="adj1" fmla="val -72820"/>
              <a:gd name="adj2" fmla="val -13085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cs-CZ" dirty="0"/>
              <a:t>typ lambdy</a:t>
            </a:r>
          </a:p>
        </p:txBody>
      </p:sp>
    </p:spTree>
    <p:extLst>
      <p:ext uri="{BB962C8B-B14F-4D97-AF65-F5344CB8AC3E}">
        <p14:creationId xmlns:p14="http://schemas.microsoft.com/office/powerpoint/2010/main" val="361753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45156" y="2846406"/>
            <a:ext cx="2731554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add </a:t>
            </a:r>
            <a:r>
              <a:rPr lang="en-US" dirty="0" err="1"/>
              <a:t>slovo</a:t>
            </a:r>
            <a:r>
              <a:rPr lang="en-US" dirty="0"/>
              <a:t> </a:t>
            </a:r>
            <a:r>
              <a:rPr lang="en-US" dirty="0" err="1"/>
              <a:t>cizi</a:t>
            </a:r>
            <a:endParaRPr lang="en-US" dirty="0"/>
          </a:p>
          <a:p>
            <a:r>
              <a:rPr lang="en-US" dirty="0"/>
              <a:t>del </a:t>
            </a:r>
            <a:r>
              <a:rPr lang="en-US" dirty="0" err="1"/>
              <a:t>slovo</a:t>
            </a:r>
            <a:r>
              <a:rPr lang="en-US" dirty="0"/>
              <a:t> </a:t>
            </a:r>
            <a:r>
              <a:rPr lang="en-US" dirty="0" err="1"/>
              <a:t>cizi</a:t>
            </a:r>
            <a:endParaRPr lang="en-US" dirty="0"/>
          </a:p>
          <a:p>
            <a:r>
              <a:rPr lang="en-US" dirty="0"/>
              <a:t>del </a:t>
            </a:r>
            <a:r>
              <a:rPr lang="en-US" dirty="0" err="1"/>
              <a:t>slovo</a:t>
            </a:r>
            <a:endParaRPr lang="en-US" dirty="0"/>
          </a:p>
          <a:p>
            <a:r>
              <a:rPr lang="en-US" dirty="0"/>
              <a:t>find </a:t>
            </a:r>
            <a:r>
              <a:rPr lang="en-US" dirty="0" err="1"/>
              <a:t>slovo</a:t>
            </a:r>
            <a:r>
              <a:rPr lang="cs-CZ" dirty="0"/>
              <a:t> </a:t>
            </a:r>
            <a:r>
              <a:rPr lang="en-US" dirty="0"/>
              <a:t>-&gt; ci </a:t>
            </a:r>
            <a:r>
              <a:rPr lang="en-US" dirty="0" err="1"/>
              <a:t>ciz</a:t>
            </a:r>
            <a:r>
              <a:rPr lang="en-US" dirty="0"/>
              <a:t> </a:t>
            </a:r>
            <a:r>
              <a:rPr lang="en-US" dirty="0" err="1"/>
              <a:t>cizi</a:t>
            </a:r>
            <a:endParaRPr lang="cs-CZ" dirty="0"/>
          </a:p>
        </p:txBody>
      </p:sp>
      <p:sp>
        <p:nvSpPr>
          <p:cNvPr id="15" name="TextBox 14"/>
          <p:cNvSpPr txBox="1"/>
          <p:nvPr/>
        </p:nvSpPr>
        <p:spPr>
          <a:xfrm>
            <a:off x="5945156" y="4573818"/>
            <a:ext cx="2731554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prefix</a:t>
            </a:r>
            <a:r>
              <a:rPr lang="en-US" dirty="0"/>
              <a:t> </a:t>
            </a:r>
            <a:r>
              <a:rPr lang="en-US" dirty="0" err="1"/>
              <a:t>slovo</a:t>
            </a:r>
            <a:r>
              <a:rPr lang="cs-CZ" dirty="0"/>
              <a:t> </a:t>
            </a:r>
            <a:r>
              <a:rPr lang="en-US" dirty="0"/>
              <a:t>-&gt; </a:t>
            </a:r>
          </a:p>
          <a:p>
            <a:r>
              <a:rPr lang="en-US" dirty="0"/>
              <a:t>  </a:t>
            </a:r>
            <a:r>
              <a:rPr lang="en-US" dirty="0" err="1"/>
              <a:t>slovoxxx</a:t>
            </a:r>
            <a:r>
              <a:rPr lang="en-US" dirty="0"/>
              <a:t> </a:t>
            </a:r>
            <a:r>
              <a:rPr lang="en-US" dirty="0" err="1"/>
              <a:t>ciz</a:t>
            </a:r>
            <a:r>
              <a:rPr lang="en-US" dirty="0"/>
              <a:t> </a:t>
            </a:r>
            <a:r>
              <a:rPr lang="en-US" dirty="0" err="1"/>
              <a:t>cizi</a:t>
            </a:r>
            <a:r>
              <a:rPr lang="en-US" dirty="0"/>
              <a:t> </a:t>
            </a:r>
          </a:p>
          <a:p>
            <a:r>
              <a:rPr lang="en-US" dirty="0"/>
              <a:t>  </a:t>
            </a:r>
            <a:r>
              <a:rPr lang="en-US" dirty="0" err="1"/>
              <a:t>slovoyyy</a:t>
            </a:r>
            <a:r>
              <a:rPr lang="en-US" dirty="0"/>
              <a:t> </a:t>
            </a:r>
            <a:r>
              <a:rPr lang="en-US" dirty="0" err="1"/>
              <a:t>cizi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slovozzz</a:t>
            </a:r>
            <a:r>
              <a:rPr lang="en-US" dirty="0"/>
              <a:t> ci </a:t>
            </a:r>
            <a:r>
              <a:rPr lang="en-US" dirty="0" err="1"/>
              <a:t>ciz</a:t>
            </a:r>
            <a:endParaRPr lang="en-US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10067" y="2395469"/>
            <a:ext cx="5558366" cy="435669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000" dirty="0" err="1"/>
              <a:t>slovn</a:t>
            </a:r>
            <a:r>
              <a:rPr lang="cs-CZ" sz="2000" dirty="0"/>
              <a:t>ík</a:t>
            </a:r>
          </a:p>
          <a:p>
            <a:pPr lvl="1"/>
            <a:r>
              <a:rPr lang="en-US" sz="1800" dirty="0"/>
              <a:t>p</a:t>
            </a:r>
            <a:r>
              <a:rPr lang="cs-CZ" sz="1800" dirty="0"/>
              <a:t>řidat slovo a jeho překlad</a:t>
            </a:r>
            <a:endParaRPr lang="en-US" sz="1800" dirty="0"/>
          </a:p>
          <a:p>
            <a:pPr lvl="2"/>
            <a:r>
              <a:rPr lang="en-US" sz="1600" dirty="0" err="1"/>
              <a:t>akceptovat</a:t>
            </a:r>
            <a:r>
              <a:rPr lang="en-US" sz="1600" dirty="0"/>
              <a:t> </a:t>
            </a:r>
            <a:r>
              <a:rPr lang="en-US" sz="1600" b="1" dirty="0"/>
              <a:t>v</a:t>
            </a:r>
            <a:r>
              <a:rPr lang="cs-CZ" sz="1600" b="1" dirty="0"/>
              <a:t>íce </a:t>
            </a:r>
            <a:r>
              <a:rPr lang="cs-CZ" sz="1600" dirty="0"/>
              <a:t>překladů jednoho slova</a:t>
            </a:r>
          </a:p>
          <a:p>
            <a:pPr lvl="1"/>
            <a:r>
              <a:rPr lang="cs-CZ" sz="1800" dirty="0"/>
              <a:t>odebrat jeden překlad slova</a:t>
            </a:r>
          </a:p>
          <a:p>
            <a:pPr lvl="1"/>
            <a:r>
              <a:rPr lang="cs-CZ" sz="1800" dirty="0"/>
              <a:t>odebrat všechny překlady slova</a:t>
            </a:r>
          </a:p>
          <a:p>
            <a:pPr lvl="1"/>
            <a:r>
              <a:rPr lang="cs-CZ" sz="1800" dirty="0"/>
              <a:t>nalézt všechny překlady slova</a:t>
            </a:r>
          </a:p>
          <a:p>
            <a:pPr lvl="2"/>
            <a:r>
              <a:rPr lang="cs-CZ" sz="1600" dirty="0">
                <a:solidFill>
                  <a:srgbClr val="008000"/>
                </a:solidFill>
              </a:rPr>
              <a:t>v pořadí </a:t>
            </a:r>
            <a:r>
              <a:rPr lang="cs-CZ" sz="1600" b="1" dirty="0">
                <a:solidFill>
                  <a:srgbClr val="008000"/>
                </a:solidFill>
              </a:rPr>
              <a:t>podle délky</a:t>
            </a:r>
            <a:r>
              <a:rPr lang="cs-CZ" sz="1600" dirty="0">
                <a:solidFill>
                  <a:srgbClr val="008000"/>
                </a:solidFill>
              </a:rPr>
              <a:t> překladu</a:t>
            </a:r>
            <a:endParaRPr lang="cs-CZ" sz="1000" dirty="0">
              <a:solidFill>
                <a:srgbClr val="008000"/>
              </a:solidFill>
            </a:endParaRPr>
          </a:p>
          <a:p>
            <a:pPr lvl="1"/>
            <a:r>
              <a:rPr lang="cs-CZ" sz="1800" dirty="0">
                <a:solidFill>
                  <a:srgbClr val="008000"/>
                </a:solidFill>
              </a:rPr>
              <a:t>nalézt překlady všech slov začínajících prefixem</a:t>
            </a:r>
          </a:p>
          <a:p>
            <a:pPr lvl="2"/>
            <a:r>
              <a:rPr lang="cs-CZ" sz="1600" dirty="0">
                <a:solidFill>
                  <a:srgbClr val="008000"/>
                </a:solidFill>
              </a:rPr>
              <a:t>v abecedním pořadí překládaných slov</a:t>
            </a:r>
          </a:p>
          <a:p>
            <a:pPr lvl="2"/>
            <a:r>
              <a:rPr lang="cs-CZ" sz="1600" dirty="0">
                <a:solidFill>
                  <a:srgbClr val="008000"/>
                </a:solidFill>
              </a:rPr>
              <a:t>překlady dle délky</a:t>
            </a:r>
          </a:p>
          <a:p>
            <a:r>
              <a:rPr lang="en-US" sz="2000" dirty="0"/>
              <a:t>r</a:t>
            </a:r>
            <a:r>
              <a:rPr lang="cs-CZ" sz="2000" dirty="0"/>
              <a:t>ozhraní</a:t>
            </a:r>
          </a:p>
          <a:p>
            <a:pPr lvl="1"/>
            <a:r>
              <a:rPr lang="cs-CZ" sz="1800" dirty="0"/>
              <a:t>API</a:t>
            </a:r>
            <a:r>
              <a:rPr lang="en-US" sz="1800" dirty="0"/>
              <a:t> - public </a:t>
            </a:r>
            <a:r>
              <a:rPr lang="en-US" sz="1800" dirty="0" err="1"/>
              <a:t>metody</a:t>
            </a:r>
            <a:endParaRPr lang="en-US" sz="1800" dirty="0"/>
          </a:p>
          <a:p>
            <a:pPr lvl="1"/>
            <a:r>
              <a:rPr lang="en-US" sz="1600" dirty="0">
                <a:solidFill>
                  <a:srgbClr val="008000"/>
                </a:solidFill>
              </a:rPr>
              <a:t>... a</a:t>
            </a:r>
            <a:r>
              <a:rPr lang="cs-CZ" sz="1600" dirty="0">
                <a:solidFill>
                  <a:srgbClr val="008000"/>
                </a:solidFill>
              </a:rPr>
              <a:t>ž po odladění </a:t>
            </a:r>
            <a:r>
              <a:rPr lang="en-US" sz="1600" dirty="0">
                <a:solidFill>
                  <a:srgbClr val="008000"/>
                </a:solidFill>
              </a:rPr>
              <a:t>"</a:t>
            </a:r>
            <a:r>
              <a:rPr lang="cs-CZ" sz="1600" dirty="0">
                <a:solidFill>
                  <a:srgbClr val="008000"/>
                </a:solidFill>
              </a:rPr>
              <a:t>apka</a:t>
            </a:r>
            <a:r>
              <a:rPr lang="en-US" sz="1600" dirty="0">
                <a:solidFill>
                  <a:srgbClr val="008000"/>
                </a:solidFill>
              </a:rPr>
              <a:t>"</a:t>
            </a:r>
            <a:endParaRPr lang="cs-CZ" sz="1600" dirty="0">
              <a:solidFill>
                <a:srgbClr val="008000"/>
              </a:solidFill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Filmová databáze, překladový slovník</a:t>
            </a:r>
            <a:r>
              <a:rPr lang="en-US" sz="2400" dirty="0"/>
              <a:t> full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481540" y="617488"/>
            <a:ext cx="4925397" cy="177798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000" dirty="0"/>
              <a:t>fi</a:t>
            </a:r>
            <a:r>
              <a:rPr lang="cs-CZ" sz="2000" dirty="0"/>
              <a:t>l</a:t>
            </a:r>
            <a:r>
              <a:rPr lang="en-US" sz="2000" dirty="0" err="1"/>
              <a:t>mov</a:t>
            </a:r>
            <a:r>
              <a:rPr lang="cs-CZ" sz="2000" dirty="0"/>
              <a:t>á</a:t>
            </a:r>
            <a:r>
              <a:rPr lang="en-US" sz="2000" dirty="0"/>
              <a:t> </a:t>
            </a:r>
            <a:r>
              <a:rPr lang="en-US" sz="2000" dirty="0" err="1"/>
              <a:t>datab</a:t>
            </a:r>
            <a:r>
              <a:rPr lang="cs-CZ" sz="2000" dirty="0"/>
              <a:t>á</a:t>
            </a:r>
            <a:r>
              <a:rPr lang="en-US" sz="2000" dirty="0" err="1"/>
              <a:t>ze</a:t>
            </a:r>
            <a:endParaRPr lang="en-US" sz="2000" dirty="0"/>
          </a:p>
          <a:p>
            <a:pPr lvl="1"/>
            <a:r>
              <a:rPr lang="cs-CZ" sz="1800" dirty="0"/>
              <a:t>název filmu, režisér, rok, ...</a:t>
            </a:r>
            <a:endParaRPr lang="en-US" sz="1800" dirty="0"/>
          </a:p>
          <a:p>
            <a:pPr lvl="1"/>
            <a:r>
              <a:rPr lang="cs-CZ" sz="1800" dirty="0"/>
              <a:t>setříděné</a:t>
            </a:r>
            <a:r>
              <a:rPr lang="en-US" sz="1800" dirty="0"/>
              <a:t> </a:t>
            </a:r>
            <a:r>
              <a:rPr lang="cs-CZ" sz="1800" dirty="0"/>
              <a:t>dle </a:t>
            </a:r>
            <a:r>
              <a:rPr lang="cs-CZ" sz="1800" b="1" dirty="0"/>
              <a:t>roku</a:t>
            </a:r>
            <a:r>
              <a:rPr lang="cs-CZ" sz="1800" dirty="0"/>
              <a:t> a </a:t>
            </a:r>
            <a:r>
              <a:rPr lang="cs-CZ" sz="1800" b="1" dirty="0"/>
              <a:t>názvu </a:t>
            </a:r>
            <a:r>
              <a:rPr lang="cs-CZ" sz="1800" dirty="0"/>
              <a:t>filmu</a:t>
            </a:r>
            <a:endParaRPr lang="en-US" sz="1800" dirty="0"/>
          </a:p>
          <a:p>
            <a:pPr lvl="1"/>
            <a:r>
              <a:rPr lang="en-US" sz="1800" dirty="0"/>
              <a:t>ne</a:t>
            </a:r>
            <a:r>
              <a:rPr lang="cs-CZ" sz="1800" dirty="0"/>
              <a:t>řešte vstup - </a:t>
            </a:r>
            <a:r>
              <a:rPr lang="en-US" sz="1800" dirty="0" err="1"/>
              <a:t>jen</a:t>
            </a:r>
            <a:r>
              <a:rPr lang="en-US" sz="1800" dirty="0"/>
              <a:t> API</a:t>
            </a:r>
            <a:endParaRPr lang="cs-CZ" sz="1800" dirty="0"/>
          </a:p>
          <a:p>
            <a:pPr lvl="1"/>
            <a:r>
              <a:rPr lang="cs-CZ" sz="1800" dirty="0"/>
              <a:t>vyzkoušejte </a:t>
            </a:r>
            <a:r>
              <a:rPr lang="en-US" sz="1800" b="1" dirty="0"/>
              <a:t>v</a:t>
            </a:r>
            <a:r>
              <a:rPr lang="cs-CZ" sz="1800" b="1" dirty="0"/>
              <a:t>šechny </a:t>
            </a:r>
            <a:r>
              <a:rPr lang="en-US" sz="1800" dirty="0" err="1"/>
              <a:t>druhy</a:t>
            </a:r>
            <a:r>
              <a:rPr lang="en-US" sz="1800" dirty="0"/>
              <a:t> </a:t>
            </a:r>
            <a:r>
              <a:rPr lang="cs-CZ" sz="1800" dirty="0"/>
              <a:t>komparátorů</a:t>
            </a:r>
            <a:endParaRPr lang="en-US" sz="1800" dirty="0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3834930" y="6003762"/>
            <a:ext cx="1765180" cy="543911"/>
          </a:xfrm>
          <a:prstGeom prst="wedgeRoundRectCallout">
            <a:avLst>
              <a:gd name="adj1" fmla="val -101808"/>
              <a:gd name="adj2" fmla="val -3393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cs-CZ" dirty="0"/>
              <a:t>efektivita </a:t>
            </a:r>
            <a:r>
              <a:rPr lang="en-US" dirty="0"/>
              <a:t>!</a:t>
            </a:r>
            <a:endParaRPr lang="cs-CZ" dirty="0"/>
          </a:p>
          <a:p>
            <a:r>
              <a:rPr lang="cs-CZ" dirty="0"/>
              <a:t>zbytečně nekopírovat</a:t>
            </a:r>
          </a:p>
        </p:txBody>
      </p:sp>
    </p:spTree>
    <p:extLst>
      <p:ext uri="{BB962C8B-B14F-4D97-AF65-F5344CB8AC3E}">
        <p14:creationId xmlns:p14="http://schemas.microsoft.com/office/powerpoint/2010/main" val="176110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7" grpId="0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852" y="609600"/>
            <a:ext cx="8883748" cy="6096000"/>
          </a:xfrm>
        </p:spPr>
        <p:txBody>
          <a:bodyPr>
            <a:normAutofit/>
          </a:bodyPr>
          <a:lstStyle/>
          <a:p>
            <a:r>
              <a:rPr lang="en-US" sz="2000" dirty="0" err="1"/>
              <a:t>jednoduch</a:t>
            </a:r>
            <a:r>
              <a:rPr lang="cs-CZ" sz="2000" dirty="0"/>
              <a:t>ý makroprocesor</a:t>
            </a:r>
          </a:p>
          <a:p>
            <a:endParaRPr lang="cs-CZ" sz="2000" dirty="0"/>
          </a:p>
          <a:p>
            <a:pPr lvl="2"/>
            <a:endParaRPr lang="en-US" sz="1600" dirty="0"/>
          </a:p>
          <a:p>
            <a:pPr lvl="1"/>
            <a:r>
              <a:rPr lang="cs-CZ" sz="1800" dirty="0"/>
              <a:t>vstup: text </a:t>
            </a:r>
            <a:r>
              <a:rPr lang="en-US" sz="1800" b="1" dirty="0">
                <a:solidFill>
                  <a:srgbClr val="00B050"/>
                </a:solidFill>
              </a:rPr>
              <a:t>#</a:t>
            </a:r>
            <a:r>
              <a:rPr lang="en-US" sz="1800" dirty="0" err="1">
                <a:solidFill>
                  <a:srgbClr val="0033CC"/>
                </a:solidFill>
              </a:rPr>
              <a:t>novemakro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C00000"/>
                </a:solidFill>
              </a:rPr>
              <a:t>obsah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>
                <a:solidFill>
                  <a:srgbClr val="C00000"/>
                </a:solidFill>
              </a:rPr>
              <a:t>makra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#</a:t>
            </a:r>
            <a:r>
              <a:rPr lang="en-US" sz="1800" dirty="0"/>
              <a:t> </a:t>
            </a:r>
            <a:r>
              <a:rPr lang="en-US" sz="1800" dirty="0" err="1"/>
              <a:t>dalsi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0033CC"/>
                </a:solidFill>
              </a:rPr>
              <a:t>novemakro</a:t>
            </a:r>
            <a:r>
              <a:rPr lang="en-US" sz="1800" dirty="0">
                <a:solidFill>
                  <a:srgbClr val="0033CC"/>
                </a:solidFill>
              </a:rPr>
              <a:t> </a:t>
            </a:r>
            <a:r>
              <a:rPr lang="en-US" sz="1800" dirty="0" err="1"/>
              <a:t>konec</a:t>
            </a:r>
            <a:endParaRPr lang="en-US" sz="1800" dirty="0"/>
          </a:p>
          <a:p>
            <a:pPr lvl="1"/>
            <a:r>
              <a:rPr lang="en-US" sz="1800" dirty="0"/>
              <a:t>v</a:t>
            </a:r>
            <a:r>
              <a:rPr lang="cs-CZ" sz="1800" dirty="0"/>
              <a:t>ý</a:t>
            </a:r>
            <a:r>
              <a:rPr lang="en-US" sz="1800" dirty="0" err="1"/>
              <a:t>stup</a:t>
            </a:r>
            <a:r>
              <a:rPr lang="en-US" sz="1800" dirty="0"/>
              <a:t>: text </a:t>
            </a:r>
            <a:r>
              <a:rPr lang="en-US" sz="1800" dirty="0" err="1"/>
              <a:t>dalsi</a:t>
            </a:r>
            <a:r>
              <a:rPr lang="en-US" sz="1800" dirty="0"/>
              <a:t> </a:t>
            </a:r>
            <a:r>
              <a:rPr lang="en-US" dirty="0" err="1">
                <a:solidFill>
                  <a:srgbClr val="C00000"/>
                </a:solidFill>
              </a:rPr>
              <a:t>obsah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makra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sz="1800" dirty="0" err="1"/>
              <a:t>konec</a:t>
            </a:r>
            <a:r>
              <a:rPr lang="en-US" sz="3200" dirty="0"/>
              <a:t> </a:t>
            </a:r>
            <a:endParaRPr lang="en-US" sz="500" dirty="0"/>
          </a:p>
          <a:p>
            <a:pPr lvl="1"/>
            <a:endParaRPr lang="cs-CZ" sz="1800" dirty="0"/>
          </a:p>
          <a:p>
            <a:pPr lvl="1"/>
            <a:r>
              <a:rPr lang="en-US" sz="1800" dirty="0" err="1"/>
              <a:t>vstup</a:t>
            </a:r>
            <a:r>
              <a:rPr lang="en-US" sz="1800" dirty="0"/>
              <a:t>: </a:t>
            </a:r>
            <a:r>
              <a:rPr lang="en-US" sz="1800" dirty="0" err="1"/>
              <a:t>zz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33CC"/>
                </a:solidFill>
              </a:rPr>
              <a:t>#m1</a:t>
            </a:r>
            <a:r>
              <a:rPr lang="en-US" sz="1800" dirty="0"/>
              <a:t> </a:t>
            </a:r>
            <a:r>
              <a:rPr lang="en-US" dirty="0">
                <a:solidFill>
                  <a:srgbClr val="C00000"/>
                </a:solidFill>
              </a:rPr>
              <a:t>xx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33CC"/>
                </a:solidFill>
              </a:rPr>
              <a:t>#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9900CC"/>
                </a:solidFill>
              </a:rPr>
              <a:t>#m2</a:t>
            </a:r>
            <a:r>
              <a:rPr lang="en-US" sz="1800" dirty="0"/>
              <a:t> </a:t>
            </a:r>
            <a:r>
              <a:rPr lang="en-US" dirty="0" err="1">
                <a:solidFill>
                  <a:srgbClr val="C00000"/>
                </a:solidFill>
              </a:rPr>
              <a:t>yy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33CC"/>
                </a:solidFill>
              </a:rPr>
              <a:t>m1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9900CC"/>
                </a:solidFill>
              </a:rPr>
              <a:t>#</a:t>
            </a:r>
            <a:r>
              <a:rPr lang="cs-CZ" sz="1800" dirty="0"/>
              <a:t> m2</a:t>
            </a:r>
          </a:p>
          <a:p>
            <a:pPr lvl="1"/>
            <a:r>
              <a:rPr lang="en-US" sz="1800" dirty="0"/>
              <a:t>v</a:t>
            </a:r>
            <a:r>
              <a:rPr lang="cs-CZ" sz="1800" dirty="0"/>
              <a:t>ý</a:t>
            </a:r>
            <a:r>
              <a:rPr lang="en-US" sz="1800" dirty="0" err="1"/>
              <a:t>stup</a:t>
            </a:r>
            <a:r>
              <a:rPr lang="en-US" sz="1800" dirty="0"/>
              <a:t>: </a:t>
            </a:r>
            <a:r>
              <a:rPr lang="en-US" sz="1800" dirty="0" err="1"/>
              <a:t>zz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9900CC"/>
                </a:solidFill>
              </a:rPr>
              <a:t>yy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33CC"/>
                </a:solidFill>
              </a:rPr>
              <a:t>xx</a:t>
            </a:r>
            <a:r>
              <a:rPr lang="en-US" sz="3200" dirty="0">
                <a:solidFill>
                  <a:srgbClr val="0033CC"/>
                </a:solidFill>
              </a:rPr>
              <a:t> </a:t>
            </a:r>
            <a:endParaRPr lang="cs-CZ" sz="3200" dirty="0">
              <a:solidFill>
                <a:srgbClr val="0033CC"/>
              </a:solidFill>
            </a:endParaRPr>
          </a:p>
          <a:p>
            <a:pPr lvl="1"/>
            <a:endParaRPr lang="cs-CZ" sz="1800" dirty="0">
              <a:solidFill>
                <a:srgbClr val="0033CC"/>
              </a:solidFill>
            </a:endParaRPr>
          </a:p>
          <a:p>
            <a:pPr lvl="1"/>
            <a:endParaRPr lang="cs-CZ" sz="1800" dirty="0">
              <a:solidFill>
                <a:srgbClr val="0033CC"/>
              </a:solidFill>
            </a:endParaRPr>
          </a:p>
          <a:p>
            <a:pPr lvl="1"/>
            <a:endParaRPr lang="cs-CZ" sz="1800" dirty="0">
              <a:solidFill>
                <a:srgbClr val="0033CC"/>
              </a:solidFill>
            </a:endParaRPr>
          </a:p>
          <a:p>
            <a:r>
              <a:rPr lang="cs-CZ" sz="2200" dirty="0"/>
              <a:t>definice jednoho makra na příkazové řádce</a:t>
            </a:r>
            <a:endParaRPr lang="cs-CZ" sz="2400" dirty="0"/>
          </a:p>
          <a:p>
            <a:pPr lvl="1"/>
            <a:r>
              <a:rPr lang="cs-CZ" sz="1800" dirty="0"/>
              <a:t>makroproc </a:t>
            </a:r>
            <a:r>
              <a:rPr lang="cs-CZ" sz="1800" dirty="0">
                <a:solidFill>
                  <a:srgbClr val="0033CC"/>
                </a:solidFill>
              </a:rPr>
              <a:t>mojemakr</a:t>
            </a:r>
            <a:r>
              <a:rPr lang="en-US" sz="1800" dirty="0">
                <a:solidFill>
                  <a:srgbClr val="0033CC"/>
                </a:solidFill>
              </a:rPr>
              <a:t>o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C00000"/>
                </a:solidFill>
              </a:rPr>
              <a:t>obsah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rgbClr val="C00000"/>
                </a:solidFill>
              </a:rPr>
              <a:t>meho </a:t>
            </a:r>
            <a:r>
              <a:rPr lang="en-US" sz="1800" dirty="0" err="1">
                <a:solidFill>
                  <a:srgbClr val="C00000"/>
                </a:solidFill>
              </a:rPr>
              <a:t>makra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>
                <a:solidFill>
                  <a:srgbClr val="C00000"/>
                </a:solidFill>
              </a:rPr>
              <a:t>az</a:t>
            </a:r>
            <a:r>
              <a:rPr lang="en-US" sz="1800" dirty="0">
                <a:solidFill>
                  <a:srgbClr val="C00000"/>
                </a:solidFill>
              </a:rPr>
              <a:t> do </a:t>
            </a:r>
            <a:r>
              <a:rPr lang="en-US" sz="1800" dirty="0" err="1">
                <a:solidFill>
                  <a:srgbClr val="C00000"/>
                </a:solidFill>
              </a:rPr>
              <a:t>konce</a:t>
            </a:r>
            <a:r>
              <a:rPr lang="cs-CZ" sz="1800" dirty="0">
                <a:solidFill>
                  <a:srgbClr val="C00000"/>
                </a:solidFill>
              </a:rPr>
              <a:t> cmdln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3242101" y="3530991"/>
            <a:ext cx="3200400" cy="533400"/>
          </a:xfrm>
          <a:prstGeom prst="wedgeRoundRectCallout">
            <a:avLst>
              <a:gd name="adj1" fmla="val -40143"/>
              <a:gd name="adj2" fmla="val -13300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pozor</a:t>
            </a:r>
            <a:r>
              <a:rPr lang="en-US" dirty="0"/>
              <a:t> - v </a:t>
            </a:r>
            <a:r>
              <a:rPr lang="en-US" dirty="0" err="1"/>
              <a:t>definici</a:t>
            </a:r>
            <a:r>
              <a:rPr lang="en-US" dirty="0"/>
              <a:t> </a:t>
            </a:r>
            <a:r>
              <a:rPr lang="en-US" dirty="0" err="1"/>
              <a:t>makra</a:t>
            </a:r>
            <a:r>
              <a:rPr lang="en-US" dirty="0"/>
              <a:t> m</a:t>
            </a:r>
            <a:r>
              <a:rPr lang="cs-CZ" dirty="0"/>
              <a:t>ůže být obsažena hodnota jiného makra</a:t>
            </a: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2411154" y="1180011"/>
            <a:ext cx="687558" cy="386080"/>
          </a:xfrm>
          <a:prstGeom prst="wedgeRoundRectCallout">
            <a:avLst>
              <a:gd name="adj1" fmla="val -79554"/>
              <a:gd name="adj2" fmla="val 7471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/>
              <a:t>n</a:t>
            </a:r>
            <a:r>
              <a:rPr lang="cs-CZ" dirty="0"/>
              <a:t>á</a:t>
            </a:r>
            <a:r>
              <a:rPr lang="en-US" dirty="0" err="1"/>
              <a:t>zev</a:t>
            </a:r>
            <a:endParaRPr lang="cs-CZ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4492964" y="1179786"/>
            <a:ext cx="698674" cy="381000"/>
          </a:xfrm>
          <a:prstGeom prst="wedgeRoundRectCallout">
            <a:avLst>
              <a:gd name="adj1" fmla="val -48009"/>
              <a:gd name="adj2" fmla="val 7225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konec</a:t>
            </a:r>
            <a:endParaRPr lang="cs-CZ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5447620" y="1179786"/>
            <a:ext cx="747272" cy="381000"/>
          </a:xfrm>
          <a:prstGeom prst="wedgeRoundRectCallout">
            <a:avLst>
              <a:gd name="adj1" fmla="val -51316"/>
              <a:gd name="adj2" fmla="val 7717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pou</a:t>
            </a:r>
            <a:r>
              <a:rPr lang="cs-CZ" dirty="0"/>
              <a:t>žití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3716681" y="1180456"/>
            <a:ext cx="578230" cy="381000"/>
          </a:xfrm>
          <a:prstGeom prst="wedgeRoundRectCallout">
            <a:avLst>
              <a:gd name="adj1" fmla="val -76310"/>
              <a:gd name="adj2" fmla="val 6610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cs-CZ" dirty="0"/>
              <a:t>tělo</a:t>
            </a: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1180582" y="1180011"/>
            <a:ext cx="682332" cy="381000"/>
          </a:xfrm>
          <a:prstGeom prst="wedgeRoundRectCallout">
            <a:avLst>
              <a:gd name="adj1" fmla="val 47442"/>
              <a:gd name="adj2" fmla="val 7738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makro</a:t>
            </a:r>
            <a:endParaRPr lang="cs-CZ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919068" y="1955409"/>
            <a:ext cx="2573896" cy="1173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764333" y="3071446"/>
            <a:ext cx="77723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48150" y="3071446"/>
            <a:ext cx="1131370" cy="0"/>
          </a:xfrm>
          <a:prstGeom prst="line">
            <a:avLst/>
          </a:prstGeom>
          <a:ln w="25400">
            <a:solidFill>
              <a:srgbClr val="99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6"/>
          <p:cNvSpPr txBox="1">
            <a:spLocks/>
          </p:cNvSpPr>
          <p:nvPr/>
        </p:nvSpPr>
        <p:spPr>
          <a:xfrm>
            <a:off x="6781800" y="6047034"/>
            <a:ext cx="1600200" cy="468559"/>
          </a:xfrm>
          <a:prstGeom prst="wedgeRoundRectCallout">
            <a:avLst>
              <a:gd name="adj1" fmla="val -49513"/>
              <a:gd name="adj2" fmla="val -55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b="1" dirty="0"/>
              <a:t>2</a:t>
            </a:r>
            <a:r>
              <a:rPr lang="cs-CZ" b="1" dirty="0"/>
              <a:t>2</a:t>
            </a:r>
            <a:r>
              <a:rPr lang="en-US" b="1" dirty="0"/>
              <a:t>.11. 23:59</a:t>
            </a:r>
            <a:endParaRPr lang="cs-CZ" b="1" dirty="0"/>
          </a:p>
        </p:txBody>
      </p:sp>
      <p:sp>
        <p:nvSpPr>
          <p:cNvPr id="14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Makroprocesor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656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Hello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a další základní obraty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24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" y="600222"/>
            <a:ext cx="8869680" cy="6105378"/>
          </a:xfrm>
        </p:spPr>
        <p:txBody>
          <a:bodyPr>
            <a:normAutofit lnSpcReduction="10000"/>
          </a:bodyPr>
          <a:lstStyle/>
          <a:p>
            <a:r>
              <a:rPr lang="cs-CZ" dirty="0"/>
              <a:t>všechny ostatní znaky </a:t>
            </a:r>
            <a:r>
              <a:rPr lang="en-US" dirty="0"/>
              <a:t>(</a:t>
            </a:r>
            <a:r>
              <a:rPr lang="cs-CZ" dirty="0"/>
              <a:t>kromě def</a:t>
            </a:r>
            <a:r>
              <a:rPr lang="en-US" dirty="0" err="1"/>
              <a:t>inice</a:t>
            </a:r>
            <a:r>
              <a:rPr lang="cs-CZ" dirty="0"/>
              <a:t> a vyvolání makra</a:t>
            </a:r>
            <a:r>
              <a:rPr lang="en-US" dirty="0"/>
              <a:t>)</a:t>
            </a:r>
            <a:r>
              <a:rPr lang="cs-CZ" dirty="0"/>
              <a:t> </a:t>
            </a:r>
            <a:r>
              <a:rPr lang="cs-CZ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/>
              <a:t>cout</a:t>
            </a:r>
            <a:endParaRPr lang="cs-CZ" dirty="0"/>
          </a:p>
          <a:p>
            <a:r>
              <a:rPr lang="en-US" dirty="0"/>
              <a:t>v</a:t>
            </a:r>
            <a:r>
              <a:rPr lang="cs-CZ" dirty="0"/>
              <a:t>ýstup w</a:t>
            </a:r>
            <a:r>
              <a:rPr lang="en-US" dirty="0" err="1"/>
              <a:t>hite</a:t>
            </a:r>
            <a:r>
              <a:rPr lang="en-US" dirty="0"/>
              <a:t> </a:t>
            </a:r>
            <a:r>
              <a:rPr lang="cs-CZ" dirty="0"/>
              <a:t>s</a:t>
            </a:r>
            <a:r>
              <a:rPr lang="en-US" dirty="0"/>
              <a:t>paces</a:t>
            </a:r>
            <a:r>
              <a:rPr lang="cs-CZ" dirty="0"/>
              <a:t> v okolí definice</a:t>
            </a:r>
            <a:r>
              <a:rPr lang="en-US" dirty="0"/>
              <a:t> </a:t>
            </a:r>
            <a:r>
              <a:rPr lang="en-US" dirty="0" err="1"/>
              <a:t>makra</a:t>
            </a:r>
            <a:r>
              <a:rPr lang="cs-CZ" dirty="0"/>
              <a:t>:</a:t>
            </a:r>
            <a:endParaRPr lang="en-US" dirty="0"/>
          </a:p>
          <a:p>
            <a:pPr lvl="1"/>
            <a:r>
              <a:rPr lang="cs-CZ" dirty="0">
                <a:solidFill>
                  <a:srgbClr val="0033CC"/>
                </a:solidFill>
              </a:rPr>
              <a:t>ws1</a:t>
            </a:r>
            <a:r>
              <a:rPr lang="cs-CZ" dirty="0">
                <a:solidFill>
                  <a:srgbClr val="C00000"/>
                </a:solidFill>
              </a:rPr>
              <a:t>definic</a:t>
            </a:r>
            <a:r>
              <a:rPr lang="en-US" dirty="0" err="1">
                <a:solidFill>
                  <a:srgbClr val="C00000"/>
                </a:solidFill>
              </a:rPr>
              <a:t>e_makra</a:t>
            </a:r>
            <a:r>
              <a:rPr lang="en-US" dirty="0" err="1">
                <a:solidFill>
                  <a:srgbClr val="0033CC"/>
                </a:solidFill>
              </a:rPr>
              <a:t>ws</a:t>
            </a:r>
            <a:r>
              <a:rPr lang="cs-CZ" dirty="0">
                <a:solidFill>
                  <a:srgbClr val="0033CC"/>
                </a:solidFill>
              </a:rPr>
              <a:t>2</a:t>
            </a:r>
            <a:r>
              <a:rPr lang="en-US" dirty="0"/>
              <a:t> </a:t>
            </a:r>
            <a:r>
              <a:rPr lang="cs-CZ" dirty="0"/>
              <a:t> </a:t>
            </a:r>
            <a:r>
              <a:rPr lang="cs-CZ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cs-CZ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>
                <a:solidFill>
                  <a:srgbClr val="0033CC"/>
                </a:solidFill>
              </a:rPr>
              <a:t>ws</a:t>
            </a:r>
            <a:r>
              <a:rPr lang="cs-CZ" dirty="0">
                <a:solidFill>
                  <a:srgbClr val="0033CC"/>
                </a:solidFill>
              </a:rPr>
              <a:t>1ws2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definice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makra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jedno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še vypustí)</a:t>
            </a:r>
          </a:p>
          <a:p>
            <a:pPr lvl="1"/>
            <a:r>
              <a:rPr lang="cs-CZ" dirty="0"/>
              <a:t>Recodex posloupnost ws považuje za jeden ws </a:t>
            </a:r>
            <a:r>
              <a:rPr lang="cs-CZ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</a:t>
            </a:r>
            <a:r>
              <a:rPr lang="cs-CZ" dirty="0"/>
              <a:t> nemusíte příliš řešit</a:t>
            </a:r>
          </a:p>
          <a:p>
            <a:r>
              <a:rPr lang="cs-CZ" dirty="0"/>
              <a:t>identifikátor</a:t>
            </a:r>
            <a:endParaRPr lang="en-US" dirty="0"/>
          </a:p>
          <a:p>
            <a:pPr lvl="1"/>
            <a:r>
              <a:rPr lang="en-US" dirty="0" err="1"/>
              <a:t>posloupnost</a:t>
            </a:r>
            <a:r>
              <a:rPr lang="en-US" dirty="0"/>
              <a:t> </a:t>
            </a:r>
            <a:r>
              <a:rPr lang="en-US" dirty="0" err="1">
                <a:solidFill>
                  <a:srgbClr val="0033CC"/>
                </a:solidFill>
              </a:rPr>
              <a:t>isalnum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cs-CZ" dirty="0"/>
              <a:t>čí</a:t>
            </a:r>
            <a:r>
              <a:rPr lang="en-US" dirty="0" err="1"/>
              <a:t>naj</a:t>
            </a:r>
            <a:r>
              <a:rPr lang="cs-CZ" dirty="0"/>
              <a:t>í</a:t>
            </a:r>
            <a:r>
              <a:rPr lang="en-US" dirty="0"/>
              <a:t>c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en-US" dirty="0" err="1">
                <a:solidFill>
                  <a:srgbClr val="0033CC"/>
                </a:solidFill>
              </a:rPr>
              <a:t>isalpha</a:t>
            </a:r>
            <a:endParaRPr lang="en-US" dirty="0">
              <a:solidFill>
                <a:srgbClr val="0033CC"/>
              </a:solidFill>
            </a:endParaRPr>
          </a:p>
          <a:p>
            <a:pPr lvl="1"/>
            <a:r>
              <a:rPr lang="cs-CZ" dirty="0"/>
              <a:t>např. </a:t>
            </a:r>
            <a:r>
              <a:rPr lang="cs-CZ" dirty="0">
                <a:solidFill>
                  <a:srgbClr val="990000"/>
                </a:solidFill>
              </a:rPr>
              <a:t>2A</a:t>
            </a:r>
            <a:r>
              <a:rPr lang="cs-CZ" dirty="0"/>
              <a:t> není identifikátor, </a:t>
            </a:r>
            <a:r>
              <a:rPr lang="cs-CZ" dirty="0">
                <a:solidFill>
                  <a:srgbClr val="990000"/>
                </a:solidFill>
              </a:rPr>
              <a:t>X</a:t>
            </a:r>
            <a:r>
              <a:rPr lang="en-US" dirty="0">
                <a:solidFill>
                  <a:srgbClr val="990000"/>
                </a:solidFill>
              </a:rPr>
              <a:t>$</a:t>
            </a:r>
            <a:r>
              <a:rPr lang="cs-CZ" dirty="0">
                <a:solidFill>
                  <a:srgbClr val="990000"/>
                </a:solidFill>
              </a:rPr>
              <a:t>B1</a:t>
            </a:r>
            <a:r>
              <a:rPr lang="cs-CZ" dirty="0"/>
              <a:t> </a:t>
            </a:r>
            <a:r>
              <a:rPr lang="en-US" dirty="0"/>
              <a:t>je </a:t>
            </a:r>
            <a:r>
              <a:rPr lang="en-US" dirty="0" err="1"/>
              <a:t>identifik</a:t>
            </a:r>
            <a:r>
              <a:rPr lang="cs-CZ" dirty="0"/>
              <a:t>átor </a:t>
            </a:r>
            <a:r>
              <a:rPr lang="cs-CZ" dirty="0">
                <a:solidFill>
                  <a:srgbClr val="990000"/>
                </a:solidFill>
              </a:rPr>
              <a:t>X</a:t>
            </a:r>
            <a:r>
              <a:rPr lang="cs-CZ" dirty="0"/>
              <a:t> a </a:t>
            </a:r>
            <a:r>
              <a:rPr lang="en-US" dirty="0" err="1"/>
              <a:t>identifik</a:t>
            </a:r>
            <a:r>
              <a:rPr lang="cs-CZ" dirty="0"/>
              <a:t>átor </a:t>
            </a:r>
            <a:r>
              <a:rPr lang="cs-CZ" dirty="0">
                <a:solidFill>
                  <a:srgbClr val="990000"/>
                </a:solidFill>
              </a:rPr>
              <a:t>B</a:t>
            </a:r>
            <a:r>
              <a:rPr lang="en-US" dirty="0">
                <a:solidFill>
                  <a:srgbClr val="990000"/>
                </a:solidFill>
              </a:rPr>
              <a:t>1</a:t>
            </a:r>
            <a:endParaRPr lang="cs-CZ" dirty="0">
              <a:solidFill>
                <a:srgbClr val="990000"/>
              </a:solidFill>
            </a:endParaRPr>
          </a:p>
          <a:p>
            <a:r>
              <a:rPr lang="en-US" dirty="0" err="1"/>
              <a:t>oddělovače</a:t>
            </a:r>
            <a:endParaRPr lang="en-US" dirty="0"/>
          </a:p>
          <a:p>
            <a:pPr lvl="1"/>
            <a:r>
              <a:rPr lang="en-US" dirty="0" err="1"/>
              <a:t>oddělovače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#</a:t>
            </a:r>
            <a:r>
              <a:rPr lang="en-US" dirty="0" err="1">
                <a:solidFill>
                  <a:srgbClr val="C00000"/>
                </a:solidFill>
              </a:rPr>
              <a:t>nazevmakra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#</a:t>
            </a:r>
            <a:r>
              <a:rPr lang="en-US" dirty="0"/>
              <a:t> </a:t>
            </a:r>
            <a:r>
              <a:rPr lang="en-US" dirty="0" err="1"/>
              <a:t>jsou</a:t>
            </a:r>
            <a:r>
              <a:rPr lang="en-US" dirty="0"/>
              <a:t> </a:t>
            </a:r>
            <a:r>
              <a:rPr lang="en-US" dirty="0" err="1">
                <a:solidFill>
                  <a:srgbClr val="0033CC"/>
                </a:solidFill>
              </a:rPr>
              <a:t>isspace</a:t>
            </a:r>
            <a:endParaRPr lang="en-US" dirty="0">
              <a:solidFill>
                <a:srgbClr val="0033CC"/>
              </a:solidFill>
            </a:endParaRPr>
          </a:p>
          <a:p>
            <a:pPr lvl="1"/>
            <a:r>
              <a:rPr lang="en-US" dirty="0"/>
              <a:t>#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vstupu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jin</a:t>
            </a:r>
            <a:r>
              <a:rPr lang="cs-CZ" dirty="0"/>
              <a:t>ým znakem než</a:t>
            </a:r>
            <a:r>
              <a:rPr lang="en-US" dirty="0"/>
              <a:t> </a:t>
            </a:r>
            <a:r>
              <a:rPr lang="en-US" dirty="0" err="1">
                <a:solidFill>
                  <a:srgbClr val="0033CC"/>
                </a:solidFill>
              </a:rPr>
              <a:t>isspace</a:t>
            </a:r>
            <a:r>
              <a:rPr lang="en-US" dirty="0"/>
              <a:t> se </a:t>
            </a:r>
            <a:r>
              <a:rPr lang="en-US" dirty="0" err="1"/>
              <a:t>chová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cs-CZ" dirty="0"/>
              <a:t>běž</a:t>
            </a:r>
            <a:r>
              <a:rPr lang="en-US" dirty="0" err="1"/>
              <a:t>ný</a:t>
            </a:r>
            <a:r>
              <a:rPr lang="en-US" dirty="0"/>
              <a:t> </a:t>
            </a:r>
            <a:r>
              <a:rPr lang="en-US" dirty="0" err="1"/>
              <a:t>znak</a:t>
            </a:r>
            <a:endParaRPr lang="en-US" dirty="0"/>
          </a:p>
          <a:p>
            <a:r>
              <a:rPr lang="en-US" dirty="0" err="1"/>
              <a:t>rozhran</a:t>
            </a:r>
            <a:r>
              <a:rPr lang="cs-CZ" dirty="0"/>
              <a:t>í</a:t>
            </a:r>
            <a:endParaRPr lang="en-US" dirty="0"/>
          </a:p>
          <a:p>
            <a:pPr lvl="1"/>
            <a:r>
              <a:rPr lang="cs-CZ" dirty="0"/>
              <a:t>API </a:t>
            </a:r>
            <a:r>
              <a:rPr lang="cs-CZ" dirty="0">
                <a:sym typeface="Wingdings 3" panose="05040102010807070707" pitchFamily="18" charset="2"/>
              </a:rPr>
              <a:t>  </a:t>
            </a:r>
            <a:r>
              <a:rPr lang="cs-CZ" dirty="0"/>
              <a:t> cin</a:t>
            </a:r>
            <a:r>
              <a:rPr lang="en-US" dirty="0"/>
              <a:t>(+</a:t>
            </a:r>
            <a:r>
              <a:rPr lang="en-US" dirty="0" err="1"/>
              <a:t>argv</a:t>
            </a:r>
            <a:r>
              <a:rPr lang="en-US" dirty="0"/>
              <a:t>)</a:t>
            </a:r>
            <a:r>
              <a:rPr lang="cs-CZ" dirty="0"/>
              <a:t> / cout</a:t>
            </a:r>
          </a:p>
          <a:p>
            <a:r>
              <a:rPr lang="cs-CZ" dirty="0"/>
              <a:t>ošeření nekorektního vstupu</a:t>
            </a:r>
          </a:p>
          <a:p>
            <a:pPr lvl="1"/>
            <a:r>
              <a:rPr lang="cs-CZ" dirty="0"/>
              <a:t>např. definice makra uvnitř jiné definice, dva konce definice makra za sebou apod.</a:t>
            </a:r>
          </a:p>
          <a:p>
            <a:pPr lvl="1"/>
            <a:r>
              <a:rPr lang="cs-CZ" dirty="0"/>
              <a:t>výstup až do posledního korektního znaku vstupu, dále na výstup </a:t>
            </a:r>
            <a:r>
              <a:rPr lang="cs-CZ" dirty="0">
                <a:solidFill>
                  <a:srgbClr val="FF0000"/>
                </a:solidFill>
              </a:rPr>
              <a:t>Error</a:t>
            </a:r>
            <a:r>
              <a:rPr lang="cs-CZ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↵</a:t>
            </a:r>
            <a:endParaRPr lang="cs-CZ" b="1" dirty="0">
              <a:solidFill>
                <a:srgbClr val="FF0000"/>
              </a:solidFill>
            </a:endParaRPr>
          </a:p>
          <a:p>
            <a:pPr lvl="1"/>
            <a:r>
              <a:rPr lang="cs-CZ" dirty="0"/>
              <a:t>podrobnější chybovou diagnostiku lze vypsat na cerr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(není kontrolováno)</a:t>
            </a:r>
          </a:p>
          <a:p>
            <a:r>
              <a:rPr lang="en-US" dirty="0" err="1"/>
              <a:t>stabilita</a:t>
            </a:r>
            <a:endParaRPr lang="en-US" sz="1800" dirty="0"/>
          </a:p>
          <a:p>
            <a:pPr lvl="1"/>
            <a:r>
              <a:rPr lang="en-US" dirty="0" err="1"/>
              <a:t>na</a:t>
            </a:r>
            <a:r>
              <a:rPr lang="en-US" dirty="0"/>
              <a:t> </a:t>
            </a:r>
            <a:r>
              <a:rPr lang="cs-CZ" dirty="0"/>
              <a:t>žádný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(ani nekorektní) </a:t>
            </a:r>
            <a:r>
              <a:rPr lang="cs-CZ" dirty="0"/>
              <a:t>vstup nesmí program </a:t>
            </a:r>
            <a:r>
              <a:rPr lang="en-US" dirty="0"/>
              <a:t>'</a:t>
            </a:r>
            <a:r>
              <a:rPr lang="cs-CZ" dirty="0"/>
              <a:t>odletět</a:t>
            </a:r>
            <a:r>
              <a:rPr lang="en-US" dirty="0"/>
              <a:t>'</a:t>
            </a:r>
            <a:r>
              <a:rPr lang="cs-CZ" dirty="0"/>
              <a:t>, ani se chovat nedefinovaně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Makroprocesor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0098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Algoritmy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funktory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lambdy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0175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852" y="609600"/>
            <a:ext cx="8807548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dirty="0"/>
              <a:t>#</a:t>
            </a:r>
            <a:r>
              <a:rPr lang="cs-CZ" sz="1800" dirty="0"/>
              <a:t>include </a:t>
            </a:r>
            <a:r>
              <a:rPr lang="en-US" sz="1800" dirty="0"/>
              <a:t>&lt;algorithm&gt;</a:t>
            </a:r>
          </a:p>
          <a:p>
            <a:pPr lvl="3"/>
            <a:endParaRPr lang="cs-CZ" sz="1000" dirty="0"/>
          </a:p>
          <a:p>
            <a:r>
              <a:rPr lang="cs-CZ" sz="1800" dirty="0"/>
              <a:t>it </a:t>
            </a:r>
            <a:r>
              <a:rPr lang="cs-CZ" sz="1800" b="1" dirty="0"/>
              <a:t>find</a:t>
            </a:r>
            <a:r>
              <a:rPr lang="cs-CZ" sz="1800" dirty="0"/>
              <a:t>( </a:t>
            </a:r>
            <a:r>
              <a:rPr lang="cs-CZ" sz="1800" dirty="0">
                <a:solidFill>
                  <a:schemeClr val="bg1">
                    <a:lumMod val="50000"/>
                  </a:schemeClr>
                </a:solidFill>
              </a:rPr>
              <a:t>it first, it last, </a:t>
            </a:r>
            <a:r>
              <a:rPr lang="cs-CZ" sz="1800" dirty="0"/>
              <a:t>T&amp;)</a:t>
            </a:r>
            <a:endParaRPr lang="en-US" sz="1800" dirty="0"/>
          </a:p>
          <a:p>
            <a:pPr lvl="1"/>
            <a:r>
              <a:rPr lang="en-US" sz="1400" dirty="0" err="1"/>
              <a:t>asociativn</a:t>
            </a:r>
            <a:r>
              <a:rPr lang="cs-CZ" sz="1400" dirty="0"/>
              <a:t>í kontejnery: k.find</a:t>
            </a:r>
            <a:r>
              <a:rPr lang="en-US" sz="1400" dirty="0"/>
              <a:t>(T&amp;)</a:t>
            </a:r>
            <a:endParaRPr lang="cs-CZ" sz="1400" dirty="0"/>
          </a:p>
          <a:p>
            <a:r>
              <a:rPr lang="cs-CZ" sz="1800" dirty="0"/>
              <a:t>int </a:t>
            </a:r>
            <a:r>
              <a:rPr lang="cs-CZ" sz="1800" b="1" dirty="0"/>
              <a:t>count</a:t>
            </a:r>
            <a:r>
              <a:rPr lang="cs-CZ" sz="1800" dirty="0"/>
              <a:t>( </a:t>
            </a:r>
            <a:r>
              <a:rPr lang="cs-CZ" sz="1800" dirty="0">
                <a:solidFill>
                  <a:schemeClr val="bg1">
                    <a:lumMod val="50000"/>
                  </a:schemeClr>
                </a:solidFill>
              </a:rPr>
              <a:t>it first, it last, </a:t>
            </a:r>
            <a:r>
              <a:rPr lang="cs-CZ" sz="1800" dirty="0"/>
              <a:t>T&amp;)</a:t>
            </a:r>
          </a:p>
          <a:p>
            <a:r>
              <a:rPr lang="cs-CZ" sz="1800" b="1" dirty="0"/>
              <a:t>for_each</a:t>
            </a:r>
            <a:r>
              <a:rPr lang="cs-CZ" sz="1800" dirty="0"/>
              <a:t>(</a:t>
            </a:r>
            <a:r>
              <a:rPr lang="en-US" sz="1800" dirty="0"/>
              <a:t> </a:t>
            </a:r>
            <a:r>
              <a:rPr lang="cs-CZ" sz="1800" dirty="0">
                <a:solidFill>
                  <a:schemeClr val="bg1">
                    <a:lumMod val="50000"/>
                  </a:schemeClr>
                </a:solidFill>
              </a:rPr>
              <a:t>it first, it last, </a:t>
            </a:r>
            <a:r>
              <a:rPr lang="cs-CZ" sz="1800" dirty="0"/>
              <a:t>fnc( T&amp;))</a:t>
            </a:r>
            <a:endParaRPr lang="en-US" sz="1800" dirty="0"/>
          </a:p>
          <a:p>
            <a:r>
              <a:rPr lang="cs-CZ" sz="1800" b="1" dirty="0"/>
              <a:t>sort</a:t>
            </a:r>
            <a:r>
              <a:rPr lang="cs-CZ" sz="1800" dirty="0"/>
              <a:t>(</a:t>
            </a:r>
            <a:r>
              <a:rPr lang="en-US" sz="1800" dirty="0"/>
              <a:t> </a:t>
            </a:r>
            <a:r>
              <a:rPr lang="cs-CZ" sz="1800" dirty="0">
                <a:solidFill>
                  <a:schemeClr val="bg1">
                    <a:lumMod val="50000"/>
                  </a:schemeClr>
                </a:solidFill>
              </a:rPr>
              <a:t>it first, it last, </a:t>
            </a:r>
            <a:r>
              <a:rPr lang="cs-CZ" sz="1800" dirty="0"/>
              <a:t>sort_fnc(x&amp;, y&amp;))</a:t>
            </a:r>
          </a:p>
          <a:p>
            <a:r>
              <a:rPr lang="cs-CZ" sz="1800" b="1" dirty="0"/>
              <a:t>copy</a:t>
            </a:r>
            <a:r>
              <a:rPr lang="cs-CZ" sz="1800" dirty="0"/>
              <a:t>(</a:t>
            </a:r>
            <a:r>
              <a:rPr lang="en-US" sz="1800" dirty="0"/>
              <a:t> </a:t>
            </a:r>
            <a:r>
              <a:rPr lang="cs-CZ" sz="1800" dirty="0">
                <a:solidFill>
                  <a:schemeClr val="bg1">
                    <a:lumMod val="50000"/>
                  </a:schemeClr>
                </a:solidFill>
              </a:rPr>
              <a:t>it first, it last, </a:t>
            </a:r>
            <a:r>
              <a:rPr lang="cs-CZ" sz="1800" dirty="0"/>
              <a:t>output_it out)</a:t>
            </a:r>
          </a:p>
          <a:p>
            <a:r>
              <a:rPr lang="cs-CZ" sz="1800" b="1" dirty="0"/>
              <a:t>transform</a:t>
            </a:r>
            <a:r>
              <a:rPr lang="cs-CZ" sz="1800" dirty="0"/>
              <a:t>(</a:t>
            </a:r>
            <a:r>
              <a:rPr lang="en-US" sz="1800" dirty="0"/>
              <a:t> </a:t>
            </a:r>
            <a:r>
              <a:rPr lang="cs-CZ" sz="1800" dirty="0">
                <a:solidFill>
                  <a:schemeClr val="bg1">
                    <a:lumMod val="50000"/>
                  </a:schemeClr>
                </a:solidFill>
              </a:rPr>
              <a:t>it first, it last,</a:t>
            </a:r>
            <a:r>
              <a:rPr lang="cs-CZ" sz="1800" dirty="0"/>
              <a:t> it out, fnc( T&amp;))</a:t>
            </a:r>
          </a:p>
          <a:p>
            <a:r>
              <a:rPr lang="cs-CZ" sz="1800" b="1" dirty="0"/>
              <a:t>transform</a:t>
            </a:r>
            <a:r>
              <a:rPr lang="cs-CZ" sz="1800" dirty="0"/>
              <a:t>(</a:t>
            </a:r>
            <a:r>
              <a:rPr lang="en-US" sz="1800" dirty="0"/>
              <a:t> </a:t>
            </a:r>
            <a:r>
              <a:rPr lang="cs-CZ" sz="1800" dirty="0">
                <a:solidFill>
                  <a:schemeClr val="bg1">
                    <a:lumMod val="50000"/>
                  </a:schemeClr>
                </a:solidFill>
              </a:rPr>
              <a:t>it first, it last, </a:t>
            </a:r>
            <a:r>
              <a:rPr lang="en-US" sz="1800" dirty="0"/>
              <a:t>it </a:t>
            </a:r>
            <a:r>
              <a:rPr lang="en-US" sz="1800" b="1" dirty="0"/>
              <a:t>first2</a:t>
            </a:r>
            <a:r>
              <a:rPr lang="en-US" sz="1800" dirty="0"/>
              <a:t>, </a:t>
            </a:r>
            <a:r>
              <a:rPr lang="en-US" sz="1800" dirty="0" err="1"/>
              <a:t>i</a:t>
            </a:r>
            <a:r>
              <a:rPr lang="cs-CZ" sz="1800" dirty="0"/>
              <a:t>t out, fnc( T&amp;</a:t>
            </a:r>
            <a:r>
              <a:rPr lang="en-US" sz="1800" dirty="0"/>
              <a:t>x, </a:t>
            </a:r>
            <a:r>
              <a:rPr lang="en-US" sz="1800" dirty="0" err="1"/>
              <a:t>T&amp;y</a:t>
            </a:r>
            <a:r>
              <a:rPr lang="cs-CZ" sz="1800" dirty="0"/>
              <a:t>))</a:t>
            </a:r>
            <a:endParaRPr lang="en-US" sz="1800" dirty="0"/>
          </a:p>
          <a:p>
            <a:pPr lvl="1"/>
            <a:r>
              <a:rPr lang="en-US" sz="1400" dirty="0" err="1"/>
              <a:t>vkl</a:t>
            </a:r>
            <a:r>
              <a:rPr lang="cs-CZ" sz="1400" dirty="0"/>
              <a:t>ádání za konec kontejneru: back</a:t>
            </a:r>
            <a:r>
              <a:rPr lang="en-US" sz="1400" dirty="0"/>
              <a:t>_</a:t>
            </a:r>
            <a:r>
              <a:rPr lang="cs-CZ" sz="1400" dirty="0"/>
              <a:t>inserter</a:t>
            </a:r>
            <a:r>
              <a:rPr lang="en-US" sz="1400" dirty="0"/>
              <a:t>( </a:t>
            </a:r>
            <a:r>
              <a:rPr lang="en-US" sz="1400" dirty="0" err="1"/>
              <a:t>kont</a:t>
            </a:r>
            <a:r>
              <a:rPr lang="en-US" sz="1400" dirty="0"/>
              <a:t>)</a:t>
            </a:r>
            <a:endParaRPr lang="cs-CZ" sz="1400" dirty="0"/>
          </a:p>
          <a:p>
            <a:r>
              <a:rPr lang="cs-CZ" sz="1800" dirty="0"/>
              <a:t>find</a:t>
            </a:r>
            <a:r>
              <a:rPr lang="cs-CZ" sz="1800" b="1" dirty="0"/>
              <a:t>_if</a:t>
            </a:r>
            <a:r>
              <a:rPr lang="cs-CZ" sz="1800" dirty="0"/>
              <a:t>, count</a:t>
            </a:r>
            <a:r>
              <a:rPr lang="cs-CZ" sz="1800" b="1" dirty="0"/>
              <a:t>_if</a:t>
            </a:r>
            <a:r>
              <a:rPr lang="cs-CZ" sz="1800" dirty="0"/>
              <a:t>, remove</a:t>
            </a:r>
            <a:r>
              <a:rPr lang="cs-CZ" sz="1800" b="1" dirty="0"/>
              <a:t>_if</a:t>
            </a:r>
            <a:r>
              <a:rPr lang="cs-CZ" sz="1800" dirty="0"/>
              <a:t>(</a:t>
            </a:r>
            <a:r>
              <a:rPr lang="en-US" sz="1800" dirty="0"/>
              <a:t> </a:t>
            </a:r>
            <a:r>
              <a:rPr lang="cs-CZ" sz="1800" dirty="0">
                <a:solidFill>
                  <a:schemeClr val="bg1">
                    <a:lumMod val="50000"/>
                  </a:schemeClr>
                </a:solidFill>
              </a:rPr>
              <a:t>it first, it last, </a:t>
            </a:r>
            <a:r>
              <a:rPr lang="cs-CZ" sz="1800" b="1" dirty="0"/>
              <a:t>pred</a:t>
            </a:r>
            <a:r>
              <a:rPr lang="en-US" sz="1800" dirty="0"/>
              <a:t>&amp;</a:t>
            </a:r>
            <a:r>
              <a:rPr lang="cs-CZ" sz="1800" dirty="0"/>
              <a:t> p)</a:t>
            </a:r>
            <a:endParaRPr lang="en-US" sz="1800" dirty="0"/>
          </a:p>
          <a:p>
            <a:r>
              <a:rPr lang="en-US" sz="1800" b="1" dirty="0"/>
              <a:t>remove</a:t>
            </a:r>
            <a:r>
              <a:rPr lang="en-US" sz="1800" dirty="0"/>
              <a:t>, </a:t>
            </a:r>
            <a:r>
              <a:rPr lang="en-US" sz="1800" b="1" dirty="0" err="1"/>
              <a:t>remove</a:t>
            </a:r>
            <a:r>
              <a:rPr lang="en-US" sz="1800" dirty="0" err="1"/>
              <a:t>_if</a:t>
            </a:r>
            <a:r>
              <a:rPr lang="en-US" sz="1800" dirty="0"/>
              <a:t> - </a:t>
            </a:r>
            <a:r>
              <a:rPr lang="cs-CZ" sz="1800" dirty="0"/>
              <a:t>přesun (</a:t>
            </a:r>
            <a:r>
              <a:rPr lang="en-US" sz="1800" dirty="0"/>
              <a:t>move-assign</a:t>
            </a:r>
            <a:r>
              <a:rPr lang="cs-CZ" sz="1800" dirty="0"/>
              <a:t>m</a:t>
            </a:r>
            <a:r>
              <a:rPr lang="en-US" sz="1800" dirty="0" err="1"/>
              <a:t>en</a:t>
            </a:r>
            <a:r>
              <a:rPr lang="cs-CZ" sz="1800" dirty="0"/>
              <a:t>t)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konec</a:t>
            </a:r>
            <a:r>
              <a:rPr lang="en-US" sz="1800" dirty="0"/>
              <a:t>, </a:t>
            </a:r>
            <a:r>
              <a:rPr lang="en-US" sz="1800" b="1" dirty="0" err="1"/>
              <a:t>nic</a:t>
            </a:r>
            <a:r>
              <a:rPr lang="en-US" sz="1800" b="1" dirty="0"/>
              <a:t> </a:t>
            </a:r>
            <a:r>
              <a:rPr lang="en-US" sz="1800" b="1" dirty="0" err="1"/>
              <a:t>nema</a:t>
            </a:r>
            <a:r>
              <a:rPr lang="cs-CZ" sz="1800" b="1" dirty="0"/>
              <a:t>že</a:t>
            </a:r>
            <a:r>
              <a:rPr lang="en-US" sz="1800" b="1" dirty="0"/>
              <a:t>!</a:t>
            </a:r>
          </a:p>
          <a:p>
            <a:r>
              <a:rPr lang="en-US" sz="1800" b="1" dirty="0"/>
              <a:t>unique</a:t>
            </a:r>
            <a:r>
              <a:rPr lang="en-US" sz="1800" dirty="0"/>
              <a:t> - </a:t>
            </a:r>
            <a:r>
              <a:rPr lang="en-US" sz="1800" dirty="0" err="1"/>
              <a:t>zjednozna</a:t>
            </a:r>
            <a:r>
              <a:rPr lang="cs-CZ" sz="1800" dirty="0"/>
              <a:t>čnění - přesun </a:t>
            </a:r>
            <a:r>
              <a:rPr lang="cs-CZ" sz="1800" b="1" dirty="0"/>
              <a:t>následných</a:t>
            </a:r>
            <a:r>
              <a:rPr lang="cs-CZ" sz="1800" dirty="0"/>
              <a:t> duplicit na konec</a:t>
            </a:r>
            <a:endParaRPr lang="en-US" sz="1800" dirty="0"/>
          </a:p>
          <a:p>
            <a:r>
              <a:rPr lang="en-US" sz="1800" dirty="0" err="1"/>
              <a:t>kontejner</a:t>
            </a:r>
            <a:r>
              <a:rPr lang="en-US" sz="1800" dirty="0"/>
              <a:t>.</a:t>
            </a:r>
            <a:r>
              <a:rPr lang="cs-CZ" sz="1800" b="1" dirty="0"/>
              <a:t>erase</a:t>
            </a:r>
            <a:r>
              <a:rPr lang="cs-CZ" sz="1800" dirty="0"/>
              <a:t> - skutečné smazání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5909488" y="1599221"/>
            <a:ext cx="2895600" cy="381000"/>
          </a:xfrm>
          <a:prstGeom prst="wedgeRoundRectCallout">
            <a:avLst>
              <a:gd name="adj1" fmla="val -118799"/>
              <a:gd name="adj2" fmla="val 11462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cs-CZ" dirty="0"/>
              <a:t>funkce modifikuje argument</a:t>
            </a: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5909488" y="2757322"/>
            <a:ext cx="2895600" cy="533400"/>
          </a:xfrm>
          <a:prstGeom prst="wedgeRoundRectCallout">
            <a:avLst>
              <a:gd name="adj1" fmla="val -94567"/>
              <a:gd name="adj2" fmla="val 7573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cs-CZ" dirty="0"/>
              <a:t>vrací modifikovaný argument možnost jiného kontejneru</a:t>
            </a:r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5909488" y="4326596"/>
            <a:ext cx="2895600" cy="381000"/>
          </a:xfrm>
          <a:prstGeom prst="wedgeRoundRectCallout">
            <a:avLst>
              <a:gd name="adj1" fmla="val -67258"/>
              <a:gd name="adj2" fmla="val -2056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cs-CZ" dirty="0"/>
              <a:t>predikát: bool fnc</a:t>
            </a:r>
            <a:r>
              <a:rPr lang="en-US" dirty="0"/>
              <a:t>( const T&amp;)</a:t>
            </a:r>
            <a:endParaRPr lang="cs-CZ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5928785" y="5457226"/>
            <a:ext cx="2895600" cy="381000"/>
          </a:xfrm>
          <a:prstGeom prst="wedgeRoundRectCallout">
            <a:avLst>
              <a:gd name="adj1" fmla="val -88635"/>
              <a:gd name="adj2" fmla="val -7102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stejn</a:t>
            </a:r>
            <a:r>
              <a:rPr lang="cs-CZ" dirty="0"/>
              <a:t>á hodnota nebo predikát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5914931" y="897781"/>
            <a:ext cx="2895600" cy="381000"/>
          </a:xfrm>
          <a:prstGeom prst="wedgeRoundRectCallout">
            <a:avLst>
              <a:gd name="adj1" fmla="val -119648"/>
              <a:gd name="adj2" fmla="val 10925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specializovan</a:t>
            </a:r>
            <a:r>
              <a:rPr lang="cs-CZ" dirty="0"/>
              <a:t>á metoda rychlejší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284124" y="5903808"/>
            <a:ext cx="3718916" cy="609600"/>
          </a:xfrm>
          <a:prstGeom prst="wedgeRoundRectCallout">
            <a:avLst>
              <a:gd name="adj1" fmla="val -50028"/>
              <a:gd name="adj2" fmla="val 875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parametry, přesná sémantika, další algoritmy: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https://en.cppreference.com/w/cpp/algorithm</a:t>
            </a: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5904045" y="2057895"/>
            <a:ext cx="2895600" cy="580159"/>
          </a:xfrm>
          <a:prstGeom prst="wedgeRoundRectCallout">
            <a:avLst>
              <a:gd name="adj1" fmla="val -118442"/>
              <a:gd name="adj2" fmla="val 219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cs-CZ" dirty="0"/>
              <a:t>vrátí kopii funktoru</a:t>
            </a:r>
            <a:endParaRPr lang="en-US" dirty="0"/>
          </a:p>
          <a:p>
            <a:r>
              <a:rPr lang="cs-CZ" dirty="0"/>
              <a:t>získání výsledku</a:t>
            </a:r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7304838" y="3446070"/>
            <a:ext cx="1494807" cy="381000"/>
          </a:xfrm>
          <a:prstGeom prst="wedgeRoundRectCallout">
            <a:avLst>
              <a:gd name="adj1" fmla="val -139784"/>
              <a:gd name="adj2" fmla="val 4587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spojov</a:t>
            </a:r>
            <a:r>
              <a:rPr lang="cs-CZ" dirty="0"/>
              <a:t>ání</a:t>
            </a: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Nejpoužívanější algoritmy</a:t>
            </a:r>
            <a:endParaRPr lang="en-US" sz="2400" dirty="0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5928785" y="6109894"/>
            <a:ext cx="1494807" cy="381000"/>
          </a:xfrm>
          <a:prstGeom prst="wedgeRoundRectCallout">
            <a:avLst>
              <a:gd name="adj1" fmla="val -176215"/>
              <a:gd name="adj2" fmla="val -1279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/>
              <a:t>pod</a:t>
            </a:r>
            <a:r>
              <a:rPr lang="cs-CZ" dirty="0"/>
              <a:t>í</a:t>
            </a:r>
            <a:r>
              <a:rPr lang="en-US" dirty="0" err="1"/>
              <a:t>vejte</a:t>
            </a:r>
            <a:r>
              <a:rPr lang="en-US" dirty="0"/>
              <a:t> se!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756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3911" y="742566"/>
            <a:ext cx="4898422" cy="90794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</a:t>
            </a:r>
            <a:r>
              <a:rPr lang="cs-CZ" dirty="0"/>
              <a:t>include </a:t>
            </a:r>
            <a:r>
              <a:rPr lang="en-US" dirty="0"/>
              <a:t>&lt;algorithm&gt;</a:t>
            </a:r>
          </a:p>
          <a:p>
            <a:r>
              <a:rPr lang="cs-CZ" dirty="0"/>
              <a:t>vector&lt;int&gt; v</a:t>
            </a:r>
            <a:r>
              <a:rPr lang="en-US" dirty="0"/>
              <a:t> { 1, 3, 5, 7, 9 }</a:t>
            </a:r>
            <a:r>
              <a:rPr lang="cs-CZ" dirty="0"/>
              <a:t>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vector&lt;int&gt;::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_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iterator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result;</a:t>
            </a:r>
          </a:p>
          <a:p>
            <a:r>
              <a:rPr lang="cs-CZ" dirty="0"/>
              <a:t>auto </a:t>
            </a:r>
            <a:r>
              <a:rPr lang="en-US" dirty="0"/>
              <a:t>result </a:t>
            </a:r>
            <a:r>
              <a:rPr lang="cs-CZ" dirty="0"/>
              <a:t>= find( v.</a:t>
            </a:r>
            <a:r>
              <a:rPr lang="en-US" dirty="0"/>
              <a:t>c</a:t>
            </a:r>
            <a:r>
              <a:rPr lang="cs-CZ" dirty="0"/>
              <a:t>begin(), v.</a:t>
            </a:r>
            <a:r>
              <a:rPr lang="en-US" dirty="0"/>
              <a:t>c</a:t>
            </a:r>
            <a:r>
              <a:rPr lang="cs-CZ" dirty="0"/>
              <a:t>end(), 5);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3910" y="1793709"/>
            <a:ext cx="4898423" cy="189282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bool </a:t>
            </a:r>
            <a:r>
              <a:rPr lang="en-US" dirty="0">
                <a:solidFill>
                  <a:srgbClr val="0033CC"/>
                </a:solidFill>
              </a:rPr>
              <a:t>greater9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value ) {</a:t>
            </a:r>
            <a:endParaRPr lang="cs-CZ" dirty="0"/>
          </a:p>
          <a:p>
            <a:r>
              <a:rPr lang="en-US" dirty="0"/>
              <a:t>  return value&gt;9;</a:t>
            </a:r>
            <a:endParaRPr lang="cs-CZ" dirty="0"/>
          </a:p>
          <a:p>
            <a:r>
              <a:rPr lang="en-US" dirty="0"/>
              <a:t>}</a:t>
            </a:r>
            <a:endParaRPr lang="cs-CZ" dirty="0"/>
          </a:p>
          <a:p>
            <a:endParaRPr lang="cs-CZ" dirty="0"/>
          </a:p>
          <a:p>
            <a:r>
              <a:rPr lang="en-US" dirty="0"/>
              <a:t>result = </a:t>
            </a:r>
            <a:r>
              <a:rPr lang="en-US" b="1" dirty="0" err="1"/>
              <a:t>find_if</a:t>
            </a:r>
            <a:r>
              <a:rPr lang="en-US" dirty="0"/>
              <a:t>( </a:t>
            </a:r>
            <a:r>
              <a:rPr lang="en-US" dirty="0" err="1"/>
              <a:t>v.cbegin</a:t>
            </a:r>
            <a:r>
              <a:rPr lang="en-US" dirty="0"/>
              <a:t>(), </a:t>
            </a:r>
            <a:r>
              <a:rPr lang="en-US" dirty="0" err="1"/>
              <a:t>v.cend</a:t>
            </a:r>
            <a:r>
              <a:rPr lang="en-US" dirty="0"/>
              <a:t>(), &amp;</a:t>
            </a:r>
            <a:r>
              <a:rPr lang="en-US" dirty="0">
                <a:solidFill>
                  <a:srgbClr val="0033CC"/>
                </a:solidFill>
              </a:rPr>
              <a:t>greater9</a:t>
            </a:r>
            <a:r>
              <a:rPr lang="en-US" dirty="0"/>
              <a:t>);</a:t>
            </a:r>
            <a:endParaRPr lang="cs-CZ" dirty="0"/>
          </a:p>
          <a:p>
            <a:r>
              <a:rPr lang="en-US" dirty="0"/>
              <a:t>if( result </a:t>
            </a:r>
            <a:r>
              <a:rPr lang="en-US" b="1" dirty="0"/>
              <a:t>== </a:t>
            </a:r>
            <a:r>
              <a:rPr lang="en-US" b="1" dirty="0" err="1"/>
              <a:t>v.cend</a:t>
            </a:r>
            <a:r>
              <a:rPr lang="en-US" dirty="0"/>
              <a:t>())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"Nothing";</a:t>
            </a:r>
            <a:endParaRPr lang="cs-CZ" dirty="0"/>
          </a:p>
          <a:p>
            <a:r>
              <a:rPr lang="en-US" dirty="0"/>
              <a:t>else</a:t>
            </a:r>
            <a:endParaRPr lang="cs-CZ" dirty="0"/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"Found:" &lt;&lt; *result;</a:t>
            </a:r>
            <a:endParaRPr lang="cs-CZ" dirty="0"/>
          </a:p>
        </p:txBody>
      </p:sp>
      <p:sp>
        <p:nvSpPr>
          <p:cNvPr id="8" name="TextBox 7"/>
          <p:cNvSpPr txBox="1"/>
          <p:nvPr/>
        </p:nvSpPr>
        <p:spPr>
          <a:xfrm>
            <a:off x="5010442" y="5113844"/>
            <a:ext cx="3921369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>
                <a:solidFill>
                  <a:srgbClr val="FF0000"/>
                </a:solidFill>
              </a:rPr>
              <a:t>int fce( int&amp; x) {</a:t>
            </a:r>
          </a:p>
          <a:p>
            <a:r>
              <a:rPr lang="cs-CZ" dirty="0">
                <a:solidFill>
                  <a:srgbClr val="FF0000"/>
                </a:solidFill>
              </a:rPr>
              <a:t>  static int qq = 0;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cs-CZ" dirty="0">
                <a:solidFill>
                  <a:srgbClr val="FF0000"/>
                </a:solidFill>
              </a:rPr>
              <a:t> return x += (qq +=1);</a:t>
            </a:r>
          </a:p>
          <a:p>
            <a:r>
              <a:rPr lang="cs-CZ" dirty="0">
                <a:solidFill>
                  <a:srgbClr val="FF0000"/>
                </a:solidFill>
              </a:rPr>
              <a:t>}</a:t>
            </a:r>
          </a:p>
          <a:p>
            <a:endParaRPr lang="cs-CZ" dirty="0">
              <a:solidFill>
                <a:srgbClr val="FF0000"/>
              </a:solidFill>
            </a:endParaRPr>
          </a:p>
          <a:p>
            <a:r>
              <a:rPr lang="cs-CZ" dirty="0">
                <a:solidFill>
                  <a:srgbClr val="FF0000"/>
                </a:solidFill>
              </a:rPr>
              <a:t>for_each( v.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cs-CZ" dirty="0">
                <a:solidFill>
                  <a:srgbClr val="FF0000"/>
                </a:solidFill>
              </a:rPr>
              <a:t>begin(), v.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cs-CZ" dirty="0">
                <a:solidFill>
                  <a:srgbClr val="FF0000"/>
                </a:solidFill>
              </a:rPr>
              <a:t>end(), fce);</a:t>
            </a:r>
          </a:p>
          <a:p>
            <a:r>
              <a:rPr lang="cs-CZ" dirty="0">
                <a:solidFill>
                  <a:srgbClr val="FF0000"/>
                </a:solidFill>
              </a:rPr>
              <a:t>for_each( v.rbegin(), v.rend(), fce);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2513428" y="5555402"/>
            <a:ext cx="2026919" cy="609600"/>
          </a:xfrm>
          <a:prstGeom prst="wedgeRoundRectCallout">
            <a:avLst>
              <a:gd name="adj1" fmla="val 73845"/>
              <a:gd name="adj2" fmla="val 4728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jak</a:t>
            </a:r>
            <a:r>
              <a:rPr lang="en-US" dirty="0"/>
              <a:t> </a:t>
            </a:r>
            <a:r>
              <a:rPr lang="en-US" dirty="0" err="1"/>
              <a:t>zrestartovat</a:t>
            </a:r>
            <a:r>
              <a:rPr lang="en-US" dirty="0"/>
              <a:t>?</a:t>
            </a:r>
          </a:p>
          <a:p>
            <a:r>
              <a:rPr lang="en-US" dirty="0" err="1"/>
              <a:t>jak</a:t>
            </a:r>
            <a:r>
              <a:rPr lang="en-US" dirty="0"/>
              <a:t> </a:t>
            </a:r>
            <a:r>
              <a:rPr lang="en-US" dirty="0" err="1"/>
              <a:t>krok</a:t>
            </a:r>
            <a:r>
              <a:rPr lang="en-US" dirty="0"/>
              <a:t> </a:t>
            </a:r>
            <a:r>
              <a:rPr lang="en-US" dirty="0" err="1"/>
              <a:t>parametricky</a:t>
            </a:r>
            <a:r>
              <a:rPr lang="en-US" dirty="0"/>
              <a:t>?</a:t>
            </a:r>
            <a:endParaRPr lang="cs-CZ" dirty="0"/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Algoritmy - použití</a:t>
            </a:r>
            <a:endParaRPr lang="en-US" dirty="0"/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5440681" y="1642023"/>
            <a:ext cx="1668193" cy="420707"/>
          </a:xfrm>
          <a:prstGeom prst="wedgeRoundRectCallout">
            <a:avLst>
              <a:gd name="adj1" fmla="val -161972"/>
              <a:gd name="adj2" fmla="val 1904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predik</a:t>
            </a:r>
            <a:r>
              <a:rPr lang="cs-CZ" dirty="0"/>
              <a:t>át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59147" y="4151352"/>
            <a:ext cx="1981200" cy="90794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void mul2( </a:t>
            </a:r>
            <a:r>
              <a:rPr lang="en-US" dirty="0" err="1"/>
              <a:t>int</a:t>
            </a:r>
            <a:r>
              <a:rPr lang="en-US" dirty="0"/>
              <a:t>&amp; x) {</a:t>
            </a:r>
          </a:p>
          <a:p>
            <a:r>
              <a:rPr lang="en-US" dirty="0"/>
              <a:t>  x *= 2;</a:t>
            </a:r>
          </a:p>
          <a:p>
            <a:r>
              <a:rPr lang="en-US" dirty="0"/>
              <a:t>}</a:t>
            </a:r>
            <a:endParaRPr lang="cs-CZ" dirty="0"/>
          </a:p>
        </p:txBody>
      </p:sp>
      <p:sp>
        <p:nvSpPr>
          <p:cNvPr id="14" name="Content Placeholder 6"/>
          <p:cNvSpPr txBox="1">
            <a:spLocks/>
          </p:cNvSpPr>
          <p:nvPr/>
        </p:nvSpPr>
        <p:spPr>
          <a:xfrm>
            <a:off x="5440681" y="2937423"/>
            <a:ext cx="1668193" cy="381000"/>
          </a:xfrm>
          <a:prstGeom prst="wedgeRoundRectCallout">
            <a:avLst>
              <a:gd name="adj1" fmla="val -177911"/>
              <a:gd name="adj2" fmla="val -4175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/>
              <a:t>v</a:t>
            </a:r>
            <a:r>
              <a:rPr lang="cs-CZ" dirty="0"/>
              <a:t>ždy otestovat</a:t>
            </a:r>
            <a:r>
              <a:rPr lang="en-US" dirty="0"/>
              <a:t>!</a:t>
            </a:r>
            <a:endParaRPr lang="cs-CZ" dirty="0"/>
          </a:p>
        </p:txBody>
      </p:sp>
      <p:sp>
        <p:nvSpPr>
          <p:cNvPr id="15" name="TextBox 14"/>
          <p:cNvSpPr txBox="1"/>
          <p:nvPr/>
        </p:nvSpPr>
        <p:spPr>
          <a:xfrm>
            <a:off x="5008097" y="4151352"/>
            <a:ext cx="3921369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for_each( begin, end, fnc( T&amp;))</a:t>
            </a:r>
          </a:p>
          <a:p>
            <a:r>
              <a:rPr lang="en-US" dirty="0"/>
              <a:t>// </a:t>
            </a:r>
            <a:r>
              <a:rPr lang="cs-CZ" dirty="0"/>
              <a:t>vynásobit všechny prvky 2</a:t>
            </a:r>
          </a:p>
          <a:p>
            <a:endParaRPr lang="cs-CZ" dirty="0"/>
          </a:p>
          <a:p>
            <a:r>
              <a:rPr lang="cs-CZ" dirty="0"/>
              <a:t>// přičíst ke všem prvkům +1, +2, +3, ...</a:t>
            </a:r>
          </a:p>
        </p:txBody>
      </p:sp>
      <p:sp>
        <p:nvSpPr>
          <p:cNvPr id="16" name="Content Placeholder 6"/>
          <p:cNvSpPr txBox="1">
            <a:spLocks/>
          </p:cNvSpPr>
          <p:nvPr/>
        </p:nvSpPr>
        <p:spPr>
          <a:xfrm>
            <a:off x="5440681" y="2268676"/>
            <a:ext cx="1668193" cy="420707"/>
          </a:xfrm>
          <a:prstGeom prst="wedgeRoundRectCallout">
            <a:avLst>
              <a:gd name="adj1" fmla="val -85562"/>
              <a:gd name="adj2" fmla="val 3398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</a:lstStyle>
          <a:p>
            <a:r>
              <a:rPr lang="en-US" dirty="0" err="1"/>
              <a:t>jak</a:t>
            </a:r>
            <a:r>
              <a:rPr lang="en-US" dirty="0"/>
              <a:t> </a:t>
            </a:r>
            <a:r>
              <a:rPr lang="en-US" dirty="0" err="1"/>
              <a:t>parametricky</a:t>
            </a:r>
            <a:r>
              <a:rPr lang="en-US" dirty="0"/>
              <a:t>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4526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0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093" y="697974"/>
            <a:ext cx="5365652" cy="189282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</a:t>
            </a:r>
            <a:r>
              <a:rPr lang="cs-CZ" b="1" dirty="0"/>
              <a:t>ftor</a:t>
            </a:r>
            <a:r>
              <a:rPr lang="cs-CZ" dirty="0"/>
              <a:t> 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</a:t>
            </a:r>
            <a:r>
              <a:rPr lang="cs-CZ" b="1" dirty="0"/>
              <a:t>ftor</a:t>
            </a:r>
            <a:r>
              <a:rPr lang="cs-CZ" dirty="0">
                <a:solidFill>
                  <a:srgbClr val="0033CC"/>
                </a:solidFill>
              </a:rPr>
              <a:t>( int step) </a:t>
            </a:r>
            <a:r>
              <a:rPr lang="cs-CZ" dirty="0"/>
              <a:t>: step</a:t>
            </a:r>
            <a:r>
              <a:rPr lang="en-US" dirty="0"/>
              <a:t>_</a:t>
            </a:r>
            <a:r>
              <a:rPr lang="cs-CZ" dirty="0"/>
              <a:t>(step), qq</a:t>
            </a:r>
            <a:r>
              <a:rPr lang="en-US" dirty="0"/>
              <a:t>_</a:t>
            </a:r>
            <a:r>
              <a:rPr lang="cs-CZ" dirty="0"/>
              <a:t>(0) {}</a:t>
            </a:r>
          </a:p>
          <a:p>
            <a:r>
              <a:rPr lang="cs-CZ" dirty="0"/>
              <a:t>  int </a:t>
            </a:r>
            <a:r>
              <a:rPr lang="cs-CZ" dirty="0">
                <a:solidFill>
                  <a:srgbClr val="00B050"/>
                </a:solidFill>
              </a:rPr>
              <a:t>operator() (int&amp; x) </a:t>
            </a:r>
            <a:r>
              <a:rPr lang="cs-CZ" dirty="0"/>
              <a:t>{ return x += (qq</a:t>
            </a:r>
            <a:r>
              <a:rPr lang="en-US" dirty="0"/>
              <a:t>_</a:t>
            </a:r>
            <a:r>
              <a:rPr lang="cs-CZ" dirty="0"/>
              <a:t> += step</a:t>
            </a:r>
            <a:r>
              <a:rPr lang="en-US" dirty="0"/>
              <a:t>_</a:t>
            </a:r>
            <a:r>
              <a:rPr lang="cs-CZ" dirty="0"/>
              <a:t>); }</a:t>
            </a:r>
          </a:p>
          <a:p>
            <a:r>
              <a:rPr lang="cs-CZ" dirty="0"/>
              <a:t>private:</a:t>
            </a:r>
          </a:p>
          <a:p>
            <a:r>
              <a:rPr lang="cs-CZ" dirty="0"/>
              <a:t>  int step</a:t>
            </a:r>
            <a:r>
              <a:rPr lang="en-US" dirty="0"/>
              <a:t>_</a:t>
            </a:r>
            <a:r>
              <a:rPr lang="cs-CZ" dirty="0"/>
              <a:t>;</a:t>
            </a:r>
          </a:p>
          <a:p>
            <a:r>
              <a:rPr lang="cs-CZ" dirty="0"/>
              <a:t>  int qq</a:t>
            </a:r>
            <a:r>
              <a:rPr lang="en-US" dirty="0"/>
              <a:t>_</a:t>
            </a:r>
            <a:r>
              <a:rPr lang="cs-CZ" dirty="0"/>
              <a:t>;</a:t>
            </a:r>
          </a:p>
          <a:p>
            <a:r>
              <a:rPr lang="cs-CZ" dirty="0"/>
              <a:t>};</a:t>
            </a:r>
          </a:p>
          <a:p>
            <a:r>
              <a:rPr lang="cs-CZ" dirty="0">
                <a:solidFill>
                  <a:srgbClr val="00B050"/>
                </a:solidFill>
              </a:rPr>
              <a:t>for_each</a:t>
            </a:r>
            <a:r>
              <a:rPr lang="cs-CZ" dirty="0"/>
              <a:t>( v.</a:t>
            </a:r>
            <a:r>
              <a:rPr lang="en-US" dirty="0"/>
              <a:t>c</a:t>
            </a:r>
            <a:r>
              <a:rPr lang="cs-CZ" dirty="0"/>
              <a:t>begin(), v.</a:t>
            </a:r>
            <a:r>
              <a:rPr lang="en-US" dirty="0"/>
              <a:t>c</a:t>
            </a:r>
            <a:r>
              <a:rPr lang="cs-CZ" dirty="0"/>
              <a:t>end(), </a:t>
            </a:r>
            <a:r>
              <a:rPr lang="cs-CZ" b="1" dirty="0"/>
              <a:t>ftor</a:t>
            </a:r>
            <a:r>
              <a:rPr lang="en-US" dirty="0">
                <a:solidFill>
                  <a:srgbClr val="0033CC"/>
                </a:solidFill>
              </a:rPr>
              <a:t>{</a:t>
            </a:r>
            <a:r>
              <a:rPr lang="cs-CZ" dirty="0">
                <a:solidFill>
                  <a:srgbClr val="0033CC"/>
                </a:solidFill>
              </a:rPr>
              <a:t>2</a:t>
            </a:r>
            <a:r>
              <a:rPr lang="en-US" dirty="0">
                <a:solidFill>
                  <a:srgbClr val="0033CC"/>
                </a:solidFill>
              </a:rPr>
              <a:t>}</a:t>
            </a:r>
            <a:r>
              <a:rPr lang="cs-CZ" dirty="0"/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23267" y="3581400"/>
            <a:ext cx="4792133" cy="249299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it = find_if( bi, ei, fnc);</a:t>
            </a:r>
          </a:p>
          <a:p>
            <a:endParaRPr lang="cs-CZ" dirty="0"/>
          </a:p>
          <a:p>
            <a:r>
              <a:rPr lang="cs-CZ" dirty="0"/>
              <a:t>class cmp 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</a:t>
            </a:r>
            <a:r>
              <a:rPr lang="cs-CZ" dirty="0">
                <a:solidFill>
                  <a:srgbClr val="0033CC"/>
                </a:solidFill>
              </a:rPr>
              <a:t>cmp( int </a:t>
            </a:r>
            <a:r>
              <a:rPr lang="en-US" dirty="0">
                <a:solidFill>
                  <a:srgbClr val="0033CC"/>
                </a:solidFill>
              </a:rPr>
              <a:t>n</a:t>
            </a:r>
            <a:r>
              <a:rPr lang="cs-CZ" dirty="0">
                <a:solidFill>
                  <a:srgbClr val="0033CC"/>
                </a:solidFill>
              </a:rPr>
              <a:t>) </a:t>
            </a:r>
            <a:r>
              <a:rPr lang="cs-CZ" dirty="0"/>
              <a:t>: n</a:t>
            </a:r>
            <a:r>
              <a:rPr lang="en-US" dirty="0"/>
              <a:t>_</a:t>
            </a:r>
            <a:r>
              <a:rPr lang="cs-CZ" dirty="0"/>
              <a:t>(</a:t>
            </a:r>
            <a:r>
              <a:rPr lang="en-US" dirty="0"/>
              <a:t>n</a:t>
            </a:r>
            <a:r>
              <a:rPr lang="cs-CZ" dirty="0"/>
              <a:t>) {}</a:t>
            </a:r>
          </a:p>
          <a:p>
            <a:r>
              <a:rPr lang="cs-CZ" dirty="0"/>
              <a:t>  bool </a:t>
            </a:r>
            <a:r>
              <a:rPr lang="cs-CZ" dirty="0">
                <a:solidFill>
                  <a:srgbClr val="00B050"/>
                </a:solidFill>
              </a:rPr>
              <a:t>operator() (int&amp; x) </a:t>
            </a:r>
            <a:r>
              <a:rPr lang="cs-CZ" dirty="0"/>
              <a:t>{ return x &gt; n</a:t>
            </a:r>
            <a:r>
              <a:rPr lang="en-US" dirty="0"/>
              <a:t>_</a:t>
            </a:r>
            <a:r>
              <a:rPr lang="cs-CZ" dirty="0"/>
              <a:t>; }</a:t>
            </a:r>
          </a:p>
          <a:p>
            <a:r>
              <a:rPr lang="cs-CZ" dirty="0"/>
              <a:t>private:</a:t>
            </a:r>
          </a:p>
          <a:p>
            <a:r>
              <a:rPr lang="cs-CZ" dirty="0"/>
              <a:t>  int n</a:t>
            </a:r>
            <a:r>
              <a:rPr lang="en-US" dirty="0"/>
              <a:t>_</a:t>
            </a:r>
            <a:r>
              <a:rPr lang="cs-CZ" dirty="0"/>
              <a:t>;</a:t>
            </a:r>
          </a:p>
          <a:p>
            <a:r>
              <a:rPr lang="cs-CZ" dirty="0"/>
              <a:t>};</a:t>
            </a:r>
          </a:p>
          <a:p>
            <a:r>
              <a:rPr lang="cs-CZ" dirty="0"/>
              <a:t> </a:t>
            </a:r>
          </a:p>
          <a:p>
            <a:r>
              <a:rPr lang="en-US" dirty="0"/>
              <a:t>auto </a:t>
            </a:r>
            <a:r>
              <a:rPr lang="cs-CZ" dirty="0"/>
              <a:t>fnd = </a:t>
            </a:r>
            <a:r>
              <a:rPr lang="cs-CZ" dirty="0">
                <a:solidFill>
                  <a:srgbClr val="00B050"/>
                </a:solidFill>
              </a:rPr>
              <a:t>find_if</a:t>
            </a:r>
            <a:r>
              <a:rPr lang="cs-CZ" dirty="0"/>
              <a:t>( v.</a:t>
            </a:r>
            <a:r>
              <a:rPr lang="en-US" dirty="0"/>
              <a:t>c</a:t>
            </a:r>
            <a:r>
              <a:rPr lang="cs-CZ" dirty="0"/>
              <a:t>begin(), v.</a:t>
            </a:r>
            <a:r>
              <a:rPr lang="en-US" dirty="0"/>
              <a:t>c</a:t>
            </a:r>
            <a:r>
              <a:rPr lang="cs-CZ" dirty="0"/>
              <a:t>end(), </a:t>
            </a:r>
            <a:r>
              <a:rPr lang="cs-CZ" dirty="0">
                <a:solidFill>
                  <a:srgbClr val="0033CC"/>
                </a:solidFill>
              </a:rPr>
              <a:t>cmp</a:t>
            </a:r>
            <a:r>
              <a:rPr lang="en-US" dirty="0">
                <a:solidFill>
                  <a:srgbClr val="0033CC"/>
                </a:solidFill>
              </a:rPr>
              <a:t>{</a:t>
            </a:r>
            <a:r>
              <a:rPr lang="cs-CZ" dirty="0">
                <a:solidFill>
                  <a:srgbClr val="0033CC"/>
                </a:solidFill>
              </a:rPr>
              <a:t>9</a:t>
            </a:r>
            <a:r>
              <a:rPr lang="en-US" dirty="0">
                <a:solidFill>
                  <a:srgbClr val="0033CC"/>
                </a:solidFill>
              </a:rPr>
              <a:t>}</a:t>
            </a:r>
            <a:r>
              <a:rPr lang="cs-CZ" dirty="0"/>
              <a:t>);</a:t>
            </a:r>
          </a:p>
          <a:p>
            <a:r>
              <a:rPr lang="cs-CZ" dirty="0"/>
              <a:t>cout &lt;&lt; ((fnd == v.end()) ? -1 : *fnd)</a:t>
            </a:r>
            <a:r>
              <a:rPr lang="en-US" dirty="0"/>
              <a:t>;</a:t>
            </a:r>
            <a:endParaRPr lang="cs-CZ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324600" y="724467"/>
            <a:ext cx="2590800" cy="533400"/>
          </a:xfrm>
          <a:prstGeom prst="wedgeRoundRectCallout">
            <a:avLst>
              <a:gd name="adj1" fmla="val -49025"/>
              <a:gd name="adj2" fmla="val 1387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Přičíst ke všem prvkům 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+n, +2n, +3n, ...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011680" y="4477206"/>
            <a:ext cx="1762482" cy="533400"/>
          </a:xfrm>
          <a:prstGeom prst="wedgeRoundRectCallout">
            <a:avLst>
              <a:gd name="adj1" fmla="val 75552"/>
              <a:gd name="adj2" fmla="val -3599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najít v kontejneru 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prvek větší než n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753100" y="1676400"/>
            <a:ext cx="2590800" cy="533400"/>
          </a:xfrm>
          <a:prstGeom prst="wedgeRoundRectCallout">
            <a:avLst>
              <a:gd name="adj1" fmla="val -77911"/>
              <a:gd name="adj2" fmla="val -6039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rgbClr val="456A1C"/>
                </a:solidFill>
                <a:latin typeface="+mj-lt"/>
              </a:rPr>
              <a:t>Funktor – třída s</a:t>
            </a:r>
            <a:br>
              <a:rPr lang="pl-PL" sz="1400" dirty="0">
                <a:solidFill>
                  <a:srgbClr val="456A1C"/>
                </a:solidFill>
                <a:latin typeface="+mj-lt"/>
              </a:rPr>
            </a:br>
            <a:r>
              <a:rPr lang="pl-PL" sz="1400" dirty="0">
                <a:solidFill>
                  <a:srgbClr val="456A1C"/>
                </a:solidFill>
                <a:latin typeface="+mj-lt"/>
              </a:rPr>
              <a:t>přetíženým operátorem ()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753100" y="2521290"/>
            <a:ext cx="2590800" cy="533400"/>
          </a:xfrm>
          <a:prstGeom prst="wedgeRoundRectCallout">
            <a:avLst>
              <a:gd name="adj1" fmla="val -113279"/>
              <a:gd name="adj2" fmla="val -6354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rgbClr val="456A1C"/>
                </a:solidFill>
                <a:latin typeface="+mj-lt"/>
              </a:rPr>
              <a:t>oddělení inicializace</a:t>
            </a:r>
            <a:br>
              <a:rPr lang="en-US" sz="1400" dirty="0">
                <a:solidFill>
                  <a:srgbClr val="456A1C"/>
                </a:solidFill>
                <a:latin typeface="+mj-lt"/>
              </a:rPr>
            </a:br>
            <a:r>
              <a:rPr lang="pl-PL" sz="1400" dirty="0">
                <a:solidFill>
                  <a:srgbClr val="456A1C"/>
                </a:solidFill>
                <a:latin typeface="+mj-lt"/>
              </a:rPr>
              <a:t>a běhového parametru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101969" y="1556825"/>
            <a:ext cx="1045699" cy="757771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294228" y="1323308"/>
            <a:ext cx="1967300" cy="989907"/>
          </a:xfrm>
          <a:prstGeom prst="straightConnector1">
            <a:avLst/>
          </a:prstGeom>
          <a:ln w="28575">
            <a:solidFill>
              <a:srgbClr val="0000FF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ular Callout 13"/>
          <p:cNvSpPr/>
          <p:nvPr/>
        </p:nvSpPr>
        <p:spPr>
          <a:xfrm>
            <a:off x="1655298" y="3180894"/>
            <a:ext cx="1787770" cy="400506"/>
          </a:xfrm>
          <a:prstGeom prst="wedgeRoundRectCallout">
            <a:avLst>
              <a:gd name="adj1" fmla="val 41013"/>
              <a:gd name="adj2" fmla="val -20424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rgbClr val="456A1C"/>
                </a:solidFill>
                <a:latin typeface="+mj-lt"/>
              </a:rPr>
              <a:t>anonymní instance</a:t>
            </a:r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Funktory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766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52" y="609600"/>
            <a:ext cx="8807548" cy="6019800"/>
          </a:xfrm>
        </p:spPr>
        <p:txBody>
          <a:bodyPr/>
          <a:lstStyle/>
          <a:p>
            <a:r>
              <a:rPr lang="cs-CZ" dirty="0"/>
              <a:t>najděte všechny prvky větší než 9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bind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/>
              <a:t>funktor</a:t>
            </a:r>
            <a:r>
              <a:rPr lang="en-US" dirty="0"/>
              <a:t>, </a:t>
            </a:r>
            <a:r>
              <a:rPr lang="cs-CZ" dirty="0"/>
              <a:t>lambda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r>
              <a:rPr lang="cs-CZ" b="1" dirty="0">
                <a:solidFill>
                  <a:srgbClr val="00B050"/>
                </a:solidFill>
                <a:sym typeface="Wingdings"/>
              </a:rPr>
              <a:t></a:t>
            </a:r>
            <a:r>
              <a:rPr lang="cs-CZ" dirty="0">
                <a:sym typeface="Wingdings"/>
              </a:rPr>
              <a:t> mnohem jednodušší zápis a syntaxe</a:t>
            </a:r>
          </a:p>
          <a:p>
            <a:r>
              <a:rPr lang="cs-CZ" b="1" dirty="0">
                <a:solidFill>
                  <a:srgbClr val="FF9900"/>
                </a:solidFill>
                <a:sym typeface="Wingdings" panose="05000000000000000000" pitchFamily="2" charset="2"/>
              </a:rPr>
              <a:t></a:t>
            </a:r>
            <a:r>
              <a:rPr lang="cs-CZ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slo</a:t>
            </a:r>
            <a:r>
              <a:rPr lang="cs-CZ" dirty="0">
                <a:sym typeface="Wingdings"/>
              </a:rPr>
              <a:t>žitější logika </a:t>
            </a:r>
            <a:r>
              <a:rPr lang="cs-CZ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/>
              </a:rPr>
              <a:t>➟</a:t>
            </a:r>
            <a:r>
              <a:rPr lang="cs-CZ" dirty="0">
                <a:sym typeface="Wingdings"/>
              </a:rPr>
              <a:t>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  <a:sym typeface="Wingdings"/>
              </a:rPr>
              <a:t>plnohodnotný</a:t>
            </a:r>
            <a:r>
              <a:rPr lang="cs-CZ" dirty="0">
                <a:sym typeface="Wingdings"/>
              </a:rPr>
              <a:t> funktor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583376" y="2503891"/>
            <a:ext cx="5704679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find_if( v.begin(), v.end(), bind2nd( greater&lt;int&gt;(), 9));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bind( &amp;greater&lt;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&gt;::operator(), placeholders::_1, 9));</a:t>
            </a:r>
          </a:p>
          <a:p>
            <a:endParaRPr lang="cs-CZ" dirty="0"/>
          </a:p>
          <a:p>
            <a:r>
              <a:rPr lang="cs-CZ" dirty="0"/>
              <a:t>find_if( v.begin(), v.end(), </a:t>
            </a:r>
            <a:r>
              <a:rPr lang="cs-CZ" b="1" dirty="0"/>
              <a:t>greater</a:t>
            </a:r>
            <a:r>
              <a:rPr lang="en-US" b="1" dirty="0"/>
              <a:t>_</a:t>
            </a:r>
            <a:r>
              <a:rPr lang="cs-CZ" b="1" dirty="0"/>
              <a:t>than</a:t>
            </a:r>
            <a:r>
              <a:rPr lang="en-US" b="1" dirty="0"/>
              <a:t>{</a:t>
            </a:r>
            <a:r>
              <a:rPr lang="cs-CZ" b="1" dirty="0"/>
              <a:t> 9</a:t>
            </a:r>
            <a:r>
              <a:rPr lang="en-US" b="1" dirty="0"/>
              <a:t>}</a:t>
            </a:r>
            <a:r>
              <a:rPr lang="cs-CZ" dirty="0"/>
              <a:t>);</a:t>
            </a:r>
          </a:p>
          <a:p>
            <a:endParaRPr lang="cs-CZ" dirty="0"/>
          </a:p>
          <a:p>
            <a:r>
              <a:rPr lang="en-US" dirty="0" err="1"/>
              <a:t>find_if</a:t>
            </a:r>
            <a:r>
              <a:rPr lang="en-US" dirty="0"/>
              <a:t>( </a:t>
            </a:r>
            <a:r>
              <a:rPr lang="en-US" dirty="0" err="1"/>
              <a:t>v.cbegin</a:t>
            </a:r>
            <a:r>
              <a:rPr lang="en-US" dirty="0"/>
              <a:t>(), </a:t>
            </a:r>
            <a:r>
              <a:rPr lang="en-US" dirty="0" err="1"/>
              <a:t>v.cend</a:t>
            </a:r>
            <a:r>
              <a:rPr lang="en-US" dirty="0"/>
              <a:t>(), </a:t>
            </a:r>
            <a:r>
              <a:rPr lang="en-US" dirty="0">
                <a:solidFill>
                  <a:srgbClr val="0033CC"/>
                </a:solidFill>
              </a:rPr>
              <a:t>[](int&amp; x) { </a:t>
            </a:r>
            <a:r>
              <a:rPr lang="en-US" b="1" dirty="0">
                <a:solidFill>
                  <a:srgbClr val="0033CC"/>
                </a:solidFill>
              </a:rPr>
              <a:t>return x &gt; </a:t>
            </a:r>
            <a:r>
              <a:rPr lang="cs-CZ" b="1" dirty="0">
                <a:solidFill>
                  <a:srgbClr val="0033CC"/>
                </a:solidFill>
              </a:rPr>
              <a:t>9</a:t>
            </a:r>
            <a:r>
              <a:rPr lang="en-US" b="1" dirty="0">
                <a:solidFill>
                  <a:srgbClr val="0033CC"/>
                </a:solidFill>
              </a:rPr>
              <a:t>;</a:t>
            </a:r>
            <a:r>
              <a:rPr lang="en-US" dirty="0">
                <a:solidFill>
                  <a:srgbClr val="0033CC"/>
                </a:solidFill>
              </a:rPr>
              <a:t> }</a:t>
            </a:r>
            <a:r>
              <a:rPr lang="en-US" dirty="0"/>
              <a:t>);</a:t>
            </a:r>
          </a:p>
          <a:p>
            <a:r>
              <a:rPr lang="en-US" dirty="0" err="1"/>
              <a:t>find_if</a:t>
            </a:r>
            <a:r>
              <a:rPr lang="en-US" dirty="0"/>
              <a:t>( </a:t>
            </a:r>
            <a:r>
              <a:rPr lang="en-US" dirty="0" err="1"/>
              <a:t>v.cbegin</a:t>
            </a:r>
            <a:r>
              <a:rPr lang="en-US" dirty="0"/>
              <a:t>(), </a:t>
            </a:r>
            <a:r>
              <a:rPr lang="en-US" dirty="0" err="1"/>
              <a:t>v.cend</a:t>
            </a:r>
            <a:r>
              <a:rPr lang="en-US" dirty="0"/>
              <a:t>(), [](</a:t>
            </a:r>
            <a:r>
              <a:rPr lang="en-US" b="1" dirty="0"/>
              <a:t>auto</a:t>
            </a:r>
            <a:r>
              <a:rPr lang="en-US" dirty="0"/>
              <a:t> x) { return x &gt; </a:t>
            </a:r>
            <a:r>
              <a:rPr lang="cs-CZ" dirty="0"/>
              <a:t>9</a:t>
            </a:r>
            <a:r>
              <a:rPr lang="en-US" dirty="0"/>
              <a:t>; });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796962" y="3783524"/>
            <a:ext cx="990600" cy="381000"/>
          </a:xfrm>
          <a:prstGeom prst="wedgeRoundRectCallout">
            <a:avLst>
              <a:gd name="adj1" fmla="val -115368"/>
              <a:gd name="adj2" fmla="val -5192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lambda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796962" y="2981316"/>
            <a:ext cx="990600" cy="537866"/>
          </a:xfrm>
          <a:prstGeom prst="wedgeRoundRectCallout">
            <a:avLst>
              <a:gd name="adj1" fmla="val -197686"/>
              <a:gd name="adj2" fmla="val -170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vlastn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funktor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796962" y="2250475"/>
            <a:ext cx="990600" cy="466499"/>
          </a:xfrm>
          <a:prstGeom prst="wedgeRoundRectCallout">
            <a:avLst>
              <a:gd name="adj1" fmla="val -110527"/>
              <a:gd name="adj2" fmla="val 5684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binder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obsolete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3054495" y="4329588"/>
            <a:ext cx="2460630" cy="381000"/>
          </a:xfrm>
          <a:prstGeom prst="wedgeRoundRectCallout">
            <a:avLst>
              <a:gd name="adj1" fmla="val -28653"/>
              <a:gd name="adj2" fmla="val -14242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lambda type deduction   C++17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0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Lambdy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17274" y="612616"/>
            <a:ext cx="4444171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>
                <a:solidFill>
                  <a:srgbClr val="C00000"/>
                </a:solidFill>
              </a:rPr>
              <a:t>class greater</a:t>
            </a:r>
            <a:r>
              <a:rPr lang="en-US" dirty="0">
                <a:solidFill>
                  <a:srgbClr val="C00000"/>
                </a:solidFill>
              </a:rPr>
              <a:t>_</a:t>
            </a:r>
            <a:r>
              <a:rPr lang="cs-CZ" dirty="0">
                <a:solidFill>
                  <a:srgbClr val="C00000"/>
                </a:solidFill>
              </a:rPr>
              <a:t>than {</a:t>
            </a:r>
          </a:p>
          <a:p>
            <a:r>
              <a:rPr lang="cs-CZ" dirty="0">
                <a:solidFill>
                  <a:srgbClr val="C00000"/>
                </a:solidFill>
              </a:rPr>
              <a:t>public: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cs-CZ" dirty="0">
                <a:solidFill>
                  <a:srgbClr val="C00000"/>
                </a:solidFill>
              </a:rPr>
              <a:t> greater</a:t>
            </a:r>
            <a:r>
              <a:rPr lang="en-US" dirty="0">
                <a:solidFill>
                  <a:srgbClr val="C00000"/>
                </a:solidFill>
              </a:rPr>
              <a:t>_</a:t>
            </a:r>
            <a:r>
              <a:rPr lang="cs-CZ" dirty="0">
                <a:solidFill>
                  <a:srgbClr val="C00000"/>
                </a:solidFill>
              </a:rPr>
              <a:t>than( int </a:t>
            </a:r>
            <a:r>
              <a:rPr lang="en-US" dirty="0" err="1">
                <a:solidFill>
                  <a:srgbClr val="C00000"/>
                </a:solidFill>
              </a:rPr>
              <a:t>val</a:t>
            </a:r>
            <a:r>
              <a:rPr lang="cs-CZ" dirty="0">
                <a:solidFill>
                  <a:srgbClr val="C00000"/>
                </a:solidFill>
              </a:rPr>
              <a:t>) : </a:t>
            </a:r>
            <a:r>
              <a:rPr lang="en-US" dirty="0" err="1">
                <a:solidFill>
                  <a:srgbClr val="C00000"/>
                </a:solidFill>
              </a:rPr>
              <a:t>val</a:t>
            </a:r>
            <a:r>
              <a:rPr lang="en-US" dirty="0">
                <a:solidFill>
                  <a:srgbClr val="C00000"/>
                </a:solidFill>
              </a:rPr>
              <a:t>_</a:t>
            </a:r>
            <a:r>
              <a:rPr lang="cs-CZ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val</a:t>
            </a:r>
            <a:r>
              <a:rPr lang="cs-CZ" dirty="0">
                <a:solidFill>
                  <a:srgbClr val="C00000"/>
                </a:solidFill>
              </a:rPr>
              <a:t>)) {}</a:t>
            </a:r>
          </a:p>
          <a:p>
            <a:r>
              <a:rPr lang="cs-CZ" dirty="0">
                <a:solidFill>
                  <a:srgbClr val="C00000"/>
                </a:solidFill>
              </a:rPr>
              <a:t>  </a:t>
            </a:r>
            <a:r>
              <a:rPr lang="en-US" dirty="0">
                <a:solidFill>
                  <a:srgbClr val="C00000"/>
                </a:solidFill>
              </a:rPr>
              <a:t>bool</a:t>
            </a:r>
            <a:r>
              <a:rPr lang="cs-CZ" dirty="0">
                <a:solidFill>
                  <a:srgbClr val="C00000"/>
                </a:solidFill>
              </a:rPr>
              <a:t> operator() </a:t>
            </a:r>
            <a:r>
              <a:rPr lang="cs-CZ" dirty="0"/>
              <a:t>(int</a:t>
            </a:r>
            <a:r>
              <a:rPr lang="en-US" dirty="0"/>
              <a:t>&amp;</a:t>
            </a:r>
            <a:r>
              <a:rPr lang="cs-CZ" dirty="0"/>
              <a:t> x) { </a:t>
            </a:r>
            <a:r>
              <a:rPr lang="cs-CZ" b="1" dirty="0"/>
              <a:t>return </a:t>
            </a:r>
            <a:r>
              <a:rPr lang="en-US" b="1" dirty="0"/>
              <a:t>x &gt; </a:t>
            </a:r>
            <a:r>
              <a:rPr lang="en-US" b="1" dirty="0" err="1"/>
              <a:t>val</a:t>
            </a:r>
            <a:r>
              <a:rPr lang="en-US" b="1" dirty="0"/>
              <a:t>_</a:t>
            </a:r>
            <a:r>
              <a:rPr lang="cs-CZ" b="1" dirty="0"/>
              <a:t>;</a:t>
            </a:r>
            <a:r>
              <a:rPr lang="cs-CZ" dirty="0"/>
              <a:t> }</a:t>
            </a:r>
          </a:p>
          <a:p>
            <a:r>
              <a:rPr lang="cs-CZ" dirty="0">
                <a:solidFill>
                  <a:srgbClr val="C00000"/>
                </a:solidFill>
              </a:rPr>
              <a:t>private:</a:t>
            </a:r>
          </a:p>
          <a:p>
            <a:r>
              <a:rPr lang="cs-CZ" dirty="0">
                <a:solidFill>
                  <a:srgbClr val="C00000"/>
                </a:solidFill>
              </a:rPr>
              <a:t>  int </a:t>
            </a:r>
            <a:r>
              <a:rPr lang="en-US" dirty="0" err="1">
                <a:solidFill>
                  <a:srgbClr val="C00000"/>
                </a:solidFill>
              </a:rPr>
              <a:t>val</a:t>
            </a:r>
            <a:r>
              <a:rPr lang="en-US" dirty="0">
                <a:solidFill>
                  <a:srgbClr val="C00000"/>
                </a:solidFill>
              </a:rPr>
              <a:t>_</a:t>
            </a:r>
            <a:r>
              <a:rPr lang="cs-CZ" dirty="0">
                <a:solidFill>
                  <a:srgbClr val="C00000"/>
                </a:solidFill>
              </a:rPr>
              <a:t>;</a:t>
            </a:r>
          </a:p>
          <a:p>
            <a:r>
              <a:rPr lang="cs-CZ" dirty="0">
                <a:solidFill>
                  <a:srgbClr val="C00000"/>
                </a:solidFill>
              </a:rPr>
              <a:t>};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2770325" y="1537912"/>
            <a:ext cx="1330779" cy="595605"/>
          </a:xfrm>
          <a:prstGeom prst="wedgeRoundRectCallout">
            <a:avLst>
              <a:gd name="adj1" fmla="val 69866"/>
              <a:gd name="adj2" fmla="val -5575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spousta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k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ódu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i pro triviality</a:t>
            </a:r>
          </a:p>
        </p:txBody>
      </p:sp>
    </p:spTree>
    <p:extLst>
      <p:ext uri="{BB962C8B-B14F-4D97-AF65-F5344CB8AC3E}">
        <p14:creationId xmlns:p14="http://schemas.microsoft.com/office/powerpoint/2010/main" val="244622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03" y="611849"/>
            <a:ext cx="8305800" cy="3500180"/>
          </a:xfrm>
        </p:spPr>
        <p:txBody>
          <a:bodyPr>
            <a:noAutofit/>
          </a:bodyPr>
          <a:lstStyle/>
          <a:p>
            <a:pPr lvl="1"/>
            <a:endParaRPr lang="cs-CZ" dirty="0"/>
          </a:p>
          <a:p>
            <a:pPr lvl="1"/>
            <a:r>
              <a:rPr lang="en-US" b="1" dirty="0"/>
              <a:t>[ captures ]</a:t>
            </a:r>
          </a:p>
          <a:p>
            <a:pPr lvl="2"/>
            <a:r>
              <a:rPr lang="en-US" altLang="en-US" dirty="0"/>
              <a:t>access to external local variables </a:t>
            </a:r>
            <a:r>
              <a:rPr lang="en-US" dirty="0"/>
              <a:t>- </a:t>
            </a:r>
            <a:r>
              <a:rPr lang="en-US" b="1" dirty="0"/>
              <a:t>initialization</a:t>
            </a:r>
            <a:endParaRPr lang="cs-CZ" b="1" dirty="0"/>
          </a:p>
          <a:p>
            <a:pPr lvl="2"/>
            <a:r>
              <a:rPr lang="en-US" dirty="0"/>
              <a:t>explicit/implicit, by-value/by-reference, generalized</a:t>
            </a:r>
          </a:p>
          <a:p>
            <a:pPr lvl="1"/>
            <a:r>
              <a:rPr lang="en-US" b="1" dirty="0"/>
              <a:t>( </a:t>
            </a:r>
            <a:r>
              <a:rPr lang="en-US" b="1" dirty="0" err="1"/>
              <a:t>params</a:t>
            </a:r>
            <a:r>
              <a:rPr lang="en-US" b="1" dirty="0"/>
              <a:t> )</a:t>
            </a:r>
          </a:p>
          <a:p>
            <a:pPr lvl="2"/>
            <a:r>
              <a:rPr lang="en-US" dirty="0"/>
              <a:t>call </a:t>
            </a:r>
            <a:r>
              <a:rPr lang="cs-CZ" dirty="0"/>
              <a:t>paramet</a:t>
            </a:r>
            <a:r>
              <a:rPr lang="en-US" dirty="0"/>
              <a:t>e</a:t>
            </a:r>
            <a:r>
              <a:rPr lang="cs-CZ" dirty="0"/>
              <a:t>r</a:t>
            </a:r>
            <a:r>
              <a:rPr lang="en-US" dirty="0"/>
              <a:t>s</a:t>
            </a:r>
            <a:r>
              <a:rPr lang="cs-CZ" b="1" dirty="0"/>
              <a:t>, </a:t>
            </a:r>
            <a:r>
              <a:rPr lang="en-US" dirty="0"/>
              <a:t>optional</a:t>
            </a:r>
            <a:r>
              <a:rPr lang="cs-CZ" dirty="0"/>
              <a:t> </a:t>
            </a:r>
            <a:r>
              <a:rPr lang="en-US" dirty="0"/>
              <a:t>but usual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mutable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local copy of external variable can be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modifi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ed</a:t>
            </a:r>
          </a:p>
          <a:p>
            <a:pPr lvl="1"/>
            <a:r>
              <a:rPr lang="en-US" b="1" dirty="0"/>
              <a:t>-&gt; ret</a:t>
            </a:r>
            <a:r>
              <a:rPr lang="cs-CZ" b="1" dirty="0"/>
              <a:t>type</a:t>
            </a:r>
            <a:endParaRPr lang="en-US" b="1" dirty="0"/>
          </a:p>
          <a:p>
            <a:pPr lvl="2"/>
            <a:r>
              <a:rPr lang="en-US" dirty="0"/>
              <a:t>return </a:t>
            </a:r>
            <a:r>
              <a:rPr lang="cs-CZ" dirty="0"/>
              <a:t>typ</a:t>
            </a:r>
            <a:r>
              <a:rPr lang="en-US" dirty="0"/>
              <a:t>e, </a:t>
            </a:r>
            <a:r>
              <a:rPr lang="en-US" i="1" dirty="0"/>
              <a:t>"</a:t>
            </a:r>
            <a:r>
              <a:rPr lang="cs-CZ" i="1" dirty="0"/>
              <a:t>n</a:t>
            </a:r>
            <a:r>
              <a:rPr lang="en-US" i="1" dirty="0" err="1"/>
              <a:t>ew</a:t>
            </a:r>
            <a:r>
              <a:rPr lang="en-US" i="1" dirty="0"/>
              <a:t>"</a:t>
            </a:r>
            <a:r>
              <a:rPr lang="cs-CZ" dirty="0"/>
              <a:t> syntax</a:t>
            </a:r>
          </a:p>
          <a:p>
            <a:pPr lvl="2"/>
            <a:r>
              <a:rPr lang="en-US" dirty="0"/>
              <a:t>optional</a:t>
            </a:r>
            <a:r>
              <a:rPr lang="cs-CZ" dirty="0"/>
              <a:t> - </a:t>
            </a:r>
            <a:r>
              <a:rPr lang="en-US" dirty="0"/>
              <a:t>compiler deduces type from expression</a:t>
            </a:r>
          </a:p>
        </p:txBody>
      </p:sp>
      <p:sp>
        <p:nvSpPr>
          <p:cNvPr id="9" name="AutoShape 30"/>
          <p:cNvSpPr>
            <a:spLocks noChangeArrowheads="1"/>
          </p:cNvSpPr>
          <p:nvPr/>
        </p:nvSpPr>
        <p:spPr bwMode="auto">
          <a:xfrm>
            <a:off x="2709688" y="696816"/>
            <a:ext cx="6112211" cy="323493"/>
          </a:xfrm>
          <a:prstGeom prst="wedgeRoundRectCallout">
            <a:avLst>
              <a:gd name="adj1" fmla="val 160"/>
              <a:gd name="adj2" fmla="val -49481"/>
              <a:gd name="adj3" fmla="val 16667"/>
            </a:avLst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[ captures ] ( </a:t>
            </a:r>
            <a:r>
              <a:rPr lang="en-US" sz="13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params</a:t>
            </a:r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)</a:t>
            </a:r>
            <a:r>
              <a:rPr lang="en-US" sz="1300" baseline="-250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opt</a:t>
            </a:r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3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mutable</a:t>
            </a:r>
            <a:r>
              <a:rPr lang="en-US" sz="1300" baseline="-25000" dirty="0" err="1">
                <a:latin typeface="Consolas" panose="020B0609020204030204" pitchFamily="49" charset="0"/>
                <a:cs typeface="Courier New" pitchFamily="49" charset="0"/>
              </a:rPr>
              <a:t>opt</a:t>
            </a:r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-&gt; </a:t>
            </a:r>
            <a:r>
              <a:rPr lang="en-US" sz="13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rettype</a:t>
            </a:r>
            <a:r>
              <a:rPr lang="en-US" sz="1300" baseline="-25000" dirty="0" err="1">
                <a:latin typeface="Consolas" panose="020B0609020204030204" pitchFamily="49" charset="0"/>
                <a:cs typeface="Courier New" pitchFamily="49" charset="0"/>
              </a:rPr>
              <a:t>opt</a:t>
            </a:r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{ statements; }</a:t>
            </a:r>
          </a:p>
        </p:txBody>
      </p:sp>
      <p:sp>
        <p:nvSpPr>
          <p:cNvPr id="10" name="AutoShape 30"/>
          <p:cNvSpPr>
            <a:spLocks noChangeArrowheads="1"/>
          </p:cNvSpPr>
          <p:nvPr/>
        </p:nvSpPr>
        <p:spPr bwMode="auto">
          <a:xfrm>
            <a:off x="6978453" y="2548764"/>
            <a:ext cx="434502" cy="394455"/>
          </a:xfrm>
          <a:prstGeom prst="wedgeRoundRectCallout">
            <a:avLst>
              <a:gd name="adj1" fmla="val 60595"/>
              <a:gd name="adj2" fmla="val 8674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?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76185" y="2971834"/>
            <a:ext cx="914400" cy="52322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/>
              <a:t>[](){}</a:t>
            </a:r>
            <a:endParaRPr lang="cs-CZ" dirty="0"/>
          </a:p>
          <a:p>
            <a:r>
              <a:rPr lang="en-US" dirty="0"/>
              <a:t>[]{}()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78654661-B680-4938-8BD3-C4061353715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Lambdy - syntaxe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4188" y="4748622"/>
            <a:ext cx="5179174" cy="153888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class </a:t>
            </a:r>
            <a:r>
              <a:rPr lang="en-US" dirty="0" err="1"/>
              <a:t>ftor</a:t>
            </a:r>
            <a:r>
              <a:rPr lang="en-US" dirty="0"/>
              <a:t> 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</a:t>
            </a:r>
            <a:r>
              <a:rPr lang="en-US" b="1" dirty="0" err="1">
                <a:solidFill>
                  <a:srgbClr val="FF0000"/>
                </a:solidFill>
              </a:rPr>
              <a:t>CaptTypes</a:t>
            </a:r>
            <a:r>
              <a:rPr lang="en-US" b="1" dirty="0">
                <a:solidFill>
                  <a:srgbClr val="FF0000"/>
                </a:solidFill>
              </a:rPr>
              <a:t> captures_</a:t>
            </a:r>
            <a:r>
              <a:rPr lang="en-US" dirty="0"/>
              <a:t>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</a:t>
            </a:r>
            <a:r>
              <a:rPr lang="en-US" dirty="0" err="1"/>
              <a:t>ftor</a:t>
            </a:r>
            <a:r>
              <a:rPr lang="en-US" dirty="0"/>
              <a:t>( </a:t>
            </a:r>
            <a:r>
              <a:rPr lang="en-US" b="1" dirty="0" err="1">
                <a:solidFill>
                  <a:srgbClr val="FF0000"/>
                </a:solidFill>
              </a:rPr>
              <a:t>CaptTypes</a:t>
            </a:r>
            <a:r>
              <a:rPr lang="en-US" b="1" dirty="0">
                <a:solidFill>
                  <a:srgbClr val="FF0000"/>
                </a:solidFill>
              </a:rPr>
              <a:t> captures </a:t>
            </a:r>
            <a:r>
              <a:rPr lang="en-US" dirty="0"/>
              <a:t>) : </a:t>
            </a:r>
            <a:r>
              <a:rPr lang="en-US" b="1" dirty="0">
                <a:solidFill>
                  <a:srgbClr val="FF0000"/>
                </a:solidFill>
              </a:rPr>
              <a:t>captures_</a:t>
            </a:r>
            <a:r>
              <a:rPr lang="en-US" dirty="0"/>
              <a:t>( </a:t>
            </a:r>
            <a:r>
              <a:rPr lang="en-US" b="1" dirty="0">
                <a:solidFill>
                  <a:srgbClr val="FF0000"/>
                </a:solidFill>
              </a:rPr>
              <a:t>captures</a:t>
            </a:r>
            <a:r>
              <a:rPr lang="en-US" dirty="0"/>
              <a:t> ) {}</a:t>
            </a:r>
          </a:p>
          <a:p>
            <a:r>
              <a:rPr lang="en-US" dirty="0"/>
              <a:t>  </a:t>
            </a:r>
            <a:r>
              <a:rPr lang="en-US" b="1" dirty="0" err="1">
                <a:solidFill>
                  <a:srgbClr val="7030A0"/>
                </a:solidFill>
              </a:rPr>
              <a:t>rettype</a:t>
            </a:r>
            <a:r>
              <a:rPr lang="en-US" dirty="0"/>
              <a:t> operator() ( </a:t>
            </a:r>
            <a:r>
              <a:rPr lang="en-US" b="1" dirty="0" err="1">
                <a:solidFill>
                  <a:srgbClr val="0033CC"/>
                </a:solidFill>
              </a:rPr>
              <a:t>params</a:t>
            </a:r>
            <a:r>
              <a:rPr lang="en-US" b="1" dirty="0"/>
              <a:t> </a:t>
            </a:r>
            <a:r>
              <a:rPr lang="en-US" dirty="0"/>
              <a:t>) {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statements</a:t>
            </a:r>
            <a:r>
              <a:rPr lang="en-US" dirty="0"/>
              <a:t>; }</a:t>
            </a:r>
          </a:p>
          <a:p>
            <a:r>
              <a:rPr lang="en-US" dirty="0"/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29054" y="4894744"/>
            <a:ext cx="4792845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b="1" dirty="0"/>
              <a:t>[ </a:t>
            </a:r>
            <a:r>
              <a:rPr lang="en-US" b="1" dirty="0">
                <a:solidFill>
                  <a:srgbClr val="FF0000"/>
                </a:solidFill>
              </a:rPr>
              <a:t>captures</a:t>
            </a:r>
            <a:r>
              <a:rPr lang="en-US" b="1" dirty="0"/>
              <a:t> ] ( </a:t>
            </a:r>
            <a:r>
              <a:rPr lang="en-US" b="1" dirty="0" err="1">
                <a:solidFill>
                  <a:srgbClr val="0033CC"/>
                </a:solidFill>
              </a:rPr>
              <a:t>params</a:t>
            </a:r>
            <a:r>
              <a:rPr lang="en-US" b="1" dirty="0"/>
              <a:t> ) -&gt; </a:t>
            </a:r>
            <a:r>
              <a:rPr lang="en-US" b="1" dirty="0" err="1">
                <a:solidFill>
                  <a:srgbClr val="7030A0"/>
                </a:solidFill>
              </a:rPr>
              <a:t>rettype</a:t>
            </a:r>
            <a:r>
              <a:rPr lang="en-US" b="1" dirty="0"/>
              <a:t> {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statements</a:t>
            </a:r>
            <a:r>
              <a:rPr lang="en-US" dirty="0"/>
              <a:t>;</a:t>
            </a:r>
            <a:r>
              <a:rPr lang="en-US" b="1" dirty="0"/>
              <a:t> 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065689" y="5333254"/>
            <a:ext cx="526323" cy="299036"/>
          </a:xfrm>
          <a:prstGeom prst="straightConnector1">
            <a:avLst/>
          </a:prstGeom>
          <a:ln w="444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8759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05736" y="2088932"/>
            <a:ext cx="5754858" cy="229293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scitacka 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scitacka( </a:t>
            </a:r>
            <a:r>
              <a:rPr lang="cs-CZ" dirty="0">
                <a:solidFill>
                  <a:srgbClr val="0033CC"/>
                </a:solidFill>
              </a:rPr>
              <a:t>int limit</a:t>
            </a:r>
            <a:r>
              <a:rPr lang="cs-CZ" dirty="0"/>
              <a:t>) : limit</a:t>
            </a:r>
            <a:r>
              <a:rPr lang="en-US" dirty="0"/>
              <a:t>_</a:t>
            </a:r>
            <a:r>
              <a:rPr lang="cs-CZ" dirty="0"/>
              <a:t>(limit), vysledek</a:t>
            </a:r>
            <a:r>
              <a:rPr lang="en-US" dirty="0"/>
              <a:t>_</a:t>
            </a:r>
            <a:r>
              <a:rPr lang="cs-CZ" dirty="0"/>
              <a:t>(0) {}</a:t>
            </a:r>
          </a:p>
          <a:p>
            <a:r>
              <a:rPr lang="cs-CZ" dirty="0"/>
              <a:t>  int operator() (int&amp; x) { </a:t>
            </a:r>
            <a:r>
              <a:rPr lang="en-US" dirty="0"/>
              <a:t>if( x &gt; limit_)  </a:t>
            </a:r>
            <a:r>
              <a:rPr lang="cs-CZ" dirty="0"/>
              <a:t>vysledek </a:t>
            </a:r>
            <a:r>
              <a:rPr lang="en-US" dirty="0"/>
              <a:t>+= x</a:t>
            </a:r>
            <a:r>
              <a:rPr lang="cs-CZ" dirty="0"/>
              <a:t>; }</a:t>
            </a:r>
          </a:p>
          <a:p>
            <a:r>
              <a:rPr lang="en-US" dirty="0"/>
              <a:t>  </a:t>
            </a:r>
            <a:r>
              <a:rPr lang="cs-CZ" dirty="0"/>
              <a:t>int vysledek</a:t>
            </a:r>
            <a:r>
              <a:rPr lang="en-US" dirty="0"/>
              <a:t>_;</a:t>
            </a:r>
          </a:p>
          <a:p>
            <a:r>
              <a:rPr lang="cs-CZ" dirty="0"/>
              <a:t>private:</a:t>
            </a:r>
          </a:p>
          <a:p>
            <a:r>
              <a:rPr lang="cs-CZ" dirty="0"/>
              <a:t>  int </a:t>
            </a:r>
            <a:r>
              <a:rPr lang="en-US" dirty="0"/>
              <a:t>limit_</a:t>
            </a:r>
            <a:r>
              <a:rPr lang="cs-CZ" dirty="0"/>
              <a:t>;</a:t>
            </a:r>
          </a:p>
          <a:p>
            <a:r>
              <a:rPr lang="cs-CZ" dirty="0"/>
              <a:t>};</a:t>
            </a:r>
          </a:p>
          <a:p>
            <a:endParaRPr lang="en-US" dirty="0"/>
          </a:p>
          <a:p>
            <a:r>
              <a:rPr lang="en-US" dirty="0"/>
              <a:t>auto s = </a:t>
            </a:r>
            <a:r>
              <a:rPr lang="cs-CZ" dirty="0"/>
              <a:t>for_each( v.</a:t>
            </a:r>
            <a:r>
              <a:rPr lang="en-US" dirty="0"/>
              <a:t>c</a:t>
            </a:r>
            <a:r>
              <a:rPr lang="cs-CZ" dirty="0"/>
              <a:t>begin(), v.e</a:t>
            </a:r>
            <a:r>
              <a:rPr lang="en-US" dirty="0"/>
              <a:t>c</a:t>
            </a:r>
            <a:r>
              <a:rPr lang="cs-CZ" dirty="0"/>
              <a:t>nd(), </a:t>
            </a:r>
            <a:r>
              <a:rPr lang="en-US" dirty="0" err="1"/>
              <a:t>scitacka</a:t>
            </a:r>
            <a:r>
              <a:rPr lang="en-US" dirty="0">
                <a:solidFill>
                  <a:srgbClr val="0033CC"/>
                </a:solidFill>
              </a:rPr>
              <a:t>{</a:t>
            </a:r>
            <a:r>
              <a:rPr lang="cs-CZ" dirty="0">
                <a:solidFill>
                  <a:srgbClr val="0033CC"/>
                </a:solidFill>
              </a:rPr>
              <a:t>10</a:t>
            </a:r>
            <a:r>
              <a:rPr lang="en-US" dirty="0">
                <a:solidFill>
                  <a:srgbClr val="0033CC"/>
                </a:solidFill>
              </a:rPr>
              <a:t>}</a:t>
            </a:r>
            <a:r>
              <a:rPr lang="cs-CZ" dirty="0"/>
              <a:t>);</a:t>
            </a:r>
            <a:endParaRPr lang="en-US" dirty="0"/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s.vysledek</a:t>
            </a:r>
            <a:r>
              <a:rPr lang="en-US" dirty="0"/>
              <a:t>_;</a:t>
            </a:r>
            <a:endParaRPr lang="cs-CZ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72030" y="677605"/>
            <a:ext cx="2233706" cy="533400"/>
          </a:xfrm>
          <a:prstGeom prst="wedgeRoundRectCallout">
            <a:avLst>
              <a:gd name="adj1" fmla="val 49886"/>
              <a:gd name="adj2" fmla="val -1430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sou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čet všech čísel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větších než parametr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614817" y="2542648"/>
            <a:ext cx="1711876" cy="533400"/>
          </a:xfrm>
          <a:prstGeom prst="wedgeRoundRectCallout">
            <a:avLst>
              <a:gd name="adj1" fmla="val 80862"/>
              <a:gd name="adj2" fmla="val 3684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jak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z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ískat výsledek?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614817" y="3609494"/>
            <a:ext cx="1711876" cy="772373"/>
          </a:xfrm>
          <a:prstGeom prst="wedgeRoundRectCallout">
            <a:avLst>
              <a:gd name="adj1" fmla="val 75136"/>
              <a:gd name="adj2" fmla="val -474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po skončení</a:t>
            </a:r>
            <a:br>
              <a:rPr lang="en-US" sz="1400" dirty="0">
                <a:solidFill>
                  <a:srgbClr val="456A1C"/>
                </a:solidFill>
                <a:latin typeface="+mj-lt"/>
              </a:rPr>
            </a:br>
            <a:r>
              <a:rPr lang="cs-CZ" sz="1400" b="1" dirty="0">
                <a:solidFill>
                  <a:srgbClr val="456A1C"/>
                </a:solidFill>
                <a:latin typeface="+mj-lt"/>
              </a:rPr>
              <a:t>hodnota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použitého funktoru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614817" y="4509532"/>
            <a:ext cx="1711876" cy="641638"/>
          </a:xfrm>
          <a:prstGeom prst="wedgeRoundRectCallout">
            <a:avLst>
              <a:gd name="adj1" fmla="val 5438"/>
              <a:gd name="adj2" fmla="val -4658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pozor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nejde o identický objekt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V</a:t>
            </a:r>
            <a:r>
              <a:rPr lang="cs-CZ" sz="2400" dirty="0"/>
              <a:t>ýsledek funktoru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120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3163" y="614289"/>
            <a:ext cx="8888437" cy="6091311"/>
          </a:xfrm>
        </p:spPr>
        <p:txBody>
          <a:bodyPr>
            <a:normAutofit/>
          </a:bodyPr>
          <a:lstStyle/>
          <a:p>
            <a:r>
              <a:rPr lang="en-US" sz="2400" dirty="0"/>
              <a:t>1</a:t>
            </a:r>
          </a:p>
          <a:p>
            <a:pPr marL="457200" lvl="1" indent="0">
              <a:buNone/>
            </a:pPr>
            <a:r>
              <a:rPr lang="cs-CZ" sz="2000" dirty="0"/>
              <a:t>vektor čísel </a:t>
            </a:r>
            <a:r>
              <a:rPr lang="cs-CZ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⇒</a:t>
            </a:r>
            <a:r>
              <a:rPr lang="cs-CZ" sz="2000" dirty="0"/>
              <a:t> multiset čísel větších než </a:t>
            </a:r>
            <a:r>
              <a:rPr lang="cs-CZ" sz="2000" b="1" dirty="0"/>
              <a:t>X</a:t>
            </a:r>
            <a:r>
              <a:rPr lang="cs-CZ" sz="2000" dirty="0"/>
              <a:t> inkrementovaný</a:t>
            </a:r>
            <a:r>
              <a:rPr lang="en-US" sz="2000" dirty="0" err="1"/>
              <a:t>ch</a:t>
            </a:r>
            <a:r>
              <a:rPr lang="cs-CZ" sz="2000" dirty="0"/>
              <a:t> o </a:t>
            </a:r>
            <a:r>
              <a:rPr lang="cs-CZ" sz="2000" b="1" dirty="0"/>
              <a:t>Y</a:t>
            </a:r>
          </a:p>
          <a:p>
            <a:r>
              <a:rPr lang="en-US" sz="2400" dirty="0"/>
              <a:t>2</a:t>
            </a:r>
            <a:endParaRPr lang="cs-CZ" sz="2400" dirty="0"/>
          </a:p>
          <a:p>
            <a:pPr marL="457200" lvl="1" indent="0">
              <a:buNone/>
            </a:pPr>
            <a:r>
              <a:rPr lang="cs-CZ" sz="2000" dirty="0"/>
              <a:t>najít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cs-CZ" sz="2000" dirty="0">
                <a:solidFill>
                  <a:schemeClr val="bg1">
                    <a:lumMod val="50000"/>
                  </a:schemeClr>
                </a:solidFill>
              </a:rPr>
              <a:t>první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sz="2000" dirty="0"/>
              <a:t> </a:t>
            </a:r>
            <a:r>
              <a:rPr lang="cs-CZ" sz="2000" dirty="0"/>
              <a:t>prvek odlišný od předchozího alespoň o n</a:t>
            </a:r>
          </a:p>
          <a:p>
            <a:r>
              <a:rPr lang="en-US" sz="2400" dirty="0"/>
              <a:t>3</a:t>
            </a:r>
            <a:endParaRPr lang="cs-CZ" sz="2400" dirty="0"/>
          </a:p>
          <a:p>
            <a:pPr marL="457200" lvl="1" indent="0">
              <a:buNone/>
            </a:pPr>
            <a:r>
              <a:rPr lang="cs-CZ" sz="2000" dirty="0"/>
              <a:t>inkrementovat čísla v zadaném </a:t>
            </a:r>
            <a:r>
              <a:rPr lang="cs-CZ" sz="2000" b="1" dirty="0"/>
              <a:t>rozsahu hodnot</a:t>
            </a:r>
            <a:br>
              <a:rPr lang="cs-CZ" sz="2000" dirty="0"/>
            </a:br>
            <a:r>
              <a:rPr lang="cs-CZ" sz="2000" dirty="0"/>
              <a:t>(první +n, druhé +</a:t>
            </a:r>
            <a:r>
              <a:rPr lang="en-US" sz="2000" dirty="0"/>
              <a:t>2</a:t>
            </a:r>
            <a:r>
              <a:rPr lang="cs-CZ" sz="2000" dirty="0"/>
              <a:t>n, ...)</a:t>
            </a:r>
          </a:p>
          <a:p>
            <a:r>
              <a:rPr lang="en-US" sz="2400" dirty="0"/>
              <a:t>4</a:t>
            </a:r>
            <a:endParaRPr lang="cs-CZ" sz="2400" dirty="0"/>
          </a:p>
          <a:p>
            <a:pPr marL="457200" lvl="1" indent="0">
              <a:buNone/>
            </a:pPr>
            <a:r>
              <a:rPr lang="cs-CZ" sz="2000" dirty="0"/>
              <a:t>najít číslo za největší dírou </a:t>
            </a:r>
            <a:r>
              <a:rPr lang="cs-CZ" sz="2000" dirty="0">
                <a:solidFill>
                  <a:schemeClr val="bg1">
                    <a:lumMod val="50000"/>
                  </a:schemeClr>
                </a:solidFill>
              </a:rPr>
              <a:t>(rozdíl sousedních hodnot)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/>
              <a:t>5</a:t>
            </a:r>
          </a:p>
          <a:p>
            <a:pPr marL="457200" lvl="1" indent="0">
              <a:buNone/>
            </a:pPr>
            <a:r>
              <a:rPr lang="cs-CZ" sz="2000" dirty="0"/>
              <a:t>součet </a:t>
            </a:r>
            <a:r>
              <a:rPr lang="en-US" sz="2000" dirty="0" err="1"/>
              <a:t>druh</a:t>
            </a:r>
            <a:r>
              <a:rPr lang="cs-CZ" sz="2000" dirty="0"/>
              <a:t>ých mocnin první a druhé poloviny vektoru do jiného kontejneru</a:t>
            </a:r>
          </a:p>
          <a:p>
            <a:pPr marL="457200" lvl="1" indent="0">
              <a:buNone/>
            </a:pPr>
            <a:r>
              <a:rPr lang="cs-CZ" sz="2000" dirty="0"/>
              <a:t>lichý prostřední prvek ignorujte</a:t>
            </a:r>
          </a:p>
          <a:p>
            <a:pPr marL="393192" lvl="1" indent="0">
              <a:buNone/>
            </a:pPr>
            <a:endParaRPr lang="cs-CZ" sz="2000" dirty="0"/>
          </a:p>
        </p:txBody>
      </p:sp>
      <p:sp>
        <p:nvSpPr>
          <p:cNvPr id="4" name="Rectangle 3"/>
          <p:cNvSpPr/>
          <p:nvPr/>
        </p:nvSpPr>
        <p:spPr>
          <a:xfrm>
            <a:off x="3709181" y="5328138"/>
            <a:ext cx="1371600" cy="381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66381" y="5328138"/>
            <a:ext cx="1371600" cy="381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32849" y="5328138"/>
            <a:ext cx="1371600" cy="381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33381" y="5328138"/>
            <a:ext cx="457200" cy="381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90581" y="5328138"/>
            <a:ext cx="457200" cy="381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153760" y="5532024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853343" y="543728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227002" y="5442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984752" y="543728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444010" y="5437289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98619" y="5437289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315691" y="5435229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2"/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2400" dirty="0"/>
              <a:t>Příklady na algoritmy, funktory a lambdy</a:t>
            </a:r>
          </a:p>
        </p:txBody>
      </p:sp>
    </p:spTree>
    <p:extLst>
      <p:ext uri="{BB962C8B-B14F-4D97-AF65-F5344CB8AC3E}">
        <p14:creationId xmlns:p14="http://schemas.microsoft.com/office/powerpoint/2010/main" val="29320952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Polymorfn</a:t>
            </a:r>
            <a:r>
              <a:rPr lang="cs-CZ" dirty="0"/>
              <a:t>í struktury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8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ular Callout 18"/>
          <p:cNvSpPr/>
          <p:nvPr/>
        </p:nvSpPr>
        <p:spPr>
          <a:xfrm>
            <a:off x="5977663" y="1532097"/>
            <a:ext cx="1354885" cy="344505"/>
          </a:xfrm>
          <a:prstGeom prst="wedgeRectCallout">
            <a:avLst>
              <a:gd name="adj1" fmla="val -49834"/>
              <a:gd name="adj2" fmla="val 289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i="1" dirty="0">
                <a:solidFill>
                  <a:srgbClr val="456A1C"/>
                </a:solidFill>
                <a:latin typeface="+mj-lt"/>
              </a:rPr>
              <a:t>C</a:t>
            </a:r>
            <a:r>
              <a:rPr lang="en-US" sz="1400" i="1" dirty="0">
                <a:solidFill>
                  <a:srgbClr val="456A1C"/>
                </a:solidFill>
                <a:latin typeface="+mj-lt"/>
              </a:rPr>
              <a:t>++20: format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2724" y="772025"/>
            <a:ext cx="4000250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</a:t>
            </a:r>
            <a:r>
              <a:rPr lang="cs-CZ" dirty="0"/>
              <a:t>include </a:t>
            </a:r>
            <a:r>
              <a:rPr lang="en-US" dirty="0"/>
              <a:t>&lt;</a:t>
            </a:r>
            <a:r>
              <a:rPr lang="en-US" b="1" dirty="0" err="1"/>
              <a:t>iostream</a:t>
            </a:r>
            <a:r>
              <a:rPr lang="en-US" dirty="0"/>
              <a:t>&gt;</a:t>
            </a:r>
          </a:p>
          <a:p>
            <a:endParaRPr lang="cs-CZ" dirty="0"/>
          </a:p>
          <a:p>
            <a:r>
              <a:rPr lang="cs-CZ" dirty="0"/>
              <a:t>int </a:t>
            </a:r>
            <a:r>
              <a:rPr lang="cs-CZ" b="1" dirty="0"/>
              <a:t>main</a:t>
            </a:r>
            <a:r>
              <a:rPr lang="cs-CZ" dirty="0"/>
              <a:t>()</a:t>
            </a:r>
          </a:p>
          <a:p>
            <a:r>
              <a:rPr lang="cs-CZ" dirty="0"/>
              <a:t>{</a:t>
            </a:r>
          </a:p>
          <a:p>
            <a:r>
              <a:rPr lang="en-US" dirty="0"/>
              <a:t>  </a:t>
            </a:r>
            <a:r>
              <a:rPr lang="cs-CZ" b="1" dirty="0"/>
              <a:t>std</a:t>
            </a:r>
            <a:r>
              <a:rPr lang="en-US" b="1" dirty="0"/>
              <a:t>::</a:t>
            </a:r>
            <a:r>
              <a:rPr lang="cs-CZ" b="1" dirty="0"/>
              <a:t>cout</a:t>
            </a:r>
            <a:r>
              <a:rPr lang="cs-CZ" dirty="0"/>
              <a:t> </a:t>
            </a:r>
            <a:r>
              <a:rPr lang="cs-CZ" b="1" dirty="0"/>
              <a:t>&lt;&lt;</a:t>
            </a:r>
            <a:r>
              <a:rPr lang="cs-CZ" dirty="0"/>
              <a:t> "</a:t>
            </a:r>
            <a:r>
              <a:rPr lang="en-US" dirty="0"/>
              <a:t>Hello world</a:t>
            </a:r>
            <a:r>
              <a:rPr lang="cs-CZ" dirty="0"/>
              <a:t>" </a:t>
            </a:r>
            <a:r>
              <a:rPr lang="cs-CZ" b="1" dirty="0"/>
              <a:t>&lt;&lt;</a:t>
            </a:r>
            <a:r>
              <a:rPr lang="cs-CZ" dirty="0"/>
              <a:t> </a:t>
            </a:r>
            <a:r>
              <a:rPr lang="en-US" b="1" dirty="0" err="1"/>
              <a:t>std</a:t>
            </a:r>
            <a:r>
              <a:rPr lang="en-US" b="1" dirty="0"/>
              <a:t>::</a:t>
            </a:r>
            <a:r>
              <a:rPr lang="cs-CZ" b="1" dirty="0"/>
              <a:t>endl</a:t>
            </a:r>
            <a:r>
              <a:rPr lang="cs-CZ" dirty="0"/>
              <a:t>;</a:t>
            </a:r>
          </a:p>
          <a:p>
            <a:r>
              <a:rPr lang="cs-CZ" dirty="0"/>
              <a:t>  return </a:t>
            </a:r>
            <a:r>
              <a:rPr lang="en-US" dirty="0"/>
              <a:t>0</a:t>
            </a:r>
            <a:r>
              <a:rPr lang="cs-CZ" dirty="0"/>
              <a:t>;</a:t>
            </a:r>
          </a:p>
          <a:p>
            <a:r>
              <a:rPr lang="cs-CZ" dirty="0"/>
              <a:t>}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world, </a:t>
            </a:r>
            <a:r>
              <a:rPr lang="en-US" dirty="0" err="1"/>
              <a:t>parametry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5013557" y="772025"/>
            <a:ext cx="1703041" cy="514734"/>
          </a:xfrm>
          <a:prstGeom prst="wedgeRectCallout">
            <a:avLst>
              <a:gd name="adj1" fmla="val -144588"/>
              <a:gd name="adj2" fmla="val -2598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nepou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ží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vejte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staré C knihovny (stdio, ...)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4645513" y="1649605"/>
            <a:ext cx="1383884" cy="532700"/>
          </a:xfrm>
          <a:prstGeom prst="wedgeRectCallout">
            <a:avLst>
              <a:gd name="adj1" fmla="val -65667"/>
              <a:gd name="adj2" fmla="val -37211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C++ knihovny: namespace std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36038" y="2885910"/>
            <a:ext cx="4591878" cy="366254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</a:t>
            </a:r>
            <a:r>
              <a:rPr lang="cs-CZ" dirty="0"/>
              <a:t>include </a:t>
            </a:r>
            <a:r>
              <a:rPr lang="en-US" dirty="0"/>
              <a:t>&lt;string&gt;</a:t>
            </a:r>
          </a:p>
          <a:p>
            <a:r>
              <a:rPr lang="en-US" dirty="0"/>
              <a:t>#</a:t>
            </a:r>
            <a:r>
              <a:rPr lang="cs-CZ" dirty="0"/>
              <a:t>include </a:t>
            </a:r>
            <a:r>
              <a:rPr lang="en-US" dirty="0"/>
              <a:t>&lt;vector&gt;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using namespace std;</a:t>
            </a:r>
          </a:p>
          <a:p>
            <a:endParaRPr lang="cs-CZ" sz="800" dirty="0"/>
          </a:p>
          <a:p>
            <a:r>
              <a:rPr lang="cs-CZ" dirty="0"/>
              <a:t>int </a:t>
            </a:r>
            <a:r>
              <a:rPr lang="en-US" dirty="0" err="1"/>
              <a:t>doit</a:t>
            </a:r>
            <a:r>
              <a:rPr lang="en-US" dirty="0"/>
              <a:t>(</a:t>
            </a:r>
            <a:r>
              <a:rPr lang="cs-CZ" dirty="0"/>
              <a:t> </a:t>
            </a:r>
            <a:r>
              <a:rPr lang="cs-CZ" b="1" dirty="0">
                <a:solidFill>
                  <a:srgbClr val="FF0000"/>
                </a:solidFill>
              </a:rPr>
              <a:t>co</a:t>
            </a:r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cs-CZ" b="1" dirty="0">
                <a:solidFill>
                  <a:srgbClr val="FF0000"/>
                </a:solidFill>
              </a:rPr>
              <a:t>st </a:t>
            </a:r>
            <a:r>
              <a:rPr lang="cs-CZ" dirty="0"/>
              <a:t>string</a:t>
            </a:r>
            <a:r>
              <a:rPr lang="en-US" b="1" dirty="0">
                <a:solidFill>
                  <a:srgbClr val="FF0000"/>
                </a:solidFill>
              </a:rPr>
              <a:t>&amp;</a:t>
            </a:r>
            <a:r>
              <a:rPr lang="cs-CZ" dirty="0"/>
              <a:t> s</a:t>
            </a:r>
            <a:r>
              <a:rPr lang="en-US" dirty="0"/>
              <a:t>) { ... }</a:t>
            </a:r>
          </a:p>
          <a:p>
            <a:endParaRPr lang="en-US" sz="800" dirty="0"/>
          </a:p>
          <a:p>
            <a:r>
              <a:rPr lang="en-US" dirty="0"/>
              <a:t>void </a:t>
            </a:r>
            <a:r>
              <a:rPr lang="en-US" dirty="0" err="1"/>
              <a:t>zpracuj</a:t>
            </a:r>
            <a:r>
              <a:rPr lang="en-US" dirty="0"/>
              <a:t>( </a:t>
            </a:r>
            <a:r>
              <a:rPr lang="en-US" b="1" dirty="0" err="1"/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vector&lt;string&gt;</a:t>
            </a:r>
            <a:r>
              <a:rPr lang="en-US" b="1" dirty="0"/>
              <a:t>&amp;</a:t>
            </a:r>
            <a:r>
              <a:rPr lang="en-US" dirty="0"/>
              <a:t> a) {</a:t>
            </a:r>
          </a:p>
          <a:p>
            <a:r>
              <a:rPr lang="en-US" dirty="0"/>
              <a:t>   ... </a:t>
            </a:r>
            <a:r>
              <a:rPr lang="cs-CZ" dirty="0"/>
              <a:t>a</a:t>
            </a:r>
            <a:r>
              <a:rPr lang="en-US" b="1" dirty="0"/>
              <a:t>[</a:t>
            </a:r>
            <a:r>
              <a:rPr lang="en-US" dirty="0" err="1"/>
              <a:t>i</a:t>
            </a:r>
            <a:r>
              <a:rPr lang="en-US" b="1" dirty="0"/>
              <a:t>]</a:t>
            </a:r>
            <a:r>
              <a:rPr lang="en-US" dirty="0"/>
              <a:t> ...</a:t>
            </a:r>
          </a:p>
          <a:p>
            <a:r>
              <a:rPr lang="en-US" dirty="0"/>
              <a:t>}</a:t>
            </a:r>
          </a:p>
          <a:p>
            <a:endParaRPr lang="cs-CZ" sz="800" dirty="0"/>
          </a:p>
          <a:p>
            <a:r>
              <a:rPr lang="cs-CZ" dirty="0"/>
              <a:t>int main( int argc, char ** argv)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</a:t>
            </a:r>
            <a:r>
              <a:rPr lang="cs-CZ" dirty="0">
                <a:solidFill>
                  <a:srgbClr val="0070C0"/>
                </a:solidFill>
              </a:rPr>
              <a:t>vector&lt;string&gt; </a:t>
            </a:r>
            <a:r>
              <a:rPr lang="cs-CZ" dirty="0"/>
              <a:t>arg</a:t>
            </a:r>
            <a:r>
              <a:rPr lang="en-US" dirty="0"/>
              <a:t>(</a:t>
            </a:r>
            <a:r>
              <a:rPr lang="cs-CZ" dirty="0"/>
              <a:t> argv, argv+argc);</a:t>
            </a:r>
          </a:p>
          <a:p>
            <a:endParaRPr lang="en-US" sz="800" dirty="0"/>
          </a:p>
          <a:p>
            <a:r>
              <a:rPr lang="cs-CZ" dirty="0"/>
              <a:t> 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if ( arg.size()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1 &amp;&amp; arg[1] == "--help" )  {</a:t>
            </a:r>
          </a:p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   cout &lt;&lt; "Usage: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myprg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...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"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&lt;&lt; endl;</a:t>
            </a:r>
          </a:p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   return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 }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  </a:t>
            </a:r>
            <a:r>
              <a:rPr lang="en-US" dirty="0" err="1"/>
              <a:t>zpracuj</a:t>
            </a:r>
            <a:r>
              <a:rPr lang="en-US" dirty="0"/>
              <a:t>( </a:t>
            </a:r>
            <a:r>
              <a:rPr lang="en-US" dirty="0" err="1"/>
              <a:t>arg</a:t>
            </a:r>
            <a:r>
              <a:rPr lang="en-US" dirty="0"/>
              <a:t>);</a:t>
            </a:r>
            <a:endParaRPr lang="cs-CZ" dirty="0"/>
          </a:p>
        </p:txBody>
      </p:sp>
      <p:sp>
        <p:nvSpPr>
          <p:cNvPr id="26" name="Rounded Rectangular Callout 25"/>
          <p:cNvSpPr/>
          <p:nvPr/>
        </p:nvSpPr>
        <p:spPr>
          <a:xfrm>
            <a:off x="801278" y="2955519"/>
            <a:ext cx="3026004" cy="527690"/>
          </a:xfrm>
          <a:prstGeom prst="wedgeRoundRectCallout">
            <a:avLst>
              <a:gd name="adj1" fmla="val 61857"/>
              <a:gd name="adj2" fmla="val 3778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rozbalení std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nikdy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v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headeru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801278" y="3637557"/>
            <a:ext cx="3026004" cy="523051"/>
          </a:xfrm>
          <a:prstGeom prst="wedgeRoundRectCallout">
            <a:avLst>
              <a:gd name="adj1" fmla="val 81618"/>
              <a:gd name="adj2" fmla="val 266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předávání parametrů odkazem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konstantní reference</a:t>
            </a:r>
          </a:p>
        </p:txBody>
      </p:sp>
      <p:sp>
        <p:nvSpPr>
          <p:cNvPr id="28" name="Rounded Rectangular Callout 27"/>
          <p:cNvSpPr/>
          <p:nvPr/>
        </p:nvSpPr>
        <p:spPr>
          <a:xfrm>
            <a:off x="801278" y="4746970"/>
            <a:ext cx="3026004" cy="517880"/>
          </a:xfrm>
          <a:prstGeom prst="wedgeRoundRectCallout">
            <a:avLst>
              <a:gd name="adj1" fmla="val 62165"/>
              <a:gd name="adj2" fmla="val -4017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Solution Explorer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/ Project Properties /  Debugging /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Command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Arg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u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m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e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nts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801278" y="5422578"/>
            <a:ext cx="3026004" cy="268663"/>
          </a:xfrm>
          <a:prstGeom prst="wedgeRoundRectCallout">
            <a:avLst>
              <a:gd name="adj1" fmla="val 66790"/>
              <a:gd name="adj2" fmla="val -6359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vektor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pro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komfortn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ější zpracování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801278" y="5848969"/>
            <a:ext cx="3026004" cy="268663"/>
          </a:xfrm>
          <a:prstGeom prst="wedgeRoundRectCallout">
            <a:avLst>
              <a:gd name="adj1" fmla="val 68385"/>
              <a:gd name="adj2" fmla="val -6729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ošetření parametrů příkazové řádky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801278" y="4319154"/>
            <a:ext cx="3026004" cy="268663"/>
          </a:xfrm>
          <a:prstGeom prst="wedgeRoundRectCallout">
            <a:avLst>
              <a:gd name="adj1" fmla="val 63488"/>
              <a:gd name="adj2" fmla="val -4032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ří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stup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k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prvk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ům vectoru  (0-based)</a:t>
            </a:r>
          </a:p>
        </p:txBody>
      </p:sp>
      <p:sp>
        <p:nvSpPr>
          <p:cNvPr id="33" name="Rounded Rectangular Callout 32"/>
          <p:cNvSpPr/>
          <p:nvPr/>
        </p:nvSpPr>
        <p:spPr>
          <a:xfrm>
            <a:off x="6655106" y="2732215"/>
            <a:ext cx="2286000" cy="581307"/>
          </a:xfrm>
          <a:prstGeom prst="wedgeRoundRectCallout">
            <a:avLst>
              <a:gd name="adj1" fmla="val -31581"/>
              <a:gd name="adj2" fmla="val 4281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ředávání parametrů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vždy hodnotou ➟ kopie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7766051" y="4287161"/>
            <a:ext cx="1217476" cy="332648"/>
          </a:xfrm>
          <a:prstGeom prst="wedgeRoundRectCallout">
            <a:avLst>
              <a:gd name="adj1" fmla="val -31581"/>
              <a:gd name="adj2" fmla="val 4281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efektivita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8" name="Rectangular Callout 37"/>
          <p:cNvSpPr/>
          <p:nvPr/>
        </p:nvSpPr>
        <p:spPr>
          <a:xfrm>
            <a:off x="2029147" y="1940772"/>
            <a:ext cx="1185394" cy="478317"/>
          </a:xfrm>
          <a:prstGeom prst="wedgeRectCallout">
            <a:avLst>
              <a:gd name="adj1" fmla="val -67098"/>
              <a:gd name="adj2" fmla="val -61731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přetížený operátor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&lt;&lt;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801278" y="6279788"/>
            <a:ext cx="3026004" cy="268663"/>
          </a:xfrm>
          <a:prstGeom prst="wedgeRoundRectCallout">
            <a:avLst>
              <a:gd name="adj1" fmla="val 66516"/>
              <a:gd name="adj2" fmla="val -3746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vlastní funkcionalita mimo main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7019107" y="768428"/>
            <a:ext cx="1921999" cy="344505"/>
          </a:xfrm>
          <a:prstGeom prst="wedgeRectCallout">
            <a:avLst>
              <a:gd name="adj1" fmla="val -49834"/>
              <a:gd name="adj2" fmla="val 289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www.cppreference.com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3" name="Rounded Rectangular Callout 34">
            <a:extLst>
              <a:ext uri="{FF2B5EF4-FFF2-40B4-BE49-F238E27FC236}">
                <a16:creationId xmlns:a16="http://schemas.microsoft.com/office/drawing/2014/main" id="{B4E741E4-CAAF-4219-B4D9-0EE7B147A9D3}"/>
              </a:ext>
            </a:extLst>
          </p:cNvPr>
          <p:cNvSpPr/>
          <p:nvPr/>
        </p:nvSpPr>
        <p:spPr>
          <a:xfrm>
            <a:off x="7766050" y="6122476"/>
            <a:ext cx="1217477" cy="332648"/>
          </a:xfrm>
          <a:prstGeom prst="wedgeRoundRectCallout">
            <a:avLst>
              <a:gd name="adj1" fmla="val -31581"/>
              <a:gd name="adj2" fmla="val 4281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dekompozice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587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5" grpId="0" animBg="1"/>
      <p:bldP spid="21" grpId="0" animBg="1"/>
      <p:bldP spid="2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Polymorfn</a:t>
            </a:r>
            <a:r>
              <a:rPr lang="cs-CZ" dirty="0"/>
              <a:t>í datové struktury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0"/>
          </p:nvPr>
        </p:nvSpPr>
        <p:spPr>
          <a:xfrm>
            <a:off x="81280" y="560833"/>
            <a:ext cx="8834120" cy="359790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 err="1"/>
              <a:t>probl</a:t>
            </a:r>
            <a:r>
              <a:rPr lang="cs-CZ" sz="2400" dirty="0"/>
              <a:t>ém</a:t>
            </a:r>
          </a:p>
          <a:p>
            <a:pPr lvl="1"/>
            <a:r>
              <a:rPr lang="cs-CZ" sz="2000" dirty="0"/>
              <a:t>kontejner obsahující hodnoty libovolného typu</a:t>
            </a:r>
          </a:p>
          <a:p>
            <a:pPr lvl="1"/>
            <a:r>
              <a:rPr lang="cs-CZ" sz="2000" dirty="0"/>
              <a:t>int, double, string, complex, zlomky, ...</a:t>
            </a:r>
          </a:p>
          <a:p>
            <a:pPr lvl="1"/>
            <a:endParaRPr lang="cs-CZ" sz="700" dirty="0"/>
          </a:p>
          <a:p>
            <a:r>
              <a:rPr lang="cs-CZ" sz="2400" dirty="0"/>
              <a:t>technické upřesnění</a:t>
            </a:r>
          </a:p>
          <a:p>
            <a:pPr lvl="1"/>
            <a:r>
              <a:rPr lang="cs-CZ" sz="2000" dirty="0"/>
              <a:t>třída Seznam, operace add, print</a:t>
            </a:r>
          </a:p>
          <a:p>
            <a:pPr lvl="1"/>
            <a:r>
              <a:rPr lang="cs-CZ" sz="2000" dirty="0"/>
              <a:t>společný předek prvků </a:t>
            </a:r>
            <a:r>
              <a:rPr lang="cs-CZ" sz="2000" dirty="0">
                <a:solidFill>
                  <a:schemeClr val="accent1"/>
                </a:solidFill>
              </a:rPr>
              <a:t>AbstractVal</a:t>
            </a:r>
          </a:p>
          <a:p>
            <a:pPr lvl="1"/>
            <a:r>
              <a:rPr lang="cs-CZ" sz="2000" dirty="0"/>
              <a:t>konkrétní prvky </a:t>
            </a:r>
            <a:r>
              <a:rPr lang="cs-CZ" sz="2000" dirty="0">
                <a:solidFill>
                  <a:srgbClr val="FF0000"/>
                </a:solidFill>
              </a:rPr>
              <a:t>IntVal</a:t>
            </a:r>
            <a:r>
              <a:rPr lang="cs-CZ" sz="2000" dirty="0"/>
              <a:t>, </a:t>
            </a:r>
            <a:r>
              <a:rPr lang="cs-CZ" sz="2000" dirty="0">
                <a:solidFill>
                  <a:srgbClr val="33D95E"/>
                </a:solidFill>
              </a:rPr>
              <a:t>StringVal</a:t>
            </a:r>
            <a:r>
              <a:rPr lang="cs-CZ" sz="2000" dirty="0"/>
              <a:t>, ...</a:t>
            </a:r>
          </a:p>
          <a:p>
            <a:pPr lvl="1"/>
            <a:r>
              <a:rPr lang="cs-CZ" sz="2000" dirty="0"/>
              <a:t>stačí jednoduchá implementace vektorem</a:t>
            </a:r>
          </a:p>
          <a:p>
            <a:pPr lvl="1"/>
            <a:r>
              <a:rPr lang="cs-CZ" sz="2000" dirty="0"/>
              <a:t>pole objektů vs. pole </a:t>
            </a:r>
            <a:r>
              <a:rPr lang="en-US" sz="2000" dirty="0"/>
              <a:t>'</a:t>
            </a:r>
            <a:r>
              <a:rPr lang="cs-CZ" sz="2000" dirty="0"/>
              <a:t>odkazů</a:t>
            </a:r>
            <a:r>
              <a:rPr lang="en-US" sz="2000" dirty="0"/>
              <a:t>'</a:t>
            </a:r>
            <a:endParaRPr lang="cs-CZ" sz="2000" dirty="0"/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4461970" y="4340352"/>
            <a:ext cx="3148124" cy="60417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en-US" sz="1400" b="1" i="1" noProof="1">
              <a:latin typeface="Courier New" pitchFamily="49" charset="0"/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724258" y="4432011"/>
            <a:ext cx="366474" cy="431555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5084620" y="4432011"/>
            <a:ext cx="366473" cy="431555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5444983" y="4432011"/>
            <a:ext cx="366474" cy="431555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5803758" y="4432011"/>
            <a:ext cx="366474" cy="431555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16210" y="5546831"/>
            <a:ext cx="1318983" cy="753423"/>
            <a:chOff x="4259262" y="5975351"/>
            <a:chExt cx="1296987" cy="665163"/>
          </a:xfrm>
        </p:grpSpPr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4259262" y="5975351"/>
              <a:ext cx="1296987" cy="53340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I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5195887" y="6119814"/>
              <a:ext cx="304800" cy="2286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l">
                <a:spcBef>
                  <a:spcPct val="50000"/>
                </a:spcBef>
              </a:pPr>
              <a:r>
                <a:rPr lang="en-US" sz="1400" b="1">
                  <a:latin typeface="Courier New" pitchFamily="49" charset="0"/>
                </a:rPr>
                <a:t>x</a:t>
              </a:r>
              <a:endParaRPr lang="en-US" sz="1400" b="1" noProof="1">
                <a:latin typeface="Courier New" pitchFamily="49" charset="0"/>
              </a:endParaRPr>
            </a:p>
          </p:txBody>
        </p:sp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4548187" y="6076951"/>
              <a:ext cx="574675" cy="381000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A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4835524" y="6191251"/>
              <a:ext cx="152400" cy="152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>
              <a:off x="4906962" y="6335714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cs-CZ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204716" y="5521430"/>
            <a:ext cx="1318983" cy="753423"/>
            <a:chOff x="4259262" y="5975351"/>
            <a:chExt cx="1296987" cy="665163"/>
          </a:xfrm>
        </p:grpSpPr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4259262" y="5975351"/>
              <a:ext cx="1296987" cy="53340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I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5195887" y="6119814"/>
              <a:ext cx="304800" cy="2286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l">
                <a:spcBef>
                  <a:spcPct val="50000"/>
                </a:spcBef>
              </a:pPr>
              <a:r>
                <a:rPr lang="en-US" sz="1400" b="1">
                  <a:latin typeface="Courier New" pitchFamily="49" charset="0"/>
                </a:rPr>
                <a:t>x</a:t>
              </a:r>
              <a:endParaRPr lang="en-US" sz="1400" b="1" noProof="1">
                <a:latin typeface="Courier New" pitchFamily="49" charset="0"/>
              </a:endParaRPr>
            </a:p>
          </p:txBody>
        </p:sp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4548187" y="6076951"/>
              <a:ext cx="574675" cy="381000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A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4835524" y="6191251"/>
              <a:ext cx="152400" cy="152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4906962" y="6335714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cs-CZ"/>
            </a:p>
          </p:txBody>
        </p:sp>
      </p:grp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5560988" y="4566295"/>
            <a:ext cx="1977668" cy="11418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flipH="1">
            <a:off x="4214934" y="4566295"/>
            <a:ext cx="731333" cy="11418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grpSp>
        <p:nvGrpSpPr>
          <p:cNvPr id="32" name="Group 31"/>
          <p:cNvGrpSpPr/>
          <p:nvPr/>
        </p:nvGrpSpPr>
        <p:grpSpPr>
          <a:xfrm>
            <a:off x="5571972" y="5521430"/>
            <a:ext cx="1318983" cy="753423"/>
            <a:chOff x="5915024" y="5949950"/>
            <a:chExt cx="1296987" cy="665163"/>
          </a:xfrm>
        </p:grpSpPr>
        <p:sp>
          <p:nvSpPr>
            <p:cNvPr id="33" name="Text Box 4"/>
            <p:cNvSpPr txBox="1">
              <a:spLocks noChangeArrowheads="1"/>
            </p:cNvSpPr>
            <p:nvPr/>
          </p:nvSpPr>
          <p:spPr bwMode="auto">
            <a:xfrm>
              <a:off x="5915024" y="5949950"/>
              <a:ext cx="1296987" cy="533400"/>
            </a:xfrm>
            <a:prstGeom prst="rect">
              <a:avLst/>
            </a:prstGeom>
            <a:solidFill>
              <a:srgbClr val="33D95E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cs-CZ" sz="1400" b="1" i="1" dirty="0">
                  <a:latin typeface="Courier New" pitchFamily="49" charset="0"/>
                </a:rPr>
                <a:t>SV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34" name="Text Box 5"/>
            <p:cNvSpPr txBox="1">
              <a:spLocks noChangeArrowheads="1"/>
            </p:cNvSpPr>
            <p:nvPr/>
          </p:nvSpPr>
          <p:spPr bwMode="auto">
            <a:xfrm>
              <a:off x="6851649" y="6094413"/>
              <a:ext cx="304800" cy="2286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l">
                <a:spcBef>
                  <a:spcPct val="50000"/>
                </a:spcBef>
              </a:pPr>
              <a:r>
                <a:rPr lang="cs-CZ" sz="1400" b="1" dirty="0">
                  <a:latin typeface="Courier New" pitchFamily="49" charset="0"/>
                </a:rPr>
                <a:t>s</a:t>
              </a:r>
              <a:endParaRPr lang="en-US" sz="1400" b="1" noProof="1">
                <a:latin typeface="Courier New" pitchFamily="49" charset="0"/>
              </a:endParaRPr>
            </a:p>
          </p:txBody>
        </p: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6203949" y="6051550"/>
              <a:ext cx="574675" cy="381000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A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36" name="Rectangle 8"/>
            <p:cNvSpPr>
              <a:spLocks noChangeArrowheads="1"/>
            </p:cNvSpPr>
            <p:nvPr/>
          </p:nvSpPr>
          <p:spPr bwMode="auto">
            <a:xfrm>
              <a:off x="6491286" y="6165850"/>
              <a:ext cx="152400" cy="152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6562724" y="6310313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cs-CZ"/>
            </a:p>
          </p:txBody>
        </p:sp>
      </p:grpSp>
      <p:sp>
        <p:nvSpPr>
          <p:cNvPr id="38" name="Line 27"/>
          <p:cNvSpPr>
            <a:spLocks noChangeShapeType="1"/>
          </p:cNvSpPr>
          <p:nvPr/>
        </p:nvSpPr>
        <p:spPr bwMode="auto">
          <a:xfrm>
            <a:off x="5222596" y="4566295"/>
            <a:ext cx="660298" cy="11418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39" name="Rounded Rectangular Callout 38"/>
          <p:cNvSpPr/>
          <p:nvPr/>
        </p:nvSpPr>
        <p:spPr>
          <a:xfrm>
            <a:off x="1030258" y="4642441"/>
            <a:ext cx="1712271" cy="1284696"/>
          </a:xfrm>
          <a:prstGeom prst="wedgeRoundRectCallout">
            <a:avLst>
              <a:gd name="adj1" fmla="val 7328"/>
              <a:gd name="adj2" fmla="val -4938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jin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é možnosti: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structural typing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type erasure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variant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☞ Advanced C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++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227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30" grpId="0" animBg="1"/>
      <p:bldP spid="31" grpId="0" animBg="1"/>
      <p:bldP spid="38" grpId="0" animBg="1"/>
      <p:bldP spid="3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Polymorfn</a:t>
            </a:r>
            <a:r>
              <a:rPr lang="cs-CZ" dirty="0"/>
              <a:t>í struktury</a:t>
            </a:r>
            <a:r>
              <a:rPr lang="en-US" dirty="0"/>
              <a:t> - </a:t>
            </a:r>
            <a:r>
              <a:rPr lang="cs-CZ" dirty="0"/>
              <a:t>základní </a:t>
            </a:r>
            <a:r>
              <a:rPr lang="en-US" dirty="0"/>
              <a:t>ide</a:t>
            </a:r>
            <a:r>
              <a:rPr lang="cs-CZ" dirty="0"/>
              <a:t>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3307977" cy="133882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AbstractVal 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virtual void print() = 0;</a:t>
            </a:r>
          </a:p>
          <a:p>
            <a:r>
              <a:rPr lang="cs-CZ" dirty="0"/>
              <a:t>};</a:t>
            </a:r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cs-CZ" dirty="0" err="1"/>
              <a:t>V</a:t>
            </a:r>
            <a:r>
              <a:rPr lang="en-US" dirty="0" err="1"/>
              <a:t>alptr</a:t>
            </a:r>
            <a:r>
              <a:rPr lang="en-US" dirty="0"/>
              <a:t> = </a:t>
            </a:r>
            <a:r>
              <a:rPr lang="az-Cyrl-AZ" dirty="0">
                <a:solidFill>
                  <a:srgbClr val="0033CC"/>
                </a:solidFill>
              </a:rPr>
              <a:t>ӁԘ</a:t>
            </a:r>
            <a:r>
              <a:rPr lang="el-GR" dirty="0">
                <a:solidFill>
                  <a:srgbClr val="0033CC"/>
                </a:solidFill>
              </a:rPr>
              <a:t>Ψ</a:t>
            </a:r>
            <a:r>
              <a:rPr lang="en-US" dirty="0"/>
              <a:t>&lt;</a:t>
            </a:r>
            <a:r>
              <a:rPr lang="en-US" dirty="0" err="1"/>
              <a:t>AbstractVal</a:t>
            </a:r>
            <a:r>
              <a:rPr lang="en-US" dirty="0"/>
              <a:t>&gt;;</a:t>
            </a:r>
            <a:endParaRPr lang="cs-CZ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978492" y="3026448"/>
            <a:ext cx="1078907" cy="537537"/>
          </a:xfrm>
          <a:prstGeom prst="wedgeRoundRectCallout">
            <a:avLst>
              <a:gd name="adj1" fmla="val 40391"/>
              <a:gd name="adj2" fmla="val -13007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typ odkazu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00700" y="1295400"/>
            <a:ext cx="2350179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Seznam</a:t>
            </a:r>
            <a:r>
              <a:rPr lang="en-US" dirty="0"/>
              <a:t> </a:t>
            </a:r>
            <a:r>
              <a:rPr lang="cs-CZ" dirty="0"/>
              <a:t>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void add( V</a:t>
            </a:r>
            <a:r>
              <a:rPr lang="en-US" dirty="0" err="1"/>
              <a:t>alptr</a:t>
            </a:r>
            <a:r>
              <a:rPr lang="cs-CZ" dirty="0"/>
              <a:t> p)</a:t>
            </a:r>
            <a:r>
              <a:rPr lang="en-US" dirty="0"/>
              <a:t>;</a:t>
            </a:r>
            <a:endParaRPr lang="cs-CZ" dirty="0"/>
          </a:p>
          <a:p>
            <a:r>
              <a:rPr lang="cs-CZ" dirty="0"/>
              <a:t>  void print()</a:t>
            </a:r>
            <a:r>
              <a:rPr lang="en-US" dirty="0"/>
              <a:t>;</a:t>
            </a:r>
            <a:endParaRPr lang="cs-CZ" dirty="0"/>
          </a:p>
          <a:p>
            <a:r>
              <a:rPr lang="cs-CZ" dirty="0"/>
              <a:t>private:</a:t>
            </a:r>
          </a:p>
          <a:p>
            <a:r>
              <a:rPr lang="cs-CZ" dirty="0"/>
              <a:t>  vector&lt;V</a:t>
            </a:r>
            <a:r>
              <a:rPr lang="en-US" dirty="0" err="1"/>
              <a:t>alptr</a:t>
            </a:r>
            <a:r>
              <a:rPr lang="cs-CZ" dirty="0"/>
              <a:t>&gt; pole</a:t>
            </a:r>
            <a:r>
              <a:rPr lang="en-US" dirty="0"/>
              <a:t>_</a:t>
            </a:r>
            <a:r>
              <a:rPr lang="cs-CZ" dirty="0"/>
              <a:t>;</a:t>
            </a:r>
          </a:p>
          <a:p>
            <a:r>
              <a:rPr lang="cs-CZ" dirty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1" y="4378036"/>
            <a:ext cx="3307976" cy="133882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int main() {</a:t>
            </a:r>
          </a:p>
          <a:p>
            <a:r>
              <a:rPr lang="cs-CZ" dirty="0"/>
              <a:t>  Seznam s;</a:t>
            </a:r>
          </a:p>
          <a:p>
            <a:r>
              <a:rPr lang="cs-CZ" dirty="0"/>
              <a:t>  s.add( </a:t>
            </a:r>
            <a:r>
              <a:rPr lang="az-Cyrl-AZ" dirty="0">
                <a:solidFill>
                  <a:srgbClr val="0033CC"/>
                </a:solidFill>
              </a:rPr>
              <a:t>ӁԘ</a:t>
            </a:r>
            <a:r>
              <a:rPr lang="el-GR" dirty="0">
                <a:solidFill>
                  <a:srgbClr val="0033CC"/>
                </a:solidFill>
              </a:rPr>
              <a:t>Ψ</a:t>
            </a:r>
            <a:r>
              <a:rPr lang="cs-CZ" dirty="0"/>
              <a:t>&lt;IntVal&gt;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cs-CZ" dirty="0"/>
              <a:t>123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cs-CZ" dirty="0"/>
              <a:t> );</a:t>
            </a:r>
          </a:p>
          <a:p>
            <a:r>
              <a:rPr lang="cs-CZ" dirty="0"/>
              <a:t>  s.add( </a:t>
            </a:r>
            <a:r>
              <a:rPr lang="az-Cyrl-AZ" dirty="0">
                <a:solidFill>
                  <a:srgbClr val="0033CC"/>
                </a:solidFill>
              </a:rPr>
              <a:t>ӁԘ</a:t>
            </a:r>
            <a:r>
              <a:rPr lang="el-GR" dirty="0">
                <a:solidFill>
                  <a:srgbClr val="0033CC"/>
                </a:solidFill>
              </a:rPr>
              <a:t>Ψ</a:t>
            </a:r>
            <a:r>
              <a:rPr lang="cs-CZ" dirty="0"/>
              <a:t>&lt;StringVal&gt;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cs-CZ" dirty="0"/>
              <a:t>"</a:t>
            </a:r>
            <a:r>
              <a:rPr lang="en-US" dirty="0" err="1"/>
              <a:t>abc</a:t>
            </a:r>
            <a:r>
              <a:rPr lang="cs-CZ" dirty="0"/>
              <a:t>"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cs-CZ" dirty="0"/>
              <a:t> );</a:t>
            </a:r>
          </a:p>
          <a:p>
            <a:r>
              <a:rPr lang="cs-CZ" dirty="0"/>
              <a:t>  s.print();</a:t>
            </a:r>
          </a:p>
          <a:p>
            <a:r>
              <a:rPr lang="cs-CZ" dirty="0"/>
              <a:t>}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362200" y="3026448"/>
            <a:ext cx="2384989" cy="519321"/>
          </a:xfrm>
          <a:prstGeom prst="wedgeRoundRectCallout">
            <a:avLst>
              <a:gd name="adj1" fmla="val 1249"/>
              <a:gd name="adj2" fmla="val -25933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abstraktní předek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umí existovat a vytisknout se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328160" y="3194939"/>
            <a:ext cx="1536997" cy="350830"/>
          </a:xfrm>
          <a:prstGeom prst="wedgeRoundRectCallout">
            <a:avLst>
              <a:gd name="adj1" fmla="val 8837"/>
              <a:gd name="adj2" fmla="val -2109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vektor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odkaz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ů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3000375" y="6086475"/>
            <a:ext cx="1066800" cy="350830"/>
          </a:xfrm>
          <a:prstGeom prst="wedgeRoundRectCallout">
            <a:avLst>
              <a:gd name="adj1" fmla="val -69434"/>
              <a:gd name="adj2" fmla="val -20006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použití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>
          <a:xfrm>
            <a:off x="4747189" y="4124686"/>
            <a:ext cx="4244411" cy="245084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az-Cyrl-AZ" dirty="0">
                <a:solidFill>
                  <a:srgbClr val="0033CC"/>
                </a:solidFill>
              </a:rPr>
              <a:t>ӁԘ</a:t>
            </a:r>
            <a:r>
              <a:rPr lang="el-GR" dirty="0">
                <a:solidFill>
                  <a:srgbClr val="0033CC"/>
                </a:solidFill>
              </a:rPr>
              <a:t>Ψ</a:t>
            </a:r>
            <a:r>
              <a:rPr lang="cs-CZ" dirty="0">
                <a:solidFill>
                  <a:srgbClr val="0033CC"/>
                </a:solidFill>
              </a:rPr>
              <a:t> </a:t>
            </a:r>
            <a:r>
              <a:rPr lang="en-US" dirty="0"/>
              <a:t>?</a:t>
            </a:r>
            <a:endParaRPr lang="cs-CZ" dirty="0">
              <a:solidFill>
                <a:srgbClr val="9900CC"/>
              </a:solidFill>
            </a:endParaRPr>
          </a:p>
          <a:p>
            <a:pPr lvl="1"/>
            <a:r>
              <a:rPr lang="cs-CZ" dirty="0"/>
              <a:t>AbstractVal </a:t>
            </a:r>
            <a:r>
              <a:rPr lang="en-US" dirty="0"/>
              <a:t>*</a:t>
            </a:r>
          </a:p>
          <a:p>
            <a:pPr lvl="1"/>
            <a:r>
              <a:rPr lang="en-US" dirty="0" err="1"/>
              <a:t>AbstractVal</a:t>
            </a:r>
            <a:r>
              <a:rPr lang="en-US" dirty="0"/>
              <a:t> &amp;</a:t>
            </a:r>
          </a:p>
          <a:p>
            <a:pPr lvl="1"/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AbstractVal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shared_ptr</a:t>
            </a:r>
            <a:r>
              <a:rPr lang="en-US" dirty="0"/>
              <a:t>&lt;</a:t>
            </a:r>
            <a:r>
              <a:rPr lang="en-US" dirty="0" err="1"/>
              <a:t>AbstractVal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iterator</a:t>
            </a:r>
            <a:endParaRPr lang="cs-CZ" dirty="0"/>
          </a:p>
          <a:p>
            <a:pPr lvl="1"/>
            <a:r>
              <a:rPr lang="en-US" dirty="0"/>
              <a:t>... 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6177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Polymorfn</a:t>
            </a:r>
            <a:r>
              <a:rPr lang="cs-CZ" dirty="0"/>
              <a:t>í struktury - implementace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139977"/>
            <a:ext cx="3723613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include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memory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cs-CZ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cs-CZ" dirty="0"/>
              <a:t>class AbstractVal;</a:t>
            </a:r>
            <a:endParaRPr lang="en-US" dirty="0"/>
          </a:p>
          <a:p>
            <a:r>
              <a:rPr lang="en-US" dirty="0"/>
              <a:t>using </a:t>
            </a:r>
            <a:r>
              <a:rPr lang="cs-CZ" b="1" dirty="0"/>
              <a:t>V</a:t>
            </a:r>
            <a:r>
              <a:rPr lang="en-US" b="1" dirty="0" err="1"/>
              <a:t>alptr</a:t>
            </a:r>
            <a:r>
              <a:rPr lang="en-US" dirty="0"/>
              <a:t> = </a:t>
            </a:r>
            <a:r>
              <a:rPr lang="cs-CZ" dirty="0">
                <a:solidFill>
                  <a:srgbClr val="0033CC"/>
                </a:solidFill>
              </a:rPr>
              <a:t>unique</a:t>
            </a:r>
            <a:r>
              <a:rPr lang="en-US" dirty="0">
                <a:solidFill>
                  <a:srgbClr val="0033CC"/>
                </a:solidFill>
              </a:rPr>
              <a:t>_</a:t>
            </a:r>
            <a:r>
              <a:rPr lang="en-US" dirty="0" err="1">
                <a:solidFill>
                  <a:srgbClr val="0033CC"/>
                </a:solidFill>
              </a:rPr>
              <a:t>ptr</a:t>
            </a:r>
            <a:r>
              <a:rPr lang="en-US" dirty="0"/>
              <a:t>&lt;</a:t>
            </a:r>
            <a:r>
              <a:rPr lang="en-US" dirty="0" err="1"/>
              <a:t>AbstractVal</a:t>
            </a:r>
            <a:r>
              <a:rPr lang="en-US" dirty="0"/>
              <a:t>&gt;;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3877642" y="2209800"/>
            <a:ext cx="4961557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Seznam</a:t>
            </a:r>
            <a:r>
              <a:rPr lang="en-US" dirty="0"/>
              <a:t> </a:t>
            </a:r>
            <a:r>
              <a:rPr lang="cs-CZ" dirty="0"/>
              <a:t>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void add( </a:t>
            </a:r>
            <a:r>
              <a:rPr lang="cs-CZ" b="1" dirty="0"/>
              <a:t>V</a:t>
            </a:r>
            <a:r>
              <a:rPr lang="en-US" b="1" dirty="0" err="1"/>
              <a:t>alptr</a:t>
            </a:r>
            <a:r>
              <a:rPr lang="cs-CZ" dirty="0"/>
              <a:t> p)</a:t>
            </a:r>
            <a:r>
              <a:rPr lang="en-US" dirty="0"/>
              <a:t> </a:t>
            </a:r>
            <a:r>
              <a:rPr lang="cs-CZ" dirty="0"/>
              <a:t>{ pole.push_back( </a:t>
            </a:r>
            <a:r>
              <a:rPr lang="cs-CZ" dirty="0">
                <a:solidFill>
                  <a:srgbClr val="C00000"/>
                </a:solidFill>
              </a:rPr>
              <a:t>move</a:t>
            </a:r>
            <a:r>
              <a:rPr lang="cs-CZ" dirty="0"/>
              <a:t>( p)); }</a:t>
            </a:r>
          </a:p>
          <a:p>
            <a:r>
              <a:rPr lang="cs-CZ" dirty="0"/>
              <a:t>  void print()</a:t>
            </a:r>
            <a:r>
              <a:rPr lang="en-US" dirty="0"/>
              <a:t> </a:t>
            </a:r>
            <a:r>
              <a:rPr lang="cs-CZ" dirty="0"/>
              <a:t>{ for(auto</a:t>
            </a:r>
            <a:r>
              <a:rPr lang="en-US" dirty="0"/>
              <a:t>&amp;</a:t>
            </a:r>
            <a:r>
              <a:rPr lang="cs-CZ" dirty="0"/>
              <a:t>&amp; x : pole</a:t>
            </a:r>
            <a:r>
              <a:rPr lang="en-US" dirty="0"/>
              <a:t>_</a:t>
            </a:r>
            <a:r>
              <a:rPr lang="cs-CZ" dirty="0"/>
              <a:t>) x</a:t>
            </a:r>
            <a:r>
              <a:rPr lang="cs-CZ" b="1" dirty="0"/>
              <a:t>-&gt;print</a:t>
            </a:r>
            <a:r>
              <a:rPr lang="cs-CZ" dirty="0"/>
              <a:t>(); }</a:t>
            </a:r>
          </a:p>
          <a:p>
            <a:r>
              <a:rPr lang="cs-CZ" dirty="0"/>
              <a:t>private:</a:t>
            </a:r>
          </a:p>
          <a:p>
            <a:r>
              <a:rPr lang="cs-CZ" dirty="0"/>
              <a:t>  vector&lt;</a:t>
            </a:r>
            <a:r>
              <a:rPr lang="cs-CZ" b="1" dirty="0"/>
              <a:t>V</a:t>
            </a:r>
            <a:r>
              <a:rPr lang="en-US" b="1" dirty="0" err="1"/>
              <a:t>alptr</a:t>
            </a:r>
            <a:r>
              <a:rPr lang="cs-CZ" dirty="0"/>
              <a:t>&gt; pole</a:t>
            </a:r>
            <a:r>
              <a:rPr lang="en-US" dirty="0"/>
              <a:t>_</a:t>
            </a:r>
            <a:r>
              <a:rPr lang="cs-CZ" dirty="0"/>
              <a:t>;</a:t>
            </a:r>
          </a:p>
          <a:p>
            <a:r>
              <a:rPr lang="cs-CZ" dirty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378036"/>
            <a:ext cx="3821410" cy="133882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int main() {</a:t>
            </a:r>
          </a:p>
          <a:p>
            <a:r>
              <a:rPr lang="cs-CZ" dirty="0"/>
              <a:t>  Seznam s;</a:t>
            </a:r>
          </a:p>
          <a:p>
            <a:r>
              <a:rPr lang="cs-CZ" dirty="0"/>
              <a:t>  s.add( </a:t>
            </a:r>
            <a:r>
              <a:rPr lang="en-US" b="1" dirty="0" err="1"/>
              <a:t>make_unique</a:t>
            </a:r>
            <a:r>
              <a:rPr lang="cs-CZ" dirty="0"/>
              <a:t>&lt;</a:t>
            </a:r>
            <a:r>
              <a:rPr lang="cs-CZ" dirty="0">
                <a:solidFill>
                  <a:srgbClr val="FF0000"/>
                </a:solidFill>
              </a:rPr>
              <a:t>IntVal</a:t>
            </a:r>
            <a:r>
              <a:rPr lang="cs-CZ" dirty="0"/>
              <a:t>&gt;</a:t>
            </a:r>
            <a:r>
              <a:rPr lang="en-US" dirty="0"/>
              <a:t>(</a:t>
            </a:r>
            <a:r>
              <a:rPr lang="cs-CZ" dirty="0"/>
              <a:t>123</a:t>
            </a:r>
            <a:r>
              <a:rPr lang="en-US" dirty="0"/>
              <a:t>)</a:t>
            </a:r>
            <a:r>
              <a:rPr lang="cs-CZ" dirty="0"/>
              <a:t>);</a:t>
            </a:r>
          </a:p>
          <a:p>
            <a:r>
              <a:rPr lang="cs-CZ" dirty="0"/>
              <a:t>  s.add( </a:t>
            </a:r>
            <a:r>
              <a:rPr lang="en-US" b="1" dirty="0" err="1"/>
              <a:t>make_unique</a:t>
            </a:r>
            <a:r>
              <a:rPr lang="cs-CZ" dirty="0"/>
              <a:t>&lt;</a:t>
            </a:r>
            <a:r>
              <a:rPr lang="cs-CZ" dirty="0">
                <a:solidFill>
                  <a:srgbClr val="00B050"/>
                </a:solidFill>
              </a:rPr>
              <a:t>StringVal</a:t>
            </a:r>
            <a:r>
              <a:rPr lang="cs-CZ" dirty="0"/>
              <a:t>&gt;</a:t>
            </a:r>
            <a:r>
              <a:rPr lang="en-US" dirty="0"/>
              <a:t>(</a:t>
            </a:r>
            <a:r>
              <a:rPr lang="cs-CZ" dirty="0"/>
              <a:t>"456"</a:t>
            </a:r>
            <a:r>
              <a:rPr lang="en-US" dirty="0"/>
              <a:t>)</a:t>
            </a:r>
            <a:r>
              <a:rPr lang="cs-CZ" dirty="0"/>
              <a:t>);</a:t>
            </a:r>
          </a:p>
          <a:p>
            <a:r>
              <a:rPr lang="cs-CZ" dirty="0"/>
              <a:t>  s.print();</a:t>
            </a:r>
          </a:p>
          <a:p>
            <a:r>
              <a:rPr lang="cs-CZ" dirty="0"/>
              <a:t>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995280" y="2515770"/>
            <a:ext cx="1645283" cy="589384"/>
          </a:xfrm>
          <a:prstGeom prst="wedgeRoundRectCallout">
            <a:avLst>
              <a:gd name="adj1" fmla="val 29966"/>
              <a:gd name="adj2" fmla="val -16600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unique_ptr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≈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vlastnictv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objektu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010400" y="4027206"/>
            <a:ext cx="1209420" cy="350830"/>
          </a:xfrm>
          <a:prstGeom prst="wedgeRoundRectCallout">
            <a:avLst>
              <a:gd name="adj1" fmla="val -3353"/>
              <a:gd name="adj2" fmla="val -30203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pro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č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'-&gt;' ?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214171" y="5270241"/>
            <a:ext cx="1592458" cy="575334"/>
          </a:xfrm>
          <a:prstGeom prst="wedgeRoundRectCallout">
            <a:avLst>
              <a:gd name="adj1" fmla="val 253"/>
              <a:gd name="adj2" fmla="val -429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konstruktory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?</a:t>
            </a:r>
          </a:p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destruktory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?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7010400" y="934767"/>
            <a:ext cx="1828800" cy="740147"/>
          </a:xfrm>
          <a:prstGeom prst="wedgeRoundRectCallout">
            <a:avLst>
              <a:gd name="adj1" fmla="val 253"/>
              <a:gd name="adj2" fmla="val -429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...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templates</a:t>
            </a:r>
          </a:p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variadic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templates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802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Polymorfn</a:t>
            </a:r>
            <a:r>
              <a:rPr lang="cs-CZ" dirty="0"/>
              <a:t>í struktury - </a:t>
            </a:r>
            <a:r>
              <a:rPr lang="en-US" dirty="0" err="1"/>
              <a:t>konkr</a:t>
            </a:r>
            <a:r>
              <a:rPr lang="cs-CZ" dirty="0"/>
              <a:t>étní</a:t>
            </a:r>
            <a:r>
              <a:rPr lang="en-US" dirty="0"/>
              <a:t> </a:t>
            </a:r>
            <a:r>
              <a:rPr lang="en-US" dirty="0" err="1"/>
              <a:t>datov</a:t>
            </a:r>
            <a:r>
              <a:rPr lang="cs-CZ" dirty="0"/>
              <a:t>é</a:t>
            </a:r>
            <a:r>
              <a:rPr lang="en-US" dirty="0"/>
              <a:t> </a:t>
            </a:r>
            <a:r>
              <a:rPr lang="en-US" dirty="0" err="1"/>
              <a:t>typy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3810000" cy="153888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</a:t>
            </a:r>
            <a:r>
              <a:rPr lang="cs-CZ" b="1" dirty="0"/>
              <a:t>IntVal</a:t>
            </a:r>
            <a:r>
              <a:rPr lang="cs-CZ" dirty="0"/>
              <a:t> : public AbstractVal 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</a:t>
            </a:r>
            <a:r>
              <a:rPr lang="cs-CZ" b="1" dirty="0"/>
              <a:t>IntVal</a:t>
            </a:r>
            <a:r>
              <a:rPr lang="cs-CZ" dirty="0"/>
              <a:t>( int x) : x_( x) {}</a:t>
            </a:r>
          </a:p>
          <a:p>
            <a:r>
              <a:rPr lang="cs-CZ" dirty="0"/>
              <a:t>  virtual void print() { cout &lt;&lt; x_; }</a:t>
            </a:r>
          </a:p>
          <a:p>
            <a:r>
              <a:rPr lang="cs-CZ" dirty="0"/>
              <a:t>private:</a:t>
            </a:r>
          </a:p>
          <a:p>
            <a:r>
              <a:rPr lang="cs-CZ" dirty="0"/>
              <a:t>  int x_;</a:t>
            </a:r>
          </a:p>
          <a:p>
            <a:r>
              <a:rPr lang="cs-CZ" dirty="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352800"/>
            <a:ext cx="3810000" cy="153888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</a:t>
            </a:r>
            <a:r>
              <a:rPr lang="cs-CZ" b="1" dirty="0"/>
              <a:t>StringVal</a:t>
            </a:r>
            <a:r>
              <a:rPr lang="cs-CZ" dirty="0"/>
              <a:t> : public AbstractVal 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</a:t>
            </a:r>
            <a:r>
              <a:rPr lang="cs-CZ" b="1" dirty="0"/>
              <a:t>StringVal</a:t>
            </a:r>
            <a:r>
              <a:rPr lang="cs-CZ" dirty="0"/>
              <a:t>( </a:t>
            </a:r>
            <a:r>
              <a:rPr lang="en-US" dirty="0"/>
              <a:t>string </a:t>
            </a:r>
            <a:r>
              <a:rPr lang="cs-CZ" dirty="0"/>
              <a:t>x) : x_( x) {}</a:t>
            </a:r>
          </a:p>
          <a:p>
            <a:r>
              <a:rPr lang="cs-CZ" dirty="0"/>
              <a:t>  virtual void print() { cout &lt;&lt; x_; }</a:t>
            </a:r>
          </a:p>
          <a:p>
            <a:r>
              <a:rPr lang="cs-CZ" dirty="0"/>
              <a:t>private:</a:t>
            </a:r>
          </a:p>
          <a:p>
            <a:r>
              <a:rPr lang="cs-CZ" dirty="0"/>
              <a:t>  string x_;</a:t>
            </a:r>
          </a:p>
          <a:p>
            <a:r>
              <a:rPr lang="cs-CZ" dirty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5029200"/>
            <a:ext cx="3740209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</a:t>
            </a:r>
            <a:r>
              <a:rPr lang="en-US" dirty="0"/>
              <a:t>Double</a:t>
            </a:r>
            <a:r>
              <a:rPr lang="cs-CZ" dirty="0"/>
              <a:t>Val : public AbstractVal</a:t>
            </a:r>
            <a:r>
              <a:rPr lang="en-US" dirty="0"/>
              <a:t>;</a:t>
            </a:r>
          </a:p>
          <a:p>
            <a:r>
              <a:rPr lang="cs-CZ" dirty="0"/>
              <a:t>class </a:t>
            </a:r>
            <a:r>
              <a:rPr lang="en-US" dirty="0"/>
              <a:t>Complex</a:t>
            </a:r>
            <a:r>
              <a:rPr lang="cs-CZ" dirty="0"/>
              <a:t>Val : public AbstractVal</a:t>
            </a:r>
            <a:r>
              <a:rPr lang="en-US" dirty="0"/>
              <a:t>;</a:t>
            </a:r>
          </a:p>
          <a:p>
            <a:r>
              <a:rPr lang="cs-CZ" dirty="0"/>
              <a:t>class </a:t>
            </a:r>
            <a:r>
              <a:rPr lang="en-US" dirty="0" err="1"/>
              <a:t>Longint</a:t>
            </a:r>
            <a:r>
              <a:rPr lang="cs-CZ" dirty="0"/>
              <a:t>Val : public AbstractVal</a:t>
            </a:r>
            <a:r>
              <a:rPr lang="en-US" dirty="0"/>
              <a:t>;</a:t>
            </a:r>
          </a:p>
          <a:p>
            <a:r>
              <a:rPr lang="cs-CZ" dirty="0"/>
              <a:t>class </a:t>
            </a:r>
            <a:r>
              <a:rPr lang="en-US" dirty="0"/>
              <a:t>Fraction</a:t>
            </a:r>
            <a:r>
              <a:rPr lang="cs-CZ" dirty="0"/>
              <a:t>Val : public AbstractVal</a:t>
            </a:r>
            <a:r>
              <a:rPr lang="en-US" dirty="0"/>
              <a:t>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105400" y="3111282"/>
            <a:ext cx="1882181" cy="350830"/>
          </a:xfrm>
          <a:prstGeom prst="wedgeRoundRectCallout">
            <a:avLst>
              <a:gd name="adj1" fmla="val -85298"/>
              <a:gd name="adj2" fmla="val -30051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what's the difference?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114925" y="3111282"/>
            <a:ext cx="1872656" cy="350830"/>
          </a:xfrm>
          <a:prstGeom prst="wedgeRoundRectCallout">
            <a:avLst>
              <a:gd name="adj1" fmla="val -89342"/>
              <a:gd name="adj2" fmla="val 22619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what's the difference?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38494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Polymorfn</a:t>
            </a:r>
            <a:r>
              <a:rPr lang="cs-CZ" dirty="0"/>
              <a:t>í struktury - </a:t>
            </a:r>
            <a:r>
              <a:rPr lang="en-US" dirty="0"/>
              <a:t>p</a:t>
            </a:r>
            <a:r>
              <a:rPr lang="cs-CZ" dirty="0"/>
              <a:t>řiřazení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7671" y="911212"/>
            <a:ext cx="4581525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int main() {</a:t>
            </a:r>
          </a:p>
          <a:p>
            <a:r>
              <a:rPr lang="cs-CZ" dirty="0"/>
              <a:t>  Seznam s</a:t>
            </a:r>
            <a:r>
              <a:rPr lang="en-US" dirty="0"/>
              <a:t>1</a:t>
            </a:r>
            <a:r>
              <a:rPr lang="cs-CZ" dirty="0"/>
              <a:t>, </a:t>
            </a:r>
            <a:r>
              <a:rPr lang="en-US" dirty="0"/>
              <a:t>s2</a:t>
            </a:r>
            <a:r>
              <a:rPr lang="cs-CZ" dirty="0"/>
              <a:t>;</a:t>
            </a:r>
          </a:p>
          <a:p>
            <a:r>
              <a:rPr lang="cs-CZ" dirty="0"/>
              <a:t>  s</a:t>
            </a:r>
            <a:r>
              <a:rPr lang="en-US" dirty="0"/>
              <a:t>1</a:t>
            </a:r>
            <a:r>
              <a:rPr lang="cs-CZ" dirty="0"/>
              <a:t>.add( </a:t>
            </a:r>
            <a:r>
              <a:rPr lang="en-US" dirty="0" err="1"/>
              <a:t>make_unique</a:t>
            </a:r>
            <a:r>
              <a:rPr lang="cs-CZ" dirty="0"/>
              <a:t>&lt;IntVal&gt;</a:t>
            </a:r>
            <a:r>
              <a:rPr lang="en-US" dirty="0"/>
              <a:t>(</a:t>
            </a:r>
            <a:r>
              <a:rPr lang="cs-CZ" dirty="0"/>
              <a:t>123</a:t>
            </a:r>
            <a:r>
              <a:rPr lang="en-US" dirty="0"/>
              <a:t>)</a:t>
            </a:r>
            <a:r>
              <a:rPr lang="cs-CZ" dirty="0"/>
              <a:t>);</a:t>
            </a:r>
          </a:p>
          <a:p>
            <a:r>
              <a:rPr lang="cs-CZ" dirty="0"/>
              <a:t>  s</a:t>
            </a:r>
            <a:r>
              <a:rPr lang="en-US" dirty="0"/>
              <a:t>1</a:t>
            </a:r>
            <a:r>
              <a:rPr lang="cs-CZ" dirty="0"/>
              <a:t>.add( </a:t>
            </a:r>
            <a:r>
              <a:rPr lang="en-US" dirty="0" err="1"/>
              <a:t>make_unique</a:t>
            </a:r>
            <a:r>
              <a:rPr lang="cs-CZ" dirty="0"/>
              <a:t>&lt;StringVal&gt;</a:t>
            </a:r>
            <a:r>
              <a:rPr lang="en-US" dirty="0"/>
              <a:t>(</a:t>
            </a:r>
            <a:r>
              <a:rPr lang="cs-CZ" dirty="0"/>
              <a:t>"456"</a:t>
            </a:r>
            <a:r>
              <a:rPr lang="en-US" dirty="0"/>
              <a:t>)</a:t>
            </a:r>
            <a:r>
              <a:rPr lang="cs-CZ" dirty="0"/>
              <a:t>);</a:t>
            </a:r>
            <a:endParaRPr lang="en-US" dirty="0"/>
          </a:p>
          <a:p>
            <a:r>
              <a:rPr lang="en-US" dirty="0"/>
              <a:t>  s2 = s1;</a:t>
            </a:r>
            <a:endParaRPr lang="cs-CZ" dirty="0"/>
          </a:p>
          <a:p>
            <a:r>
              <a:rPr lang="cs-CZ" dirty="0"/>
              <a:t>  s</a:t>
            </a:r>
            <a:r>
              <a:rPr lang="en-US" dirty="0"/>
              <a:t>2</a:t>
            </a:r>
            <a:r>
              <a:rPr lang="cs-CZ" dirty="0"/>
              <a:t>.print();</a:t>
            </a:r>
          </a:p>
          <a:p>
            <a:r>
              <a:rPr lang="cs-CZ" dirty="0"/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172199" y="1187027"/>
            <a:ext cx="1739069" cy="377484"/>
          </a:xfrm>
          <a:prstGeom prst="wedgeRoundRectCallout">
            <a:avLst>
              <a:gd name="adj1" fmla="val 253"/>
              <a:gd name="adj2" fmla="val -429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čím je to zajímavé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?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2622578" y="2194927"/>
            <a:ext cx="4991725" cy="582538"/>
          </a:xfrm>
          <a:prstGeom prst="wedgeRoundRectCallout">
            <a:avLst>
              <a:gd name="adj1" fmla="val 253"/>
              <a:gd name="adj2" fmla="val -429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compiler error: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XXXX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unique_ptr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XXX attempting to reference a deleted function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670" y="3042050"/>
            <a:ext cx="4581525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Seznam</a:t>
            </a:r>
            <a:r>
              <a:rPr lang="en-US" dirty="0"/>
              <a:t> </a:t>
            </a:r>
            <a:r>
              <a:rPr lang="cs-CZ" dirty="0"/>
              <a:t>{</a:t>
            </a:r>
          </a:p>
          <a:p>
            <a:r>
              <a:rPr lang="en-US" dirty="0"/>
              <a:t>....</a:t>
            </a:r>
            <a:endParaRPr lang="cs-CZ" dirty="0"/>
          </a:p>
          <a:p>
            <a:r>
              <a:rPr lang="en-US" dirty="0"/>
              <a:t>  </a:t>
            </a:r>
            <a:r>
              <a:rPr lang="pl-PL" dirty="0"/>
              <a:t>Seznam( const Seznam&amp; s)</a:t>
            </a:r>
            <a:r>
              <a:rPr lang="en-US" dirty="0"/>
              <a:t> = </a:t>
            </a:r>
            <a:r>
              <a:rPr lang="en-US" b="1" dirty="0"/>
              <a:t>delete</a:t>
            </a:r>
            <a:r>
              <a:rPr lang="en-US" dirty="0"/>
              <a:t>;</a:t>
            </a:r>
            <a:endParaRPr lang="pl-PL" dirty="0"/>
          </a:p>
          <a:p>
            <a:r>
              <a:rPr lang="en-US" dirty="0"/>
              <a:t>  </a:t>
            </a:r>
            <a:r>
              <a:rPr lang="pl-PL" dirty="0"/>
              <a:t>Seznam&amp; operator=(const Seznam&amp; s)</a:t>
            </a:r>
            <a:r>
              <a:rPr lang="en-US" dirty="0"/>
              <a:t> = </a:t>
            </a:r>
            <a:r>
              <a:rPr lang="en-US" b="1" dirty="0"/>
              <a:t>delete</a:t>
            </a:r>
            <a:r>
              <a:rPr lang="en-US" dirty="0"/>
              <a:t>;</a:t>
            </a:r>
            <a:endParaRPr lang="cs-CZ" dirty="0"/>
          </a:p>
          <a:p>
            <a:r>
              <a:rPr lang="cs-CZ" dirty="0"/>
              <a:t>};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172200" y="2948473"/>
            <a:ext cx="2438400" cy="340026"/>
          </a:xfrm>
          <a:prstGeom prst="wedgeRoundRectCallout">
            <a:avLst>
              <a:gd name="adj1" fmla="val -124388"/>
              <a:gd name="adj2" fmla="val 11357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možné řešení: zakázat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!!!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172199" y="3342333"/>
            <a:ext cx="2438400" cy="825282"/>
          </a:xfrm>
          <a:prstGeom prst="wedgeRoundRectCallout">
            <a:avLst>
              <a:gd name="adj1" fmla="val -104766"/>
              <a:gd name="adj2" fmla="val 186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copy constructor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a operator=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by se měly chovat stejně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670" y="4772780"/>
            <a:ext cx="4581525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Seznam&amp; Seznam::</a:t>
            </a:r>
            <a:r>
              <a:rPr lang="cs-CZ" b="1" dirty="0"/>
              <a:t>operator=</a:t>
            </a:r>
            <a:r>
              <a:rPr lang="cs-CZ" dirty="0"/>
              <a:t>(const Seznam&amp; s)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for(</a:t>
            </a:r>
            <a:r>
              <a:rPr lang="en-US" dirty="0"/>
              <a:t> </a:t>
            </a:r>
            <a:r>
              <a:rPr lang="cs-CZ" b="1" dirty="0"/>
              <a:t>auto</a:t>
            </a:r>
            <a:r>
              <a:rPr lang="en-US" b="1" dirty="0"/>
              <a:t>&amp;</a:t>
            </a:r>
            <a:r>
              <a:rPr lang="cs-CZ" b="1" dirty="0"/>
              <a:t>&amp; </a:t>
            </a:r>
            <a:r>
              <a:rPr lang="cs-CZ" dirty="0"/>
              <a:t>x : s.pole</a:t>
            </a:r>
            <a:r>
              <a:rPr lang="en-US" dirty="0"/>
              <a:t>_</a:t>
            </a:r>
            <a:r>
              <a:rPr lang="cs-CZ" dirty="0"/>
              <a:t>)</a:t>
            </a:r>
          </a:p>
          <a:p>
            <a:r>
              <a:rPr lang="cs-CZ" dirty="0"/>
              <a:t>    pole</a:t>
            </a:r>
            <a:r>
              <a:rPr lang="en-US" dirty="0"/>
              <a:t>_</a:t>
            </a:r>
            <a:r>
              <a:rPr lang="cs-CZ" dirty="0"/>
              <a:t>.</a:t>
            </a:r>
            <a:r>
              <a:rPr lang="cs-CZ" b="1" dirty="0"/>
              <a:t>push_back</a:t>
            </a:r>
            <a:r>
              <a:rPr lang="cs-CZ" dirty="0"/>
              <a:t>( x);</a:t>
            </a:r>
          </a:p>
          <a:p>
            <a:r>
              <a:rPr lang="cs-CZ" dirty="0"/>
              <a:t>  return *this;</a:t>
            </a:r>
          </a:p>
          <a:p>
            <a:r>
              <a:rPr lang="cs-CZ" dirty="0"/>
              <a:t>}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2622577" y="5858645"/>
            <a:ext cx="4991725" cy="582538"/>
          </a:xfrm>
          <a:prstGeom prst="wedgeRoundRectCallout">
            <a:avLst>
              <a:gd name="adj1" fmla="val 253"/>
              <a:gd name="adj2" fmla="val -429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compiler error: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XXXX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unique_ptr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XXX attempting to reference a deleted function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6172199" y="4507935"/>
            <a:ext cx="2438400" cy="632799"/>
          </a:xfrm>
          <a:prstGeom prst="wedgeRoundRectCallout">
            <a:avLst>
              <a:gd name="adj1" fmla="val -48623"/>
              <a:gd name="adj2" fmla="val 594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ale co když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přiřazení potřebuju?</a:t>
            </a:r>
          </a:p>
        </p:txBody>
      </p:sp>
    </p:spTree>
    <p:extLst>
      <p:ext uri="{BB962C8B-B14F-4D97-AF65-F5344CB8AC3E}">
        <p14:creationId xmlns:p14="http://schemas.microsoft.com/office/powerpoint/2010/main" val="342047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Polymorfn</a:t>
            </a:r>
            <a:r>
              <a:rPr lang="cs-CZ" dirty="0"/>
              <a:t>í struktury - </a:t>
            </a:r>
            <a:r>
              <a:rPr lang="en-US" dirty="0" err="1"/>
              <a:t>make_unique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293" y="705933"/>
            <a:ext cx="4242699" cy="133882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Seznam&amp; Seznam::operator=(const Seznam&amp; s)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for(</a:t>
            </a:r>
            <a:r>
              <a:rPr lang="en-US" dirty="0"/>
              <a:t> </a:t>
            </a:r>
            <a:r>
              <a:rPr lang="cs-CZ" dirty="0"/>
              <a:t>auto</a:t>
            </a:r>
            <a:r>
              <a:rPr lang="en-US" dirty="0"/>
              <a:t>&amp;</a:t>
            </a:r>
            <a:r>
              <a:rPr lang="cs-CZ" dirty="0"/>
              <a:t>&amp; x : s.pole</a:t>
            </a:r>
            <a:r>
              <a:rPr lang="en-US" dirty="0"/>
              <a:t>_</a:t>
            </a:r>
            <a:r>
              <a:rPr lang="cs-CZ" dirty="0"/>
              <a:t>)</a:t>
            </a:r>
          </a:p>
          <a:p>
            <a:r>
              <a:rPr lang="cs-CZ" dirty="0"/>
              <a:t>    pole</a:t>
            </a:r>
            <a:r>
              <a:rPr lang="en-US" dirty="0"/>
              <a:t>_</a:t>
            </a:r>
            <a:r>
              <a:rPr lang="cs-CZ" dirty="0"/>
              <a:t>.push_back( </a:t>
            </a:r>
            <a:r>
              <a:rPr lang="cs-CZ" b="1" dirty="0"/>
              <a:t>make</a:t>
            </a:r>
            <a:r>
              <a:rPr lang="en-US" b="1" dirty="0"/>
              <a:t>_</a:t>
            </a:r>
            <a:r>
              <a:rPr lang="cs-CZ" b="1" dirty="0"/>
              <a:t>unique</a:t>
            </a:r>
            <a:r>
              <a:rPr lang="en-US" dirty="0"/>
              <a:t>&lt;..&gt;( *</a:t>
            </a:r>
            <a:r>
              <a:rPr lang="cs-CZ" dirty="0"/>
              <a:t>x</a:t>
            </a:r>
            <a:r>
              <a:rPr lang="en-US" dirty="0"/>
              <a:t>)</a:t>
            </a:r>
            <a:r>
              <a:rPr lang="cs-CZ" dirty="0"/>
              <a:t>);</a:t>
            </a:r>
          </a:p>
          <a:p>
            <a:r>
              <a:rPr lang="cs-CZ" dirty="0"/>
              <a:t>  return *this;</a:t>
            </a:r>
          </a:p>
          <a:p>
            <a:r>
              <a:rPr lang="cs-CZ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51714" y="1338035"/>
            <a:ext cx="3234132" cy="113774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int main() {</a:t>
            </a:r>
          </a:p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  Seznam s;</a:t>
            </a:r>
          </a:p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  s.add(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make_unique</a:t>
            </a:r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&lt;IntVal&gt;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123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  s.add(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make_unique</a:t>
            </a:r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&lt;StringVal&gt;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abc</a:t>
            </a:r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"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  s.print();</a:t>
            </a:r>
          </a:p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090199" y="1201001"/>
            <a:ext cx="1043973" cy="274067"/>
          </a:xfrm>
          <a:prstGeom prst="wedgeRoundRectCallout">
            <a:avLst>
              <a:gd name="adj1" fmla="val -53534"/>
              <a:gd name="adj2" fmla="val 11741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motivace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20488" y="1903831"/>
            <a:ext cx="2087389" cy="594948"/>
          </a:xfrm>
          <a:prstGeom prst="wedgeRoundRectCallout">
            <a:avLst>
              <a:gd name="adj1" fmla="val 46552"/>
              <a:gd name="adj2" fmla="val -9901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nechci kopírovat ukazatel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chci vytvořit nový objekt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100773" y="2155523"/>
            <a:ext cx="1693048" cy="343256"/>
          </a:xfrm>
          <a:prstGeom prst="wedgeRoundRectCallout">
            <a:avLst>
              <a:gd name="adj1" fmla="val 1776"/>
              <a:gd name="adj2" fmla="val -19976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jak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ý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typ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použít?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7293" y="2911298"/>
            <a:ext cx="4923834" cy="133882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Seznam&amp; Seznam::operator=(const Seznam&amp; s)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for(</a:t>
            </a:r>
            <a:r>
              <a:rPr lang="en-US" dirty="0"/>
              <a:t> </a:t>
            </a:r>
            <a:r>
              <a:rPr lang="cs-CZ" dirty="0"/>
              <a:t>auto</a:t>
            </a:r>
            <a:r>
              <a:rPr lang="en-US" dirty="0"/>
              <a:t>&amp;</a:t>
            </a:r>
            <a:r>
              <a:rPr lang="cs-CZ" dirty="0"/>
              <a:t>&amp; x : s.pole</a:t>
            </a:r>
            <a:r>
              <a:rPr lang="en-US" dirty="0"/>
              <a:t>_</a:t>
            </a:r>
            <a:r>
              <a:rPr lang="cs-CZ" dirty="0"/>
              <a:t>)</a:t>
            </a:r>
          </a:p>
          <a:p>
            <a:r>
              <a:rPr lang="cs-CZ" dirty="0"/>
              <a:t>    pole</a:t>
            </a:r>
            <a:r>
              <a:rPr lang="en-US" dirty="0"/>
              <a:t>_</a:t>
            </a:r>
            <a:r>
              <a:rPr lang="cs-CZ" dirty="0"/>
              <a:t>.push_back( make</a:t>
            </a:r>
            <a:r>
              <a:rPr lang="en-US" dirty="0"/>
              <a:t>_</a:t>
            </a:r>
            <a:r>
              <a:rPr lang="cs-CZ" dirty="0"/>
              <a:t>unique</a:t>
            </a:r>
            <a:r>
              <a:rPr lang="en-US" dirty="0"/>
              <a:t>&lt;</a:t>
            </a:r>
            <a:r>
              <a:rPr lang="cs-CZ" b="1" dirty="0"/>
              <a:t>AbstractVal</a:t>
            </a:r>
            <a:r>
              <a:rPr lang="en-US" dirty="0"/>
              <a:t>&gt;( *</a:t>
            </a:r>
            <a:r>
              <a:rPr lang="cs-CZ" dirty="0"/>
              <a:t>x</a:t>
            </a:r>
            <a:r>
              <a:rPr lang="en-US" dirty="0"/>
              <a:t>)</a:t>
            </a:r>
            <a:r>
              <a:rPr lang="cs-CZ" dirty="0"/>
              <a:t>);</a:t>
            </a:r>
          </a:p>
          <a:p>
            <a:r>
              <a:rPr lang="cs-CZ" dirty="0"/>
              <a:t>  return *this;</a:t>
            </a:r>
          </a:p>
          <a:p>
            <a:r>
              <a:rPr lang="cs-CZ" dirty="0"/>
              <a:t>}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2979842" y="4039658"/>
            <a:ext cx="2571871" cy="576075"/>
          </a:xfrm>
          <a:prstGeom prst="wedgeRoundRectCallout">
            <a:avLst>
              <a:gd name="adj1" fmla="val 253"/>
              <a:gd name="adj2" fmla="val -429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compiler error: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cannot instantiate abstract class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02220" y="3357574"/>
            <a:ext cx="2683626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AbstractVal 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virtual void print() = 0;</a:t>
            </a:r>
          </a:p>
          <a:p>
            <a:r>
              <a:rPr lang="cs-CZ" dirty="0"/>
              <a:t>};</a:t>
            </a:r>
            <a:endParaRPr lang="en-US" dirty="0"/>
          </a:p>
        </p:txBody>
      </p:sp>
      <p:sp>
        <p:nvSpPr>
          <p:cNvPr id="15" name="Oval 147"/>
          <p:cNvSpPr>
            <a:spLocks noChangeArrowheads="1"/>
          </p:cNvSpPr>
          <p:nvPr/>
        </p:nvSpPr>
        <p:spPr bwMode="auto">
          <a:xfrm>
            <a:off x="8244769" y="3698292"/>
            <a:ext cx="457200" cy="422952"/>
          </a:xfrm>
          <a:prstGeom prst="ellipse">
            <a:avLst/>
          </a:prstGeom>
          <a:solidFill>
            <a:srgbClr val="FF00FF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cs-CZ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4659"/>
          <a:stretch/>
        </p:blipFill>
        <p:spPr>
          <a:xfrm>
            <a:off x="5673011" y="5526512"/>
            <a:ext cx="1194320" cy="1257027"/>
          </a:xfrm>
          <a:prstGeom prst="rect">
            <a:avLst/>
          </a:prstGeom>
        </p:spPr>
      </p:pic>
      <p:sp>
        <p:nvSpPr>
          <p:cNvPr id="17" name="Rounded Rectangular Callout 16"/>
          <p:cNvSpPr/>
          <p:nvPr/>
        </p:nvSpPr>
        <p:spPr>
          <a:xfrm>
            <a:off x="1861353" y="4716403"/>
            <a:ext cx="2875486" cy="383669"/>
          </a:xfrm>
          <a:prstGeom prst="wedgeRoundRectCallout">
            <a:avLst>
              <a:gd name="adj1" fmla="val 253"/>
              <a:gd name="adj2" fmla="val -429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....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4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:30 v noci, ráno je deadline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02220" y="4461962"/>
            <a:ext cx="2683625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AbstractVal 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virtual void print()</a:t>
            </a:r>
            <a:r>
              <a:rPr lang="en-US" dirty="0"/>
              <a:t> {}</a:t>
            </a:r>
            <a:endParaRPr lang="cs-CZ" dirty="0"/>
          </a:p>
          <a:p>
            <a:r>
              <a:rPr lang="cs-CZ" dirty="0"/>
              <a:t>};</a:t>
            </a:r>
            <a:endParaRPr lang="en-US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2979843" y="5196432"/>
            <a:ext cx="2571871" cy="381514"/>
          </a:xfrm>
          <a:prstGeom prst="wedgeRoundRectCallout">
            <a:avLst>
              <a:gd name="adj1" fmla="val 75153"/>
              <a:gd name="adj2" fmla="val -7133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tak tu abstraktnost zrušíme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0" name="Oval 147"/>
          <p:cNvSpPr>
            <a:spLocks noChangeArrowheads="1"/>
          </p:cNvSpPr>
          <p:nvPr/>
        </p:nvSpPr>
        <p:spPr bwMode="auto">
          <a:xfrm>
            <a:off x="8226837" y="4797473"/>
            <a:ext cx="457200" cy="422952"/>
          </a:xfrm>
          <a:prstGeom prst="ellipse">
            <a:avLst/>
          </a:prstGeom>
          <a:solidFill>
            <a:srgbClr val="FF00FF">
              <a:alpha val="34000"/>
            </a:srgbClr>
          </a:solidFill>
          <a:ln w="9525">
            <a:noFill/>
            <a:prstDash val="sysDot"/>
            <a:miter lim="800000"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endParaRPr lang="cs-CZ"/>
          </a:p>
        </p:txBody>
      </p:sp>
      <p:sp>
        <p:nvSpPr>
          <p:cNvPr id="21" name="Rounded Rectangular Callout 20"/>
          <p:cNvSpPr/>
          <p:nvPr/>
        </p:nvSpPr>
        <p:spPr>
          <a:xfrm>
            <a:off x="1861353" y="5678616"/>
            <a:ext cx="2875486" cy="365407"/>
          </a:xfrm>
          <a:prstGeom prst="wedgeRoundRectCallout">
            <a:avLst>
              <a:gd name="adj1" fmla="val 253"/>
              <a:gd name="adj2" fmla="val -429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... a ono se to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kone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čně zkompiluje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746" y="5526512"/>
            <a:ext cx="1575099" cy="117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3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Polymorfn</a:t>
            </a:r>
            <a:r>
              <a:rPr lang="cs-CZ" dirty="0"/>
              <a:t>í struktury - </a:t>
            </a:r>
            <a:r>
              <a:rPr lang="en-US" dirty="0"/>
              <a:t>slicing</a:t>
            </a:r>
          </a:p>
        </p:txBody>
      </p:sp>
      <p:sp>
        <p:nvSpPr>
          <p:cNvPr id="4" name="Line 16"/>
          <p:cNvSpPr>
            <a:spLocks noChangeShapeType="1"/>
          </p:cNvSpPr>
          <p:nvPr/>
        </p:nvSpPr>
        <p:spPr bwMode="auto">
          <a:xfrm>
            <a:off x="6400800" y="4267200"/>
            <a:ext cx="0" cy="431800"/>
          </a:xfrm>
          <a:prstGeom prst="line">
            <a:avLst/>
          </a:prstGeom>
          <a:noFill/>
          <a:ln w="50800" cmpd="dbl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lIns="90000" tIns="46800" rIns="90000" bIns="46800">
            <a:spAutoFit/>
          </a:bodyPr>
          <a:lstStyle/>
          <a:p>
            <a:endParaRPr lang="cs-CZ"/>
          </a:p>
        </p:txBody>
      </p:sp>
      <p:pic>
        <p:nvPicPr>
          <p:cNvPr id="5" name="Picture 4" descr="pork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5834" y="4076008"/>
            <a:ext cx="1002506" cy="70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4800600" y="2111580"/>
            <a:ext cx="3095625" cy="533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en-US" sz="1400" b="1" i="1" noProof="1">
              <a:latin typeface="Courier New" pitchFamily="49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016500" y="2183017"/>
            <a:ext cx="360363" cy="381000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5376863" y="2183017"/>
            <a:ext cx="360362" cy="381000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5737225" y="2183017"/>
            <a:ext cx="360363" cy="381000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6096000" y="2183017"/>
            <a:ext cx="360363" cy="381000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4338" y="3335542"/>
            <a:ext cx="1296987" cy="665163"/>
            <a:chOff x="4259262" y="5975351"/>
            <a:chExt cx="1296987" cy="665163"/>
          </a:xfrm>
        </p:grpSpPr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4259262" y="5975351"/>
              <a:ext cx="1296987" cy="53340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I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5195887" y="6119814"/>
              <a:ext cx="304800" cy="2286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l">
                <a:spcBef>
                  <a:spcPct val="50000"/>
                </a:spcBef>
              </a:pPr>
              <a:r>
                <a:rPr lang="en-US" sz="1400" b="1">
                  <a:latin typeface="Courier New" pitchFamily="49" charset="0"/>
                </a:rPr>
                <a:t>x</a:t>
              </a:r>
              <a:endParaRPr lang="en-US" sz="1400" b="1" noProof="1">
                <a:latin typeface="Courier New" pitchFamily="49" charset="0"/>
              </a:endParaRPr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4548187" y="6076951"/>
              <a:ext cx="574675" cy="381000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A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835524" y="6191251"/>
              <a:ext cx="152400" cy="152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4906962" y="6335714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cs-CZ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512844" y="3310141"/>
            <a:ext cx="1296987" cy="665163"/>
            <a:chOff x="4259262" y="5975351"/>
            <a:chExt cx="1296987" cy="665163"/>
          </a:xfrm>
        </p:grpSpPr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4259262" y="5975351"/>
              <a:ext cx="1296987" cy="53340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I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5195887" y="6119814"/>
              <a:ext cx="304800" cy="2286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l">
                <a:spcBef>
                  <a:spcPct val="50000"/>
                </a:spcBef>
              </a:pPr>
              <a:r>
                <a:rPr lang="en-US" sz="1400" b="1">
                  <a:latin typeface="Courier New" pitchFamily="49" charset="0"/>
                </a:rPr>
                <a:t>x</a:t>
              </a:r>
              <a:endParaRPr lang="en-US" sz="1400" b="1" noProof="1">
                <a:latin typeface="Courier New" pitchFamily="49" charset="0"/>
              </a:endParaRPr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4548187" y="6076951"/>
              <a:ext cx="574675" cy="381000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A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4835524" y="6191251"/>
              <a:ext cx="152400" cy="152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>
              <a:off x="4906962" y="6335714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cs-CZ"/>
            </a:p>
          </p:txBody>
        </p:sp>
      </p:grpSp>
      <p:sp>
        <p:nvSpPr>
          <p:cNvPr id="23" name="Line 28"/>
          <p:cNvSpPr>
            <a:spLocks noChangeShapeType="1"/>
          </p:cNvSpPr>
          <p:nvPr/>
        </p:nvSpPr>
        <p:spPr bwMode="auto">
          <a:xfrm>
            <a:off x="5880100" y="2400505"/>
            <a:ext cx="1944688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H="1">
            <a:off x="4513263" y="2400505"/>
            <a:ext cx="719137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grpSp>
        <p:nvGrpSpPr>
          <p:cNvPr id="25" name="Group 24"/>
          <p:cNvGrpSpPr/>
          <p:nvPr/>
        </p:nvGrpSpPr>
        <p:grpSpPr>
          <a:xfrm>
            <a:off x="5880100" y="3310141"/>
            <a:ext cx="1296987" cy="665163"/>
            <a:chOff x="5915024" y="5949950"/>
            <a:chExt cx="1296987" cy="665163"/>
          </a:xfrm>
        </p:grpSpPr>
        <p:sp>
          <p:nvSpPr>
            <p:cNvPr id="26" name="Text Box 4"/>
            <p:cNvSpPr txBox="1">
              <a:spLocks noChangeArrowheads="1"/>
            </p:cNvSpPr>
            <p:nvPr/>
          </p:nvSpPr>
          <p:spPr bwMode="auto">
            <a:xfrm>
              <a:off x="5915024" y="5949950"/>
              <a:ext cx="1296987" cy="533400"/>
            </a:xfrm>
            <a:prstGeom prst="rect">
              <a:avLst/>
            </a:prstGeom>
            <a:solidFill>
              <a:srgbClr val="33D95E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cs-CZ" sz="1400" b="1" i="1" dirty="0">
                  <a:latin typeface="Courier New" pitchFamily="49" charset="0"/>
                </a:rPr>
                <a:t>SV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6851649" y="6094413"/>
              <a:ext cx="304800" cy="2286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l">
                <a:spcBef>
                  <a:spcPct val="50000"/>
                </a:spcBef>
              </a:pPr>
              <a:r>
                <a:rPr lang="cs-CZ" sz="1400" b="1" dirty="0">
                  <a:latin typeface="Courier New" pitchFamily="49" charset="0"/>
                </a:rPr>
                <a:t>s</a:t>
              </a:r>
              <a:endParaRPr lang="en-US" sz="1400" b="1" noProof="1">
                <a:latin typeface="Courier New" pitchFamily="49" charset="0"/>
              </a:endParaRPr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6203949" y="6051550"/>
              <a:ext cx="574675" cy="381000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A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6491286" y="6165850"/>
              <a:ext cx="152400" cy="152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>
              <a:off x="6562724" y="6310313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cs-CZ"/>
            </a:p>
          </p:txBody>
        </p:sp>
      </p:grpSp>
      <p:sp>
        <p:nvSpPr>
          <p:cNvPr id="31" name="Line 27"/>
          <p:cNvSpPr>
            <a:spLocks noChangeShapeType="1"/>
          </p:cNvSpPr>
          <p:nvPr/>
        </p:nvSpPr>
        <p:spPr bwMode="auto">
          <a:xfrm>
            <a:off x="5519738" y="2400505"/>
            <a:ext cx="649287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4800600" y="4786063"/>
            <a:ext cx="3095625" cy="533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en-US" sz="1400" b="1" i="1" noProof="1">
              <a:latin typeface="Courier New" pitchFamily="49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016500" y="4857500"/>
            <a:ext cx="360363" cy="381000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sp>
        <p:nvSpPr>
          <p:cNvPr id="34" name="Text Box 22"/>
          <p:cNvSpPr txBox="1">
            <a:spLocks noChangeArrowheads="1"/>
          </p:cNvSpPr>
          <p:nvPr/>
        </p:nvSpPr>
        <p:spPr bwMode="auto">
          <a:xfrm>
            <a:off x="5376863" y="4857500"/>
            <a:ext cx="360362" cy="381000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sp>
        <p:nvSpPr>
          <p:cNvPr id="35" name="Text Box 23"/>
          <p:cNvSpPr txBox="1">
            <a:spLocks noChangeArrowheads="1"/>
          </p:cNvSpPr>
          <p:nvPr/>
        </p:nvSpPr>
        <p:spPr bwMode="auto">
          <a:xfrm>
            <a:off x="5737225" y="4857500"/>
            <a:ext cx="360363" cy="381000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sp>
        <p:nvSpPr>
          <p:cNvPr id="36" name="Text Box 24"/>
          <p:cNvSpPr txBox="1">
            <a:spLocks noChangeArrowheads="1"/>
          </p:cNvSpPr>
          <p:nvPr/>
        </p:nvSpPr>
        <p:spPr bwMode="auto">
          <a:xfrm>
            <a:off x="6096000" y="4857500"/>
            <a:ext cx="360363" cy="381000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endParaRPr lang="cs-CZ" sz="1400" b="1" i="1" noProof="1">
              <a:latin typeface="Courier New" pitchFamily="49" charset="0"/>
            </a:endParaRP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4513263" y="6111625"/>
            <a:ext cx="574675" cy="381000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r>
              <a:rPr lang="en-US" sz="1400" b="1" i="1" dirty="0">
                <a:latin typeface="Courier New" pitchFamily="49" charset="0"/>
              </a:rPr>
              <a:t>A</a:t>
            </a:r>
            <a:r>
              <a:rPr lang="cs-CZ" sz="1400" b="1" i="1" dirty="0">
                <a:latin typeface="Courier New" pitchFamily="49" charset="0"/>
              </a:rPr>
              <a:t>V</a:t>
            </a:r>
            <a:endParaRPr lang="en-US" sz="1400" b="1" i="1" noProof="1">
              <a:latin typeface="Courier New" pitchFamily="49" charset="0"/>
            </a:endParaRP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4800600" y="6225925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  <p:sp>
        <p:nvSpPr>
          <p:cNvPr id="39" name="Line 9"/>
          <p:cNvSpPr>
            <a:spLocks noChangeShapeType="1"/>
          </p:cNvSpPr>
          <p:nvPr/>
        </p:nvSpPr>
        <p:spPr bwMode="auto">
          <a:xfrm>
            <a:off x="4872038" y="63703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cs-CZ"/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7801769" y="6086224"/>
            <a:ext cx="574675" cy="381000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r>
              <a:rPr lang="en-US" sz="1400" b="1" i="1" dirty="0">
                <a:latin typeface="Courier New" pitchFamily="49" charset="0"/>
              </a:rPr>
              <a:t>A</a:t>
            </a:r>
            <a:r>
              <a:rPr lang="cs-CZ" sz="1400" b="1" i="1" dirty="0">
                <a:latin typeface="Courier New" pitchFamily="49" charset="0"/>
              </a:rPr>
              <a:t>V</a:t>
            </a:r>
            <a:endParaRPr lang="en-US" sz="1400" b="1" i="1" noProof="1">
              <a:latin typeface="Courier New" pitchFamily="49" charset="0"/>
            </a:endParaRP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8089106" y="6200524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8160544" y="63449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cs-CZ"/>
          </a:p>
        </p:txBody>
      </p:sp>
      <p:sp>
        <p:nvSpPr>
          <p:cNvPr id="43" name="Line 28"/>
          <p:cNvSpPr>
            <a:spLocks noChangeShapeType="1"/>
          </p:cNvSpPr>
          <p:nvPr/>
        </p:nvSpPr>
        <p:spPr bwMode="auto">
          <a:xfrm>
            <a:off x="5880100" y="5074988"/>
            <a:ext cx="1944688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44" name="Line 25"/>
          <p:cNvSpPr>
            <a:spLocks noChangeShapeType="1"/>
          </p:cNvSpPr>
          <p:nvPr/>
        </p:nvSpPr>
        <p:spPr bwMode="auto">
          <a:xfrm flipH="1">
            <a:off x="4513263" y="5074988"/>
            <a:ext cx="719137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6169025" y="6086224"/>
            <a:ext cx="574675" cy="381000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spcBef>
                <a:spcPct val="50000"/>
              </a:spcBef>
            </a:pPr>
            <a:r>
              <a:rPr lang="en-US" sz="1400" b="1" i="1" dirty="0">
                <a:latin typeface="Courier New" pitchFamily="49" charset="0"/>
              </a:rPr>
              <a:t>A</a:t>
            </a:r>
            <a:r>
              <a:rPr lang="cs-CZ" sz="1400" b="1" i="1" dirty="0">
                <a:latin typeface="Courier New" pitchFamily="49" charset="0"/>
              </a:rPr>
              <a:t>V</a:t>
            </a:r>
            <a:endParaRPr lang="en-US" sz="1400" b="1" i="1" noProof="1">
              <a:latin typeface="Courier New" pitchFamily="49" charset="0"/>
            </a:endParaRP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6456362" y="6200524"/>
            <a:ext cx="152400" cy="152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cs-CZ"/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>
            <a:off x="6527800" y="63449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cs-CZ"/>
          </a:p>
        </p:txBody>
      </p:sp>
      <p:sp>
        <p:nvSpPr>
          <p:cNvPr id="48" name="Line 27"/>
          <p:cNvSpPr>
            <a:spLocks noChangeShapeType="1"/>
          </p:cNvSpPr>
          <p:nvPr/>
        </p:nvSpPr>
        <p:spPr bwMode="auto">
          <a:xfrm>
            <a:off x="5519738" y="5074988"/>
            <a:ext cx="649287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49" name="Content Placeholder 2"/>
          <p:cNvSpPr>
            <a:spLocks noGrp="1"/>
          </p:cNvSpPr>
          <p:nvPr>
            <p:ph idx="4294967295"/>
          </p:nvPr>
        </p:nvSpPr>
        <p:spPr>
          <a:xfrm>
            <a:off x="115368" y="628117"/>
            <a:ext cx="4196281" cy="3935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cs-CZ" dirty="0"/>
              <a:t>je</a:t>
            </a:r>
            <a:r>
              <a:rPr lang="en-US" dirty="0"/>
              <a:t> to </a:t>
            </a:r>
            <a:r>
              <a:rPr lang="en-US" dirty="0" err="1"/>
              <a:t>správně</a:t>
            </a:r>
            <a:r>
              <a:rPr lang="en-US" dirty="0"/>
              <a:t>?</a:t>
            </a:r>
          </a:p>
          <a:p>
            <a:pPr lvl="1">
              <a:lnSpc>
                <a:spcPct val="120000"/>
              </a:lnSpc>
            </a:pPr>
            <a:r>
              <a:rPr lang="cs-CZ" b="1" dirty="0">
                <a:solidFill>
                  <a:srgbClr val="FF0000"/>
                </a:solidFill>
              </a:rPr>
              <a:t>n</a:t>
            </a:r>
            <a:r>
              <a:rPr lang="en-US" b="1" dirty="0" err="1">
                <a:solidFill>
                  <a:srgbClr val="FF0000"/>
                </a:solidFill>
              </a:rPr>
              <a:t>ení</a:t>
            </a:r>
            <a:r>
              <a:rPr lang="en-US" b="1" dirty="0">
                <a:solidFill>
                  <a:srgbClr val="FF0000"/>
                </a:solidFill>
              </a:rPr>
              <a:t> !!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slicing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pouze</a:t>
            </a:r>
            <a:r>
              <a:rPr lang="en-US" dirty="0"/>
              <a:t> </a:t>
            </a:r>
            <a:r>
              <a:rPr lang="en-US" b="1" dirty="0" err="1"/>
              <a:t>část</a:t>
            </a:r>
            <a:r>
              <a:rPr lang="en-US" dirty="0"/>
              <a:t> </a:t>
            </a:r>
            <a:r>
              <a:rPr lang="en-US" dirty="0" err="1"/>
              <a:t>objektu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společný</a:t>
            </a:r>
            <a:r>
              <a:rPr lang="en-US" dirty="0"/>
              <a:t> </a:t>
            </a:r>
            <a:r>
              <a:rPr lang="en-US" dirty="0" err="1"/>
              <a:t>předek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/>
              <a:t>horší</a:t>
            </a:r>
            <a:r>
              <a:rPr lang="en-US" dirty="0"/>
              <a:t> </a:t>
            </a:r>
            <a:r>
              <a:rPr lang="en-US" dirty="0" err="1"/>
              <a:t>chyba</a:t>
            </a:r>
            <a:r>
              <a:rPr lang="en-US" dirty="0"/>
              <a:t> </a:t>
            </a:r>
            <a:r>
              <a:rPr lang="en-US" dirty="0" err="1"/>
              <a:t>než</a:t>
            </a:r>
            <a:r>
              <a:rPr lang="en-US" dirty="0"/>
              <a:t> </a:t>
            </a:r>
            <a:r>
              <a:rPr lang="en-US" dirty="0" err="1"/>
              <a:t>předchozí</a:t>
            </a:r>
            <a:r>
              <a:rPr lang="en-US" dirty="0"/>
              <a:t> </a:t>
            </a:r>
            <a:r>
              <a:rPr lang="en-US" dirty="0" err="1"/>
              <a:t>případ</a:t>
            </a:r>
            <a:r>
              <a:rPr lang="en-US" dirty="0"/>
              <a:t>!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solidFill>
                  <a:srgbClr val="FF0000"/>
                </a:solidFill>
                <a:sym typeface="Wingdings"/>
              </a:rPr>
              <a:t>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 err="1"/>
              <a:t>projde</a:t>
            </a:r>
            <a:r>
              <a:rPr lang="en-US" dirty="0"/>
              <a:t> </a:t>
            </a:r>
            <a:r>
              <a:rPr lang="en-US" dirty="0" err="1"/>
              <a:t>kompilátorem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b="1" dirty="0">
                <a:solidFill>
                  <a:srgbClr val="FF0000"/>
                </a:solidFill>
                <a:sym typeface="Wingdings"/>
              </a:rPr>
              <a:t>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 err="1"/>
              <a:t>nespadne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b="1" dirty="0">
                <a:solidFill>
                  <a:srgbClr val="FF0000"/>
                </a:solidFill>
                <a:sym typeface="Wingdings"/>
              </a:rPr>
              <a:t>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 err="1"/>
              <a:t>dělá</a:t>
            </a:r>
            <a:r>
              <a:rPr lang="en-US" dirty="0"/>
              <a:t> </a:t>
            </a:r>
            <a:r>
              <a:rPr lang="en-US" b="1" dirty="0" err="1"/>
              <a:t>nesmysly</a:t>
            </a:r>
            <a:r>
              <a:rPr lang="en-US" dirty="0"/>
              <a:t>!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35338" y="1082914"/>
            <a:ext cx="4873651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for(</a:t>
            </a:r>
            <a:r>
              <a:rPr lang="en-US" dirty="0"/>
              <a:t> </a:t>
            </a:r>
            <a:r>
              <a:rPr lang="cs-CZ" dirty="0"/>
              <a:t>auto</a:t>
            </a:r>
            <a:r>
              <a:rPr lang="en-US" dirty="0"/>
              <a:t>&amp;</a:t>
            </a:r>
            <a:r>
              <a:rPr lang="cs-CZ" dirty="0"/>
              <a:t>&amp; x : s.pole</a:t>
            </a:r>
            <a:r>
              <a:rPr lang="en-US" dirty="0"/>
              <a:t>_</a:t>
            </a:r>
            <a:r>
              <a:rPr lang="cs-CZ" dirty="0"/>
              <a:t>)</a:t>
            </a:r>
          </a:p>
          <a:p>
            <a:r>
              <a:rPr lang="cs-CZ" dirty="0"/>
              <a:t>   pole</a:t>
            </a:r>
            <a:r>
              <a:rPr lang="en-US" dirty="0"/>
              <a:t>_</a:t>
            </a:r>
            <a:r>
              <a:rPr lang="cs-CZ" dirty="0"/>
              <a:t>.push_back( make</a:t>
            </a:r>
            <a:r>
              <a:rPr lang="en-US" dirty="0"/>
              <a:t>_</a:t>
            </a:r>
            <a:r>
              <a:rPr lang="cs-CZ" dirty="0"/>
              <a:t>unique</a:t>
            </a:r>
            <a:r>
              <a:rPr lang="en-US" dirty="0"/>
              <a:t>&lt;</a:t>
            </a:r>
            <a:r>
              <a:rPr lang="cs-CZ" b="1" dirty="0"/>
              <a:t>AbstractVal</a:t>
            </a:r>
            <a:r>
              <a:rPr lang="en-US" dirty="0"/>
              <a:t>&gt;( *</a:t>
            </a:r>
            <a:r>
              <a:rPr lang="cs-CZ" dirty="0"/>
              <a:t>x</a:t>
            </a:r>
            <a:r>
              <a:rPr lang="en-US" dirty="0"/>
              <a:t>)</a:t>
            </a:r>
            <a:r>
              <a:rPr lang="cs-CZ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20937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Polymorfn</a:t>
            </a:r>
            <a:r>
              <a:rPr lang="cs-CZ" dirty="0"/>
              <a:t>í struktury - </a:t>
            </a:r>
            <a:r>
              <a:rPr lang="en-US" dirty="0" err="1"/>
              <a:t>kopie</a:t>
            </a:r>
            <a:r>
              <a:rPr lang="en-US" dirty="0"/>
              <a:t> </a:t>
            </a:r>
            <a:r>
              <a:rPr lang="en-US" dirty="0" err="1"/>
              <a:t>podle</a:t>
            </a:r>
            <a:r>
              <a:rPr lang="en-US" dirty="0"/>
              <a:t> </a:t>
            </a:r>
            <a:r>
              <a:rPr lang="en-US" dirty="0" err="1"/>
              <a:t>typu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1" y="3114138"/>
            <a:ext cx="5181600" cy="278537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Seznam&amp; Seznam::operator=(const Seznam&amp; s)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for( auto</a:t>
            </a:r>
            <a:r>
              <a:rPr lang="en-US" dirty="0"/>
              <a:t>&amp;</a:t>
            </a:r>
            <a:r>
              <a:rPr lang="cs-CZ" dirty="0"/>
              <a:t>&amp; x : s.pole</a:t>
            </a:r>
            <a:r>
              <a:rPr lang="en-US" dirty="0"/>
              <a:t>_</a:t>
            </a:r>
            <a:r>
              <a:rPr lang="cs-CZ" dirty="0"/>
              <a:t>)</a:t>
            </a:r>
            <a:r>
              <a:rPr lang="en-US" dirty="0"/>
              <a:t> {</a:t>
            </a:r>
            <a:endParaRPr lang="cs-CZ" dirty="0"/>
          </a:p>
          <a:p>
            <a:r>
              <a:rPr lang="en-US" dirty="0"/>
              <a:t>    switch( x-&gt;</a:t>
            </a:r>
            <a:r>
              <a:rPr lang="en-US" dirty="0" err="1"/>
              <a:t>get_t</a:t>
            </a:r>
            <a:r>
              <a:rPr lang="en-US" dirty="0"/>
              <a:t>()) {</a:t>
            </a:r>
          </a:p>
          <a:p>
            <a:r>
              <a:rPr lang="en-US" dirty="0"/>
              <a:t>      case </a:t>
            </a:r>
            <a:r>
              <a:rPr lang="en-US" dirty="0" err="1"/>
              <a:t>AbstractVal</a:t>
            </a:r>
            <a:r>
              <a:rPr lang="en-US" dirty="0"/>
              <a:t>::</a:t>
            </a:r>
            <a:r>
              <a:rPr lang="en-US" b="1" dirty="0">
                <a:solidFill>
                  <a:srgbClr val="FF0000"/>
                </a:solidFill>
              </a:rPr>
              <a:t>T_INT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cs-CZ" dirty="0"/>
              <a:t>pole</a:t>
            </a:r>
            <a:r>
              <a:rPr lang="en-US" dirty="0"/>
              <a:t>_</a:t>
            </a:r>
            <a:r>
              <a:rPr lang="cs-CZ" dirty="0"/>
              <a:t>.push_back( </a:t>
            </a:r>
            <a:r>
              <a:rPr lang="cs-CZ" b="1" dirty="0"/>
              <a:t>make</a:t>
            </a:r>
            <a:r>
              <a:rPr lang="en-US" b="1" dirty="0"/>
              <a:t>_</a:t>
            </a:r>
            <a:r>
              <a:rPr lang="cs-CZ" b="1" dirty="0"/>
              <a:t>unique</a:t>
            </a:r>
            <a:r>
              <a:rPr lang="en-US" dirty="0"/>
              <a:t>&lt;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cs-CZ" b="1" dirty="0">
                <a:solidFill>
                  <a:srgbClr val="FF0000"/>
                </a:solidFill>
              </a:rPr>
              <a:t>Val</a:t>
            </a:r>
            <a:r>
              <a:rPr lang="en-US" dirty="0"/>
              <a:t>&gt;( *</a:t>
            </a:r>
            <a:r>
              <a:rPr lang="cs-CZ" dirty="0"/>
              <a:t>x</a:t>
            </a:r>
            <a:r>
              <a:rPr lang="en-US" dirty="0"/>
              <a:t>)</a:t>
            </a:r>
            <a:r>
              <a:rPr lang="cs-CZ" dirty="0"/>
              <a:t>);</a:t>
            </a:r>
            <a:r>
              <a:rPr lang="en-US" dirty="0"/>
              <a:t> </a:t>
            </a:r>
          </a:p>
          <a:p>
            <a:r>
              <a:rPr lang="en-US" dirty="0"/>
              <a:t>        break;</a:t>
            </a:r>
          </a:p>
          <a:p>
            <a:r>
              <a:rPr lang="en-US" dirty="0"/>
              <a:t>      case </a:t>
            </a:r>
            <a:r>
              <a:rPr lang="en-US" dirty="0" err="1"/>
              <a:t>AbstractVal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T_STRING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cs-CZ" dirty="0"/>
              <a:t>pole</a:t>
            </a:r>
            <a:r>
              <a:rPr lang="en-US" dirty="0"/>
              <a:t>_</a:t>
            </a:r>
            <a:r>
              <a:rPr lang="cs-CZ" dirty="0"/>
              <a:t>.push_back( </a:t>
            </a:r>
            <a:r>
              <a:rPr lang="cs-CZ" b="1" dirty="0"/>
              <a:t>make</a:t>
            </a:r>
            <a:r>
              <a:rPr lang="en-US" b="1" dirty="0"/>
              <a:t>_</a:t>
            </a:r>
            <a:r>
              <a:rPr lang="cs-CZ" b="1" dirty="0"/>
              <a:t>unique</a:t>
            </a:r>
            <a:r>
              <a:rPr lang="en-US" dirty="0"/>
              <a:t>&lt;</a:t>
            </a:r>
            <a:r>
              <a:rPr lang="en-US" b="1" dirty="0">
                <a:solidFill>
                  <a:srgbClr val="00B050"/>
                </a:solidFill>
              </a:rPr>
              <a:t>String</a:t>
            </a:r>
            <a:r>
              <a:rPr lang="cs-CZ" b="1" dirty="0">
                <a:solidFill>
                  <a:srgbClr val="00B050"/>
                </a:solidFill>
              </a:rPr>
              <a:t>Val</a:t>
            </a:r>
            <a:r>
              <a:rPr lang="en-US" dirty="0"/>
              <a:t>&gt;( *</a:t>
            </a:r>
            <a:r>
              <a:rPr lang="cs-CZ" dirty="0"/>
              <a:t>x</a:t>
            </a:r>
            <a:r>
              <a:rPr lang="en-US" dirty="0"/>
              <a:t>)</a:t>
            </a:r>
            <a:r>
              <a:rPr lang="cs-CZ" dirty="0"/>
              <a:t>);</a:t>
            </a:r>
            <a:r>
              <a:rPr lang="en-US" dirty="0"/>
              <a:t> </a:t>
            </a:r>
          </a:p>
          <a:p>
            <a:r>
              <a:rPr lang="en-US" dirty="0"/>
              <a:t>        break;    </a:t>
            </a:r>
          </a:p>
          <a:p>
            <a:r>
              <a:rPr lang="en-US" dirty="0"/>
              <a:t>  }</a:t>
            </a:r>
          </a:p>
          <a:p>
            <a:r>
              <a:rPr lang="cs-CZ" dirty="0"/>
              <a:t>  return *this;</a:t>
            </a:r>
          </a:p>
          <a:p>
            <a:r>
              <a:rPr lang="cs-CZ" dirty="0"/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300252" y="2931283"/>
            <a:ext cx="1981200" cy="575334"/>
          </a:xfrm>
          <a:prstGeom prst="wedgeRoundRectCallout">
            <a:avLst>
              <a:gd name="adj1" fmla="val 253"/>
              <a:gd name="adj2" fmla="val -429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j-lt"/>
              </a:rPr>
              <a:t>FUJ !!!</a:t>
            </a:r>
            <a:endParaRPr lang="cs-CZ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7495" y="1295400"/>
            <a:ext cx="3251230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Abstract</a:t>
            </a:r>
            <a:r>
              <a:rPr lang="en-US" dirty="0"/>
              <a:t>Val</a:t>
            </a:r>
            <a:r>
              <a:rPr lang="cs-CZ" dirty="0"/>
              <a:t> 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enum T { </a:t>
            </a:r>
            <a:r>
              <a:rPr lang="cs-CZ" dirty="0">
                <a:solidFill>
                  <a:srgbClr val="FF0000"/>
                </a:solidFill>
              </a:rPr>
              <a:t>T_INT</a:t>
            </a:r>
            <a:r>
              <a:rPr lang="cs-CZ" dirty="0"/>
              <a:t>, </a:t>
            </a:r>
            <a:r>
              <a:rPr lang="cs-CZ" dirty="0">
                <a:solidFill>
                  <a:srgbClr val="00B050"/>
                </a:solidFill>
              </a:rPr>
              <a:t>T</a:t>
            </a:r>
            <a:r>
              <a:rPr lang="en-US" dirty="0">
                <a:solidFill>
                  <a:srgbClr val="00B050"/>
                </a:solidFill>
              </a:rPr>
              <a:t>_STRING</a:t>
            </a:r>
            <a:r>
              <a:rPr lang="cs-CZ" dirty="0"/>
              <a:t>, ...};</a:t>
            </a:r>
          </a:p>
          <a:p>
            <a:r>
              <a:rPr lang="cs-CZ" dirty="0"/>
              <a:t>  virtual T get_t() const;</a:t>
            </a:r>
          </a:p>
          <a:p>
            <a:r>
              <a:rPr lang="cs-CZ" dirty="0"/>
              <a:t>};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132460" y="636663"/>
            <a:ext cx="4820540" cy="199971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cs-CZ" dirty="0"/>
              <a:t>c</a:t>
            </a:r>
            <a:r>
              <a:rPr lang="en-US" dirty="0"/>
              <a:t>o s </a:t>
            </a:r>
            <a:r>
              <a:rPr lang="en-US" dirty="0" err="1"/>
              <a:t>tím</a:t>
            </a:r>
            <a:r>
              <a:rPr lang="en-US" dirty="0"/>
              <a:t>?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skutečná</a:t>
            </a:r>
            <a:r>
              <a:rPr lang="en-US" dirty="0"/>
              <a:t> </a:t>
            </a:r>
            <a:r>
              <a:rPr lang="en-US" dirty="0" err="1"/>
              <a:t>hodnota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IntVal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⇒ </a:t>
            </a:r>
            <a:r>
              <a:rPr lang="en-US" dirty="0" err="1"/>
              <a:t>vytvořit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IntVal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err="1"/>
              <a:t>skutečná</a:t>
            </a:r>
            <a:r>
              <a:rPr lang="en-US" dirty="0"/>
              <a:t> </a:t>
            </a:r>
            <a:r>
              <a:rPr lang="en-US" dirty="0" err="1"/>
              <a:t>hodnota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StringVal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Arial Unicode MS"/>
                <a:ea typeface="Arial Unicode MS"/>
                <a:cs typeface="Arial Unicode MS"/>
              </a:rPr>
              <a:t>⇒ </a:t>
            </a:r>
            <a:r>
              <a:rPr lang="en-US" dirty="0" err="1"/>
              <a:t>vytvořit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StringVal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0702" y="3862294"/>
            <a:ext cx="2400300" cy="2050851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o</a:t>
            </a:r>
            <a:r>
              <a:rPr lang="cs-CZ" dirty="0"/>
              <a:t>šklivé</a:t>
            </a:r>
          </a:p>
          <a:p>
            <a:r>
              <a:rPr lang="cs-CZ" dirty="0"/>
              <a:t>těžko rozšiřitelné</a:t>
            </a:r>
          </a:p>
          <a:p>
            <a:r>
              <a:rPr lang="cs-CZ" dirty="0"/>
              <a:t>zásah do předka</a:t>
            </a:r>
          </a:p>
          <a:p>
            <a:r>
              <a:rPr lang="cs-CZ" dirty="0"/>
              <a:t>výhybky plné kufrů</a:t>
            </a:r>
            <a:endParaRPr lang="en-US" dirty="0"/>
          </a:p>
          <a:p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toto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nen</a:t>
            </a:r>
            <a:r>
              <a:rPr lang="cs-CZ" b="1" dirty="0">
                <a:solidFill>
                  <a:srgbClr val="FF0000"/>
                </a:solidFill>
              </a:rPr>
              <a:t>í polymorfismus</a:t>
            </a:r>
            <a:r>
              <a:rPr lang="en-US" b="1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3531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Polymorfn</a:t>
            </a:r>
            <a:r>
              <a:rPr lang="cs-CZ" dirty="0"/>
              <a:t>í struktury - klonování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132460" y="608920"/>
            <a:ext cx="8782940" cy="175826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cs-CZ" dirty="0"/>
              <a:t>jak to udělat lépe?</a:t>
            </a:r>
          </a:p>
          <a:p>
            <a:pPr lvl="1"/>
            <a:r>
              <a:rPr lang="cs-CZ" dirty="0"/>
              <a:t>využít mechanismus pozdní vazby</a:t>
            </a:r>
          </a:p>
          <a:p>
            <a:pPr lvl="1"/>
            <a:r>
              <a:rPr lang="cs-CZ" dirty="0"/>
              <a:t>každý prvek bude umět naklonovat sám sebe</a:t>
            </a:r>
          </a:p>
          <a:p>
            <a:pPr lvl="1"/>
            <a:r>
              <a:rPr lang="cs-CZ" dirty="0"/>
              <a:t>rozhraní v AbstractVal, implementace v IntVal, ...</a:t>
            </a:r>
          </a:p>
          <a:p>
            <a:pPr lvl="1"/>
            <a:r>
              <a:rPr lang="cs-CZ" dirty="0"/>
              <a:t>virtuální </a:t>
            </a:r>
            <a:r>
              <a:rPr lang="cs-CZ" b="1" dirty="0"/>
              <a:t>klonovací </a:t>
            </a:r>
            <a:r>
              <a:rPr lang="cs-CZ" dirty="0"/>
              <a:t>metoda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9953" y="2971800"/>
            <a:ext cx="3863977" cy="229293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AbstractVal 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virtual void print() = 0;</a:t>
            </a:r>
          </a:p>
          <a:p>
            <a:r>
              <a:rPr lang="cs-CZ" dirty="0"/>
              <a:t>  </a:t>
            </a:r>
            <a:r>
              <a:rPr lang="cs-CZ" b="1" dirty="0"/>
              <a:t>virtual</a:t>
            </a:r>
            <a:r>
              <a:rPr lang="cs-CZ" dirty="0"/>
              <a:t> valptr </a:t>
            </a:r>
            <a:r>
              <a:rPr lang="cs-CZ" b="1" dirty="0"/>
              <a:t>clone</a:t>
            </a:r>
            <a:r>
              <a:rPr lang="cs-CZ" dirty="0"/>
              <a:t>() = 0;</a:t>
            </a:r>
          </a:p>
          <a:p>
            <a:r>
              <a:rPr lang="cs-CZ" dirty="0"/>
              <a:t>};</a:t>
            </a:r>
          </a:p>
          <a:p>
            <a:endParaRPr lang="cs-CZ" dirty="0"/>
          </a:p>
          <a:p>
            <a:r>
              <a:rPr lang="cs-CZ" dirty="0"/>
              <a:t>class </a:t>
            </a:r>
            <a:r>
              <a:rPr lang="cs-CZ" b="1" dirty="0">
                <a:solidFill>
                  <a:srgbClr val="FF0000"/>
                </a:solidFill>
              </a:rPr>
              <a:t>IntVal</a:t>
            </a:r>
            <a:r>
              <a:rPr lang="cs-CZ" dirty="0"/>
              <a:t> : public AbstractVal {</a:t>
            </a:r>
          </a:p>
          <a:p>
            <a:r>
              <a:rPr lang="cs-CZ" dirty="0"/>
              <a:t>  ....</a:t>
            </a:r>
          </a:p>
          <a:p>
            <a:r>
              <a:rPr lang="cs-CZ" dirty="0"/>
              <a:t>  virtual valptr </a:t>
            </a:r>
            <a:r>
              <a:rPr lang="cs-CZ" b="1" dirty="0"/>
              <a:t>clone</a:t>
            </a:r>
            <a:r>
              <a:rPr lang="cs-CZ" dirty="0"/>
              <a:t>() </a:t>
            </a:r>
            <a:r>
              <a:rPr lang="en-US" dirty="0"/>
              <a:t>override</a:t>
            </a:r>
            <a:endParaRPr lang="cs-CZ" dirty="0"/>
          </a:p>
          <a:p>
            <a:r>
              <a:rPr lang="cs-CZ" dirty="0"/>
              <a:t>  { return </a:t>
            </a:r>
            <a:r>
              <a:rPr lang="cs-CZ" b="1" dirty="0"/>
              <a:t>make_unique</a:t>
            </a:r>
            <a:r>
              <a:rPr lang="cs-CZ" dirty="0"/>
              <a:t>&lt;</a:t>
            </a:r>
            <a:r>
              <a:rPr lang="cs-CZ" b="1" dirty="0">
                <a:solidFill>
                  <a:srgbClr val="FF0000"/>
                </a:solidFill>
              </a:rPr>
              <a:t>IntVal</a:t>
            </a:r>
            <a:r>
              <a:rPr lang="cs-CZ" dirty="0"/>
              <a:t>&gt;(*this); }</a:t>
            </a:r>
          </a:p>
          <a:p>
            <a:r>
              <a:rPr lang="cs-CZ" dirty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1879" y="2971800"/>
            <a:ext cx="3262346" cy="133882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... operator=(const Seznam&amp; s)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</a:t>
            </a:r>
            <a:r>
              <a:rPr lang="en-US" dirty="0"/>
              <a:t>for( auto&amp;&amp; x : </a:t>
            </a:r>
            <a:r>
              <a:rPr lang="en-US" dirty="0" err="1"/>
              <a:t>s.pole</a:t>
            </a:r>
            <a:r>
              <a:rPr lang="en-US" dirty="0"/>
              <a:t>_)</a:t>
            </a:r>
            <a:endParaRPr lang="cs-CZ" dirty="0"/>
          </a:p>
          <a:p>
            <a:r>
              <a:rPr lang="cs-CZ" dirty="0"/>
              <a:t>    </a:t>
            </a:r>
            <a:r>
              <a:rPr lang="en-US" dirty="0"/>
              <a:t>pole_.</a:t>
            </a:r>
            <a:r>
              <a:rPr lang="en-US" dirty="0" err="1"/>
              <a:t>push_back</a:t>
            </a:r>
            <a:r>
              <a:rPr lang="en-US" dirty="0"/>
              <a:t>( x-&gt;</a:t>
            </a:r>
            <a:r>
              <a:rPr lang="en-US" b="1" dirty="0"/>
              <a:t>clone</a:t>
            </a:r>
            <a:r>
              <a:rPr lang="en-US" dirty="0"/>
              <a:t>());</a:t>
            </a:r>
            <a:endParaRPr lang="cs-CZ" dirty="0"/>
          </a:p>
          <a:p>
            <a:r>
              <a:rPr lang="cs-CZ" dirty="0"/>
              <a:t> </a:t>
            </a:r>
            <a:r>
              <a:rPr lang="en-US" dirty="0"/>
              <a:t> </a:t>
            </a:r>
            <a:r>
              <a:rPr lang="cs-CZ" dirty="0"/>
              <a:t>return *this;</a:t>
            </a:r>
          </a:p>
          <a:p>
            <a:r>
              <a:rPr lang="cs-CZ" dirty="0"/>
              <a:t>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2196730" y="5489480"/>
            <a:ext cx="2124447" cy="338751"/>
          </a:xfrm>
          <a:prstGeom prst="wedgeRoundRectCallout">
            <a:avLst>
              <a:gd name="adj1" fmla="val -35501"/>
              <a:gd name="adj2" fmla="val -17206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kovariantní návratový typ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56238" y="4982407"/>
            <a:ext cx="1296987" cy="665163"/>
            <a:chOff x="4259262" y="5975351"/>
            <a:chExt cx="1296987" cy="665163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4259262" y="5975351"/>
              <a:ext cx="1296987" cy="53340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I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5195887" y="6119814"/>
              <a:ext cx="304800" cy="2286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l">
                <a:spcBef>
                  <a:spcPct val="50000"/>
                </a:spcBef>
              </a:pPr>
              <a:r>
                <a:rPr lang="en-US" sz="1400" b="1">
                  <a:latin typeface="Courier New" pitchFamily="49" charset="0"/>
                </a:rPr>
                <a:t>x</a:t>
              </a:r>
              <a:endParaRPr lang="en-US" sz="1400" b="1" noProof="1">
                <a:latin typeface="Courier New" pitchFamily="49" charset="0"/>
              </a:endParaRP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4548187" y="6076951"/>
              <a:ext cx="574675" cy="381000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A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4835524" y="6191251"/>
              <a:ext cx="152400" cy="152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4906962" y="6335714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cs-CZ"/>
            </a:p>
          </p:txBody>
        </p:sp>
      </p:grpSp>
      <p:sp>
        <p:nvSpPr>
          <p:cNvPr id="14" name="Line 25"/>
          <p:cNvSpPr>
            <a:spLocks noChangeShapeType="1"/>
          </p:cNvSpPr>
          <p:nvPr/>
        </p:nvSpPr>
        <p:spPr bwMode="auto">
          <a:xfrm>
            <a:off x="5532438" y="4724022"/>
            <a:ext cx="212724" cy="3599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15" name="Line 25"/>
          <p:cNvSpPr>
            <a:spLocks noChangeShapeType="1"/>
          </p:cNvSpPr>
          <p:nvPr/>
        </p:nvSpPr>
        <p:spPr bwMode="auto">
          <a:xfrm flipV="1">
            <a:off x="6753224" y="5901244"/>
            <a:ext cx="409575" cy="1662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grpSp>
        <p:nvGrpSpPr>
          <p:cNvPr id="16" name="Group 15"/>
          <p:cNvGrpSpPr/>
          <p:nvPr/>
        </p:nvGrpSpPr>
        <p:grpSpPr>
          <a:xfrm>
            <a:off x="7162800" y="5902692"/>
            <a:ext cx="1296987" cy="665163"/>
            <a:chOff x="4259262" y="5975351"/>
            <a:chExt cx="1296987" cy="665163"/>
          </a:xfrm>
        </p:grpSpPr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4259262" y="5975351"/>
              <a:ext cx="1296987" cy="53340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I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5195887" y="6119814"/>
              <a:ext cx="304800" cy="2286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l">
                <a:spcBef>
                  <a:spcPct val="50000"/>
                </a:spcBef>
              </a:pPr>
              <a:r>
                <a:rPr lang="en-US" sz="1400" b="1">
                  <a:latin typeface="Courier New" pitchFamily="49" charset="0"/>
                </a:rPr>
                <a:t>x</a:t>
              </a:r>
              <a:endParaRPr lang="en-US" sz="1400" b="1" noProof="1">
                <a:latin typeface="Courier New" pitchFamily="49" charset="0"/>
              </a:endParaRPr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4548187" y="6076951"/>
              <a:ext cx="574675" cy="381000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>
                <a:spcBef>
                  <a:spcPct val="50000"/>
                </a:spcBef>
              </a:pPr>
              <a:r>
                <a:rPr lang="en-US" sz="1400" b="1" i="1" dirty="0">
                  <a:latin typeface="Courier New" pitchFamily="49" charset="0"/>
                </a:rPr>
                <a:t>A</a:t>
              </a:r>
              <a:r>
                <a:rPr lang="cs-CZ" sz="1400" b="1" i="1" dirty="0">
                  <a:latin typeface="Courier New" pitchFamily="49" charset="0"/>
                </a:rPr>
                <a:t>V</a:t>
              </a:r>
              <a:endParaRPr lang="en-US" sz="1400" b="1" i="1" noProof="1">
                <a:latin typeface="Courier New" pitchFamily="49" charset="0"/>
              </a:endParaRPr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4835524" y="6191251"/>
              <a:ext cx="152400" cy="1524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cs-CZ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4906962" y="6335714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cs-CZ"/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7239000" y="5644307"/>
            <a:ext cx="212724" cy="3599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cs-CZ"/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>
            <a:off x="6362697" y="5703402"/>
            <a:ext cx="390528" cy="197842"/>
          </a:xfrm>
          <a:prstGeom prst="line">
            <a:avLst/>
          </a:prstGeom>
          <a:noFill/>
          <a:ln w="50800" cmpd="dbl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square" lIns="90000" tIns="46800" rIns="90000" bIns="46800">
            <a:spAutoFit/>
          </a:bodyPr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94754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Polymorfn</a:t>
            </a:r>
            <a:r>
              <a:rPr lang="cs-CZ" dirty="0"/>
              <a:t>í struktury - copy constructor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126051" y="634479"/>
            <a:ext cx="8686800" cy="1371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cs-CZ" dirty="0"/>
              <a:t>copy-constructor a operator</a:t>
            </a:r>
            <a:r>
              <a:rPr lang="en-US" dirty="0"/>
              <a:t>=</a:t>
            </a:r>
            <a:endParaRPr lang="cs-CZ" dirty="0"/>
          </a:p>
          <a:p>
            <a:pPr lvl="1"/>
            <a:r>
              <a:rPr lang="cs-CZ" dirty="0"/>
              <a:t>společné chování</a:t>
            </a:r>
          </a:p>
          <a:p>
            <a:pPr lvl="1"/>
            <a:r>
              <a:rPr lang="cs-CZ" dirty="0"/>
              <a:t>operator</a:t>
            </a:r>
            <a:r>
              <a:rPr lang="en-US" dirty="0"/>
              <a:t>= </a:t>
            </a:r>
            <a:r>
              <a:rPr lang="cs-CZ" dirty="0"/>
              <a:t>navíc úklid starého stavu, vrací referenci</a:t>
            </a:r>
          </a:p>
          <a:p>
            <a:pPr lvl="1"/>
            <a:r>
              <a:rPr lang="cs-CZ" dirty="0"/>
              <a:t>společné tělo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25578"/>
            <a:ext cx="7449671" cy="249299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Seznam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....</a:t>
            </a:r>
          </a:p>
          <a:p>
            <a:r>
              <a:rPr lang="cs-CZ" dirty="0"/>
              <a:t>  Seznam() {}</a:t>
            </a:r>
          </a:p>
          <a:p>
            <a:r>
              <a:rPr lang="cs-CZ" dirty="0"/>
              <a:t>  Seznam( const Seznam&amp; s) { </a:t>
            </a:r>
            <a:r>
              <a:rPr lang="cs-CZ" b="1" dirty="0"/>
              <a:t>clone</a:t>
            </a:r>
            <a:r>
              <a:rPr lang="cs-CZ" dirty="0"/>
              <a:t>( s); }</a:t>
            </a:r>
          </a:p>
          <a:p>
            <a:r>
              <a:rPr lang="cs-CZ" dirty="0"/>
              <a:t>  Seznam&amp; operator=(const Seznam&amp; s) { pole</a:t>
            </a:r>
            <a:r>
              <a:rPr lang="en-US" dirty="0"/>
              <a:t>_</a:t>
            </a:r>
            <a:r>
              <a:rPr lang="cs-CZ" dirty="0"/>
              <a:t>.</a:t>
            </a:r>
            <a:r>
              <a:rPr lang="cs-CZ" b="1" dirty="0"/>
              <a:t>clear</a:t>
            </a:r>
            <a:r>
              <a:rPr lang="cs-CZ" dirty="0"/>
              <a:t>(); </a:t>
            </a:r>
            <a:r>
              <a:rPr lang="cs-CZ" b="1" dirty="0"/>
              <a:t>clone</a:t>
            </a:r>
            <a:r>
              <a:rPr lang="cs-CZ" dirty="0"/>
              <a:t>( s); return *this; }</a:t>
            </a:r>
          </a:p>
          <a:p>
            <a:r>
              <a:rPr lang="cs-CZ" dirty="0"/>
              <a:t>private:</a:t>
            </a:r>
          </a:p>
          <a:p>
            <a:r>
              <a:rPr lang="cs-CZ" dirty="0"/>
              <a:t>  void </a:t>
            </a:r>
            <a:r>
              <a:rPr lang="cs-CZ" b="1" dirty="0"/>
              <a:t>clone</a:t>
            </a:r>
            <a:r>
              <a:rPr lang="cs-CZ" dirty="0"/>
              <a:t>( const Seznam&amp; s)</a:t>
            </a:r>
          </a:p>
          <a:p>
            <a:r>
              <a:rPr lang="cs-CZ" dirty="0"/>
              <a:t>    { for(</a:t>
            </a:r>
            <a:r>
              <a:rPr lang="en-US" dirty="0"/>
              <a:t> </a:t>
            </a:r>
            <a:r>
              <a:rPr lang="cs-CZ" dirty="0"/>
              <a:t>auto</a:t>
            </a:r>
            <a:r>
              <a:rPr lang="en-US" dirty="0"/>
              <a:t>&amp;</a:t>
            </a:r>
            <a:r>
              <a:rPr lang="cs-CZ" dirty="0"/>
              <a:t>&amp; x : s.pole</a:t>
            </a:r>
            <a:r>
              <a:rPr lang="en-US" dirty="0"/>
              <a:t>_)</a:t>
            </a:r>
            <a:r>
              <a:rPr lang="cs-CZ" dirty="0"/>
              <a:t> pole</a:t>
            </a:r>
            <a:r>
              <a:rPr lang="en-US" dirty="0"/>
              <a:t>_</a:t>
            </a:r>
            <a:r>
              <a:rPr lang="cs-CZ" dirty="0"/>
              <a:t>.push_back( x-&gt;</a:t>
            </a:r>
            <a:r>
              <a:rPr lang="cs-CZ" b="1" dirty="0"/>
              <a:t>clone</a:t>
            </a:r>
            <a:r>
              <a:rPr lang="cs-CZ" dirty="0"/>
              <a:t>());</a:t>
            </a:r>
            <a:r>
              <a:rPr lang="en-US" dirty="0"/>
              <a:t> </a:t>
            </a:r>
            <a:r>
              <a:rPr lang="cs-CZ" dirty="0"/>
              <a:t>}</a:t>
            </a:r>
          </a:p>
          <a:p>
            <a:r>
              <a:rPr lang="cs-CZ" dirty="0"/>
              <a:t>  vector&lt; valptr&gt; pole</a:t>
            </a:r>
            <a:r>
              <a:rPr lang="en-US" dirty="0"/>
              <a:t>_</a:t>
            </a:r>
            <a:r>
              <a:rPr lang="cs-CZ" dirty="0"/>
              <a:t>;</a:t>
            </a:r>
          </a:p>
          <a:p>
            <a:r>
              <a:rPr lang="cs-CZ" dirty="0"/>
              <a:t>};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209089" y="4306749"/>
            <a:ext cx="1520439" cy="487441"/>
          </a:xfrm>
          <a:prstGeom prst="wedgeRoundRectCallout">
            <a:avLst>
              <a:gd name="adj1" fmla="val -127341"/>
              <a:gd name="adj2" fmla="val -6607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naklonov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ání celého seznamu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797610" y="5068551"/>
            <a:ext cx="1316764" cy="499035"/>
          </a:xfrm>
          <a:prstGeom prst="wedgeRoundRectCallout">
            <a:avLst>
              <a:gd name="adj1" fmla="val -49653"/>
              <a:gd name="adj2" fmla="val -10108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naklonov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ání jednoho prvku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209089" y="4306749"/>
            <a:ext cx="1520439" cy="487441"/>
          </a:xfrm>
          <a:prstGeom prst="wedgeRoundRectCallout">
            <a:avLst>
              <a:gd name="adj1" fmla="val -281908"/>
              <a:gd name="adj2" fmla="val -1172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naklonov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ání celého seznamu</a:t>
            </a:r>
          </a:p>
        </p:txBody>
      </p:sp>
    </p:spTree>
    <p:extLst>
      <p:ext uri="{BB962C8B-B14F-4D97-AF65-F5344CB8AC3E}">
        <p14:creationId xmlns:p14="http://schemas.microsoft.com/office/powerpoint/2010/main" val="190650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vyp</a:t>
            </a:r>
            <a:r>
              <a:rPr lang="cs-CZ" dirty="0"/>
              <a:t>ište</a:t>
            </a:r>
            <a:r>
              <a:rPr lang="en-US" dirty="0"/>
              <a:t> </a:t>
            </a:r>
            <a:r>
              <a:rPr lang="en-US" dirty="0" err="1"/>
              <a:t>násobilku</a:t>
            </a:r>
            <a:r>
              <a:rPr lang="en-US" dirty="0"/>
              <a:t> </a:t>
            </a:r>
            <a:r>
              <a:rPr lang="en-US" dirty="0" err="1"/>
              <a:t>všech</a:t>
            </a:r>
            <a:r>
              <a:rPr lang="en-US" dirty="0"/>
              <a:t> </a:t>
            </a:r>
            <a:r>
              <a:rPr lang="en-US" dirty="0" err="1"/>
              <a:t>čísel</a:t>
            </a:r>
            <a:r>
              <a:rPr lang="cs-CZ" dirty="0"/>
              <a:t> </a:t>
            </a:r>
            <a:r>
              <a:rPr lang="en-US" dirty="0"/>
              <a:t>z </a:t>
            </a:r>
            <a:r>
              <a:rPr lang="en-US" dirty="0" err="1"/>
              <a:t>parametrů</a:t>
            </a:r>
            <a:r>
              <a:rPr lang="en-US" dirty="0"/>
              <a:t> </a:t>
            </a:r>
            <a:r>
              <a:rPr lang="en-US" dirty="0" err="1"/>
              <a:t>příkazové</a:t>
            </a:r>
            <a:r>
              <a:rPr lang="en-US" dirty="0"/>
              <a:t> </a:t>
            </a:r>
            <a:r>
              <a:rPr lang="en-US" dirty="0" err="1"/>
              <a:t>řádky</a:t>
            </a:r>
            <a:endParaRPr lang="cs-CZ" dirty="0"/>
          </a:p>
          <a:p>
            <a:pPr lvl="1"/>
            <a:r>
              <a:rPr lang="cs-CZ" dirty="0"/>
              <a:t>postupný meziúkol: vypište parametry příkazové řádky</a:t>
            </a:r>
            <a:endParaRPr lang="en-US" dirty="0"/>
          </a:p>
          <a:p>
            <a:r>
              <a:rPr lang="cs-CZ" dirty="0"/>
              <a:t>rozšíření: </a:t>
            </a:r>
            <a:r>
              <a:rPr lang="en-US" dirty="0" err="1"/>
              <a:t>parametry</a:t>
            </a:r>
            <a:endParaRPr lang="en-US" dirty="0"/>
          </a:p>
          <a:p>
            <a:pPr lvl="1"/>
            <a:r>
              <a:rPr lang="en-US" dirty="0" err="1"/>
              <a:t>rozsah</a:t>
            </a:r>
            <a:r>
              <a:rPr lang="en-US" dirty="0"/>
              <a:t> </a:t>
            </a:r>
            <a:r>
              <a:rPr lang="en-US" dirty="0" err="1"/>
              <a:t>hodnot</a:t>
            </a:r>
            <a:r>
              <a:rPr lang="en-US" dirty="0"/>
              <a:t> </a:t>
            </a:r>
            <a:r>
              <a:rPr lang="en-US" dirty="0" err="1"/>
              <a:t>násobilky</a:t>
            </a:r>
            <a:endParaRPr lang="en-US" dirty="0"/>
          </a:p>
          <a:p>
            <a:pPr lvl="2"/>
            <a:r>
              <a:rPr lang="en-US" dirty="0"/>
              <a:t>-f ≈ from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(default 1)</a:t>
            </a:r>
            <a:r>
              <a:rPr lang="en-US" dirty="0"/>
              <a:t>, -t ≈ to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(default 10)</a:t>
            </a:r>
          </a:p>
          <a:p>
            <a:pPr lvl="2"/>
            <a:r>
              <a:rPr lang="en-US" dirty="0" err="1"/>
              <a:t>nepovinn</a:t>
            </a:r>
            <a:r>
              <a:rPr lang="cs-CZ" dirty="0"/>
              <a:t>é, </a:t>
            </a:r>
            <a:r>
              <a:rPr lang="en-US" dirty="0" err="1"/>
              <a:t>lze</a:t>
            </a:r>
            <a:r>
              <a:rPr lang="en-US" dirty="0"/>
              <a:t> </a:t>
            </a:r>
            <a:r>
              <a:rPr lang="en-US" dirty="0" err="1"/>
              <a:t>zadat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jen</a:t>
            </a:r>
            <a:r>
              <a:rPr lang="en-US" dirty="0"/>
              <a:t> </a:t>
            </a:r>
            <a:r>
              <a:rPr lang="en-US" dirty="0" err="1"/>
              <a:t>jeden</a:t>
            </a:r>
            <a:r>
              <a:rPr lang="en-US" dirty="0"/>
              <a:t> pa</a:t>
            </a:r>
            <a:r>
              <a:rPr lang="cs-CZ" dirty="0"/>
              <a:t>r</a:t>
            </a:r>
            <a:r>
              <a:rPr lang="en-US" dirty="0" err="1"/>
              <a:t>ametr</a:t>
            </a:r>
            <a:endParaRPr lang="en-US" dirty="0"/>
          </a:p>
          <a:p>
            <a:pPr lvl="1"/>
            <a:r>
              <a:rPr lang="en-US" dirty="0" err="1"/>
              <a:t>nasobilka</a:t>
            </a:r>
            <a:r>
              <a:rPr lang="cs-CZ" dirty="0"/>
              <a:t> 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-f </a:t>
            </a:r>
            <a:r>
              <a:rPr lang="cs-CZ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3 </a:t>
            </a:r>
            <a:r>
              <a:rPr lang="cs-CZ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-t </a:t>
            </a:r>
            <a:r>
              <a:rPr lang="cs-CZ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12</a:t>
            </a:r>
            <a:r>
              <a:rPr lang="cs-CZ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5  32</a:t>
            </a:r>
            <a:endParaRPr lang="cs-CZ" dirty="0"/>
          </a:p>
          <a:p>
            <a:pPr lvl="2"/>
            <a:endParaRPr lang="en-US" dirty="0"/>
          </a:p>
          <a:p>
            <a:pPr lvl="2"/>
            <a:endParaRPr lang="cs-CZ" dirty="0"/>
          </a:p>
          <a:p>
            <a:r>
              <a:rPr lang="cs-CZ" dirty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☝ </a:t>
            </a:r>
            <a:r>
              <a:rPr lang="cs-CZ" dirty="0"/>
              <a:t>dekompozice</a:t>
            </a:r>
          </a:p>
          <a:p>
            <a:pPr lvl="1"/>
            <a:r>
              <a:rPr lang="cs-CZ" dirty="0"/>
              <a:t>smysluplné jednotky s jasnou funkčností</a:t>
            </a:r>
          </a:p>
          <a:p>
            <a:pPr lvl="1"/>
            <a:r>
              <a:rPr lang="cs-CZ" dirty="0"/>
              <a:t>pojmenované</a:t>
            </a:r>
          </a:p>
          <a:p>
            <a:pPr lvl="1"/>
            <a:r>
              <a:rPr lang="cs-CZ" dirty="0"/>
              <a:t>co nej</a:t>
            </a:r>
            <a:r>
              <a:rPr lang="en-US" dirty="0"/>
              <a:t>u</a:t>
            </a:r>
            <a:r>
              <a:rPr lang="cs-CZ" dirty="0"/>
              <a:t>žší rozhraní</a:t>
            </a:r>
          </a:p>
          <a:p>
            <a:pPr lvl="1"/>
            <a:r>
              <a:rPr lang="cs-CZ" b="1" dirty="0"/>
              <a:t>efektivní</a:t>
            </a:r>
            <a:r>
              <a:rPr lang="cs-CZ" dirty="0"/>
              <a:t> předávání parametrů</a:t>
            </a:r>
          </a:p>
          <a:p>
            <a:pPr marL="715963" lvl="4" indent="0">
              <a:buNone/>
            </a:pPr>
            <a:endParaRPr lang="cs-CZ" sz="600" dirty="0"/>
          </a:p>
          <a:p>
            <a:r>
              <a:rPr lang="cs-CZ" sz="28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☝ </a:t>
            </a:r>
            <a:r>
              <a:rPr lang="cs-CZ" dirty="0"/>
              <a:t>varování</a:t>
            </a:r>
          </a:p>
          <a:p>
            <a:pPr lvl="1"/>
            <a:r>
              <a:rPr lang="cs-CZ" dirty="0"/>
              <a:t>zapomeňte na </a:t>
            </a:r>
            <a:r>
              <a:rPr lang="cs-CZ" sz="2400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☠</a:t>
            </a:r>
            <a:r>
              <a:rPr lang="cs-CZ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cs-CZ" strike="dblStrike" dirty="0">
                <a:solidFill>
                  <a:srgbClr val="FF0000"/>
                </a:solidFill>
              </a:rPr>
              <a:t>globální proměnné</a:t>
            </a:r>
            <a:r>
              <a:rPr lang="cs-CZ" dirty="0">
                <a:solidFill>
                  <a:srgbClr val="FF0000"/>
                </a:solidFill>
              </a:rPr>
              <a:t> </a:t>
            </a:r>
            <a:r>
              <a:rPr lang="cs-CZ" sz="2400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☠</a:t>
            </a:r>
            <a:endParaRPr lang="cs-CZ" sz="2400" b="1" dirty="0">
              <a:solidFill>
                <a:srgbClr val="FF0000"/>
              </a:solidFill>
            </a:endParaRPr>
          </a:p>
          <a:p>
            <a:pPr lvl="1"/>
            <a:r>
              <a:rPr lang="cs-CZ" dirty="0"/>
              <a:t>lokalita přístupu</a:t>
            </a:r>
          </a:p>
          <a:p>
            <a:pPr lvl="1"/>
            <a:r>
              <a:rPr lang="cs-CZ" dirty="0"/>
              <a:t>minimalizace rozhraní funkcí / metod</a:t>
            </a:r>
          </a:p>
          <a:p>
            <a:pPr lvl="2"/>
            <a:r>
              <a:rPr lang="cs-CZ" dirty="0"/>
              <a:t>prevence chyb, zjednodušení diagnostiky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</a:t>
            </a:r>
            <a:r>
              <a:rPr lang="en-US" dirty="0" err="1"/>
              <a:t>sobilka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63207" y="709367"/>
            <a:ext cx="1235698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1 * 7 = 7</a:t>
            </a:r>
          </a:p>
          <a:p>
            <a:r>
              <a:rPr lang="en-US" dirty="0"/>
              <a:t>2 * 7 = 14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10 * 7 = 70</a:t>
            </a:r>
            <a:endParaRPr lang="cs-CZ" dirty="0"/>
          </a:p>
        </p:txBody>
      </p:sp>
      <p:sp>
        <p:nvSpPr>
          <p:cNvPr id="5" name="Rectangular Callout 4"/>
          <p:cNvSpPr/>
          <p:nvPr/>
        </p:nvSpPr>
        <p:spPr>
          <a:xfrm>
            <a:off x="1361222" y="2789671"/>
            <a:ext cx="2582943" cy="334738"/>
          </a:xfrm>
          <a:prstGeom prst="wedgeRectCallout">
            <a:avLst>
              <a:gd name="adj1" fmla="val -35303"/>
              <a:gd name="adj2" fmla="val -9459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ásledující parametr ≡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od kolika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3023" y="3820750"/>
            <a:ext cx="3685882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.... f</a:t>
            </a:r>
            <a:r>
              <a:rPr lang="en-US" dirty="0"/>
              <a:t>( </a:t>
            </a:r>
            <a:r>
              <a:rPr lang="en-US" b="1" dirty="0" err="1"/>
              <a:t>const</a:t>
            </a:r>
            <a:r>
              <a:rPr lang="en-US" dirty="0"/>
              <a:t> vector&lt;string&gt;</a:t>
            </a:r>
            <a:r>
              <a:rPr lang="en-US" b="1" dirty="0"/>
              <a:t>&amp;</a:t>
            </a:r>
            <a:r>
              <a:rPr lang="en-US" dirty="0"/>
              <a:t> a)</a:t>
            </a:r>
            <a:endParaRPr lang="cs-CZ" dirty="0"/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cs-CZ" dirty="0"/>
              <a:t> </a:t>
            </a:r>
            <a:r>
              <a:rPr lang="en-US" dirty="0"/>
              <a:t>for( 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cs-CZ" b="1" dirty="0"/>
              <a:t>a.size</a:t>
            </a:r>
            <a:r>
              <a:rPr lang="cs-CZ" dirty="0"/>
              <a:t>()</a:t>
            </a:r>
            <a:r>
              <a:rPr lang="en-US" dirty="0"/>
              <a:t>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cs-CZ" dirty="0"/>
              <a:t>.... </a:t>
            </a:r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</a:t>
            </a:r>
            <a:endParaRPr lang="cs-CZ" dirty="0"/>
          </a:p>
        </p:txBody>
      </p:sp>
      <p:sp>
        <p:nvSpPr>
          <p:cNvPr id="7" name="TextBox 6"/>
          <p:cNvSpPr txBox="1"/>
          <p:nvPr/>
        </p:nvSpPr>
        <p:spPr>
          <a:xfrm>
            <a:off x="5213023" y="5707363"/>
            <a:ext cx="2064469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for( auto&amp;&amp; s : a) {</a:t>
            </a:r>
          </a:p>
          <a:p>
            <a:r>
              <a:rPr lang="en-US" dirty="0"/>
              <a:t>    </a:t>
            </a:r>
            <a:r>
              <a:rPr lang="cs-CZ" dirty="0"/>
              <a:t>.... </a:t>
            </a:r>
            <a:r>
              <a:rPr lang="en-US" dirty="0"/>
              <a:t>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3023" y="2310182"/>
            <a:ext cx="2705493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stoi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string&amp; s);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6960828" y="6127776"/>
            <a:ext cx="1429030" cy="349956"/>
          </a:xfrm>
          <a:prstGeom prst="wedgeRectCallout">
            <a:avLst>
              <a:gd name="adj1" fmla="val -83635"/>
              <a:gd name="adj2" fmla="val -75398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typová dedukce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6391878" y="5269835"/>
            <a:ext cx="1555587" cy="325681"/>
          </a:xfrm>
          <a:prstGeom prst="wedgeRectCallout">
            <a:avLst>
              <a:gd name="adj1" fmla="val -35486"/>
              <a:gd name="adj2" fmla="val 9685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range-base for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679005" y="1791130"/>
            <a:ext cx="1910135" cy="349956"/>
          </a:xfrm>
          <a:prstGeom prst="wedgeRectCallout">
            <a:avLst>
              <a:gd name="adj1" fmla="val -39683"/>
              <a:gd name="adj2" fmla="val 110468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konverze string ⇝ číslo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854045" y="4801224"/>
            <a:ext cx="0" cy="802712"/>
          </a:xfrm>
          <a:prstGeom prst="straightConnector1">
            <a:avLst/>
          </a:prstGeom>
          <a:ln w="76200" cmpd="dbl"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ular Callout 13"/>
          <p:cNvSpPr/>
          <p:nvPr/>
        </p:nvSpPr>
        <p:spPr>
          <a:xfrm>
            <a:off x="6788423" y="4807043"/>
            <a:ext cx="1601434" cy="320082"/>
          </a:xfrm>
          <a:prstGeom prst="wedgeRectCallout">
            <a:avLst>
              <a:gd name="adj1" fmla="val -12339"/>
              <a:gd name="adj2" fmla="val -144124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velikost kontejneru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6189836" y="2775497"/>
            <a:ext cx="1399304" cy="535336"/>
          </a:xfrm>
          <a:prstGeom prst="wedgeRectCallout">
            <a:avLst>
              <a:gd name="adj1" fmla="val 39207"/>
              <a:gd name="adj2" fmla="val -9215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nelze ⇝ výjimka</a:t>
            </a:r>
          </a:p>
          <a:p>
            <a:pPr algn="ctr"/>
            <a:r>
              <a:rPr lang="cs-CZ" sz="1400" i="1" dirty="0">
                <a:solidFill>
                  <a:srgbClr val="456A1C"/>
                </a:solidFill>
                <a:latin typeface="+mj-lt"/>
              </a:rPr>
              <a:t>(zatím ignorujte)</a:t>
            </a:r>
            <a:endParaRPr lang="en-US" sz="1400" i="1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426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11922" y="1487067"/>
            <a:ext cx="4299197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Seznam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....</a:t>
            </a:r>
          </a:p>
          <a:p>
            <a:r>
              <a:rPr lang="en-US" dirty="0"/>
              <a:t>  </a:t>
            </a:r>
            <a:r>
              <a:rPr lang="cs-CZ" dirty="0"/>
              <a:t>Seznam&amp; operator=(const Seznam&amp; s) </a:t>
            </a:r>
            <a:endParaRPr lang="en-US" dirty="0"/>
          </a:p>
          <a:p>
            <a:r>
              <a:rPr lang="en-US" dirty="0"/>
              <a:t>  </a:t>
            </a:r>
            <a:r>
              <a:rPr lang="cs-CZ" dirty="0"/>
              <a:t>{ </a:t>
            </a:r>
            <a:r>
              <a:rPr lang="cs-CZ" dirty="0">
                <a:solidFill>
                  <a:srgbClr val="FF0000"/>
                </a:solidFill>
              </a:rPr>
              <a:t>pole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cs-CZ" dirty="0">
                <a:solidFill>
                  <a:srgbClr val="FF0000"/>
                </a:solidFill>
              </a:rPr>
              <a:t>.</a:t>
            </a:r>
            <a:r>
              <a:rPr lang="cs-CZ" b="1" dirty="0">
                <a:solidFill>
                  <a:srgbClr val="FF0000"/>
                </a:solidFill>
              </a:rPr>
              <a:t>clear</a:t>
            </a:r>
            <a:r>
              <a:rPr lang="cs-CZ" dirty="0"/>
              <a:t>(); </a:t>
            </a:r>
            <a:r>
              <a:rPr lang="cs-CZ" b="1" dirty="0"/>
              <a:t>clone</a:t>
            </a:r>
            <a:r>
              <a:rPr lang="cs-CZ" dirty="0"/>
              <a:t>( s); return *this; }</a:t>
            </a:r>
          </a:p>
          <a:p>
            <a:r>
              <a:rPr lang="cs-CZ" dirty="0"/>
              <a:t>};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Polymorfn</a:t>
            </a:r>
            <a:r>
              <a:rPr lang="cs-CZ" dirty="0"/>
              <a:t>í struktury - self-assignment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90323" y="659137"/>
            <a:ext cx="3832994" cy="133882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int main() {</a:t>
            </a:r>
          </a:p>
          <a:p>
            <a:r>
              <a:rPr lang="cs-CZ" dirty="0"/>
              <a:t>  Seznam s;</a:t>
            </a:r>
          </a:p>
          <a:p>
            <a:r>
              <a:rPr lang="cs-CZ" dirty="0"/>
              <a:t>  s.add( </a:t>
            </a:r>
            <a:r>
              <a:rPr lang="en-US" dirty="0" err="1"/>
              <a:t>make_unique</a:t>
            </a:r>
            <a:r>
              <a:rPr lang="cs-CZ" dirty="0"/>
              <a:t>&lt;IntVal&gt;</a:t>
            </a:r>
            <a:r>
              <a:rPr lang="en-US" dirty="0"/>
              <a:t>(</a:t>
            </a:r>
            <a:r>
              <a:rPr lang="cs-CZ" dirty="0"/>
              <a:t>123</a:t>
            </a:r>
            <a:r>
              <a:rPr lang="en-US" dirty="0"/>
              <a:t>)</a:t>
            </a:r>
            <a:r>
              <a:rPr lang="cs-CZ" dirty="0"/>
              <a:t>);</a:t>
            </a:r>
          </a:p>
          <a:p>
            <a:r>
              <a:rPr lang="cs-CZ" dirty="0"/>
              <a:t>  s.add( </a:t>
            </a:r>
            <a:r>
              <a:rPr lang="en-US" dirty="0" err="1"/>
              <a:t>make_unique</a:t>
            </a:r>
            <a:r>
              <a:rPr lang="cs-CZ" dirty="0"/>
              <a:t>&lt;StringVal&gt;</a:t>
            </a:r>
            <a:r>
              <a:rPr lang="en-US" dirty="0"/>
              <a:t>(</a:t>
            </a:r>
            <a:r>
              <a:rPr lang="cs-CZ" dirty="0"/>
              <a:t>"</a:t>
            </a:r>
            <a:r>
              <a:rPr lang="en-US" dirty="0" err="1"/>
              <a:t>abc</a:t>
            </a:r>
            <a:r>
              <a:rPr lang="cs-CZ" dirty="0"/>
              <a:t>"</a:t>
            </a:r>
            <a:r>
              <a:rPr lang="en-US" dirty="0"/>
              <a:t>)</a:t>
            </a:r>
            <a:r>
              <a:rPr lang="cs-CZ" dirty="0"/>
              <a:t>);</a:t>
            </a:r>
            <a:endParaRPr lang="en-US" dirty="0"/>
          </a:p>
          <a:p>
            <a:r>
              <a:rPr lang="en-US" dirty="0"/>
              <a:t>  s = s;</a:t>
            </a:r>
            <a:endParaRPr lang="cs-CZ" dirty="0"/>
          </a:p>
          <a:p>
            <a:r>
              <a:rPr lang="cs-CZ" dirty="0"/>
              <a:t>}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2635200" y="742389"/>
            <a:ext cx="1683521" cy="427646"/>
          </a:xfrm>
          <a:prstGeom prst="wedgeRoundRectCallout">
            <a:avLst>
              <a:gd name="adj1" fmla="val 253"/>
              <a:gd name="adj2" fmla="val -4292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čím je to zajímavé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?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357089" y="1932120"/>
            <a:ext cx="1893875" cy="522275"/>
          </a:xfrm>
          <a:prstGeom prst="wedgeRoundRectCallout">
            <a:avLst>
              <a:gd name="adj1" fmla="val -65765"/>
              <a:gd name="adj2" fmla="val -9652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takhle blbě by to asi nikdo nenapsal, ale....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7269" y="2615641"/>
            <a:ext cx="1953695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int main() {</a:t>
            </a:r>
          </a:p>
          <a:p>
            <a:r>
              <a:rPr lang="cs-CZ" dirty="0"/>
              <a:t>  </a:t>
            </a:r>
            <a:r>
              <a:rPr lang="en-US" dirty="0"/>
              <a:t>vector&lt;</a:t>
            </a:r>
            <a:r>
              <a:rPr lang="cs-CZ" dirty="0"/>
              <a:t>Seznam</a:t>
            </a:r>
            <a:r>
              <a:rPr lang="en-US" dirty="0"/>
              <a:t>&gt;</a:t>
            </a:r>
            <a:r>
              <a:rPr lang="cs-CZ" dirty="0"/>
              <a:t> s;</a:t>
            </a:r>
            <a:endParaRPr lang="en-US" dirty="0"/>
          </a:p>
          <a:p>
            <a:r>
              <a:rPr lang="en-US" dirty="0"/>
              <a:t>  ....</a:t>
            </a:r>
            <a:endParaRPr lang="cs-CZ" dirty="0"/>
          </a:p>
          <a:p>
            <a:r>
              <a:rPr lang="en-US" dirty="0"/>
              <a:t>  s[</a:t>
            </a:r>
            <a:r>
              <a:rPr lang="en-US" dirty="0" err="1"/>
              <a:t>i</a:t>
            </a:r>
            <a:r>
              <a:rPr lang="en-US" dirty="0"/>
              <a:t>] = s[j];</a:t>
            </a:r>
            <a:endParaRPr lang="cs-CZ" dirty="0"/>
          </a:p>
          <a:p>
            <a:r>
              <a:rPr lang="cs-CZ" dirty="0"/>
              <a:t>}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93645" y="3089318"/>
            <a:ext cx="2831975" cy="577088"/>
          </a:xfrm>
          <a:prstGeom prst="wedgeRoundRectCallout">
            <a:avLst>
              <a:gd name="adj1" fmla="val -19186"/>
              <a:gd name="adj2" fmla="val -10921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nejd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řív si sám celé pole smažu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... a potom nakopíruju ... ... NIC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1921" y="4303136"/>
            <a:ext cx="3352173" cy="153888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Seznam&amp; operator=(const Seznam&amp; s)</a:t>
            </a:r>
            <a:endParaRPr lang="en-US" dirty="0"/>
          </a:p>
          <a:p>
            <a:r>
              <a:rPr lang="cs-CZ" dirty="0"/>
              <a:t>{ </a:t>
            </a:r>
            <a:endParaRPr lang="en-US" dirty="0"/>
          </a:p>
          <a:p>
            <a:r>
              <a:rPr lang="en-US" dirty="0"/>
              <a:t>  </a:t>
            </a:r>
            <a:r>
              <a:rPr lang="en-US" b="1" dirty="0"/>
              <a:t>if( this == &amp;s)  </a:t>
            </a:r>
            <a:r>
              <a:rPr lang="en-US" dirty="0"/>
              <a:t>return *this;</a:t>
            </a:r>
          </a:p>
          <a:p>
            <a:r>
              <a:rPr lang="en-US" dirty="0"/>
              <a:t>  </a:t>
            </a:r>
            <a:r>
              <a:rPr lang="cs-CZ" dirty="0"/>
              <a:t>pole</a:t>
            </a:r>
            <a:r>
              <a:rPr lang="en-US" dirty="0"/>
              <a:t>_</a:t>
            </a:r>
            <a:r>
              <a:rPr lang="cs-CZ" dirty="0"/>
              <a:t>.clear(); </a:t>
            </a:r>
            <a:endParaRPr lang="en-US" dirty="0"/>
          </a:p>
          <a:p>
            <a:r>
              <a:rPr lang="en-US" dirty="0"/>
              <a:t>  </a:t>
            </a:r>
            <a:r>
              <a:rPr lang="cs-CZ" dirty="0"/>
              <a:t>clone( s); </a:t>
            </a:r>
            <a:endParaRPr lang="en-US" dirty="0"/>
          </a:p>
          <a:p>
            <a:r>
              <a:rPr lang="en-US" dirty="0"/>
              <a:t>  </a:t>
            </a:r>
            <a:r>
              <a:rPr lang="cs-CZ" dirty="0"/>
              <a:t>return *this;</a:t>
            </a:r>
          </a:p>
          <a:p>
            <a:r>
              <a:rPr lang="cs-CZ" dirty="0"/>
              <a:t>};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1905644" y="3851337"/>
            <a:ext cx="2907792" cy="368808"/>
          </a:xfrm>
          <a:prstGeom prst="wedgeRoundRectCallout">
            <a:avLst>
              <a:gd name="adj1" fmla="val -54475"/>
              <a:gd name="adj2" fmla="val 18361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rovnost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ukazatel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ů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 ⇒ 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stejn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ý objekt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52359" y="4762325"/>
            <a:ext cx="432844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</a:t>
            </a:r>
            <a:r>
              <a:rPr lang="cs-CZ" dirty="0"/>
              <a:t>e třeba </a:t>
            </a:r>
            <a:r>
              <a:rPr lang="cs-CZ" i="1" dirty="0">
                <a:solidFill>
                  <a:schemeClr val="bg1">
                    <a:lumMod val="50000"/>
                  </a:schemeClr>
                </a:solidFill>
              </a:rPr>
              <a:t>trocha</a:t>
            </a:r>
            <a:r>
              <a:rPr lang="cs-CZ" dirty="0"/>
              <a:t> opatrnosti</a:t>
            </a:r>
            <a:endParaRPr lang="en-US" dirty="0"/>
          </a:p>
          <a:p>
            <a:pPr lvl="1"/>
            <a:r>
              <a:rPr lang="cs-CZ" sz="1600" dirty="0"/>
              <a:t>... a rozumět tomu, co se v programu děje</a:t>
            </a:r>
            <a:endParaRPr lang="en-US" sz="16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cs-CZ" dirty="0"/>
              <a:t>naimplementujte sami</a:t>
            </a:r>
          </a:p>
          <a:p>
            <a:pPr lvl="1"/>
            <a:r>
              <a:rPr lang="en-US" sz="1600" dirty="0"/>
              <a:t>= </a:t>
            </a:r>
            <a:r>
              <a:rPr lang="cs-CZ" sz="1600" dirty="0"/>
              <a:t>jen dát dohromady předchozí moudra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</a:t>
            </a:r>
            <a:r>
              <a:rPr lang="cs-CZ" dirty="0"/>
              <a:t> rozmyšlení</a:t>
            </a:r>
          </a:p>
          <a:p>
            <a:pPr lvl="1"/>
            <a:r>
              <a:rPr lang="cs-CZ" sz="1600" dirty="0"/>
              <a:t>sémantika (chování) </a:t>
            </a:r>
            <a:r>
              <a:rPr lang="en-US" sz="1600" dirty="0"/>
              <a:t>p</a:t>
            </a:r>
            <a:r>
              <a:rPr lang="cs-CZ" sz="1600" dirty="0"/>
              <a:t>ři použití shared</a:t>
            </a:r>
            <a:r>
              <a:rPr lang="en-US" sz="1600" dirty="0"/>
              <a:t>_</a:t>
            </a:r>
            <a:r>
              <a:rPr lang="en-US" sz="1600" dirty="0" err="1"/>
              <a:t>ptr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266479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Šablony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5031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Šablony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53940" y="4114800"/>
            <a:ext cx="3409060" cy="193899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#include "</a:t>
            </a:r>
            <a:r>
              <a:rPr lang="en-US" dirty="0" err="1"/>
              <a:t>Scitacka.h</a:t>
            </a:r>
            <a:r>
              <a:rPr lang="en-US" dirty="0"/>
              <a:t>"</a:t>
            </a:r>
            <a:endParaRPr lang="cs-CZ" dirty="0"/>
          </a:p>
          <a:p>
            <a:endParaRPr lang="cs-CZ" dirty="0"/>
          </a:p>
          <a:p>
            <a:r>
              <a:rPr lang="cs-CZ" dirty="0"/>
              <a:t>int main()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</a:t>
            </a:r>
            <a:r>
              <a:rPr lang="en-US" dirty="0" err="1"/>
              <a:t>Scitacka</a:t>
            </a:r>
            <a:r>
              <a:rPr lang="cs-CZ" dirty="0"/>
              <a:t>&lt;</a:t>
            </a:r>
            <a:r>
              <a:rPr lang="en-US" b="1" dirty="0">
                <a:solidFill>
                  <a:srgbClr val="0033CC"/>
                </a:solidFill>
              </a:rPr>
              <a:t>unsigned long </a:t>
            </a:r>
            <a:r>
              <a:rPr lang="en-US" b="1" dirty="0" err="1">
                <a:solidFill>
                  <a:srgbClr val="0033CC"/>
                </a:solidFill>
              </a:rPr>
              <a:t>long</a:t>
            </a:r>
            <a:r>
              <a:rPr lang="cs-CZ" dirty="0"/>
              <a:t>&gt; </a:t>
            </a:r>
            <a:r>
              <a:rPr lang="en-US" dirty="0"/>
              <a:t>s</a:t>
            </a:r>
            <a:r>
              <a:rPr lang="cs-CZ" dirty="0"/>
              <a:t>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s.add</a:t>
            </a:r>
            <a:r>
              <a:rPr lang="en-US" dirty="0"/>
              <a:t>( 1);</a:t>
            </a:r>
          </a:p>
          <a:p>
            <a:r>
              <a:rPr lang="en-US" dirty="0"/>
              <a:t>  </a:t>
            </a:r>
            <a:r>
              <a:rPr lang="en-US" dirty="0" err="1"/>
              <a:t>s.add</a:t>
            </a:r>
            <a:r>
              <a:rPr lang="en-US" dirty="0"/>
              <a:t>( 2);</a:t>
            </a:r>
          </a:p>
          <a:p>
            <a:r>
              <a:rPr lang="en-US" dirty="0"/>
              <a:t>  auto x = </a:t>
            </a:r>
            <a:r>
              <a:rPr lang="en-US" dirty="0" err="1"/>
              <a:t>s.result</a:t>
            </a:r>
            <a:r>
              <a:rPr lang="en-US" dirty="0"/>
              <a:t>();</a:t>
            </a:r>
            <a:endParaRPr lang="cs-CZ" dirty="0"/>
          </a:p>
          <a:p>
            <a:r>
              <a:rPr lang="en-US" dirty="0"/>
              <a:t>}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266700" y="958731"/>
            <a:ext cx="2994823" cy="409342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</a:t>
            </a:r>
            <a:r>
              <a:rPr lang="en-US" dirty="0" err="1"/>
              <a:t>Scitacka</a:t>
            </a:r>
            <a:endParaRPr lang="cs-CZ" dirty="0"/>
          </a:p>
          <a:p>
            <a:r>
              <a:rPr lang="cs-CZ" dirty="0"/>
              <a:t>{</a:t>
            </a:r>
          </a:p>
          <a:p>
            <a:r>
              <a:rPr lang="cs-CZ" dirty="0"/>
              <a:t>public:</a:t>
            </a:r>
          </a:p>
          <a:p>
            <a:r>
              <a:rPr lang="en-US" dirty="0"/>
              <a:t>  </a:t>
            </a:r>
            <a:r>
              <a:rPr lang="en-US" dirty="0" err="1"/>
              <a:t>Scitacka</a:t>
            </a:r>
            <a:r>
              <a:rPr lang="cs-CZ" dirty="0"/>
              <a:t>()</a:t>
            </a:r>
            <a:r>
              <a:rPr lang="en-US" dirty="0"/>
              <a:t> : </a:t>
            </a:r>
            <a:r>
              <a:rPr lang="en-US" dirty="0" err="1"/>
              <a:t>val</a:t>
            </a:r>
            <a:r>
              <a:rPr lang="en-US" dirty="0"/>
              <a:t>_( 0) {}</a:t>
            </a:r>
          </a:p>
          <a:p>
            <a:r>
              <a:rPr lang="en-US" dirty="0"/>
              <a:t>  void add( </a:t>
            </a:r>
            <a:r>
              <a:rPr lang="en-US" b="1" dirty="0" err="1">
                <a:solidFill>
                  <a:srgbClr val="0033CC"/>
                </a:solidFill>
              </a:rPr>
              <a:t>int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/>
              <a:t>x);</a:t>
            </a:r>
          </a:p>
          <a:p>
            <a:r>
              <a:rPr lang="en-US" dirty="0"/>
              <a:t>  </a:t>
            </a:r>
            <a:r>
              <a:rPr lang="en-US" b="1" dirty="0" err="1">
                <a:solidFill>
                  <a:srgbClr val="0033CC"/>
                </a:solidFill>
              </a:rPr>
              <a:t>int</a:t>
            </a:r>
            <a:r>
              <a:rPr lang="en-US" dirty="0"/>
              <a:t> result() { return </a:t>
            </a:r>
            <a:r>
              <a:rPr lang="en-US" dirty="0" err="1"/>
              <a:t>val</a:t>
            </a:r>
            <a:r>
              <a:rPr lang="en-US" dirty="0"/>
              <a:t>_; }</a:t>
            </a:r>
          </a:p>
          <a:p>
            <a:r>
              <a:rPr lang="cs-CZ" dirty="0"/>
              <a:t>private:</a:t>
            </a:r>
          </a:p>
          <a:p>
            <a:r>
              <a:rPr lang="en-US" dirty="0"/>
              <a:t>  </a:t>
            </a:r>
            <a:r>
              <a:rPr lang="en-US" b="1" dirty="0" err="1">
                <a:solidFill>
                  <a:srgbClr val="0033CC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_</a:t>
            </a:r>
            <a:r>
              <a:rPr lang="cs-CZ" dirty="0"/>
              <a:t>;</a:t>
            </a:r>
          </a:p>
          <a:p>
            <a:r>
              <a:rPr lang="cs-CZ" dirty="0"/>
              <a:t>};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Scitacka</a:t>
            </a:r>
            <a:r>
              <a:rPr lang="en-US" dirty="0"/>
              <a:t>::add(</a:t>
            </a:r>
            <a:r>
              <a:rPr lang="cs-CZ" dirty="0"/>
              <a:t> </a:t>
            </a:r>
            <a:r>
              <a:rPr lang="en-US" b="1" dirty="0" err="1">
                <a:solidFill>
                  <a:srgbClr val="0033CC"/>
                </a:solidFill>
              </a:rPr>
              <a:t>int</a:t>
            </a:r>
            <a:r>
              <a:rPr lang="en-US" dirty="0"/>
              <a:t> x)</a:t>
            </a:r>
          </a:p>
          <a:p>
            <a:r>
              <a:rPr lang="en-US" dirty="0"/>
              <a:t>{ </a:t>
            </a:r>
            <a:r>
              <a:rPr lang="en-US" dirty="0" err="1"/>
              <a:t>val</a:t>
            </a:r>
            <a:r>
              <a:rPr lang="en-US" dirty="0"/>
              <a:t>_ += x; }</a:t>
            </a:r>
          </a:p>
          <a:p>
            <a:r>
              <a:rPr lang="cs-CZ" dirty="0"/>
              <a:t> </a:t>
            </a:r>
          </a:p>
          <a:p>
            <a:r>
              <a:rPr lang="cs-CZ" dirty="0"/>
              <a:t>int main()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</a:t>
            </a:r>
            <a:r>
              <a:rPr lang="en-US" dirty="0" err="1"/>
              <a:t>Scitacka</a:t>
            </a:r>
            <a:r>
              <a:rPr lang="cs-CZ" dirty="0"/>
              <a:t> </a:t>
            </a:r>
            <a:r>
              <a:rPr lang="en-US" dirty="0"/>
              <a:t>s</a:t>
            </a:r>
            <a:r>
              <a:rPr lang="cs-CZ" dirty="0"/>
              <a:t>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s.add</a:t>
            </a:r>
            <a:r>
              <a:rPr lang="en-US" dirty="0"/>
              <a:t>( 1);</a:t>
            </a:r>
          </a:p>
          <a:p>
            <a:r>
              <a:rPr lang="en-US" dirty="0"/>
              <a:t>  </a:t>
            </a:r>
            <a:r>
              <a:rPr lang="en-US" dirty="0" err="1"/>
              <a:t>s.add</a:t>
            </a:r>
            <a:r>
              <a:rPr lang="en-US" dirty="0"/>
              <a:t>( 2);</a:t>
            </a:r>
          </a:p>
          <a:p>
            <a:r>
              <a:rPr lang="en-US" dirty="0"/>
              <a:t>  auto x = </a:t>
            </a:r>
            <a:r>
              <a:rPr lang="en-US" dirty="0" err="1"/>
              <a:t>s.result</a:t>
            </a:r>
            <a:r>
              <a:rPr lang="en-US" dirty="0"/>
              <a:t>();</a:t>
            </a:r>
            <a:endParaRPr lang="cs-CZ" dirty="0"/>
          </a:p>
          <a:p>
            <a:r>
              <a:rPr lang="en-US" dirty="0"/>
              <a:t>}</a:t>
            </a:r>
            <a:endParaRPr lang="cs-CZ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514725" y="4603074"/>
            <a:ext cx="1371600" cy="533400"/>
          </a:xfrm>
          <a:prstGeom prst="wedgeRoundRectCallout">
            <a:avLst>
              <a:gd name="adj1" fmla="val 87455"/>
              <a:gd name="adj2" fmla="val 5055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pou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žití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instanciace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3940" y="971550"/>
            <a:ext cx="3409060" cy="2769989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b="1" dirty="0"/>
              <a:t>template&lt;typename </a:t>
            </a:r>
            <a:r>
              <a:rPr lang="en-US" b="1" dirty="0">
                <a:solidFill>
                  <a:srgbClr val="0033CC"/>
                </a:solidFill>
              </a:rPr>
              <a:t>T</a:t>
            </a:r>
            <a:r>
              <a:rPr lang="cs-CZ" b="1" dirty="0"/>
              <a:t>&gt;</a:t>
            </a:r>
            <a:r>
              <a:rPr lang="cs-CZ" dirty="0"/>
              <a:t> class </a:t>
            </a:r>
            <a:r>
              <a:rPr lang="en-US" dirty="0" err="1"/>
              <a:t>Scitacka</a:t>
            </a:r>
            <a:endParaRPr lang="cs-CZ" dirty="0"/>
          </a:p>
          <a:p>
            <a:r>
              <a:rPr lang="cs-CZ" dirty="0"/>
              <a:t>{</a:t>
            </a:r>
          </a:p>
          <a:p>
            <a:r>
              <a:rPr lang="cs-CZ" dirty="0"/>
              <a:t>public:</a:t>
            </a:r>
          </a:p>
          <a:p>
            <a:r>
              <a:rPr lang="en-US" dirty="0"/>
              <a:t>  </a:t>
            </a:r>
            <a:r>
              <a:rPr lang="en-US" dirty="0" err="1"/>
              <a:t>Scitacka</a:t>
            </a:r>
            <a:r>
              <a:rPr lang="cs-CZ" dirty="0"/>
              <a:t>()</a:t>
            </a:r>
            <a:r>
              <a:rPr lang="en-US" dirty="0"/>
              <a:t> : </a:t>
            </a:r>
            <a:r>
              <a:rPr lang="en-US" dirty="0" err="1"/>
              <a:t>val</a:t>
            </a:r>
            <a:r>
              <a:rPr lang="en-US" dirty="0"/>
              <a:t>_( 0) {}</a:t>
            </a:r>
          </a:p>
          <a:p>
            <a:r>
              <a:rPr lang="en-US" dirty="0"/>
              <a:t>  void add( </a:t>
            </a:r>
            <a:r>
              <a:rPr lang="en-US" b="1" dirty="0">
                <a:solidFill>
                  <a:srgbClr val="0033CC"/>
                </a:solidFill>
              </a:rPr>
              <a:t>T</a:t>
            </a:r>
            <a:r>
              <a:rPr lang="en-US" dirty="0"/>
              <a:t> x);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0033CC"/>
                </a:solidFill>
              </a:rPr>
              <a:t>T</a:t>
            </a:r>
            <a:r>
              <a:rPr lang="en-US" dirty="0"/>
              <a:t> result()  { return </a:t>
            </a:r>
            <a:r>
              <a:rPr lang="en-US" dirty="0" err="1"/>
              <a:t>val</a:t>
            </a:r>
            <a:r>
              <a:rPr lang="en-US" dirty="0"/>
              <a:t>_; }</a:t>
            </a:r>
          </a:p>
          <a:p>
            <a:r>
              <a:rPr lang="cs-CZ" dirty="0"/>
              <a:t>private:</a:t>
            </a:r>
          </a:p>
          <a:p>
            <a:r>
              <a:rPr lang="en-US" dirty="0"/>
              <a:t>  </a:t>
            </a:r>
            <a:r>
              <a:rPr lang="cs-CZ" b="1" dirty="0">
                <a:solidFill>
                  <a:srgbClr val="0033CC"/>
                </a:solidFill>
              </a:rPr>
              <a:t>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_</a:t>
            </a:r>
            <a:r>
              <a:rPr lang="cs-CZ" dirty="0"/>
              <a:t>;</a:t>
            </a:r>
          </a:p>
          <a:p>
            <a:r>
              <a:rPr lang="cs-CZ" dirty="0"/>
              <a:t>};</a:t>
            </a:r>
          </a:p>
          <a:p>
            <a:endParaRPr lang="en-US" dirty="0"/>
          </a:p>
          <a:p>
            <a:r>
              <a:rPr lang="en-US" b="1" dirty="0"/>
              <a:t>template &lt;</a:t>
            </a:r>
            <a:r>
              <a:rPr lang="cs-CZ" b="1" dirty="0"/>
              <a:t>typename </a:t>
            </a:r>
            <a:r>
              <a:rPr lang="en-US" b="1" dirty="0">
                <a:solidFill>
                  <a:srgbClr val="0033CC"/>
                </a:solidFill>
              </a:rPr>
              <a:t>T</a:t>
            </a:r>
            <a:r>
              <a:rPr lang="en-US" b="1" dirty="0"/>
              <a:t>&gt;</a:t>
            </a:r>
          </a:p>
          <a:p>
            <a:r>
              <a:rPr lang="en-US" dirty="0"/>
              <a:t>void </a:t>
            </a:r>
            <a:r>
              <a:rPr lang="en-US" dirty="0" err="1"/>
              <a:t>Scitacka</a:t>
            </a:r>
            <a:r>
              <a:rPr lang="en-US" dirty="0"/>
              <a:t>&lt;</a:t>
            </a:r>
            <a:r>
              <a:rPr lang="en-US" b="1" dirty="0">
                <a:solidFill>
                  <a:srgbClr val="0033CC"/>
                </a:solidFill>
              </a:rPr>
              <a:t>T</a:t>
            </a:r>
            <a:r>
              <a:rPr lang="en-US" dirty="0"/>
              <a:t>&gt;::add(</a:t>
            </a:r>
            <a:r>
              <a:rPr lang="cs-CZ" dirty="0"/>
              <a:t> </a:t>
            </a:r>
            <a:r>
              <a:rPr lang="en-US" b="1" dirty="0">
                <a:solidFill>
                  <a:srgbClr val="0033CC"/>
                </a:solidFill>
              </a:rPr>
              <a:t>T</a:t>
            </a:r>
            <a:r>
              <a:rPr lang="en-US" dirty="0"/>
              <a:t> x)</a:t>
            </a:r>
          </a:p>
          <a:p>
            <a:r>
              <a:rPr lang="en-US" b="1" dirty="0"/>
              <a:t>{ </a:t>
            </a:r>
            <a:r>
              <a:rPr lang="en-US" b="1" dirty="0" err="1"/>
              <a:t>val</a:t>
            </a:r>
            <a:r>
              <a:rPr lang="en-US" b="1" dirty="0"/>
              <a:t>_ += x; }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695699" y="2808291"/>
            <a:ext cx="1267893" cy="533400"/>
          </a:xfrm>
          <a:prstGeom prst="wedgeRoundRectCallout">
            <a:avLst>
              <a:gd name="adj1" fmla="val 82594"/>
              <a:gd name="adj2" fmla="val 2966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hlavička i u definice těla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687510" y="971550"/>
            <a:ext cx="1276082" cy="552450"/>
          </a:xfrm>
          <a:prstGeom prst="wedgeRoundRectCallout">
            <a:avLst>
              <a:gd name="adj1" fmla="val 81899"/>
              <a:gd name="adj2" fmla="val -2792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hlavička šablony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620000" y="590550"/>
            <a:ext cx="1143000" cy="381000"/>
          </a:xfrm>
          <a:prstGeom prst="wedgeRoundRectCallout">
            <a:avLst>
              <a:gd name="adj1" fmla="val -49454"/>
              <a:gd name="adj2" fmla="val 923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</a:rPr>
              <a:t>scitacka</a:t>
            </a:r>
            <a:r>
              <a:rPr lang="en-US" sz="1400" b="1" dirty="0" err="1">
                <a:solidFill>
                  <a:schemeClr val="accent2">
                    <a:lumMod val="50000"/>
                  </a:schemeClr>
                </a:solidFill>
              </a:rPr>
              <a:t>.h</a:t>
            </a:r>
            <a:endParaRPr lang="cs-CZ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514725" y="5257799"/>
            <a:ext cx="1371600" cy="990601"/>
          </a:xfrm>
          <a:prstGeom prst="wedgeRoundRectCallout">
            <a:avLst>
              <a:gd name="adj1" fmla="val 85372"/>
              <a:gd name="adj2" fmla="val -3158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š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ablona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těla musí být při kompilaci  viditelná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3687510" y="3441819"/>
            <a:ext cx="1276082" cy="427599"/>
          </a:xfrm>
          <a:prstGeom prst="wedgeRoundRectCallout">
            <a:avLst>
              <a:gd name="adj1" fmla="val 76902"/>
              <a:gd name="adj2" fmla="val -3096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tělo v headeru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2514846" y="958731"/>
            <a:ext cx="746677" cy="238125"/>
          </a:xfrm>
          <a:prstGeom prst="wedgeRoundRectCallout">
            <a:avLst>
              <a:gd name="adj1" fmla="val -49454"/>
              <a:gd name="adj2" fmla="val 9230"/>
              <a:gd name="adj3" fmla="val 16667"/>
            </a:avLst>
          </a:prstGeom>
          <a:solidFill>
            <a:srgbClr val="FFFFCC"/>
          </a:solidFill>
          <a:ln w="1270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</a:rPr>
              <a:t>x.h</a:t>
            </a:r>
            <a:endParaRPr lang="cs-CZ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2515736" y="3519601"/>
            <a:ext cx="746677" cy="238125"/>
          </a:xfrm>
          <a:prstGeom prst="wedgeRoundRectCallout">
            <a:avLst>
              <a:gd name="adj1" fmla="val -49454"/>
              <a:gd name="adj2" fmla="val 9230"/>
              <a:gd name="adj3" fmla="val 16667"/>
            </a:avLst>
          </a:prstGeom>
          <a:solidFill>
            <a:srgbClr val="FFFFCC"/>
          </a:solidFill>
          <a:ln w="1270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main</a:t>
            </a:r>
            <a:endParaRPr lang="cs-CZ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6700" y="2894322"/>
            <a:ext cx="2994823" cy="617340"/>
          </a:xfrm>
          <a:prstGeom prst="rect">
            <a:avLst/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ular Callout 15"/>
          <p:cNvSpPr/>
          <p:nvPr/>
        </p:nvSpPr>
        <p:spPr>
          <a:xfrm>
            <a:off x="2514845" y="2767320"/>
            <a:ext cx="746677" cy="238125"/>
          </a:xfrm>
          <a:prstGeom prst="wedgeRoundRectCallout">
            <a:avLst>
              <a:gd name="adj1" fmla="val -49454"/>
              <a:gd name="adj2" fmla="val 9230"/>
              <a:gd name="adj3" fmla="val 16667"/>
            </a:avLst>
          </a:prstGeom>
          <a:solidFill>
            <a:srgbClr val="FFFFCC"/>
          </a:solidFill>
          <a:ln w="12700" cmpd="sng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x.cpp</a:t>
            </a:r>
            <a:endParaRPr lang="cs-CZ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07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Šablony</a:t>
            </a:r>
            <a:r>
              <a:rPr lang="en-US" dirty="0"/>
              <a:t> a operatory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68168" y="4572000"/>
            <a:ext cx="1871031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#include "</a:t>
            </a:r>
            <a:r>
              <a:rPr lang="en-US" dirty="0" err="1"/>
              <a:t>a.h</a:t>
            </a:r>
            <a:r>
              <a:rPr lang="en-US" dirty="0"/>
              <a:t>"</a:t>
            </a:r>
            <a:endParaRPr lang="cs-CZ" dirty="0"/>
          </a:p>
          <a:p>
            <a:endParaRPr lang="cs-CZ" dirty="0"/>
          </a:p>
          <a:p>
            <a:r>
              <a:rPr lang="cs-CZ" dirty="0"/>
              <a:t>int main()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</a:t>
            </a:r>
            <a:r>
              <a:rPr lang="cs-CZ" b="1" dirty="0">
                <a:solidFill>
                  <a:srgbClr val="0033CC"/>
                </a:solidFill>
              </a:rPr>
              <a:t>A</a:t>
            </a:r>
            <a:r>
              <a:rPr lang="cs-CZ" dirty="0"/>
              <a:t>&lt;</a:t>
            </a:r>
            <a:r>
              <a:rPr lang="en-US" b="1" dirty="0">
                <a:solidFill>
                  <a:srgbClr val="0033CC"/>
                </a:solidFill>
              </a:rPr>
              <a:t>long</a:t>
            </a:r>
            <a:r>
              <a:rPr lang="cs-CZ" dirty="0"/>
              <a:t>&gt; </a:t>
            </a:r>
            <a:r>
              <a:rPr lang="en-US" dirty="0"/>
              <a:t>a, b, c</a:t>
            </a:r>
            <a:r>
              <a:rPr lang="cs-CZ" dirty="0"/>
              <a:t>;</a:t>
            </a:r>
            <a:endParaRPr lang="en-US" dirty="0"/>
          </a:p>
          <a:p>
            <a:r>
              <a:rPr lang="en-US" dirty="0"/>
              <a:t>  c = a + b;</a:t>
            </a:r>
          </a:p>
          <a:p>
            <a:r>
              <a:rPr lang="en-US" dirty="0"/>
              <a:t>}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409575" y="990600"/>
            <a:ext cx="3510990" cy="3493264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</a:t>
            </a:r>
            <a:r>
              <a:rPr lang="cs-CZ" b="1" dirty="0">
                <a:solidFill>
                  <a:srgbClr val="0033CC"/>
                </a:solidFill>
              </a:rPr>
              <a:t>A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public:</a:t>
            </a:r>
          </a:p>
          <a:p>
            <a:r>
              <a:rPr lang="en-US" dirty="0">
                <a:solidFill>
                  <a:srgbClr val="008000"/>
                </a:solidFill>
              </a:rPr>
              <a:t>  </a:t>
            </a:r>
            <a:r>
              <a:rPr lang="en-US" b="1" dirty="0">
                <a:solidFill>
                  <a:srgbClr val="008000"/>
                </a:solidFill>
              </a:rPr>
              <a:t>friend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cs-CZ" b="1" dirty="0">
                <a:solidFill>
                  <a:srgbClr val="008000"/>
                </a:solidFill>
              </a:rPr>
              <a:t>A</a:t>
            </a:r>
            <a:r>
              <a:rPr lang="en-US" dirty="0">
                <a:solidFill>
                  <a:srgbClr val="008000"/>
                </a:solidFill>
              </a:rPr>
              <a:t> operator+</a:t>
            </a:r>
          </a:p>
          <a:p>
            <a:r>
              <a:rPr lang="en-US" dirty="0">
                <a:solidFill>
                  <a:srgbClr val="008000"/>
                </a:solidFill>
              </a:rPr>
              <a:t>    ( </a:t>
            </a:r>
            <a:r>
              <a:rPr lang="en-US" dirty="0" err="1">
                <a:solidFill>
                  <a:srgbClr val="008000"/>
                </a:solidFill>
              </a:rPr>
              <a:t>const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cs-CZ" b="1" dirty="0">
                <a:solidFill>
                  <a:srgbClr val="008000"/>
                </a:solidFill>
              </a:rPr>
              <a:t>A</a:t>
            </a:r>
            <a:r>
              <a:rPr lang="en-US" dirty="0">
                <a:solidFill>
                  <a:srgbClr val="008000"/>
                </a:solidFill>
              </a:rPr>
              <a:t>&amp; x, </a:t>
            </a:r>
            <a:r>
              <a:rPr lang="en-US" dirty="0" err="1">
                <a:solidFill>
                  <a:srgbClr val="008000"/>
                </a:solidFill>
              </a:rPr>
              <a:t>const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cs-CZ" b="1" dirty="0">
                <a:solidFill>
                  <a:srgbClr val="008000"/>
                </a:solidFill>
              </a:rPr>
              <a:t>A</a:t>
            </a:r>
            <a:r>
              <a:rPr lang="en-US" dirty="0">
                <a:solidFill>
                  <a:srgbClr val="008000"/>
                </a:solidFill>
              </a:rPr>
              <a:t>&amp; y);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_</a:t>
            </a:r>
            <a:r>
              <a:rPr lang="cs-CZ" dirty="0"/>
              <a:t>;</a:t>
            </a:r>
            <a:endParaRPr lang="en-US" dirty="0"/>
          </a:p>
          <a:p>
            <a:r>
              <a:rPr lang="cs-CZ" dirty="0"/>
              <a:t>};</a:t>
            </a:r>
          </a:p>
          <a:p>
            <a:endParaRPr lang="en-US" dirty="0"/>
          </a:p>
          <a:p>
            <a:r>
              <a:rPr lang="cs-CZ" b="1" dirty="0">
                <a:solidFill>
                  <a:srgbClr val="0033CC"/>
                </a:solidFill>
              </a:rPr>
              <a:t>A</a:t>
            </a:r>
            <a:r>
              <a:rPr lang="en-US" dirty="0"/>
              <a:t> operator+(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cs-CZ" b="1" dirty="0">
                <a:solidFill>
                  <a:srgbClr val="0033CC"/>
                </a:solidFill>
              </a:rPr>
              <a:t>A</a:t>
            </a:r>
            <a:r>
              <a:rPr lang="en-US" dirty="0"/>
              <a:t>&amp; x,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cs-CZ" b="1" dirty="0">
                <a:solidFill>
                  <a:srgbClr val="0033CC"/>
                </a:solidFill>
              </a:rPr>
              <a:t>A</a:t>
            </a:r>
            <a:r>
              <a:rPr lang="en-US" dirty="0"/>
              <a:t>&amp; y)</a:t>
            </a:r>
          </a:p>
          <a:p>
            <a:r>
              <a:rPr lang="en-US" dirty="0"/>
              <a:t>{ return </a:t>
            </a:r>
            <a:r>
              <a:rPr lang="cs-CZ" b="1" dirty="0">
                <a:solidFill>
                  <a:srgbClr val="0033CC"/>
                </a:solidFill>
              </a:rPr>
              <a:t>A</a:t>
            </a:r>
            <a:r>
              <a:rPr lang="en-US" dirty="0"/>
              <a:t> { </a:t>
            </a:r>
            <a:r>
              <a:rPr lang="en-US" dirty="0" err="1"/>
              <a:t>x.val</a:t>
            </a:r>
            <a:r>
              <a:rPr lang="en-US" dirty="0"/>
              <a:t>_ + </a:t>
            </a:r>
            <a:r>
              <a:rPr lang="en-US" dirty="0" err="1"/>
              <a:t>y.val</a:t>
            </a:r>
            <a:r>
              <a:rPr lang="en-US" dirty="0"/>
              <a:t>_; }</a:t>
            </a:r>
          </a:p>
          <a:p>
            <a:r>
              <a:rPr lang="cs-CZ" dirty="0"/>
              <a:t> </a:t>
            </a:r>
          </a:p>
          <a:p>
            <a:r>
              <a:rPr lang="cs-CZ" dirty="0"/>
              <a:t>int main()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  </a:t>
            </a:r>
            <a:r>
              <a:rPr lang="cs-CZ" b="1" dirty="0">
                <a:solidFill>
                  <a:srgbClr val="0033CC"/>
                </a:solidFill>
              </a:rPr>
              <a:t>A</a:t>
            </a:r>
            <a:r>
              <a:rPr lang="cs-CZ" dirty="0"/>
              <a:t> </a:t>
            </a:r>
            <a:r>
              <a:rPr lang="en-US" dirty="0"/>
              <a:t>a, b, c</a:t>
            </a:r>
            <a:r>
              <a:rPr lang="cs-CZ" dirty="0"/>
              <a:t>;</a:t>
            </a:r>
            <a:endParaRPr lang="en-US" dirty="0"/>
          </a:p>
          <a:p>
            <a:r>
              <a:rPr lang="en-US" dirty="0"/>
              <a:t>  c = a + b;</a:t>
            </a:r>
          </a:p>
          <a:p>
            <a:r>
              <a:rPr lang="en-US" dirty="0"/>
              <a:t>}</a:t>
            </a:r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4566024" y="990600"/>
            <a:ext cx="4273176" cy="289310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b="1" dirty="0"/>
              <a:t>template&lt;typename </a:t>
            </a:r>
            <a:r>
              <a:rPr lang="en-US" b="1" dirty="0">
                <a:solidFill>
                  <a:srgbClr val="0033CC"/>
                </a:solidFill>
              </a:rPr>
              <a:t>T</a:t>
            </a:r>
            <a:r>
              <a:rPr lang="cs-CZ" b="1" dirty="0"/>
              <a:t>&gt;</a:t>
            </a:r>
            <a:r>
              <a:rPr lang="en-US" dirty="0"/>
              <a:t> </a:t>
            </a:r>
            <a:r>
              <a:rPr lang="cs-CZ" dirty="0"/>
              <a:t>class </a:t>
            </a:r>
            <a:r>
              <a:rPr lang="cs-CZ" b="1" dirty="0">
                <a:solidFill>
                  <a:srgbClr val="0033CC"/>
                </a:solidFill>
              </a:rPr>
              <a:t>A</a:t>
            </a:r>
          </a:p>
          <a:p>
            <a:r>
              <a:rPr lang="cs-CZ" dirty="0"/>
              <a:t>{</a:t>
            </a:r>
          </a:p>
          <a:p>
            <a:r>
              <a:rPr lang="cs-CZ" dirty="0"/>
              <a:t>public:</a:t>
            </a:r>
            <a:endParaRPr lang="en-US" dirty="0"/>
          </a:p>
          <a:p>
            <a:r>
              <a:rPr lang="en-US" dirty="0"/>
              <a:t>  </a:t>
            </a:r>
            <a:r>
              <a:rPr lang="cs-CZ" b="1" dirty="0">
                <a:solidFill>
                  <a:srgbClr val="0033CC"/>
                </a:solidFill>
              </a:rPr>
              <a:t>A</a:t>
            </a:r>
            <a:r>
              <a:rPr lang="en-US" b="1" dirty="0">
                <a:solidFill>
                  <a:srgbClr val="0033CC"/>
                </a:solidFill>
              </a:rPr>
              <a:t>&lt;T&gt;</a:t>
            </a:r>
            <a:r>
              <a:rPr lang="en-US" dirty="0"/>
              <a:t>( </a:t>
            </a:r>
            <a:r>
              <a:rPr lang="en-US" b="1" dirty="0">
                <a:solidFill>
                  <a:srgbClr val="0033CC"/>
                </a:solidFill>
              </a:rPr>
              <a:t>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) : ....</a:t>
            </a:r>
          </a:p>
          <a:p>
            <a:r>
              <a:rPr lang="en-US" dirty="0">
                <a:solidFill>
                  <a:srgbClr val="008000"/>
                </a:solidFill>
              </a:rPr>
              <a:t>  </a:t>
            </a:r>
            <a:r>
              <a:rPr lang="cs-CZ" dirty="0">
                <a:solidFill>
                  <a:srgbClr val="008000"/>
                </a:solidFill>
              </a:rPr>
              <a:t>template&lt;typename </a:t>
            </a:r>
            <a:r>
              <a:rPr lang="en-US" b="1" dirty="0">
                <a:solidFill>
                  <a:srgbClr val="008000"/>
                </a:solidFill>
              </a:rPr>
              <a:t>X</a:t>
            </a:r>
            <a:r>
              <a:rPr lang="cs-CZ" dirty="0">
                <a:solidFill>
                  <a:srgbClr val="008000"/>
                </a:solidFill>
              </a:rPr>
              <a:t>&gt;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  </a:t>
            </a:r>
            <a:r>
              <a:rPr lang="en-US" b="1" dirty="0">
                <a:solidFill>
                  <a:srgbClr val="008000"/>
                </a:solidFill>
              </a:rPr>
              <a:t>friend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cs-CZ" b="1" dirty="0">
                <a:solidFill>
                  <a:srgbClr val="008000"/>
                </a:solidFill>
              </a:rPr>
              <a:t>A</a:t>
            </a:r>
            <a:r>
              <a:rPr lang="en-US" b="1" dirty="0">
                <a:solidFill>
                  <a:srgbClr val="008000"/>
                </a:solidFill>
              </a:rPr>
              <a:t>&lt;X&gt;</a:t>
            </a:r>
            <a:r>
              <a:rPr lang="en-US" dirty="0">
                <a:solidFill>
                  <a:srgbClr val="008000"/>
                </a:solidFill>
              </a:rPr>
              <a:t> operator+</a:t>
            </a:r>
          </a:p>
          <a:p>
            <a:r>
              <a:rPr lang="en-US" dirty="0">
                <a:solidFill>
                  <a:srgbClr val="008000"/>
                </a:solidFill>
              </a:rPr>
              <a:t>    ( </a:t>
            </a:r>
            <a:r>
              <a:rPr lang="en-US" dirty="0" err="1">
                <a:solidFill>
                  <a:srgbClr val="008000"/>
                </a:solidFill>
              </a:rPr>
              <a:t>const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cs-CZ" b="1" dirty="0">
                <a:solidFill>
                  <a:srgbClr val="008000"/>
                </a:solidFill>
              </a:rPr>
              <a:t>A</a:t>
            </a:r>
            <a:r>
              <a:rPr lang="en-US" b="1" dirty="0">
                <a:solidFill>
                  <a:srgbClr val="008000"/>
                </a:solidFill>
              </a:rPr>
              <a:t>&lt;X&gt;</a:t>
            </a:r>
            <a:r>
              <a:rPr lang="en-US" dirty="0">
                <a:solidFill>
                  <a:srgbClr val="008000"/>
                </a:solidFill>
              </a:rPr>
              <a:t>&amp; x, </a:t>
            </a:r>
            <a:r>
              <a:rPr lang="en-US" dirty="0" err="1">
                <a:solidFill>
                  <a:srgbClr val="008000"/>
                </a:solidFill>
              </a:rPr>
              <a:t>const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cs-CZ" b="1" dirty="0">
                <a:solidFill>
                  <a:srgbClr val="008000"/>
                </a:solidFill>
              </a:rPr>
              <a:t>A</a:t>
            </a:r>
            <a:r>
              <a:rPr lang="en-US" b="1" dirty="0">
                <a:solidFill>
                  <a:srgbClr val="008000"/>
                </a:solidFill>
              </a:rPr>
              <a:t>&lt;X&gt;</a:t>
            </a:r>
            <a:r>
              <a:rPr lang="en-US" dirty="0">
                <a:solidFill>
                  <a:srgbClr val="008000"/>
                </a:solidFill>
              </a:rPr>
              <a:t>&amp; y);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0033CC"/>
                </a:solidFill>
              </a:rPr>
              <a:t>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_</a:t>
            </a:r>
            <a:r>
              <a:rPr lang="cs-CZ" dirty="0"/>
              <a:t>;</a:t>
            </a:r>
            <a:endParaRPr lang="en-US" dirty="0"/>
          </a:p>
          <a:p>
            <a:r>
              <a:rPr lang="cs-CZ" dirty="0"/>
              <a:t>};</a:t>
            </a:r>
          </a:p>
          <a:p>
            <a:endParaRPr lang="en-US" dirty="0"/>
          </a:p>
          <a:p>
            <a:r>
              <a:rPr lang="cs-CZ" b="1" dirty="0"/>
              <a:t>template&lt;typename </a:t>
            </a:r>
            <a:r>
              <a:rPr lang="cs-CZ" b="1" dirty="0">
                <a:solidFill>
                  <a:srgbClr val="0033CC"/>
                </a:solidFill>
              </a:rPr>
              <a:t>X</a:t>
            </a:r>
            <a:r>
              <a:rPr lang="cs-CZ" b="1" dirty="0"/>
              <a:t>&gt;</a:t>
            </a:r>
            <a:endParaRPr lang="en-US" b="1" dirty="0"/>
          </a:p>
          <a:p>
            <a:r>
              <a:rPr lang="cs-CZ" b="1" dirty="0">
                <a:solidFill>
                  <a:srgbClr val="0033CC"/>
                </a:solidFill>
              </a:rPr>
              <a:t>A</a:t>
            </a:r>
            <a:r>
              <a:rPr lang="en-US" b="1" dirty="0">
                <a:solidFill>
                  <a:srgbClr val="0033CC"/>
                </a:solidFill>
              </a:rPr>
              <a:t>&lt;</a:t>
            </a:r>
            <a:r>
              <a:rPr lang="cs-CZ" b="1" dirty="0">
                <a:solidFill>
                  <a:srgbClr val="0033CC"/>
                </a:solidFill>
              </a:rPr>
              <a:t>X</a:t>
            </a:r>
            <a:r>
              <a:rPr lang="en-US" b="1" dirty="0">
                <a:solidFill>
                  <a:srgbClr val="0033CC"/>
                </a:solidFill>
              </a:rPr>
              <a:t>&gt;</a:t>
            </a:r>
            <a:r>
              <a:rPr lang="en-US" dirty="0"/>
              <a:t> operator+(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cs-CZ" b="1" dirty="0">
                <a:solidFill>
                  <a:srgbClr val="0033CC"/>
                </a:solidFill>
              </a:rPr>
              <a:t>A</a:t>
            </a:r>
            <a:r>
              <a:rPr lang="en-US" b="1" dirty="0">
                <a:solidFill>
                  <a:srgbClr val="0033CC"/>
                </a:solidFill>
              </a:rPr>
              <a:t>&lt;</a:t>
            </a:r>
            <a:r>
              <a:rPr lang="cs-CZ" b="1" dirty="0">
                <a:solidFill>
                  <a:srgbClr val="0033CC"/>
                </a:solidFill>
              </a:rPr>
              <a:t>X</a:t>
            </a:r>
            <a:r>
              <a:rPr lang="en-US" b="1" dirty="0">
                <a:solidFill>
                  <a:srgbClr val="0033CC"/>
                </a:solidFill>
              </a:rPr>
              <a:t>&gt;</a:t>
            </a:r>
            <a:r>
              <a:rPr lang="en-US" dirty="0"/>
              <a:t>&amp; x,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cs-CZ" b="1" dirty="0">
                <a:solidFill>
                  <a:srgbClr val="0033CC"/>
                </a:solidFill>
              </a:rPr>
              <a:t>A</a:t>
            </a:r>
            <a:r>
              <a:rPr lang="en-US" b="1" dirty="0">
                <a:solidFill>
                  <a:srgbClr val="0033CC"/>
                </a:solidFill>
              </a:rPr>
              <a:t>&lt;</a:t>
            </a:r>
            <a:r>
              <a:rPr lang="cs-CZ" b="1" dirty="0">
                <a:solidFill>
                  <a:srgbClr val="0033CC"/>
                </a:solidFill>
              </a:rPr>
              <a:t>X</a:t>
            </a:r>
            <a:r>
              <a:rPr lang="en-US" b="1" dirty="0">
                <a:solidFill>
                  <a:srgbClr val="0033CC"/>
                </a:solidFill>
              </a:rPr>
              <a:t>&gt;</a:t>
            </a:r>
            <a:r>
              <a:rPr lang="en-US" dirty="0"/>
              <a:t>&amp; y)</a:t>
            </a:r>
          </a:p>
          <a:p>
            <a:r>
              <a:rPr lang="en-US" dirty="0"/>
              <a:t>{ return </a:t>
            </a:r>
            <a:r>
              <a:rPr lang="cs-CZ" b="1" dirty="0">
                <a:solidFill>
                  <a:srgbClr val="0033CC"/>
                </a:solidFill>
              </a:rPr>
              <a:t>A</a:t>
            </a:r>
            <a:r>
              <a:rPr lang="en-US" b="1" dirty="0">
                <a:solidFill>
                  <a:srgbClr val="0033CC"/>
                </a:solidFill>
              </a:rPr>
              <a:t>&lt;</a:t>
            </a:r>
            <a:r>
              <a:rPr lang="cs-CZ" b="1" dirty="0">
                <a:solidFill>
                  <a:srgbClr val="0033CC"/>
                </a:solidFill>
              </a:rPr>
              <a:t>X</a:t>
            </a:r>
            <a:r>
              <a:rPr lang="en-US" b="1" dirty="0">
                <a:solidFill>
                  <a:srgbClr val="0033CC"/>
                </a:solidFill>
              </a:rPr>
              <a:t>&gt;</a:t>
            </a:r>
            <a:r>
              <a:rPr lang="en-US" dirty="0"/>
              <a:t> { </a:t>
            </a:r>
            <a:r>
              <a:rPr lang="en-US" dirty="0" err="1"/>
              <a:t>x.val</a:t>
            </a:r>
            <a:r>
              <a:rPr lang="en-US" dirty="0"/>
              <a:t>_ + </a:t>
            </a:r>
            <a:r>
              <a:rPr lang="en-US" dirty="0" err="1"/>
              <a:t>y.val</a:t>
            </a:r>
            <a:r>
              <a:rPr lang="en-US" dirty="0"/>
              <a:t>_}; 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993153" y="2120346"/>
            <a:ext cx="1599133" cy="617429"/>
          </a:xfrm>
          <a:prstGeom prst="wedgeRoundRectCallout">
            <a:avLst>
              <a:gd name="adj1" fmla="val -67130"/>
              <a:gd name="adj2" fmla="val -5465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glob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ální funkce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není metoda třídy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8389344" y="990600"/>
            <a:ext cx="449855" cy="381000"/>
          </a:xfrm>
          <a:prstGeom prst="wedgeRoundRectCallout">
            <a:avLst>
              <a:gd name="adj1" fmla="val -49454"/>
              <a:gd name="adj2" fmla="val 923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</a:rPr>
              <a:t>a.h</a:t>
            </a:r>
            <a:endParaRPr lang="cs-CZ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1993153" y="2123851"/>
            <a:ext cx="1599133" cy="617429"/>
          </a:xfrm>
          <a:prstGeom prst="wedgeRoundRectCallout">
            <a:avLst>
              <a:gd name="adj1" fmla="val -89566"/>
              <a:gd name="adj2" fmla="val 5315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glob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ální funkce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není metoda třídy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7268546" y="1516062"/>
            <a:ext cx="1465879" cy="555054"/>
          </a:xfrm>
          <a:prstGeom prst="wedgeRoundRectCallout">
            <a:avLst>
              <a:gd name="adj1" fmla="val -75156"/>
              <a:gd name="adj2" fmla="val 4326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friend template</a:t>
            </a:r>
          </a:p>
          <a:p>
            <a:pPr algn="ctr"/>
            <a:r>
              <a:rPr lang="en-US" sz="1400" b="1" dirty="0" err="1">
                <a:solidFill>
                  <a:srgbClr val="456A1C"/>
                </a:solidFill>
                <a:latin typeface="+mj-lt"/>
              </a:rPr>
              <a:t>jin</a:t>
            </a:r>
            <a:r>
              <a:rPr lang="cs-CZ" sz="1400" b="1" dirty="0">
                <a:solidFill>
                  <a:srgbClr val="456A1C"/>
                </a:solidFill>
                <a:latin typeface="+mj-lt"/>
              </a:rPr>
              <a:t>á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šablona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sz="quarter" idx="10"/>
          </p:nvPr>
        </p:nvSpPr>
        <p:spPr>
          <a:xfrm>
            <a:off x="223935" y="5010008"/>
            <a:ext cx="6344816" cy="1661380"/>
          </a:xfrm>
        </p:spPr>
        <p:txBody>
          <a:bodyPr>
            <a:normAutofit/>
          </a:bodyPr>
          <a:lstStyle/>
          <a:p>
            <a:r>
              <a:rPr lang="cs-CZ" dirty="0"/>
              <a:t>naprogramujte</a:t>
            </a:r>
          </a:p>
          <a:p>
            <a:pPr lvl="1"/>
            <a:r>
              <a:rPr lang="cs-CZ" dirty="0"/>
              <a:t>zlomek</a:t>
            </a:r>
            <a:r>
              <a:rPr lang="en-US" dirty="0"/>
              <a:t>&lt;</a:t>
            </a:r>
            <a:r>
              <a:rPr lang="cs-CZ" dirty="0"/>
              <a:t>T</a:t>
            </a:r>
            <a:r>
              <a:rPr lang="en-US" dirty="0"/>
              <a:t>&gt;</a:t>
            </a:r>
            <a:r>
              <a:rPr lang="cs-CZ" dirty="0"/>
              <a:t> se sčítáním</a:t>
            </a:r>
            <a:r>
              <a:rPr lang="en-US" dirty="0"/>
              <a:t> a p</a:t>
            </a:r>
            <a:r>
              <a:rPr lang="cs-CZ" dirty="0"/>
              <a:t>řiřazením</a:t>
            </a:r>
          </a:p>
          <a:p>
            <a:pPr lvl="1"/>
            <a:r>
              <a:rPr lang="cs-CZ" dirty="0"/>
              <a:t>A</a:t>
            </a:r>
            <a:r>
              <a:rPr lang="en-US" dirty="0"/>
              <a:t>&lt;</a:t>
            </a:r>
            <a:r>
              <a:rPr lang="cs-CZ" dirty="0"/>
              <a:t>int</a:t>
            </a:r>
            <a:r>
              <a:rPr lang="en-US" dirty="0"/>
              <a:t>&gt;</a:t>
            </a:r>
            <a:r>
              <a:rPr lang="cs-CZ" dirty="0"/>
              <a:t>, A</a:t>
            </a:r>
            <a:r>
              <a:rPr lang="en-US" dirty="0"/>
              <a:t>&lt;</a:t>
            </a:r>
            <a:r>
              <a:rPr lang="cs-CZ" dirty="0"/>
              <a:t>string</a:t>
            </a:r>
            <a:r>
              <a:rPr lang="en-US" dirty="0"/>
              <a:t>&gt;</a:t>
            </a:r>
            <a:r>
              <a:rPr lang="cs-CZ" dirty="0"/>
              <a:t>,</a:t>
            </a:r>
            <a:r>
              <a:rPr lang="en-US" dirty="0"/>
              <a:t> A&lt;</a:t>
            </a:r>
            <a:r>
              <a:rPr lang="en-US" dirty="0" err="1"/>
              <a:t>zlom</a:t>
            </a:r>
            <a:r>
              <a:rPr lang="cs-CZ" dirty="0"/>
              <a:t>e</a:t>
            </a:r>
            <a:r>
              <a:rPr lang="en-US" dirty="0"/>
              <a:t>k&lt;T&gt;&gt;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polymorfní ConcreteVal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pomoc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í šablon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1804130" y="4192737"/>
            <a:ext cx="1361303" cy="758526"/>
          </a:xfrm>
          <a:prstGeom prst="wedgeRoundRectCallout">
            <a:avLst>
              <a:gd name="adj1" fmla="val -63975"/>
              <a:gd name="adj2" fmla="val -4749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x@y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x.operator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@(y)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operator@(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x,y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)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4960569" y="4220616"/>
            <a:ext cx="1323832" cy="789392"/>
          </a:xfrm>
          <a:prstGeom prst="wedgeRoundRectCallout">
            <a:avLst>
              <a:gd name="adj1" fmla="val 677"/>
              <a:gd name="adj2" fmla="val -9979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samostatn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 šablona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pro glob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ální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funkci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2840072" y="3297787"/>
            <a:ext cx="909256" cy="585913"/>
          </a:xfrm>
          <a:prstGeom prst="wedgeRoundRectCallout">
            <a:avLst>
              <a:gd name="adj1" fmla="val -91843"/>
              <a:gd name="adj2" fmla="val -5595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ří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stup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en-US" sz="1400" dirty="0">
                <a:solidFill>
                  <a:srgbClr val="456A1C"/>
                </a:solidFill>
                <a:latin typeface="+mj-lt"/>
              </a:rPr>
              <a:t>k private</a:t>
            </a:r>
          </a:p>
        </p:txBody>
      </p:sp>
    </p:spTree>
    <p:extLst>
      <p:ext uri="{BB962C8B-B14F-4D97-AF65-F5344CB8AC3E}">
        <p14:creationId xmlns:p14="http://schemas.microsoft.com/office/powerpoint/2010/main" val="167495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1" grpId="0" animBg="1"/>
      <p:bldP spid="14" grpId="0" animBg="1"/>
      <p:bldP spid="1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/>
          <p:nvPr/>
        </p:nvCxnSpPr>
        <p:spPr>
          <a:xfrm>
            <a:off x="2369229" y="4110037"/>
            <a:ext cx="2685328" cy="1428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none"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Gumové pole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35519" y="3590924"/>
            <a:ext cx="3733800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Rectangle 4"/>
          <p:cNvSpPr/>
          <p:nvPr/>
        </p:nvSpPr>
        <p:spPr>
          <a:xfrm>
            <a:off x="5226007" y="3757612"/>
            <a:ext cx="457200" cy="438150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6" name="Rectangle 5"/>
          <p:cNvSpPr/>
          <p:nvPr/>
        </p:nvSpPr>
        <p:spPr>
          <a:xfrm>
            <a:off x="5835607" y="3757612"/>
            <a:ext cx="457200" cy="438150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7" name="Rectangle 6"/>
          <p:cNvSpPr/>
          <p:nvPr/>
        </p:nvSpPr>
        <p:spPr>
          <a:xfrm>
            <a:off x="6445207" y="3757612"/>
            <a:ext cx="457200" cy="438150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8" name="Rectangle 7"/>
          <p:cNvSpPr/>
          <p:nvPr/>
        </p:nvSpPr>
        <p:spPr>
          <a:xfrm>
            <a:off x="8293057" y="3757612"/>
            <a:ext cx="457200" cy="438150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9" name="Rectangle 8"/>
          <p:cNvSpPr/>
          <p:nvPr/>
        </p:nvSpPr>
        <p:spPr>
          <a:xfrm>
            <a:off x="5121232" y="5891212"/>
            <a:ext cx="3762375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Rectangle 9"/>
          <p:cNvSpPr/>
          <p:nvPr/>
        </p:nvSpPr>
        <p:spPr>
          <a:xfrm>
            <a:off x="5135519" y="4462462"/>
            <a:ext cx="373380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Rectangle 10"/>
          <p:cNvSpPr/>
          <p:nvPr/>
        </p:nvSpPr>
        <p:spPr>
          <a:xfrm>
            <a:off x="3098126" y="3500437"/>
            <a:ext cx="762000" cy="3200400"/>
          </a:xfrm>
          <a:prstGeom prst="rect">
            <a:avLst/>
          </a:prstGeom>
          <a:solidFill>
            <a:srgbClr val="33D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Rectangle 11"/>
          <p:cNvSpPr/>
          <p:nvPr/>
        </p:nvSpPr>
        <p:spPr>
          <a:xfrm>
            <a:off x="3217188" y="3643312"/>
            <a:ext cx="566738" cy="60960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T*</a:t>
            </a:r>
            <a:endParaRPr lang="cs-CZ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17188" y="4338637"/>
            <a:ext cx="566738" cy="60960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T*</a:t>
            </a:r>
            <a:endParaRPr lang="cs-CZ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17187" y="5767387"/>
            <a:ext cx="566737" cy="60960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T*</a:t>
            </a:r>
            <a:endParaRPr lang="cs-CZ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2" idx="3"/>
            <a:endCxn id="4" idx="1"/>
          </p:cNvCxnSpPr>
          <p:nvPr/>
        </p:nvCxnSpPr>
        <p:spPr>
          <a:xfrm>
            <a:off x="3783926" y="3948112"/>
            <a:ext cx="1351593" cy="0"/>
          </a:xfrm>
          <a:prstGeom prst="straightConnector1">
            <a:avLst/>
          </a:prstGeom>
          <a:ln w="25400">
            <a:solidFill>
              <a:schemeClr val="accent2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</p:cNvCxnSpPr>
          <p:nvPr/>
        </p:nvCxnSpPr>
        <p:spPr>
          <a:xfrm>
            <a:off x="3783926" y="4643437"/>
            <a:ext cx="1337306" cy="0"/>
          </a:xfrm>
          <a:prstGeom prst="straightConnector1">
            <a:avLst/>
          </a:prstGeom>
          <a:ln w="25400">
            <a:solidFill>
              <a:schemeClr val="accent2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</p:cNvCxnSpPr>
          <p:nvPr/>
        </p:nvCxnSpPr>
        <p:spPr>
          <a:xfrm>
            <a:off x="3783924" y="6072187"/>
            <a:ext cx="1337308" cy="0"/>
          </a:xfrm>
          <a:prstGeom prst="straightConnector1">
            <a:avLst/>
          </a:prstGeom>
          <a:ln w="25400">
            <a:solidFill>
              <a:schemeClr val="accent2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5759407" y="4995862"/>
            <a:ext cx="2423085" cy="371475"/>
          </a:xfrm>
          <a:prstGeom prst="wedgeRoundRectCallout">
            <a:avLst>
              <a:gd name="adj1" fmla="val -69107"/>
              <a:gd name="adj2" fmla="val -6788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make_unique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&lt; T[]&gt;(chunk)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1501510" y="5148262"/>
            <a:ext cx="2126129" cy="419100"/>
          </a:xfrm>
          <a:prstGeom prst="wedgeRoundRectCallout">
            <a:avLst>
              <a:gd name="adj1" fmla="val 7665"/>
              <a:gd name="adj2" fmla="val 5011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vector&lt;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unique_ptr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&lt;T[]&gt;&gt;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77459" y="600075"/>
            <a:ext cx="4906918" cy="378618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cs-CZ" sz="2000" dirty="0"/>
              <a:t>problém</a:t>
            </a:r>
            <a:endParaRPr lang="en-US" sz="2000" dirty="0"/>
          </a:p>
          <a:p>
            <a:pPr lvl="1"/>
            <a:r>
              <a:rPr lang="cs-CZ" sz="1600" dirty="0"/>
              <a:t>std::vector nezachovává umístění prvků</a:t>
            </a:r>
          </a:p>
          <a:p>
            <a:pPr lvl="1"/>
            <a:r>
              <a:rPr lang="cs-CZ" sz="1600" dirty="0"/>
              <a:t>přidání </a:t>
            </a:r>
            <a:r>
              <a:rPr lang="cs-CZ" sz="1600" dirty="0">
                <a:latin typeface="Arial Unicode MS"/>
                <a:ea typeface="Arial Unicode MS"/>
                <a:cs typeface="Arial Unicode MS"/>
              </a:rPr>
              <a:t>→ </a:t>
            </a:r>
            <a:r>
              <a:rPr lang="cs-CZ" sz="1600" dirty="0"/>
              <a:t>invalidace referencí, iterátorů, ...</a:t>
            </a:r>
          </a:p>
          <a:p>
            <a:pPr lvl="1"/>
            <a:r>
              <a:rPr lang="cs-CZ" sz="1600" dirty="0"/>
              <a:t>vynuceno požadavkem na spojité uložení prvků</a:t>
            </a:r>
            <a:endParaRPr lang="cs-CZ" sz="1400" dirty="0"/>
          </a:p>
          <a:p>
            <a:r>
              <a:rPr lang="cs-CZ" sz="2000" dirty="0"/>
              <a:t>chci</a:t>
            </a:r>
          </a:p>
          <a:p>
            <a:pPr lvl="1"/>
            <a:r>
              <a:rPr lang="cs-CZ" sz="1600" dirty="0"/>
              <a:t>datová struktura zachovávající umístění</a:t>
            </a:r>
          </a:p>
          <a:p>
            <a:pPr lvl="1"/>
            <a:r>
              <a:rPr lang="cs-CZ" sz="1600" dirty="0"/>
              <a:t>žádné invalidace</a:t>
            </a:r>
          </a:p>
          <a:p>
            <a:pPr lvl="1"/>
            <a:r>
              <a:rPr lang="cs-CZ" sz="1600" dirty="0"/>
              <a:t>konstantní časová složitost přístupu k prvkům</a:t>
            </a:r>
          </a:p>
          <a:p>
            <a:r>
              <a:rPr lang="cs-CZ" sz="2000" dirty="0"/>
              <a:t>n</a:t>
            </a:r>
            <a:r>
              <a:rPr lang="en-US" sz="2000" dirty="0" err="1"/>
              <a:t>evy</a:t>
            </a:r>
            <a:r>
              <a:rPr lang="cs-CZ" sz="2000" dirty="0"/>
              <a:t>žaduji</a:t>
            </a:r>
          </a:p>
          <a:p>
            <a:pPr lvl="1"/>
            <a:r>
              <a:rPr lang="cs-CZ" sz="1600" dirty="0"/>
              <a:t>spojité uložení prvků</a:t>
            </a:r>
            <a:endParaRPr lang="en-US" sz="1400" dirty="0"/>
          </a:p>
          <a:p>
            <a:r>
              <a:rPr lang="cs-CZ" sz="2000" dirty="0"/>
              <a:t>možné řešení</a:t>
            </a:r>
            <a:endParaRPr lang="en-US" sz="2000" dirty="0"/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[</a:t>
            </a:r>
            <a:r>
              <a:rPr lang="en-US" sz="1600" dirty="0" err="1">
                <a:solidFill>
                  <a:srgbClr val="00B050"/>
                </a:solidFill>
              </a:rPr>
              <a:t>i</a:t>
            </a:r>
            <a:r>
              <a:rPr lang="en-US" sz="1600" dirty="0">
                <a:solidFill>
                  <a:srgbClr val="00B050"/>
                </a:solidFill>
              </a:rPr>
              <a:t>/chunk]</a:t>
            </a:r>
            <a:r>
              <a:rPr lang="en-US" sz="1600" dirty="0">
                <a:solidFill>
                  <a:srgbClr val="0033CC"/>
                </a:solidFill>
              </a:rPr>
              <a:t>[</a:t>
            </a:r>
            <a:r>
              <a:rPr lang="en-US" sz="1600" dirty="0" err="1">
                <a:solidFill>
                  <a:srgbClr val="0033CC"/>
                </a:solidFill>
              </a:rPr>
              <a:t>i%chunk</a:t>
            </a:r>
            <a:r>
              <a:rPr lang="en-US" sz="1600" dirty="0">
                <a:solidFill>
                  <a:srgbClr val="0033CC"/>
                </a:solidFill>
              </a:rPr>
              <a:t>]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6381750" y="1090612"/>
            <a:ext cx="1371600" cy="657225"/>
          </a:xfrm>
          <a:prstGeom prst="wedgeRoundRectCallout">
            <a:avLst>
              <a:gd name="adj1" fmla="val 116"/>
              <a:gd name="adj2" fmla="val 4858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rgbClr val="456A1C"/>
                </a:solidFill>
                <a:latin typeface="+mj-lt"/>
              </a:rPr>
              <a:t>x.push_back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(n)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x[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i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]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1351246" y="6034086"/>
            <a:ext cx="1447800" cy="438151"/>
          </a:xfrm>
          <a:prstGeom prst="wedgeRoundRectCallout">
            <a:avLst>
              <a:gd name="adj1" fmla="val 80345"/>
              <a:gd name="adj2" fmla="val -3675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unique_ptr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&lt;T[]&gt;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21232" y="3424237"/>
            <a:ext cx="3762375" cy="0"/>
          </a:xfrm>
          <a:prstGeom prst="straightConnector1">
            <a:avLst/>
          </a:prstGeom>
          <a:ln w="25400">
            <a:solidFill>
              <a:srgbClr val="CC6600"/>
            </a:solidFill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ular Callout 23"/>
          <p:cNvSpPr/>
          <p:nvPr/>
        </p:nvSpPr>
        <p:spPr>
          <a:xfrm>
            <a:off x="6140407" y="3195637"/>
            <a:ext cx="1752600" cy="304800"/>
          </a:xfrm>
          <a:prstGeom prst="wedgeRoundRectCallout">
            <a:avLst>
              <a:gd name="adj1" fmla="val -21620"/>
              <a:gd name="adj2" fmla="val -4488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chunk size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213133" y="4293280"/>
            <a:ext cx="1847851" cy="440644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headEnd type="none"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098251" y="3509962"/>
            <a:ext cx="0" cy="2867025"/>
          </a:xfrm>
          <a:prstGeom prst="straightConnector1">
            <a:avLst/>
          </a:prstGeom>
          <a:ln w="25400">
            <a:solidFill>
              <a:srgbClr val="008000"/>
            </a:solidFill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7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1" grpId="0" animBg="1"/>
      <p:bldP spid="22" grpId="0" animBg="1"/>
      <p:bldP spid="2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Gumov</a:t>
            </a:r>
            <a:r>
              <a:rPr lang="cs-CZ" dirty="0"/>
              <a:t>é p</a:t>
            </a:r>
            <a:r>
              <a:rPr lang="en-US" dirty="0"/>
              <a:t>ole - </a:t>
            </a:r>
            <a:r>
              <a:rPr lang="en-US" dirty="0" err="1"/>
              <a:t>deklarace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2271" y="850255"/>
            <a:ext cx="4137483" cy="269304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template&lt;</a:t>
            </a:r>
            <a:r>
              <a:rPr lang="en-US" dirty="0" err="1"/>
              <a:t>typename</a:t>
            </a:r>
            <a:r>
              <a:rPr lang="en-US" dirty="0"/>
              <a:t> T&gt; class Pole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Pole( </a:t>
            </a:r>
            <a:r>
              <a:rPr lang="en-US" dirty="0" err="1"/>
              <a:t>size_t</a:t>
            </a:r>
            <a:r>
              <a:rPr lang="en-US" dirty="0"/>
              <a:t> chunk = 100) : .... {}</a:t>
            </a:r>
          </a:p>
          <a:p>
            <a:r>
              <a:rPr lang="en-US" dirty="0"/>
              <a:t>  void </a:t>
            </a:r>
            <a:r>
              <a:rPr lang="en-US" dirty="0" err="1"/>
              <a:t>push_back</a:t>
            </a:r>
            <a:r>
              <a:rPr lang="en-US" dirty="0"/>
              <a:t>( </a:t>
            </a:r>
            <a:r>
              <a:rPr lang="en-US" dirty="0" err="1"/>
              <a:t>const</a:t>
            </a:r>
            <a:r>
              <a:rPr lang="en-US" dirty="0"/>
              <a:t> T&amp; x);</a:t>
            </a:r>
          </a:p>
          <a:p>
            <a:r>
              <a:rPr lang="en-US" dirty="0"/>
              <a:t>  T&amp; operator[] (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 { return ..; 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T&amp; at(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size_t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{ check(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); return ..; }</a:t>
            </a:r>
          </a:p>
          <a:p>
            <a:endParaRPr lang="en-US" dirty="0"/>
          </a:p>
          <a:p>
            <a:r>
              <a:rPr lang="en-US" dirty="0"/>
              <a:t>private: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void check(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size_t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en-US" dirty="0"/>
              <a:t>  void resize(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  ....</a:t>
            </a:r>
          </a:p>
          <a:p>
            <a:r>
              <a:rPr lang="en-US" dirty="0"/>
              <a:t>  </a:t>
            </a:r>
            <a:r>
              <a:rPr lang="en-US" b="1" dirty="0"/>
              <a:t>vector&lt; </a:t>
            </a:r>
            <a:r>
              <a:rPr lang="en-US" b="1" dirty="0" err="1"/>
              <a:t>unique_ptr</a:t>
            </a:r>
            <a:r>
              <a:rPr lang="en-US" b="1" dirty="0"/>
              <a:t>&lt;T[]&gt;&gt; </a:t>
            </a:r>
            <a:r>
              <a:rPr lang="en-US" dirty="0" err="1"/>
              <a:t>hrabe</a:t>
            </a:r>
            <a:r>
              <a:rPr lang="en-US" dirty="0"/>
              <a:t>_;</a:t>
            </a:r>
          </a:p>
          <a:p>
            <a:r>
              <a:rPr lang="en-US" dirty="0"/>
              <a:t>};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993341" y="5253320"/>
            <a:ext cx="2057400" cy="457200"/>
          </a:xfrm>
          <a:prstGeom prst="wedgeRoundRectCallout">
            <a:avLst>
              <a:gd name="adj1" fmla="val 63654"/>
              <a:gd name="adj2" fmla="val -18616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logická obsazenost</a:t>
            </a:r>
          </a:p>
        </p:txBody>
      </p:sp>
      <p:sp>
        <p:nvSpPr>
          <p:cNvPr id="6" name="Rectangle 5"/>
          <p:cNvSpPr/>
          <p:nvPr/>
        </p:nvSpPr>
        <p:spPr>
          <a:xfrm>
            <a:off x="5145741" y="3272119"/>
            <a:ext cx="3276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5145741" y="3729318"/>
            <a:ext cx="3276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Rectangle 7"/>
          <p:cNvSpPr/>
          <p:nvPr/>
        </p:nvSpPr>
        <p:spPr>
          <a:xfrm>
            <a:off x="5145741" y="4193115"/>
            <a:ext cx="3276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Rectangle 8"/>
          <p:cNvSpPr/>
          <p:nvPr/>
        </p:nvSpPr>
        <p:spPr>
          <a:xfrm>
            <a:off x="5221941" y="3362606"/>
            <a:ext cx="3124200" cy="214312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21941" y="3812662"/>
            <a:ext cx="3124200" cy="214312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21941" y="4276459"/>
            <a:ext cx="2133600" cy="214312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b="1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6441141" y="5862918"/>
            <a:ext cx="1828800" cy="457200"/>
          </a:xfrm>
          <a:prstGeom prst="wedgeRoundRectCallout">
            <a:avLst>
              <a:gd name="adj1" fmla="val 58060"/>
              <a:gd name="adj2" fmla="val -31565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fyzická velikost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831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Gumov</a:t>
            </a:r>
            <a:r>
              <a:rPr lang="cs-CZ" dirty="0"/>
              <a:t>é p</a:t>
            </a:r>
            <a:r>
              <a:rPr lang="en-US" dirty="0"/>
              <a:t>ole - iterator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6018" y="710678"/>
            <a:ext cx="4309782" cy="209288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template&lt;</a:t>
            </a:r>
            <a:r>
              <a:rPr lang="en-US" dirty="0" err="1"/>
              <a:t>typename</a:t>
            </a:r>
            <a:r>
              <a:rPr lang="en-US" dirty="0"/>
              <a:t> T&gt; class Pole {</a:t>
            </a:r>
          </a:p>
          <a:p>
            <a:r>
              <a:rPr lang="en-US" dirty="0"/>
              <a:t>public: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void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push_back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const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T&amp; x);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T&amp; operator[] (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size_t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b="1" dirty="0">
                <a:solidFill>
                  <a:srgbClr val="0033CC"/>
                </a:solidFill>
              </a:rPr>
              <a:t>iterator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b="1" dirty="0">
                <a:solidFill>
                  <a:srgbClr val="0033CC"/>
                </a:solidFill>
              </a:rPr>
              <a:t>begin</a:t>
            </a:r>
            <a:r>
              <a:rPr lang="en-US" dirty="0"/>
              <a:t>() { return </a:t>
            </a:r>
            <a:r>
              <a:rPr lang="en-US" b="1" dirty="0">
                <a:solidFill>
                  <a:srgbClr val="0033CC"/>
                </a:solidFill>
              </a:rPr>
              <a:t>iterator</a:t>
            </a:r>
            <a:r>
              <a:rPr lang="en-US" dirty="0"/>
              <a:t>{..}; } </a:t>
            </a:r>
          </a:p>
          <a:p>
            <a:r>
              <a:rPr lang="en-US" dirty="0"/>
              <a:t>  .... </a:t>
            </a:r>
            <a:r>
              <a:rPr lang="en-US" b="1" dirty="0">
                <a:solidFill>
                  <a:srgbClr val="0033CC"/>
                </a:solidFill>
              </a:rPr>
              <a:t>end</a:t>
            </a:r>
            <a:r>
              <a:rPr lang="en-US" dirty="0"/>
              <a:t>() { return ....; }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....</a:t>
            </a:r>
          </a:p>
          <a:p>
            <a:r>
              <a:rPr lang="en-US" dirty="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2864" y="4497888"/>
            <a:ext cx="5393643" cy="209288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b="1" dirty="0">
                <a:solidFill>
                  <a:srgbClr val="0033CC"/>
                </a:solidFill>
              </a:rPr>
              <a:t>iterator</a:t>
            </a:r>
            <a:r>
              <a:rPr lang="en-US" dirty="0"/>
              <a:t> {</a:t>
            </a:r>
          </a:p>
          <a:p>
            <a:r>
              <a:rPr lang="en-US" dirty="0"/>
              <a:t>  iterator() : .... {}</a:t>
            </a:r>
          </a:p>
          <a:p>
            <a:r>
              <a:rPr lang="en-US" dirty="0"/>
              <a:t>  iterator( </a:t>
            </a:r>
            <a:r>
              <a:rPr lang="en-US" dirty="0" err="1"/>
              <a:t>const</a:t>
            </a:r>
            <a:r>
              <a:rPr lang="en-US" dirty="0"/>
              <a:t> iterator&amp; it) : .... {}</a:t>
            </a:r>
          </a:p>
          <a:p>
            <a:r>
              <a:rPr lang="en-US" dirty="0"/>
              <a:t>  iterator( ....) : .... {}</a:t>
            </a:r>
          </a:p>
          <a:p>
            <a:r>
              <a:rPr lang="en-US" dirty="0"/>
              <a:t>  T&amp; </a:t>
            </a:r>
            <a:r>
              <a:rPr lang="en-US" b="1" dirty="0">
                <a:solidFill>
                  <a:srgbClr val="0033CC"/>
                </a:solidFill>
              </a:rPr>
              <a:t>operator*</a:t>
            </a:r>
            <a:r>
              <a:rPr lang="en-US" dirty="0"/>
              <a:t> () { return .... }</a:t>
            </a:r>
          </a:p>
          <a:p>
            <a:r>
              <a:rPr lang="en-US" dirty="0"/>
              <a:t>  bool </a:t>
            </a:r>
            <a:r>
              <a:rPr lang="en-US" b="1" dirty="0">
                <a:solidFill>
                  <a:srgbClr val="0033CC"/>
                </a:solidFill>
              </a:rPr>
              <a:t>operator != </a:t>
            </a:r>
            <a:r>
              <a:rPr lang="en-US" dirty="0"/>
              <a:t>( ....) { return ....; }</a:t>
            </a:r>
          </a:p>
          <a:p>
            <a:r>
              <a:rPr lang="en-US" dirty="0"/>
              <a:t>  iterator </a:t>
            </a:r>
            <a:r>
              <a:rPr lang="en-US" b="1" dirty="0">
                <a:solidFill>
                  <a:srgbClr val="0033CC"/>
                </a:solidFill>
              </a:rPr>
              <a:t>operator++ </a:t>
            </a:r>
            <a:r>
              <a:rPr lang="en-US" dirty="0"/>
              <a:t>() { ....; return *this; }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....</a:t>
            </a:r>
          </a:p>
          <a:p>
            <a:r>
              <a:rPr lang="en-US" dirty="0"/>
              <a:t>};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886771" y="3893854"/>
            <a:ext cx="1215895" cy="403746"/>
          </a:xfrm>
          <a:prstGeom prst="wedgeRoundRectCallout">
            <a:avLst>
              <a:gd name="adj1" fmla="val -44801"/>
              <a:gd name="adj2" fmla="val 10856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Pole::iterator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886771" y="3893854"/>
            <a:ext cx="1215895" cy="403746"/>
          </a:xfrm>
          <a:prstGeom prst="wedgeRoundRectCallout">
            <a:avLst>
              <a:gd name="adj1" fmla="val -93016"/>
              <a:gd name="adj2" fmla="val -40646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Pole::iterator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8" name="Arc 7"/>
          <p:cNvSpPr/>
          <p:nvPr/>
        </p:nvSpPr>
        <p:spPr>
          <a:xfrm>
            <a:off x="1791222" y="2551826"/>
            <a:ext cx="1808501" cy="3960834"/>
          </a:xfrm>
          <a:prstGeom prst="arc">
            <a:avLst/>
          </a:prstGeom>
          <a:ln w="60325">
            <a:solidFill>
              <a:srgbClr val="0000FF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4191000"/>
            <a:ext cx="2819400" cy="50783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>
                <a:solidFill>
                  <a:srgbClr val="0033CC"/>
                </a:solidFill>
              </a:rPr>
              <a:t>Pole</a:t>
            </a:r>
            <a:r>
              <a:rPr lang="en-US" dirty="0"/>
              <a:t>&lt;xyz&gt;::</a:t>
            </a:r>
            <a:r>
              <a:rPr lang="en-US" b="1" dirty="0">
                <a:solidFill>
                  <a:srgbClr val="0033CC"/>
                </a:solidFill>
              </a:rPr>
              <a:t>iterator</a:t>
            </a:r>
            <a:r>
              <a:rPr lang="en-US" dirty="0"/>
              <a:t> it = ....</a:t>
            </a:r>
          </a:p>
          <a:p>
            <a:r>
              <a:rPr lang="en-US" dirty="0"/>
              <a:t>auto it = </a:t>
            </a:r>
            <a:r>
              <a:rPr lang="cs-CZ" dirty="0"/>
              <a:t>p.begin</a:t>
            </a:r>
            <a:r>
              <a:rPr lang="en-US" dirty="0"/>
              <a:t>();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4945052"/>
            <a:ext cx="2819400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for( auto it = </a:t>
            </a:r>
            <a:r>
              <a:rPr lang="en-US" dirty="0" err="1"/>
              <a:t>p.begin</a:t>
            </a:r>
            <a:r>
              <a:rPr lang="en-US" dirty="0"/>
              <a:t>();</a:t>
            </a:r>
          </a:p>
          <a:p>
            <a:r>
              <a:rPr lang="en-US" dirty="0"/>
              <a:t>  it </a:t>
            </a:r>
            <a:r>
              <a:rPr lang="en-US" b="1" dirty="0">
                <a:solidFill>
                  <a:srgbClr val="0033CC"/>
                </a:solidFill>
              </a:rPr>
              <a:t>!= </a:t>
            </a:r>
            <a:r>
              <a:rPr lang="en-US" b="1" dirty="0" err="1">
                <a:solidFill>
                  <a:srgbClr val="0033CC"/>
                </a:solidFill>
              </a:rPr>
              <a:t>p.end</a:t>
            </a:r>
            <a:r>
              <a:rPr lang="en-US" dirty="0"/>
              <a:t>(); ++it) ....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102666" y="6038018"/>
            <a:ext cx="668407" cy="403746"/>
          </a:xfrm>
          <a:prstGeom prst="wedgeRoundRectCallout">
            <a:avLst>
              <a:gd name="adj1" fmla="val -151876"/>
              <a:gd name="adj2" fmla="val 415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???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1359006" y="3295405"/>
            <a:ext cx="1290888" cy="649373"/>
          </a:xfrm>
          <a:prstGeom prst="wedgeRoundRectCallout">
            <a:avLst>
              <a:gd name="adj1" fmla="val -42009"/>
              <a:gd name="adj2" fmla="val 9130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stejně jako std:: iterátory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1152045" y="5943600"/>
            <a:ext cx="1284888" cy="569060"/>
          </a:xfrm>
          <a:prstGeom prst="wedgeRoundRectCallout">
            <a:avLst>
              <a:gd name="adj1" fmla="val -68257"/>
              <a:gd name="adj2" fmla="val -14645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nemus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být stejné typy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1152045" y="5943600"/>
            <a:ext cx="1284888" cy="569060"/>
          </a:xfrm>
          <a:prstGeom prst="wedgeRoundRectCallout">
            <a:avLst>
              <a:gd name="adj1" fmla="val 134357"/>
              <a:gd name="adj2" fmla="val -9029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nemus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být stejné typy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3D3F254F-218E-403A-9A9D-409EBD1819F2}"/>
              </a:ext>
            </a:extLst>
          </p:cNvPr>
          <p:cNvSpPr txBox="1">
            <a:spLocks noChangeArrowheads="1"/>
          </p:cNvSpPr>
          <p:nvPr/>
        </p:nvSpPr>
        <p:spPr>
          <a:xfrm>
            <a:off x="4841309" y="705539"/>
            <a:ext cx="4055197" cy="35920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cs-CZ" sz="2000" dirty="0"/>
              <a:t>iterator:</a:t>
            </a:r>
          </a:p>
          <a:p>
            <a:pPr lvl="1"/>
            <a:r>
              <a:rPr lang="en-US" sz="1600" dirty="0"/>
              <a:t>* - de</a:t>
            </a:r>
            <a:r>
              <a:rPr lang="cs-CZ" sz="1600" dirty="0"/>
              <a:t>reference prvku</a:t>
            </a:r>
          </a:p>
          <a:p>
            <a:pPr lvl="1"/>
            <a:r>
              <a:rPr lang="en-US" sz="1600" dirty="0"/>
              <a:t>++</a:t>
            </a:r>
            <a:r>
              <a:rPr lang="cs-CZ" sz="1600" dirty="0"/>
              <a:t> </a:t>
            </a:r>
            <a:r>
              <a:rPr lang="en-US" sz="1600" dirty="0"/>
              <a:t>- </a:t>
            </a:r>
            <a:r>
              <a:rPr lang="cs-CZ" sz="1600" dirty="0"/>
              <a:t>inkrementace</a:t>
            </a:r>
          </a:p>
          <a:p>
            <a:r>
              <a:rPr lang="cs-CZ" sz="2000" dirty="0"/>
              <a:t>end()</a:t>
            </a:r>
          </a:p>
          <a:p>
            <a:pPr lvl="1"/>
            <a:r>
              <a:rPr lang="cs-CZ" sz="1600" dirty="0"/>
              <a:t>různý od </a:t>
            </a:r>
            <a:r>
              <a:rPr lang="cs-CZ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∀</a:t>
            </a:r>
            <a:r>
              <a:rPr lang="en-US" sz="1600" dirty="0"/>
              <a:t> </a:t>
            </a:r>
            <a:r>
              <a:rPr lang="cs-CZ" sz="1600" dirty="0"/>
              <a:t>platných iterátorů</a:t>
            </a:r>
          </a:p>
          <a:p>
            <a:pPr lvl="2"/>
            <a:r>
              <a:rPr lang="cs-CZ" sz="1400" dirty="0"/>
              <a:t>... i v budoucnosti!</a:t>
            </a:r>
          </a:p>
          <a:p>
            <a:pPr lvl="1"/>
            <a:r>
              <a:rPr lang="cs-CZ" sz="1600" dirty="0"/>
              <a:t>nemusí být iterator</a:t>
            </a:r>
          </a:p>
          <a:p>
            <a:pPr lvl="2"/>
            <a:r>
              <a:rPr lang="cs-CZ" sz="1400" dirty="0"/>
              <a:t>přetížený operator !=</a:t>
            </a:r>
          </a:p>
          <a:p>
            <a:pPr lvl="1"/>
            <a:r>
              <a:rPr lang="cs-CZ" sz="1600" dirty="0"/>
              <a:t>na posledním prvku musí platit</a:t>
            </a:r>
            <a:br>
              <a:rPr lang="cs-CZ" sz="1600" dirty="0"/>
            </a:br>
            <a:r>
              <a:rPr lang="cs-CZ" sz="1600" dirty="0"/>
              <a:t>++it == end()</a:t>
            </a:r>
          </a:p>
        </p:txBody>
      </p:sp>
      <p:sp>
        <p:nvSpPr>
          <p:cNvPr id="18" name="Rounded Rectangular Callout 6">
            <a:extLst>
              <a:ext uri="{FF2B5EF4-FFF2-40B4-BE49-F238E27FC236}">
                <a16:creationId xmlns:a16="http://schemas.microsoft.com/office/drawing/2014/main" id="{7AD4B82C-4AAD-40D8-9A18-5CDF85124058}"/>
              </a:ext>
            </a:extLst>
          </p:cNvPr>
          <p:cNvSpPr/>
          <p:nvPr/>
        </p:nvSpPr>
        <p:spPr>
          <a:xfrm>
            <a:off x="6676997" y="3865541"/>
            <a:ext cx="1651881" cy="864118"/>
          </a:xfrm>
          <a:prstGeom prst="wedgeRoundRectCallout">
            <a:avLst>
              <a:gd name="adj1" fmla="val -103476"/>
              <a:gd name="adj2" fmla="val 5816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default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konstruktor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Pole&lt;T&gt;::iterator it;</a:t>
            </a:r>
          </a:p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it = 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p.begin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();</a:t>
            </a:r>
            <a:endParaRPr lang="cs-CZ" sz="1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801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Gumové pole - kopie</a:t>
            </a:r>
            <a:r>
              <a:rPr lang="en-US" dirty="0"/>
              <a:t>, </a:t>
            </a:r>
            <a:r>
              <a:rPr lang="en-US" dirty="0" err="1"/>
              <a:t>implementace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30119" y="2798064"/>
            <a:ext cx="2628900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Rectangle 4"/>
          <p:cNvSpPr/>
          <p:nvPr/>
        </p:nvSpPr>
        <p:spPr>
          <a:xfrm>
            <a:off x="6120607" y="2964752"/>
            <a:ext cx="457200" cy="438150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6" name="Rectangle 5"/>
          <p:cNvSpPr/>
          <p:nvPr/>
        </p:nvSpPr>
        <p:spPr>
          <a:xfrm>
            <a:off x="6730207" y="2964752"/>
            <a:ext cx="457200" cy="438150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7" name="Rectangle 6"/>
          <p:cNvSpPr/>
          <p:nvPr/>
        </p:nvSpPr>
        <p:spPr>
          <a:xfrm>
            <a:off x="7339807" y="2964752"/>
            <a:ext cx="457200" cy="438150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7323" y="2188464"/>
            <a:ext cx="762000" cy="1905000"/>
          </a:xfrm>
          <a:prstGeom prst="rect">
            <a:avLst/>
          </a:prstGeom>
          <a:solidFill>
            <a:srgbClr val="33D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Rectangle 8"/>
          <p:cNvSpPr/>
          <p:nvPr/>
        </p:nvSpPr>
        <p:spPr>
          <a:xfrm>
            <a:off x="4011779" y="2850452"/>
            <a:ext cx="566738" cy="60960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T*</a:t>
            </a:r>
            <a:endParaRPr lang="cs-CZ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9" idx="3"/>
            <a:endCxn id="4" idx="1"/>
          </p:cNvCxnSpPr>
          <p:nvPr/>
        </p:nvCxnSpPr>
        <p:spPr>
          <a:xfrm>
            <a:off x="4578517" y="3155252"/>
            <a:ext cx="1451602" cy="0"/>
          </a:xfrm>
          <a:prstGeom prst="straightConnector1">
            <a:avLst/>
          </a:prstGeom>
          <a:ln w="25400">
            <a:solidFill>
              <a:schemeClr val="accent2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011779" y="2592088"/>
            <a:ext cx="566738" cy="124618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11779" y="2336896"/>
            <a:ext cx="566738" cy="124618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579551" y="2655115"/>
            <a:ext cx="347884" cy="2061"/>
          </a:xfrm>
          <a:prstGeom prst="straightConnector1">
            <a:avLst/>
          </a:prstGeom>
          <a:ln w="25400">
            <a:solidFill>
              <a:schemeClr val="accent2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579551" y="2398410"/>
            <a:ext cx="347884" cy="2061"/>
          </a:xfrm>
          <a:prstGeom prst="straightConnector1">
            <a:avLst/>
          </a:prstGeom>
          <a:ln w="25400">
            <a:solidFill>
              <a:schemeClr val="accent2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030119" y="5122560"/>
            <a:ext cx="2628900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Rectangle 15"/>
          <p:cNvSpPr/>
          <p:nvPr/>
        </p:nvSpPr>
        <p:spPr>
          <a:xfrm>
            <a:off x="6120607" y="5289248"/>
            <a:ext cx="457200" cy="438150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30207" y="5289248"/>
            <a:ext cx="457200" cy="438150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39807" y="5289248"/>
            <a:ext cx="457200" cy="438150"/>
          </a:xfrm>
          <a:prstGeom prst="rect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17323" y="4512960"/>
            <a:ext cx="762000" cy="1905000"/>
          </a:xfrm>
          <a:prstGeom prst="rect">
            <a:avLst/>
          </a:prstGeom>
          <a:solidFill>
            <a:srgbClr val="33D9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Rectangle 19"/>
          <p:cNvSpPr/>
          <p:nvPr/>
        </p:nvSpPr>
        <p:spPr>
          <a:xfrm>
            <a:off x="4011779" y="5174948"/>
            <a:ext cx="566738" cy="60960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T*</a:t>
            </a:r>
            <a:endParaRPr lang="cs-CZ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20" idx="3"/>
            <a:endCxn id="15" idx="1"/>
          </p:cNvCxnSpPr>
          <p:nvPr/>
        </p:nvCxnSpPr>
        <p:spPr>
          <a:xfrm>
            <a:off x="4578517" y="5479748"/>
            <a:ext cx="1451602" cy="0"/>
          </a:xfrm>
          <a:prstGeom prst="straightConnector1">
            <a:avLst/>
          </a:prstGeom>
          <a:ln w="25400">
            <a:solidFill>
              <a:schemeClr val="accent2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011779" y="4916584"/>
            <a:ext cx="566738" cy="124618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11779" y="4661392"/>
            <a:ext cx="566738" cy="124618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579551" y="4979611"/>
            <a:ext cx="347884" cy="2061"/>
          </a:xfrm>
          <a:prstGeom prst="straightConnector1">
            <a:avLst/>
          </a:prstGeom>
          <a:ln w="25400">
            <a:solidFill>
              <a:schemeClr val="accent2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579551" y="4722906"/>
            <a:ext cx="347884" cy="2061"/>
          </a:xfrm>
          <a:prstGeom prst="straightConnector1">
            <a:avLst/>
          </a:prstGeom>
          <a:ln w="25400">
            <a:solidFill>
              <a:schemeClr val="accent2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58595" y="2251567"/>
            <a:ext cx="771524" cy="775097"/>
          </a:xfrm>
          <a:prstGeom prst="straightConnector1">
            <a:avLst/>
          </a:prstGeom>
          <a:ln w="25400">
            <a:solidFill>
              <a:srgbClr val="008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ular Callout 26"/>
          <p:cNvSpPr/>
          <p:nvPr/>
        </p:nvSpPr>
        <p:spPr>
          <a:xfrm>
            <a:off x="6177757" y="1821752"/>
            <a:ext cx="1390650" cy="620317"/>
          </a:xfrm>
          <a:prstGeom prst="wedgeRoundRectCallout">
            <a:avLst>
              <a:gd name="adj1" fmla="val -80207"/>
              <a:gd name="adj2" fmla="val 5922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observer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ptr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hrabe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[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i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].get()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cxnSp>
        <p:nvCxnSpPr>
          <p:cNvPr id="28" name="Straight Arrow Connector 27"/>
          <p:cNvCxnSpPr>
            <a:endCxn id="18" idx="0"/>
          </p:cNvCxnSpPr>
          <p:nvPr/>
        </p:nvCxnSpPr>
        <p:spPr>
          <a:xfrm>
            <a:off x="7568407" y="3358054"/>
            <a:ext cx="0" cy="1931194"/>
          </a:xfrm>
          <a:prstGeom prst="straightConnector1">
            <a:avLst/>
          </a:prstGeom>
          <a:ln w="63500">
            <a:solidFill>
              <a:srgbClr val="9900CC"/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3487904" y="3071114"/>
            <a:ext cx="368299" cy="2400300"/>
          </a:xfrm>
          <a:custGeom>
            <a:avLst/>
            <a:gdLst>
              <a:gd name="connsiteX0" fmla="*/ 781134 w 781134"/>
              <a:gd name="connsiteY0" fmla="*/ 0 h 2400300"/>
              <a:gd name="connsiteX1" fmla="*/ 84 w 781134"/>
              <a:gd name="connsiteY1" fmla="*/ 1282700 h 2400300"/>
              <a:gd name="connsiteX2" fmla="*/ 768434 w 781134"/>
              <a:gd name="connsiteY2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1134" h="2400300">
                <a:moveTo>
                  <a:pt x="781134" y="0"/>
                </a:moveTo>
                <a:cubicBezTo>
                  <a:pt x="391667" y="441325"/>
                  <a:pt x="2201" y="882650"/>
                  <a:pt x="84" y="1282700"/>
                </a:cubicBezTo>
                <a:cubicBezTo>
                  <a:pt x="-2033" y="1682750"/>
                  <a:pt x="29717" y="1525058"/>
                  <a:pt x="768434" y="2400300"/>
                </a:cubicBezTo>
              </a:path>
            </a:pathLst>
          </a:custGeom>
          <a:noFill/>
          <a:ln w="38100" cmpd="sng">
            <a:solidFill>
              <a:srgbClr val="9900CC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934200" y="743029"/>
            <a:ext cx="1752600" cy="70788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Pole&lt;T&gt; a;</a:t>
            </a:r>
          </a:p>
          <a:p>
            <a:r>
              <a:rPr lang="en-US" dirty="0"/>
              <a:t>....</a:t>
            </a:r>
          </a:p>
          <a:p>
            <a:r>
              <a:rPr lang="en-US" dirty="0"/>
              <a:t>Pole&lt;T&gt; b = a;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119529" y="621553"/>
            <a:ext cx="3428343" cy="6084047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cs-CZ" sz="2000" dirty="0"/>
              <a:t>základ implementace</a:t>
            </a:r>
            <a:endParaRPr lang="en-US" sz="2000" dirty="0"/>
          </a:p>
          <a:p>
            <a:pPr lvl="1"/>
            <a:r>
              <a:rPr lang="en-US" sz="1600" dirty="0" err="1"/>
              <a:t>x.push_back</a:t>
            </a:r>
            <a:r>
              <a:rPr lang="en-US" sz="1600" dirty="0"/>
              <a:t>(n)</a:t>
            </a:r>
          </a:p>
          <a:p>
            <a:pPr lvl="1"/>
            <a:r>
              <a:rPr lang="en-US" sz="1600" dirty="0"/>
              <a:t>x[</a:t>
            </a:r>
            <a:r>
              <a:rPr lang="en-US" sz="1600" dirty="0" err="1"/>
              <a:t>i</a:t>
            </a:r>
            <a:r>
              <a:rPr lang="en-US" sz="1600" dirty="0"/>
              <a:t>]</a:t>
            </a:r>
            <a:endParaRPr lang="cs-CZ" sz="1400" dirty="0"/>
          </a:p>
          <a:p>
            <a:r>
              <a:rPr lang="cs-CZ" sz="2000" dirty="0"/>
              <a:t>iterator</a:t>
            </a:r>
          </a:p>
          <a:p>
            <a:pPr lvl="1"/>
            <a:r>
              <a:rPr lang="cs-CZ" sz="1600" dirty="0"/>
              <a:t>op</a:t>
            </a:r>
            <a:r>
              <a:rPr lang="en-US" sz="1600" dirty="0" err="1"/>
              <a:t>erator</a:t>
            </a:r>
            <a:r>
              <a:rPr lang="en-US" sz="1600" dirty="0"/>
              <a:t> * != ++</a:t>
            </a:r>
            <a:endParaRPr lang="cs-CZ" sz="1600" dirty="0"/>
          </a:p>
          <a:p>
            <a:pPr lvl="2"/>
            <a:r>
              <a:rPr lang="en-US" sz="1400" dirty="0"/>
              <a:t>++</a:t>
            </a:r>
            <a:r>
              <a:rPr lang="cs-CZ" sz="1400" dirty="0"/>
              <a:t> na posledním prvku</a:t>
            </a:r>
            <a:endParaRPr lang="en-US" sz="1400" dirty="0"/>
          </a:p>
          <a:p>
            <a:pPr lvl="1"/>
            <a:r>
              <a:rPr lang="en-US" sz="1600" dirty="0"/>
              <a:t>begin(), end()</a:t>
            </a:r>
            <a:endParaRPr lang="cs-CZ" sz="1600" dirty="0"/>
          </a:p>
          <a:p>
            <a:pPr lvl="2"/>
            <a:r>
              <a:rPr lang="cs-CZ" sz="1400" dirty="0"/>
              <a:t>end</a:t>
            </a:r>
            <a:r>
              <a:rPr lang="en-US" sz="1400" dirty="0"/>
              <a:t>() -&gt; iterator</a:t>
            </a:r>
          </a:p>
          <a:p>
            <a:pPr lvl="2"/>
            <a:r>
              <a:rPr lang="en-US" sz="1400" dirty="0"/>
              <a:t>operator !=</a:t>
            </a:r>
          </a:p>
          <a:p>
            <a:pPr lvl="1"/>
            <a:r>
              <a:rPr lang="en-US" sz="1600" dirty="0"/>
              <a:t>for( auto&amp;&amp; </a:t>
            </a:r>
            <a:r>
              <a:rPr lang="en-US" sz="1600" dirty="0" err="1"/>
              <a:t>i</a:t>
            </a:r>
            <a:r>
              <a:rPr lang="en-US" sz="1600" dirty="0"/>
              <a:t> : v) {}</a:t>
            </a:r>
            <a:endParaRPr lang="cs-CZ" sz="1400" dirty="0"/>
          </a:p>
          <a:p>
            <a:r>
              <a:rPr lang="cs-CZ" sz="2000" dirty="0"/>
              <a:t>operace s kontejnerem</a:t>
            </a:r>
          </a:p>
          <a:p>
            <a:pPr lvl="1"/>
            <a:r>
              <a:rPr lang="en-US" sz="1600" dirty="0"/>
              <a:t>li</a:t>
            </a:r>
            <a:r>
              <a:rPr lang="cs-CZ" sz="1600" dirty="0"/>
              <a:t>ší se od default?</a:t>
            </a:r>
            <a:endParaRPr lang="en-US" sz="1400" dirty="0"/>
          </a:p>
          <a:p>
            <a:pPr lvl="2"/>
            <a:r>
              <a:rPr lang="cs-CZ" sz="1400" dirty="0"/>
              <a:t>copy</a:t>
            </a:r>
            <a:r>
              <a:rPr lang="en-US" sz="1400" dirty="0"/>
              <a:t>-</a:t>
            </a:r>
            <a:r>
              <a:rPr lang="cs-CZ" sz="1400" dirty="0"/>
              <a:t>construct</a:t>
            </a:r>
            <a:r>
              <a:rPr lang="en-US" sz="1400" dirty="0" err="1"/>
              <a:t>ible</a:t>
            </a:r>
            <a:endParaRPr lang="cs-CZ" sz="1400" dirty="0"/>
          </a:p>
          <a:p>
            <a:pPr lvl="2"/>
            <a:r>
              <a:rPr lang="cs-CZ" sz="1400" dirty="0"/>
              <a:t>move</a:t>
            </a:r>
            <a:r>
              <a:rPr lang="en-US" sz="1400" dirty="0"/>
              <a:t>-</a:t>
            </a:r>
            <a:r>
              <a:rPr lang="cs-CZ" sz="1400" dirty="0"/>
              <a:t>construct</a:t>
            </a:r>
            <a:r>
              <a:rPr lang="en-US" sz="1400" dirty="0" err="1"/>
              <a:t>ible</a:t>
            </a:r>
            <a:endParaRPr lang="en-US" sz="1400" dirty="0"/>
          </a:p>
          <a:p>
            <a:pPr lvl="2"/>
            <a:r>
              <a:rPr lang="en-US" sz="1400" dirty="0"/>
              <a:t>assignable (=)</a:t>
            </a:r>
          </a:p>
          <a:p>
            <a:r>
              <a:rPr lang="cs-CZ" sz="2000" dirty="0"/>
              <a:t>řádně </a:t>
            </a:r>
            <a:r>
              <a:rPr lang="en-US" sz="2000" dirty="0" err="1"/>
              <a:t>otestu</a:t>
            </a:r>
            <a:r>
              <a:rPr lang="cs-CZ" sz="2000" dirty="0"/>
              <a:t>jte</a:t>
            </a:r>
          </a:p>
          <a:p>
            <a:pPr lvl="1"/>
            <a:r>
              <a:rPr lang="cs-CZ" sz="1600" dirty="0"/>
              <a:t>všechny funkce / kombinace</a:t>
            </a:r>
          </a:p>
          <a:p>
            <a:pPr lvl="1"/>
            <a:r>
              <a:rPr lang="cs-CZ" sz="1600" dirty="0"/>
              <a:t>okrajové případy</a:t>
            </a:r>
            <a:endParaRPr lang="en-US" sz="1600" dirty="0"/>
          </a:p>
          <a:p>
            <a:pPr lvl="2"/>
            <a:endParaRPr lang="en-US" sz="1400" dirty="0"/>
          </a:p>
          <a:p>
            <a:r>
              <a:rPr lang="cs-CZ" sz="2000" dirty="0">
                <a:solidFill>
                  <a:srgbClr val="00B050"/>
                </a:solidFill>
              </a:rPr>
              <a:t>k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rozmy</a:t>
            </a:r>
            <a:r>
              <a:rPr lang="cs-CZ" sz="2000" dirty="0">
                <a:solidFill>
                  <a:srgbClr val="00B050"/>
                </a:solidFill>
              </a:rPr>
              <a:t>šlení</a:t>
            </a:r>
            <a:endParaRPr lang="en-US" sz="2000" dirty="0">
              <a:solidFill>
                <a:srgbClr val="00B050"/>
              </a:solidFill>
            </a:endParaRPr>
          </a:p>
          <a:p>
            <a:pPr lvl="1"/>
            <a:r>
              <a:rPr lang="en-US" sz="1600" dirty="0" err="1">
                <a:solidFill>
                  <a:srgbClr val="00B050"/>
                </a:solidFill>
              </a:rPr>
              <a:t>const_iterator</a:t>
            </a:r>
            <a:endParaRPr lang="cs-CZ" sz="1600" dirty="0">
              <a:solidFill>
                <a:srgbClr val="00B050"/>
              </a:solidFill>
            </a:endParaRPr>
          </a:p>
          <a:p>
            <a:pPr lvl="1"/>
            <a:r>
              <a:rPr lang="cs-CZ" sz="1600" dirty="0">
                <a:solidFill>
                  <a:srgbClr val="00B050"/>
                </a:solidFill>
              </a:rPr>
              <a:t>Pole</a:t>
            </a:r>
            <a:r>
              <a:rPr lang="en-US" sz="1600" dirty="0">
                <a:solidFill>
                  <a:srgbClr val="00B050"/>
                </a:solidFill>
              </a:rPr>
              <a:t>&lt;</a:t>
            </a:r>
            <a:r>
              <a:rPr lang="en-US" sz="1600" dirty="0" err="1">
                <a:solidFill>
                  <a:srgbClr val="00B050"/>
                </a:solidFill>
              </a:rPr>
              <a:t>unique_ptr</a:t>
            </a:r>
            <a:r>
              <a:rPr lang="en-US" sz="1600" dirty="0">
                <a:solidFill>
                  <a:srgbClr val="00B050"/>
                </a:solidFill>
              </a:rPr>
              <a:t>&lt;T&gt;&gt;</a:t>
            </a:r>
          </a:p>
        </p:txBody>
      </p:sp>
    </p:spTree>
    <p:extLst>
      <p:ext uri="{BB962C8B-B14F-4D97-AF65-F5344CB8AC3E}">
        <p14:creationId xmlns:p14="http://schemas.microsoft.com/office/powerpoint/2010/main" val="25237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7" grpId="0" animBg="1"/>
      <p:bldP spid="29" grpId="0" animBg="1"/>
      <p:bldP spid="3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Šablony - nejen </a:t>
            </a:r>
            <a:r>
              <a:rPr lang="en-US" dirty="0" err="1"/>
              <a:t>typ</a:t>
            </a:r>
            <a:r>
              <a:rPr lang="en-US" dirty="0"/>
              <a:t> </a:t>
            </a:r>
            <a:r>
              <a:rPr lang="cs-CZ" dirty="0"/>
              <a:t>dat</a:t>
            </a:r>
            <a:endParaRPr 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119529" y="621553"/>
            <a:ext cx="4762526" cy="608404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000" dirty="0" err="1"/>
              <a:t>lze</a:t>
            </a:r>
            <a:r>
              <a:rPr lang="en-US" sz="2000" dirty="0"/>
              <a:t> </a:t>
            </a:r>
            <a:r>
              <a:rPr lang="en-US" sz="2000" dirty="0" err="1"/>
              <a:t>vyu</a:t>
            </a:r>
            <a:r>
              <a:rPr lang="cs-CZ" sz="2000" dirty="0"/>
              <a:t>žít všech vlastností typu</a:t>
            </a:r>
            <a:endParaRPr lang="en-US" sz="2000" dirty="0"/>
          </a:p>
          <a:p>
            <a:pPr lvl="1"/>
            <a:r>
              <a:rPr lang="cs-CZ" sz="1600" dirty="0"/>
              <a:t>duck typing - kompatibila</a:t>
            </a:r>
            <a:endParaRPr lang="en-US" sz="1600" dirty="0"/>
          </a:p>
          <a:p>
            <a:pPr lvl="1"/>
            <a:r>
              <a:rPr lang="cs-CZ" sz="1600" dirty="0"/>
              <a:t>kontrola kompilátorem</a:t>
            </a:r>
          </a:p>
          <a:p>
            <a:pPr lvl="1"/>
            <a:endParaRPr lang="cs-CZ" sz="1400" dirty="0"/>
          </a:p>
          <a:p>
            <a:pPr lvl="1"/>
            <a:endParaRPr lang="cs-CZ" sz="1400" dirty="0"/>
          </a:p>
          <a:p>
            <a:endParaRPr lang="cs-CZ" sz="1800" dirty="0"/>
          </a:p>
          <a:p>
            <a:endParaRPr lang="cs-CZ" sz="1800" dirty="0"/>
          </a:p>
          <a:p>
            <a:endParaRPr lang="cs-CZ" sz="1800" dirty="0"/>
          </a:p>
          <a:p>
            <a:endParaRPr lang="en-US" sz="1800" dirty="0"/>
          </a:p>
          <a:p>
            <a:endParaRPr lang="cs-CZ" sz="1800" dirty="0"/>
          </a:p>
          <a:p>
            <a:r>
              <a:rPr lang="cs-CZ" sz="1800" dirty="0"/>
              <a:t>umožnit zvolit reprezentaci</a:t>
            </a:r>
          </a:p>
          <a:p>
            <a:pPr lvl="1"/>
            <a:r>
              <a:rPr lang="cs-CZ" sz="1400" dirty="0"/>
              <a:t>compile-time</a:t>
            </a:r>
          </a:p>
          <a:p>
            <a:pPr lvl="1"/>
            <a:r>
              <a:rPr lang="cs-CZ" sz="1400" dirty="0"/>
              <a:t>efektivita</a:t>
            </a:r>
            <a:r>
              <a:rPr lang="en-US" sz="1400" dirty="0"/>
              <a:t> - no overhead</a:t>
            </a:r>
          </a:p>
          <a:p>
            <a:pPr lvl="1"/>
            <a:r>
              <a:rPr lang="en-US" sz="1400" dirty="0" err="1"/>
              <a:t>virtu</a:t>
            </a:r>
            <a:r>
              <a:rPr lang="cs-CZ" sz="1400" dirty="0"/>
              <a:t>ální metody </a:t>
            </a:r>
            <a:r>
              <a:rPr lang="cs-CZ" sz="1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⇝</a:t>
            </a:r>
            <a:r>
              <a:rPr lang="cs-CZ" sz="1400" dirty="0"/>
              <a:t> režie</a:t>
            </a:r>
          </a:p>
          <a:p>
            <a:pPr lvl="1"/>
            <a:endParaRPr lang="cs-CZ" sz="1400" dirty="0"/>
          </a:p>
          <a:p>
            <a:r>
              <a:rPr lang="en-US" sz="1800" dirty="0"/>
              <a:t>policy classes, traits, type deduction,</a:t>
            </a:r>
            <a:br>
              <a:rPr lang="en-US" sz="1800" dirty="0"/>
            </a:br>
            <a:r>
              <a:rPr lang="en-US" sz="1800" dirty="0"/>
              <a:t>FTAD/CTAD, generic programming, </a:t>
            </a:r>
            <a:br>
              <a:rPr lang="en-US" sz="1800"/>
            </a:br>
            <a:r>
              <a:rPr lang="en-US" sz="1800"/>
              <a:t>SFINAE</a:t>
            </a:r>
            <a:r>
              <a:rPr lang="en-US" sz="1800" dirty="0"/>
              <a:t>, ..., ...</a:t>
            </a:r>
          </a:p>
          <a:p>
            <a:pPr lvl="1"/>
            <a:r>
              <a:rPr lang="en-US" sz="14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↬</a:t>
            </a:r>
            <a:r>
              <a:rPr lang="en-US" sz="1400" dirty="0"/>
              <a:t> Advanced C++</a:t>
            </a:r>
            <a:endParaRPr lang="cs-CZ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338174" y="708791"/>
            <a:ext cx="3028971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b="1" dirty="0"/>
              <a:t>template&lt;typename </a:t>
            </a:r>
            <a:r>
              <a:rPr lang="en-US" b="1" dirty="0">
                <a:solidFill>
                  <a:srgbClr val="0033CC"/>
                </a:solidFill>
              </a:rPr>
              <a:t>T</a:t>
            </a:r>
            <a:r>
              <a:rPr lang="cs-CZ" b="1" dirty="0"/>
              <a:t>&gt;</a:t>
            </a:r>
            <a:r>
              <a:rPr lang="cs-CZ" dirty="0"/>
              <a:t> class C</a:t>
            </a:r>
            <a:r>
              <a:rPr lang="en-US" dirty="0"/>
              <a:t> </a:t>
            </a:r>
            <a:r>
              <a:rPr lang="cs-CZ" dirty="0"/>
              <a:t>{</a:t>
            </a:r>
          </a:p>
          <a:p>
            <a:r>
              <a:rPr lang="cs-CZ" b="1" dirty="0">
                <a:solidFill>
                  <a:srgbClr val="0033CC"/>
                </a:solidFill>
              </a:rPr>
              <a:t>  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_</a:t>
            </a:r>
            <a:r>
              <a:rPr lang="cs-CZ" dirty="0"/>
              <a:t>;</a:t>
            </a:r>
          </a:p>
          <a:p>
            <a:r>
              <a:rPr lang="cs-CZ" dirty="0"/>
              <a:t>};</a:t>
            </a:r>
          </a:p>
        </p:txBody>
      </p:sp>
      <p:sp>
        <p:nvSpPr>
          <p:cNvPr id="33" name="Rounded Rectangular Callout 32"/>
          <p:cNvSpPr/>
          <p:nvPr/>
        </p:nvSpPr>
        <p:spPr>
          <a:xfrm>
            <a:off x="7355318" y="1114081"/>
            <a:ext cx="1167733" cy="385480"/>
          </a:xfrm>
          <a:prstGeom prst="wedgeRoundRectCallout">
            <a:avLst>
              <a:gd name="adj1" fmla="val -67752"/>
              <a:gd name="adj2" fmla="val -6297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jakýkoliv typ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38174" y="1889400"/>
            <a:ext cx="3028971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b="1" dirty="0"/>
              <a:t>template&lt;typename </a:t>
            </a:r>
            <a:r>
              <a:rPr lang="en-US" b="1" dirty="0">
                <a:solidFill>
                  <a:srgbClr val="0033CC"/>
                </a:solidFill>
              </a:rPr>
              <a:t>T</a:t>
            </a:r>
            <a:r>
              <a:rPr lang="cs-CZ" b="1" dirty="0"/>
              <a:t>&gt;</a:t>
            </a:r>
            <a:r>
              <a:rPr lang="cs-CZ" dirty="0"/>
              <a:t> class C</a:t>
            </a:r>
            <a:r>
              <a:rPr lang="en-US" dirty="0"/>
              <a:t> </a:t>
            </a:r>
            <a:r>
              <a:rPr lang="cs-CZ" dirty="0"/>
              <a:t>{</a:t>
            </a:r>
          </a:p>
          <a:p>
            <a:r>
              <a:rPr lang="cs-CZ" dirty="0"/>
              <a:t>  void f</a:t>
            </a:r>
            <a:r>
              <a:rPr lang="en-US" dirty="0"/>
              <a:t>() { </a:t>
            </a:r>
            <a:r>
              <a:rPr lang="en-US" b="1" dirty="0">
                <a:solidFill>
                  <a:srgbClr val="0033CC"/>
                </a:solidFill>
              </a:rPr>
              <a:t>T::f()</a:t>
            </a:r>
            <a:r>
              <a:rPr lang="en-US" dirty="0"/>
              <a:t>; }</a:t>
            </a:r>
            <a:endParaRPr lang="cs-CZ" dirty="0"/>
          </a:p>
          <a:p>
            <a:r>
              <a:rPr lang="cs-CZ" dirty="0"/>
              <a:t>};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7099826" y="2465930"/>
            <a:ext cx="1423225" cy="385480"/>
          </a:xfrm>
          <a:prstGeom prst="wedgeRoundRectCallout">
            <a:avLst>
              <a:gd name="adj1" fmla="val -42587"/>
              <a:gd name="adj2" fmla="val -7705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lze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volat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metody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1179" y="1723935"/>
            <a:ext cx="3408517" cy="169277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template&lt;</a:t>
            </a:r>
            <a:r>
              <a:rPr lang="en-US" dirty="0" err="1"/>
              <a:t>typename</a:t>
            </a:r>
            <a:r>
              <a:rPr lang="en-US" dirty="0"/>
              <a:t> T&gt; class Matrix</a:t>
            </a:r>
            <a:r>
              <a:rPr lang="cs-CZ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  vector&lt;T&gt; data;</a:t>
            </a:r>
          </a:p>
          <a:p>
            <a:r>
              <a:rPr lang="en-US" dirty="0"/>
              <a:t>  </a:t>
            </a:r>
            <a:r>
              <a:rPr lang="en-US" dirty="0" err="1"/>
              <a:t>size_t</a:t>
            </a:r>
            <a:r>
              <a:rPr lang="en-US" dirty="0"/>
              <a:t> M, N;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  T operator[](</a:t>
            </a:r>
            <a:r>
              <a:rPr lang="cs-CZ" dirty="0"/>
              <a:t>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j)</a:t>
            </a:r>
            <a:endParaRPr lang="cs-CZ" dirty="0"/>
          </a:p>
          <a:p>
            <a:r>
              <a:rPr lang="cs-CZ" dirty="0"/>
              <a:t>   </a:t>
            </a:r>
            <a:r>
              <a:rPr lang="en-US" dirty="0"/>
              <a:t> { return data[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M+j</a:t>
            </a:r>
            <a:r>
              <a:rPr lang="en-US" dirty="0"/>
              <a:t>]; }</a:t>
            </a:r>
          </a:p>
          <a:p>
            <a:r>
              <a:rPr lang="en-US" dirty="0"/>
              <a:t>};</a:t>
            </a:r>
          </a:p>
        </p:txBody>
      </p:sp>
      <p:sp>
        <p:nvSpPr>
          <p:cNvPr id="37" name="Rounded Rectangular Callout 36"/>
          <p:cNvSpPr/>
          <p:nvPr/>
        </p:nvSpPr>
        <p:spPr>
          <a:xfrm>
            <a:off x="2621577" y="2120291"/>
            <a:ext cx="1162866" cy="538379"/>
          </a:xfrm>
          <a:prstGeom prst="wedgeRoundRectCallout">
            <a:avLst>
              <a:gd name="adj1" fmla="val -35436"/>
              <a:gd name="adj2" fmla="val 79567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uložení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po řádcích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54228" y="5105327"/>
            <a:ext cx="4013368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cs-CZ" b="1" dirty="0"/>
              <a:t>Column</a:t>
            </a:r>
            <a:r>
              <a:rPr lang="en-US" b="1" dirty="0"/>
              <a:t>Wise</a:t>
            </a:r>
            <a:r>
              <a:rPr lang="cs-CZ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  static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b="1" dirty="0">
                <a:solidFill>
                  <a:srgbClr val="0033CC"/>
                </a:solidFill>
              </a:rPr>
              <a:t>offset</a:t>
            </a:r>
            <a:r>
              <a:rPr lang="en-US" dirty="0"/>
              <a:t>(</a:t>
            </a:r>
            <a:r>
              <a:rPr lang="cs-CZ" dirty="0"/>
              <a:t> </a:t>
            </a:r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j, m, n)</a:t>
            </a:r>
          </a:p>
          <a:p>
            <a:r>
              <a:rPr lang="en-US" dirty="0"/>
              <a:t>    { return j*n + </a:t>
            </a:r>
            <a:r>
              <a:rPr lang="en-US" dirty="0" err="1"/>
              <a:t>i</a:t>
            </a:r>
            <a:r>
              <a:rPr lang="en-US" dirty="0"/>
              <a:t>;</a:t>
            </a:r>
            <a:r>
              <a:rPr lang="cs-CZ" dirty="0"/>
              <a:t> </a:t>
            </a:r>
            <a:r>
              <a:rPr lang="en-US" dirty="0"/>
              <a:t>}</a:t>
            </a:r>
            <a:endParaRPr lang="cs-CZ" dirty="0"/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Matrix&lt;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b="1" dirty="0" err="1"/>
              <a:t>ColumnWise</a:t>
            </a:r>
            <a:r>
              <a:rPr lang="en-US" dirty="0"/>
              <a:t>&gt; m;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54228" y="3705108"/>
            <a:ext cx="4013368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template&lt;</a:t>
            </a:r>
            <a:r>
              <a:rPr lang="en-US" dirty="0" err="1"/>
              <a:t>typename</a:t>
            </a:r>
            <a:r>
              <a:rPr lang="en-US" dirty="0"/>
              <a:t> T</a:t>
            </a:r>
            <a:r>
              <a:rPr lang="cs-CZ" dirty="0"/>
              <a:t>, </a:t>
            </a:r>
            <a:r>
              <a:rPr lang="cs-CZ" b="1" dirty="0"/>
              <a:t>class </a:t>
            </a:r>
            <a:r>
              <a:rPr lang="cs-CZ" b="1" dirty="0">
                <a:solidFill>
                  <a:srgbClr val="0033CC"/>
                </a:solidFill>
              </a:rPr>
              <a:t>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Row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Wise</a:t>
            </a:r>
            <a:r>
              <a:rPr lang="en-US" dirty="0"/>
              <a:t>&gt; class Matrix</a:t>
            </a:r>
            <a:r>
              <a:rPr lang="cs-CZ" dirty="0"/>
              <a:t> </a:t>
            </a:r>
            <a:r>
              <a:rPr lang="en-US" dirty="0"/>
              <a:t>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....</a:t>
            </a:r>
          </a:p>
          <a:p>
            <a:r>
              <a:rPr lang="en-US" dirty="0"/>
              <a:t>  T operator[]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size_t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size_t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j)</a:t>
            </a:r>
            <a:endParaRPr lang="cs-CZ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cs-CZ" dirty="0"/>
              <a:t>   </a:t>
            </a:r>
            <a:r>
              <a:rPr lang="en-US" dirty="0"/>
              <a:t> { return data[ </a:t>
            </a:r>
            <a:r>
              <a:rPr lang="cs-CZ" b="1" dirty="0">
                <a:solidFill>
                  <a:srgbClr val="0033CC"/>
                </a:solidFill>
              </a:rPr>
              <a:t>L</a:t>
            </a:r>
            <a:r>
              <a:rPr lang="en-US" b="1" dirty="0">
                <a:solidFill>
                  <a:srgbClr val="0033CC"/>
                </a:solidFill>
              </a:rPr>
              <a:t>::offset</a:t>
            </a:r>
            <a:r>
              <a:rPr lang="en-US" dirty="0"/>
              <a:t>(</a:t>
            </a:r>
            <a:r>
              <a:rPr lang="en-US" dirty="0" err="1"/>
              <a:t>i,j,M,N</a:t>
            </a:r>
            <a:r>
              <a:rPr lang="en-US" dirty="0"/>
              <a:t>) ]; }</a:t>
            </a:r>
          </a:p>
          <a:p>
            <a:r>
              <a:rPr lang="en-US" dirty="0"/>
              <a:t>};</a:t>
            </a:r>
          </a:p>
        </p:txBody>
      </p:sp>
      <p:sp>
        <p:nvSpPr>
          <p:cNvPr id="41" name="Rounded Rectangular Callout 40"/>
          <p:cNvSpPr/>
          <p:nvPr/>
        </p:nvSpPr>
        <p:spPr>
          <a:xfrm>
            <a:off x="7398381" y="5934965"/>
            <a:ext cx="1162866" cy="538379"/>
          </a:xfrm>
          <a:prstGeom prst="wedgeRoundRectCallout">
            <a:avLst>
              <a:gd name="adj1" fmla="val -91972"/>
              <a:gd name="adj2" fmla="val -5095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uložení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po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sloupc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ích</a:t>
            </a:r>
          </a:p>
        </p:txBody>
      </p:sp>
    </p:spTree>
    <p:extLst>
      <p:ext uri="{BB962C8B-B14F-4D97-AF65-F5344CB8AC3E}">
        <p14:creationId xmlns:p14="http://schemas.microsoft.com/office/powerpoint/2010/main" val="154516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Výjimky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exeptions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93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5" y="3538964"/>
            <a:ext cx="4003242" cy="1611984"/>
          </a:xfrm>
        </p:spPr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cs-CZ" dirty="0"/>
              <a:t>bjekt</a:t>
            </a:r>
          </a:p>
          <a:p>
            <a:pPr lvl="1"/>
            <a:r>
              <a:rPr lang="en-US" dirty="0"/>
              <a:t>b</a:t>
            </a:r>
            <a:r>
              <a:rPr lang="cs-CZ" dirty="0"/>
              <a:t>ě</a:t>
            </a:r>
            <a:r>
              <a:rPr lang="en-US" dirty="0" err="1"/>
              <a:t>hov</a:t>
            </a:r>
            <a:r>
              <a:rPr lang="cs-CZ" dirty="0"/>
              <a:t>á instance třídy</a:t>
            </a:r>
          </a:p>
          <a:p>
            <a:pPr lvl="1"/>
            <a:r>
              <a:rPr lang="cs-CZ" dirty="0"/>
              <a:t>sdílená data</a:t>
            </a:r>
          </a:p>
          <a:p>
            <a:pPr lvl="2"/>
            <a:r>
              <a:rPr lang="cs-CZ" dirty="0"/>
              <a:t>různými metodami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třídy</a:t>
            </a:r>
          </a:p>
          <a:p>
            <a:pPr lvl="2"/>
            <a:r>
              <a:rPr lang="cs-CZ" dirty="0"/>
              <a:t>různými běhy jedné metody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Rozhran</a:t>
            </a:r>
            <a:r>
              <a:rPr lang="cs-CZ" dirty="0"/>
              <a:t>í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492" y="697497"/>
            <a:ext cx="4209067" cy="269304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void </a:t>
            </a:r>
            <a:r>
              <a:rPr lang="en-US" dirty="0" err="1"/>
              <a:t>nasobilka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cislo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od, </a:t>
            </a:r>
            <a:r>
              <a:rPr lang="en-US" dirty="0" err="1"/>
              <a:t>int</a:t>
            </a:r>
            <a:r>
              <a:rPr lang="en-US" dirty="0"/>
              <a:t> do) {</a:t>
            </a:r>
          </a:p>
          <a:p>
            <a:r>
              <a:rPr lang="en-US" dirty="0"/>
              <a:t>  ....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cs-CZ" dirty="0"/>
              <a:t>int </a:t>
            </a:r>
            <a:r>
              <a:rPr lang="en-US" dirty="0"/>
              <a:t>main( ....) {</a:t>
            </a:r>
          </a:p>
          <a:p>
            <a:r>
              <a:rPr lang="en-US" dirty="0"/>
              <a:t>  .... </a:t>
            </a:r>
            <a:r>
              <a:rPr lang="en-US" i="1" dirty="0"/>
              <a:t>// </a:t>
            </a:r>
            <a:r>
              <a:rPr lang="cs-CZ" i="1" dirty="0"/>
              <a:t>kontrola </a:t>
            </a:r>
            <a:r>
              <a:rPr lang="en-US" i="1" dirty="0" err="1"/>
              <a:t>parametru</a:t>
            </a:r>
            <a:endParaRPr lang="en-US" i="1" dirty="0"/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od = ....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do = ....</a:t>
            </a:r>
          </a:p>
          <a:p>
            <a:r>
              <a:rPr lang="en-US" dirty="0"/>
              <a:t>  for( ....) {</a:t>
            </a:r>
          </a:p>
          <a:p>
            <a:r>
              <a:rPr lang="en-US" dirty="0"/>
              <a:t>    </a:t>
            </a:r>
            <a:r>
              <a:rPr lang="en-US" dirty="0" err="1"/>
              <a:t>cislo</a:t>
            </a:r>
            <a:r>
              <a:rPr lang="en-US" dirty="0"/>
              <a:t> = </a:t>
            </a:r>
            <a:r>
              <a:rPr lang="cs-CZ" dirty="0" err="1"/>
              <a:t>s</a:t>
            </a:r>
            <a:r>
              <a:rPr lang="en-US" dirty="0" err="1"/>
              <a:t>toi</a:t>
            </a:r>
            <a:r>
              <a:rPr lang="en-US" dirty="0"/>
              <a:t>( ....);</a:t>
            </a:r>
          </a:p>
          <a:p>
            <a:r>
              <a:rPr lang="en-US" dirty="0"/>
              <a:t>    </a:t>
            </a:r>
            <a:r>
              <a:rPr lang="en-US" dirty="0" err="1"/>
              <a:t>nasobilka</a:t>
            </a:r>
            <a:r>
              <a:rPr lang="en-US" dirty="0"/>
              <a:t>( </a:t>
            </a:r>
            <a:r>
              <a:rPr lang="en-US" dirty="0" err="1"/>
              <a:t>cislo</a:t>
            </a:r>
            <a:r>
              <a:rPr lang="en-US" dirty="0"/>
              <a:t>, od, do);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4885495" y="3218621"/>
            <a:ext cx="3608711" cy="354712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dirty="0" err="1">
                <a:solidFill>
                  <a:srgbClr val="0033CC"/>
                </a:solidFill>
              </a:rPr>
              <a:t>Myclass</a:t>
            </a:r>
            <a:r>
              <a:rPr lang="en-US" dirty="0"/>
              <a:t> {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public: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0033CC"/>
                </a:solidFill>
              </a:rPr>
              <a:t>Myclass</a:t>
            </a:r>
            <a:r>
              <a:rPr lang="en-US" dirty="0"/>
              <a:t>() { .... }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0033CC"/>
                </a:solidFill>
              </a:rPr>
              <a:t>Myclass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x) : x_( x) { .... }</a:t>
            </a:r>
          </a:p>
          <a:p>
            <a:r>
              <a:rPr lang="en-US" dirty="0"/>
              <a:t>  </a:t>
            </a:r>
            <a:r>
              <a:rPr lang="cs-CZ" dirty="0"/>
              <a:t>void</a:t>
            </a:r>
            <a:r>
              <a:rPr lang="en-US" dirty="0"/>
              <a:t> </a:t>
            </a:r>
            <a:r>
              <a:rPr lang="en-US" dirty="0" err="1"/>
              <a:t>doit</a:t>
            </a:r>
            <a:r>
              <a:rPr lang="en-US" dirty="0"/>
              <a:t>();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private: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x_;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internal_fnc</a:t>
            </a:r>
            <a:r>
              <a:rPr lang="en-US" dirty="0"/>
              <a:t>() { </a:t>
            </a:r>
            <a:r>
              <a:rPr lang="cs-CZ" dirty="0"/>
              <a:t>return </a:t>
            </a:r>
            <a:r>
              <a:rPr lang="en-US" dirty="0"/>
              <a:t>++x_; }</a:t>
            </a:r>
          </a:p>
          <a:p>
            <a:r>
              <a:rPr lang="en-US" dirty="0"/>
              <a:t>};</a:t>
            </a:r>
          </a:p>
          <a:p>
            <a:endParaRPr lang="en-US" sz="600" dirty="0"/>
          </a:p>
          <a:p>
            <a:r>
              <a:rPr lang="cs-CZ" dirty="0"/>
              <a:t>void </a:t>
            </a:r>
            <a:r>
              <a:rPr lang="en-US" dirty="0" err="1">
                <a:solidFill>
                  <a:srgbClr val="0033CC"/>
                </a:solidFill>
              </a:rPr>
              <a:t>Myclass</a:t>
            </a:r>
            <a:r>
              <a:rPr lang="en-US" dirty="0"/>
              <a:t>::</a:t>
            </a:r>
            <a:r>
              <a:rPr lang="en-US" dirty="0" err="1"/>
              <a:t>doit</a:t>
            </a:r>
            <a:r>
              <a:rPr lang="en-US" dirty="0"/>
              <a:t>() {</a:t>
            </a:r>
          </a:p>
          <a:p>
            <a:r>
              <a:rPr lang="en-US" dirty="0"/>
              <a:t>  ....</a:t>
            </a:r>
            <a:r>
              <a:rPr lang="cs-CZ" dirty="0"/>
              <a:t> </a:t>
            </a:r>
            <a:r>
              <a:rPr lang="en-US" i="1" dirty="0"/>
              <a:t>// </a:t>
            </a:r>
            <a:r>
              <a:rPr lang="en-US" i="1" dirty="0" err="1"/>
              <a:t>slozitejsi</a:t>
            </a:r>
            <a:r>
              <a:rPr lang="en-US" i="1" dirty="0"/>
              <a:t> </a:t>
            </a:r>
            <a:r>
              <a:rPr lang="en-US" i="1" dirty="0" err="1"/>
              <a:t>kod</a:t>
            </a:r>
            <a:endParaRPr lang="en-US" i="1" dirty="0"/>
          </a:p>
          <a:p>
            <a:r>
              <a:rPr lang="en-US" dirty="0"/>
              <a:t>}</a:t>
            </a:r>
          </a:p>
          <a:p>
            <a:endParaRPr lang="cs-CZ" sz="600" dirty="0"/>
          </a:p>
          <a:p>
            <a:r>
              <a:rPr lang="en-US" dirty="0"/>
              <a:t>{ </a:t>
            </a:r>
            <a:endParaRPr lang="cs-CZ" dirty="0"/>
          </a:p>
          <a:p>
            <a:r>
              <a:rPr lang="en-US" dirty="0">
                <a:solidFill>
                  <a:srgbClr val="0033CC"/>
                </a:solidFill>
              </a:rPr>
              <a:t>  </a:t>
            </a:r>
            <a:r>
              <a:rPr lang="en-US" dirty="0" err="1">
                <a:solidFill>
                  <a:srgbClr val="0033CC"/>
                </a:solidFill>
              </a:rPr>
              <a:t>Myclass</a:t>
            </a:r>
            <a:r>
              <a:rPr lang="cs-CZ" dirty="0"/>
              <a:t> m </a:t>
            </a:r>
            <a:r>
              <a:rPr lang="en-US" dirty="0"/>
              <a:t>{ 1 };</a:t>
            </a:r>
          </a:p>
          <a:p>
            <a:r>
              <a:rPr lang="en-US" dirty="0"/>
              <a:t>  </a:t>
            </a:r>
            <a:r>
              <a:rPr lang="en-US" dirty="0" err="1"/>
              <a:t>m.doit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  <a:endParaRPr lang="cs-CZ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807672" y="697497"/>
            <a:ext cx="3539765" cy="1728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funk</a:t>
            </a:r>
            <a:r>
              <a:rPr lang="cs-CZ" dirty="0"/>
              <a:t>čnost</a:t>
            </a:r>
          </a:p>
          <a:p>
            <a:r>
              <a:rPr lang="en-US" dirty="0" err="1"/>
              <a:t>dekompozice</a:t>
            </a:r>
            <a:endParaRPr lang="cs-CZ" dirty="0"/>
          </a:p>
          <a:p>
            <a:r>
              <a:rPr lang="cs-CZ" dirty="0"/>
              <a:t>efektivita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964783" y="2635625"/>
            <a:ext cx="1555587" cy="349956"/>
          </a:xfrm>
          <a:prstGeom prst="wedgeRectCallout">
            <a:avLst>
              <a:gd name="adj1" fmla="val -30308"/>
              <a:gd name="adj2" fmla="val 123936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deklarace třídy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6836884" y="3043643"/>
            <a:ext cx="1366971" cy="349956"/>
          </a:xfrm>
          <a:prstGeom prst="wedgeRectCallout">
            <a:avLst>
              <a:gd name="adj1" fmla="val -81255"/>
              <a:gd name="adj2" fmla="val 11854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konstruktor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(y)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7456657" y="3454478"/>
            <a:ext cx="1366971" cy="349956"/>
          </a:xfrm>
          <a:prstGeom prst="wedgeRectCallout">
            <a:avLst>
              <a:gd name="adj1" fmla="val -60911"/>
              <a:gd name="adj2" fmla="val 5794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inicializ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tory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3418408" y="3664840"/>
            <a:ext cx="1358680" cy="573975"/>
          </a:xfrm>
          <a:prstGeom prst="wedgeRectCallout">
            <a:avLst>
              <a:gd name="adj1" fmla="val 62502"/>
              <a:gd name="adj2" fmla="val -4773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rozhraní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(veřejné)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3418408" y="4385505"/>
            <a:ext cx="1358681" cy="573975"/>
          </a:xfrm>
          <a:prstGeom prst="wedgeRectCallout">
            <a:avLst>
              <a:gd name="adj1" fmla="val 61115"/>
              <a:gd name="adj2" fmla="val -4773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implementace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(privátní)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8140142" y="4199959"/>
            <a:ext cx="864912" cy="470977"/>
          </a:xfrm>
          <a:prstGeom prst="wedgeRectCallout">
            <a:avLst>
              <a:gd name="adj1" fmla="val -108835"/>
              <a:gd name="adj2" fmla="val 4284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inline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metoda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8055258" y="5107618"/>
            <a:ext cx="864911" cy="582996"/>
          </a:xfrm>
          <a:prstGeom prst="wedgeRectCallout">
            <a:avLst>
              <a:gd name="adj1" fmla="val -69119"/>
              <a:gd name="adj2" fmla="val -1506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definice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metod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y</a:t>
            </a: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92705" y="5297638"/>
            <a:ext cx="4003242" cy="1414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877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750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</a:t>
            </a:r>
            <a:r>
              <a:rPr lang="cs-CZ" dirty="0"/>
              <a:t>á</a:t>
            </a:r>
            <a:r>
              <a:rPr lang="en-US" dirty="0" err="1"/>
              <a:t>sobilka</a:t>
            </a:r>
            <a:endParaRPr lang="cs-CZ" dirty="0"/>
          </a:p>
          <a:p>
            <a:pPr lvl="1"/>
            <a:r>
              <a:rPr lang="cs-CZ" dirty="0"/>
              <a:t>třída</a:t>
            </a:r>
          </a:p>
          <a:p>
            <a:pPr lvl="2"/>
            <a:r>
              <a:rPr lang="cs-CZ" dirty="0"/>
              <a:t>sdílená data</a:t>
            </a:r>
          </a:p>
          <a:p>
            <a:pPr lvl="1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</a:t>
            </a:r>
            <a:r>
              <a:rPr lang="cs-CZ" dirty="0"/>
              <a:t> GitLab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c01-nasobilka</a:t>
            </a:r>
            <a:endParaRPr lang="cs-CZ" dirty="0">
              <a:solidFill>
                <a:srgbClr val="00B05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545782" y="5043823"/>
            <a:ext cx="530636" cy="421896"/>
          </a:xfrm>
          <a:prstGeom prst="straightConnector1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3370081" y="5843567"/>
            <a:ext cx="1345557" cy="524239"/>
          </a:xfrm>
          <a:prstGeom prst="wedgeRoundRectCallout">
            <a:avLst>
              <a:gd name="adj1" fmla="val 73048"/>
              <a:gd name="adj2" fmla="val 631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Myclass m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=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new 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Myclass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();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500121" y="5749298"/>
            <a:ext cx="990600" cy="795519"/>
            <a:chOff x="3352800" y="3962400"/>
            <a:chExt cx="990600" cy="1066800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3429000" y="3962400"/>
              <a:ext cx="914400" cy="1066800"/>
            </a:xfrm>
            <a:prstGeom prst="line">
              <a:avLst/>
            </a:prstGeom>
            <a:ln w="76200" cmpd="dbl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3352800" y="3962400"/>
              <a:ext cx="990600" cy="1066800"/>
            </a:xfrm>
            <a:prstGeom prst="line">
              <a:avLst/>
            </a:prstGeom>
            <a:ln w="76200" cmpd="dbl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47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38400" y="3846942"/>
            <a:ext cx="4267200" cy="2769989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</a:t>
            </a:r>
            <a:r>
              <a:rPr lang="cs-CZ" dirty="0"/>
              <a:t>include &lt;</a:t>
            </a:r>
            <a:r>
              <a:rPr lang="cs-CZ" b="1" dirty="0"/>
              <a:t>stdexcept</a:t>
            </a:r>
            <a:r>
              <a:rPr lang="cs-CZ" dirty="0"/>
              <a:t>&gt;</a:t>
            </a:r>
          </a:p>
          <a:p>
            <a:endParaRPr lang="cs-CZ" sz="600" dirty="0"/>
          </a:p>
          <a:p>
            <a:r>
              <a:rPr lang="cs-CZ" dirty="0"/>
              <a:t>class </a:t>
            </a:r>
            <a:r>
              <a:rPr lang="cs-CZ" b="1" dirty="0"/>
              <a:t>exception</a:t>
            </a:r>
            <a:r>
              <a:rPr lang="cs-CZ" dirty="0"/>
              <a:t> 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exception();</a:t>
            </a:r>
          </a:p>
          <a:p>
            <a:r>
              <a:rPr lang="en-US" dirty="0"/>
              <a:t>  </a:t>
            </a:r>
            <a:r>
              <a:rPr lang="cs-CZ" dirty="0"/>
              <a:t>virtual const char *</a:t>
            </a:r>
            <a:r>
              <a:rPr lang="cs-CZ" b="1" dirty="0"/>
              <a:t>what</a:t>
            </a:r>
            <a:r>
              <a:rPr lang="cs-CZ" dirty="0"/>
              <a:t>() const;</a:t>
            </a:r>
          </a:p>
          <a:p>
            <a:r>
              <a:rPr lang="cs-CZ" dirty="0"/>
              <a:t>};</a:t>
            </a:r>
          </a:p>
          <a:p>
            <a:endParaRPr lang="cs-CZ" sz="600" dirty="0"/>
          </a:p>
          <a:p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bad_alloc, bad_cast, domain_error, invalid_argument, length_error, out_of_range, overflow_error, range_error, underflow_error</a:t>
            </a:r>
          </a:p>
          <a:p>
            <a:endParaRPr lang="cs-CZ" sz="600" dirty="0"/>
          </a:p>
          <a:p>
            <a:r>
              <a:rPr lang="cs-CZ" dirty="0"/>
              <a:t>} catch( </a:t>
            </a:r>
            <a:r>
              <a:rPr lang="cs-CZ" b="1" dirty="0"/>
              <a:t>exception</a:t>
            </a:r>
            <a:r>
              <a:rPr lang="cs-CZ" dirty="0"/>
              <a:t>&amp; e) {</a:t>
            </a:r>
          </a:p>
          <a:p>
            <a:r>
              <a:rPr lang="cs-CZ" dirty="0"/>
              <a:t>  cout &lt;&lt; e.</a:t>
            </a:r>
            <a:r>
              <a:rPr lang="cs-CZ" b="1" dirty="0"/>
              <a:t>what</a:t>
            </a:r>
            <a:r>
              <a:rPr lang="cs-CZ" dirty="0"/>
              <a:t>() &lt;&lt; endl;</a:t>
            </a:r>
          </a:p>
          <a:p>
            <a:r>
              <a:rPr lang="cs-CZ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cs-CZ" dirty="0"/>
              <a:t>ýjimky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133926" y="654853"/>
            <a:ext cx="4286489" cy="602759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cs-CZ" dirty="0"/>
              <a:t>vyvolání výjimky</a:t>
            </a:r>
          </a:p>
          <a:p>
            <a:pPr lvl="1"/>
            <a:r>
              <a:rPr lang="cs-CZ" dirty="0"/>
              <a:t>try blok</a:t>
            </a:r>
            <a:endParaRPr lang="en-US" dirty="0"/>
          </a:p>
          <a:p>
            <a:pPr lvl="1"/>
            <a:r>
              <a:rPr lang="cs-CZ" dirty="0"/>
              <a:t>nejbližší </a:t>
            </a:r>
            <a:r>
              <a:rPr lang="en-US" b="1" dirty="0" err="1"/>
              <a:t>vyhovuj</a:t>
            </a:r>
            <a:r>
              <a:rPr lang="cs-CZ" b="1" dirty="0"/>
              <a:t>ící </a:t>
            </a:r>
            <a:r>
              <a:rPr lang="cs-CZ" dirty="0"/>
              <a:t>catch</a:t>
            </a:r>
            <a:r>
              <a:rPr lang="en-US" dirty="0"/>
              <a:t> </a:t>
            </a:r>
            <a:r>
              <a:rPr lang="en-US" dirty="0" err="1"/>
              <a:t>blok</a:t>
            </a:r>
            <a:endParaRPr lang="cs-CZ" dirty="0"/>
          </a:p>
          <a:p>
            <a:pPr lvl="2"/>
            <a:r>
              <a:rPr lang="cs-CZ" dirty="0"/>
              <a:t>dědičnost</a:t>
            </a:r>
          </a:p>
          <a:p>
            <a:pPr lvl="1"/>
            <a:r>
              <a:rPr lang="cs-CZ" dirty="0">
                <a:solidFill>
                  <a:srgbClr val="0033CC"/>
                </a:solidFill>
              </a:rPr>
              <a:t>stack unwinding</a:t>
            </a:r>
            <a:endParaRPr lang="en-US" dirty="0">
              <a:solidFill>
                <a:srgbClr val="0033CC"/>
              </a:solidFill>
            </a:endParaRPr>
          </a:p>
          <a:p>
            <a:pPr lvl="2"/>
            <a:r>
              <a:rPr lang="en-US" dirty="0" err="1"/>
              <a:t>destrukce</a:t>
            </a:r>
            <a:r>
              <a:rPr lang="en-US" dirty="0"/>
              <a:t> </a:t>
            </a:r>
            <a:r>
              <a:rPr lang="en-US" i="1" dirty="0"/>
              <a:t>v</a:t>
            </a:r>
            <a:r>
              <a:rPr lang="cs-CZ" i="1" dirty="0"/>
              <a:t>šech</a:t>
            </a:r>
            <a:r>
              <a:rPr lang="cs-CZ" dirty="0"/>
              <a:t> objektů</a:t>
            </a:r>
          </a:p>
          <a:p>
            <a:pPr lvl="2"/>
            <a:endParaRPr lang="cs-CZ" dirty="0"/>
          </a:p>
          <a:p>
            <a:r>
              <a:rPr lang="cs-CZ" dirty="0"/>
              <a:t>dvojitá výjimka</a:t>
            </a:r>
            <a:endParaRPr lang="en-US" dirty="0"/>
          </a:p>
          <a:p>
            <a:pPr lvl="1"/>
            <a:r>
              <a:rPr lang="en-US" dirty="0"/>
              <a:t>v</a:t>
            </a:r>
            <a:r>
              <a:rPr lang="cs-CZ" dirty="0"/>
              <a:t>ýjimka při zpracování </a:t>
            </a:r>
            <a:br>
              <a:rPr lang="cs-CZ" dirty="0"/>
            </a:br>
            <a:r>
              <a:rPr lang="cs-CZ" dirty="0"/>
              <a:t>výjimky</a:t>
            </a:r>
          </a:p>
          <a:p>
            <a:pPr lvl="1"/>
            <a:r>
              <a:rPr lang="cs-CZ" dirty="0"/>
              <a:t>terminate </a:t>
            </a:r>
            <a:r>
              <a:rPr lang="cs-CZ" dirty="0">
                <a:solidFill>
                  <a:srgbClr val="FF0000"/>
                </a:solidFill>
                <a:sym typeface="Wingdings" panose="05000000000000000000" pitchFamily="2" charset="2"/>
              </a:rPr>
              <a:t>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14698" y="654853"/>
            <a:ext cx="2913207" cy="335476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g</a:t>
            </a:r>
            <a:r>
              <a:rPr lang="en-US" dirty="0"/>
              <a:t>() {</a:t>
            </a:r>
          </a:p>
          <a:p>
            <a:r>
              <a:rPr lang="en-US" dirty="0"/>
              <a:t> </a:t>
            </a:r>
            <a:r>
              <a:rPr lang="en-US" dirty="0" err="1"/>
              <a:t>yyy</a:t>
            </a:r>
            <a:endParaRPr lang="en-US" dirty="0"/>
          </a:p>
          <a:p>
            <a:r>
              <a:rPr lang="cs-CZ" dirty="0"/>
              <a:t> if( error) </a:t>
            </a:r>
            <a:r>
              <a:rPr lang="cs-CZ" b="1" dirty="0"/>
              <a:t>throw</a:t>
            </a:r>
            <a:r>
              <a:rPr lang="cs-CZ" dirty="0"/>
              <a:t> exctype</a:t>
            </a:r>
            <a:r>
              <a:rPr lang="en-US" dirty="0"/>
              <a:t>{aa}</a:t>
            </a:r>
            <a:r>
              <a:rPr lang="cs-CZ" dirty="0"/>
              <a:t>;</a:t>
            </a:r>
            <a:endParaRPr lang="en-US" dirty="0"/>
          </a:p>
          <a:p>
            <a:r>
              <a:rPr lang="en-US" dirty="0"/>
              <a:t>}</a:t>
            </a:r>
            <a:endParaRPr lang="cs-CZ" dirty="0"/>
          </a:p>
          <a:p>
            <a:endParaRPr lang="cs-CZ" sz="600" dirty="0"/>
          </a:p>
          <a:p>
            <a:r>
              <a:rPr lang="cs-CZ" dirty="0"/>
              <a:t>f</a:t>
            </a:r>
            <a:r>
              <a:rPr lang="en-US" dirty="0"/>
              <a:t>() {</a:t>
            </a:r>
          </a:p>
          <a:p>
            <a:r>
              <a:rPr lang="en-US" dirty="0"/>
              <a:t>  xxx</a:t>
            </a:r>
          </a:p>
          <a:p>
            <a:r>
              <a:rPr lang="en-US" dirty="0"/>
              <a:t>  g();</a:t>
            </a:r>
          </a:p>
          <a:p>
            <a:r>
              <a:rPr lang="en-US" dirty="0"/>
              <a:t>}</a:t>
            </a:r>
          </a:p>
          <a:p>
            <a:endParaRPr lang="en-US" sz="600" dirty="0"/>
          </a:p>
          <a:p>
            <a:r>
              <a:rPr lang="cs-CZ" b="1" dirty="0"/>
              <a:t>try</a:t>
            </a:r>
            <a:r>
              <a:rPr lang="cs-CZ" dirty="0"/>
              <a:t> {</a:t>
            </a:r>
            <a:endParaRPr lang="en-US" dirty="0"/>
          </a:p>
          <a:p>
            <a:r>
              <a:rPr lang="en-US" dirty="0"/>
              <a:t>  xxx f() xxx</a:t>
            </a:r>
            <a:endParaRPr lang="cs-CZ" dirty="0"/>
          </a:p>
          <a:p>
            <a:r>
              <a:rPr lang="cs-CZ" dirty="0"/>
              <a:t>} </a:t>
            </a:r>
            <a:r>
              <a:rPr lang="cs-CZ" b="1" dirty="0"/>
              <a:t>catch</a:t>
            </a:r>
            <a:r>
              <a:rPr lang="cs-CZ" dirty="0"/>
              <a:t>( exctype&amp; e) {</a:t>
            </a:r>
          </a:p>
          <a:p>
            <a:r>
              <a:rPr lang="en-US" dirty="0"/>
              <a:t>  </a:t>
            </a:r>
            <a:r>
              <a:rPr lang="cs-CZ" dirty="0"/>
              <a:t>e</a:t>
            </a:r>
            <a:r>
              <a:rPr lang="en-US" dirty="0"/>
              <a:t>.</a:t>
            </a:r>
            <a:r>
              <a:rPr lang="en-US" dirty="0" err="1"/>
              <a:t>yy</a:t>
            </a:r>
            <a:r>
              <a:rPr lang="en-US" dirty="0"/>
              <a:t>();</a:t>
            </a:r>
            <a:endParaRPr lang="cs-CZ" dirty="0"/>
          </a:p>
          <a:p>
            <a:r>
              <a:rPr lang="cs-CZ" dirty="0"/>
              <a:t>} </a:t>
            </a:r>
            <a:r>
              <a:rPr lang="cs-CZ" b="1" dirty="0"/>
              <a:t>catch</a:t>
            </a:r>
            <a:r>
              <a:rPr lang="cs-CZ" dirty="0"/>
              <a:t>( </a:t>
            </a:r>
            <a:r>
              <a:rPr lang="cs-CZ" b="1" dirty="0"/>
              <a:t>...</a:t>
            </a:r>
            <a:r>
              <a:rPr lang="cs-CZ" dirty="0"/>
              <a:t>) {</a:t>
            </a:r>
          </a:p>
          <a:p>
            <a:r>
              <a:rPr lang="cs-CZ" dirty="0"/>
              <a:t>  </a:t>
            </a:r>
            <a:r>
              <a:rPr lang="en-US" dirty="0" err="1"/>
              <a:t>yyy</a:t>
            </a:r>
            <a:r>
              <a:rPr lang="en-US" dirty="0"/>
              <a:t>;</a:t>
            </a:r>
            <a:endParaRPr lang="cs-CZ" dirty="0"/>
          </a:p>
          <a:p>
            <a:r>
              <a:rPr lang="cs-CZ" dirty="0"/>
              <a:t>}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115318" y="5489073"/>
            <a:ext cx="1309933" cy="533400"/>
          </a:xfrm>
          <a:prstGeom prst="wedgeRoundRectCallout">
            <a:avLst>
              <a:gd name="adj1" fmla="val -88008"/>
              <a:gd name="adj2" fmla="val -3883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potomci std::exception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7479359" y="4289243"/>
            <a:ext cx="1045882" cy="359979"/>
          </a:xfrm>
          <a:prstGeom prst="wedgeRoundRectCallout">
            <a:avLst>
              <a:gd name="adj1" fmla="val -87651"/>
              <a:gd name="adj2" fmla="val -25020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zachyt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vše</a:t>
            </a:r>
          </a:p>
        </p:txBody>
      </p:sp>
      <p:sp>
        <p:nvSpPr>
          <p:cNvPr id="9" name="Rounded Rectangular Callout 10">
            <a:extLst>
              <a:ext uri="{FF2B5EF4-FFF2-40B4-BE49-F238E27FC236}">
                <a16:creationId xmlns:a16="http://schemas.microsoft.com/office/drawing/2014/main" id="{21ECE94D-0219-4C53-A574-8A583C8DB400}"/>
              </a:ext>
            </a:extLst>
          </p:cNvPr>
          <p:cNvSpPr/>
          <p:nvPr/>
        </p:nvSpPr>
        <p:spPr>
          <a:xfrm>
            <a:off x="4183926" y="2720623"/>
            <a:ext cx="1319069" cy="543415"/>
          </a:xfrm>
          <a:prstGeom prst="wedgeRoundRectCallout">
            <a:avLst>
              <a:gd name="adj1" fmla="val 80191"/>
              <a:gd name="adj2" fmla="val -801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vyvol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á se nejspecifičtější</a:t>
            </a:r>
          </a:p>
        </p:txBody>
      </p:sp>
      <p:sp>
        <p:nvSpPr>
          <p:cNvPr id="10" name="Rounded Rectangular Callout 10">
            <a:extLst>
              <a:ext uri="{FF2B5EF4-FFF2-40B4-BE49-F238E27FC236}">
                <a16:creationId xmlns:a16="http://schemas.microsoft.com/office/drawing/2014/main" id="{A0A55479-2882-4666-A0F0-24B49CFA859C}"/>
              </a:ext>
            </a:extLst>
          </p:cNvPr>
          <p:cNvSpPr/>
          <p:nvPr/>
        </p:nvSpPr>
        <p:spPr>
          <a:xfrm>
            <a:off x="7657014" y="1672204"/>
            <a:ext cx="1006573" cy="543415"/>
          </a:xfrm>
          <a:prstGeom prst="wedgeRoundRectCallout">
            <a:avLst>
              <a:gd name="adj1" fmla="val 3364"/>
              <a:gd name="adj2" fmla="val -11282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anonymn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instance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1ACDADD0-D5E6-47FA-A777-84226BCA7F75}"/>
              </a:ext>
            </a:extLst>
          </p:cNvPr>
          <p:cNvSpPr/>
          <p:nvPr/>
        </p:nvSpPr>
        <p:spPr>
          <a:xfrm>
            <a:off x="4572000" y="1240691"/>
            <a:ext cx="1049240" cy="543415"/>
          </a:xfrm>
          <a:prstGeom prst="wedgeRoundRectCallout">
            <a:avLst>
              <a:gd name="adj1" fmla="val 84175"/>
              <a:gd name="adj2" fmla="val -7821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stack unwinding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2" name="Rounded Rectangular Callout 10">
            <a:extLst>
              <a:ext uri="{FF2B5EF4-FFF2-40B4-BE49-F238E27FC236}">
                <a16:creationId xmlns:a16="http://schemas.microsoft.com/office/drawing/2014/main" id="{AC210057-6DDD-41D8-896B-B48296816425}"/>
              </a:ext>
            </a:extLst>
          </p:cNvPr>
          <p:cNvSpPr/>
          <p:nvPr/>
        </p:nvSpPr>
        <p:spPr>
          <a:xfrm>
            <a:off x="4572000" y="1243024"/>
            <a:ext cx="1049240" cy="543415"/>
          </a:xfrm>
          <a:prstGeom prst="wedgeRoundRectCallout">
            <a:avLst>
              <a:gd name="adj1" fmla="val 90649"/>
              <a:gd name="adj2" fmla="val 6313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stack unwinding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38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cs-CZ" dirty="0"/>
              <a:t>ýjimky při inicializaci</a:t>
            </a:r>
            <a:r>
              <a:rPr lang="en-US" dirty="0"/>
              <a:t> a </a:t>
            </a:r>
            <a:r>
              <a:rPr lang="en-US" dirty="0" err="1"/>
              <a:t>destrukci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122246" y="650349"/>
            <a:ext cx="8793154" cy="59790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cs-CZ" dirty="0"/>
              <a:t>výjimky </a:t>
            </a:r>
            <a:r>
              <a:rPr lang="en-US" dirty="0"/>
              <a:t>v</a:t>
            </a:r>
            <a:r>
              <a:rPr lang="cs-CZ" dirty="0"/>
              <a:t> destruktor</a:t>
            </a:r>
            <a:r>
              <a:rPr lang="en-US" dirty="0"/>
              <a:t>u</a:t>
            </a:r>
            <a:endParaRPr lang="cs-CZ" dirty="0"/>
          </a:p>
          <a:p>
            <a:pPr lvl="1"/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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cs-CZ" b="1" dirty="0">
                <a:solidFill>
                  <a:srgbClr val="FF0000"/>
                </a:solidFill>
              </a:rPr>
              <a:t>nikdy!</a:t>
            </a:r>
          </a:p>
          <a:p>
            <a:pPr lvl="1"/>
            <a:r>
              <a:rPr lang="en-US" dirty="0" err="1"/>
              <a:t>destruktory</a:t>
            </a:r>
            <a:r>
              <a:rPr lang="en-US" dirty="0"/>
              <a:t> se </a:t>
            </a:r>
            <a:r>
              <a:rPr lang="en-US" dirty="0" err="1"/>
              <a:t>volaj</a:t>
            </a:r>
            <a:r>
              <a:rPr lang="cs-CZ" dirty="0"/>
              <a:t>í při obsluze výjimek</a:t>
            </a:r>
            <a:endParaRPr lang="en-US" dirty="0"/>
          </a:p>
          <a:p>
            <a:r>
              <a:rPr lang="cs-CZ" dirty="0"/>
              <a:t>výjimky </a:t>
            </a:r>
            <a:r>
              <a:rPr lang="en-US" dirty="0"/>
              <a:t>v</a:t>
            </a:r>
            <a:r>
              <a:rPr lang="cs-CZ" dirty="0"/>
              <a:t> konstruktor</a:t>
            </a:r>
            <a:r>
              <a:rPr lang="en-US" dirty="0"/>
              <a:t>u</a:t>
            </a:r>
            <a:endParaRPr lang="cs-CZ" dirty="0"/>
          </a:p>
          <a:p>
            <a:pPr lvl="1"/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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cs-CZ" b="1" dirty="0">
                <a:solidFill>
                  <a:srgbClr val="FF0000"/>
                </a:solidFill>
              </a:rPr>
              <a:t>ne globální</a:t>
            </a:r>
            <a:r>
              <a:rPr lang="en-US" b="1" dirty="0">
                <a:solidFill>
                  <a:srgbClr val="FF0000"/>
                </a:solidFill>
              </a:rPr>
              <a:t>!</a:t>
            </a:r>
          </a:p>
          <a:p>
            <a:pPr lvl="2"/>
            <a:r>
              <a:rPr lang="cs-CZ" dirty="0"/>
              <a:t>není kde chytit</a:t>
            </a:r>
          </a:p>
          <a:p>
            <a:pPr lvl="1"/>
            <a:r>
              <a:rPr lang="en-US" dirty="0"/>
              <a:t>z</a:t>
            </a:r>
            <a:r>
              <a:rPr lang="cs-CZ" dirty="0"/>
              <a:t>ákladní třída</a:t>
            </a:r>
          </a:p>
          <a:p>
            <a:pPr lvl="2"/>
            <a:r>
              <a:rPr lang="cs-CZ" dirty="0"/>
              <a:t>konstruktor může vyvolat výjimku</a:t>
            </a:r>
          </a:p>
          <a:p>
            <a:pPr lvl="1"/>
            <a:r>
              <a:rPr lang="en-US" dirty="0"/>
              <a:t>o</a:t>
            </a:r>
            <a:r>
              <a:rPr lang="cs-CZ" dirty="0"/>
              <a:t>dvozená třída</a:t>
            </a:r>
          </a:p>
          <a:p>
            <a:pPr lvl="2"/>
            <a:r>
              <a:rPr lang="cs-CZ" dirty="0"/>
              <a:t>výjimku inicializace je vhodné zachytit</a:t>
            </a:r>
          </a:p>
          <a:p>
            <a:pPr lvl="2"/>
            <a:r>
              <a:rPr lang="cs-CZ" dirty="0"/>
              <a:t>objekt není vytvořen</a:t>
            </a:r>
          </a:p>
          <a:p>
            <a:pPr lvl="2"/>
            <a:r>
              <a:rPr lang="cs-CZ" dirty="0"/>
              <a:t>tělo konstruktoru odvozené třídy</a:t>
            </a:r>
            <a:br>
              <a:rPr lang="en-US" dirty="0"/>
            </a:br>
            <a:r>
              <a:rPr lang="cs-CZ" dirty="0"/>
              <a:t>se neprovede</a:t>
            </a:r>
          </a:p>
          <a:p>
            <a:pPr>
              <a:buNone/>
            </a:pP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6005539" y="1057835"/>
            <a:ext cx="2742384" cy="249299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A</a:t>
            </a:r>
            <a:r>
              <a:rPr lang="en-US" dirty="0"/>
              <a:t> </a:t>
            </a:r>
            <a:r>
              <a:rPr lang="cs-CZ" dirty="0"/>
              <a:t>{</a:t>
            </a:r>
          </a:p>
          <a:p>
            <a:r>
              <a:rPr lang="cs-CZ" dirty="0"/>
              <a:t>public</a:t>
            </a:r>
            <a:r>
              <a:rPr lang="en-US" dirty="0"/>
              <a:t>:</a:t>
            </a:r>
            <a:endParaRPr lang="cs-CZ" dirty="0"/>
          </a:p>
          <a:p>
            <a:r>
              <a:rPr lang="en-US" dirty="0"/>
              <a:t>  A( X&amp; x) { ... throw ... }</a:t>
            </a:r>
            <a:endParaRPr lang="cs-CZ" dirty="0"/>
          </a:p>
          <a:p>
            <a:r>
              <a:rPr lang="cs-CZ" dirty="0"/>
              <a:t>}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class B : public A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B( X&amp; x) </a:t>
            </a:r>
            <a:r>
              <a:rPr lang="en-US" b="1" dirty="0"/>
              <a:t>try</a:t>
            </a:r>
            <a:r>
              <a:rPr lang="en-US" dirty="0"/>
              <a:t> : A(x) {</a:t>
            </a:r>
          </a:p>
          <a:p>
            <a:r>
              <a:rPr lang="en-US" dirty="0"/>
              <a:t>  ...</a:t>
            </a:r>
          </a:p>
          <a:p>
            <a:r>
              <a:rPr lang="en-US" dirty="0"/>
              <a:t>  } </a:t>
            </a:r>
            <a:r>
              <a:rPr lang="en-US" b="1" dirty="0"/>
              <a:t>catch</a:t>
            </a:r>
            <a:r>
              <a:rPr lang="en-US" dirty="0"/>
              <a:t>( ...) {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};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3619500" y="2037630"/>
            <a:ext cx="1905000" cy="533400"/>
          </a:xfrm>
          <a:prstGeom prst="wedgeRoundRectCallout">
            <a:avLst>
              <a:gd name="adj1" fmla="val 83141"/>
              <a:gd name="adj2" fmla="val 5935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t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ělo try bloku je tělem konstruktoru</a:t>
            </a:r>
          </a:p>
        </p:txBody>
      </p:sp>
    </p:spTree>
    <p:extLst>
      <p:ext uri="{BB962C8B-B14F-4D97-AF65-F5344CB8AC3E}">
        <p14:creationId xmlns:p14="http://schemas.microsoft.com/office/powerpoint/2010/main" val="212959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Vlastn</a:t>
            </a:r>
            <a:r>
              <a:rPr lang="cs-CZ" dirty="0"/>
              <a:t>í typ</a:t>
            </a:r>
            <a:r>
              <a:rPr lang="en-US" dirty="0"/>
              <a:t> </a:t>
            </a:r>
            <a:r>
              <a:rPr lang="cs-CZ" dirty="0"/>
              <a:t>výjimky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0942" y="689620"/>
            <a:ext cx="7162495" cy="229293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</a:t>
            </a:r>
            <a:r>
              <a:rPr lang="cs-CZ" dirty="0"/>
              <a:t>include &lt;stdexcept&gt;</a:t>
            </a:r>
            <a:r>
              <a:rPr lang="en-US" dirty="0"/>
              <a:t>, &lt;</a:t>
            </a:r>
            <a:r>
              <a:rPr lang="en-US" dirty="0" err="1"/>
              <a:t>cstdio</a:t>
            </a:r>
            <a:r>
              <a:rPr lang="en-US" dirty="0"/>
              <a:t>&gt;</a:t>
            </a:r>
            <a:endParaRPr lang="cs-CZ" dirty="0"/>
          </a:p>
          <a:p>
            <a:endParaRPr lang="cs-CZ" dirty="0"/>
          </a:p>
          <a:p>
            <a:r>
              <a:rPr lang="cs-CZ" dirty="0"/>
              <a:t>class </a:t>
            </a:r>
            <a:r>
              <a:rPr lang="cs-CZ" b="1" dirty="0"/>
              <a:t>myexc</a:t>
            </a:r>
            <a:r>
              <a:rPr lang="cs-CZ" dirty="0"/>
              <a:t> </a:t>
            </a:r>
            <a:r>
              <a:rPr lang="en-US" dirty="0"/>
              <a:t>: public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b="1" dirty="0" err="1"/>
              <a:t>out_of_range</a:t>
            </a:r>
            <a:r>
              <a:rPr lang="en-US" dirty="0"/>
              <a:t> </a:t>
            </a:r>
            <a:r>
              <a:rPr lang="cs-CZ" dirty="0"/>
              <a:t>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myexc( int ix)</a:t>
            </a:r>
            <a:r>
              <a:rPr lang="en-US" dirty="0"/>
              <a:t> : ix_(ix), s_( "</a:t>
            </a:r>
            <a:r>
              <a:rPr lang="en-US" dirty="0" err="1"/>
              <a:t>Chyba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indexu</a:t>
            </a:r>
            <a:r>
              <a:rPr lang="en-US" dirty="0"/>
              <a:t>:") { s_ += </a:t>
            </a:r>
            <a:r>
              <a:rPr lang="en-US" dirty="0" err="1"/>
              <a:t>to_string</a:t>
            </a:r>
            <a:r>
              <a:rPr lang="en-US" dirty="0"/>
              <a:t>( ix); }</a:t>
            </a:r>
          </a:p>
          <a:p>
            <a:r>
              <a:rPr lang="en-US" dirty="0"/>
              <a:t>  </a:t>
            </a:r>
            <a:r>
              <a:rPr lang="cs-CZ" dirty="0"/>
              <a:t>virtual const char *</a:t>
            </a:r>
            <a:r>
              <a:rPr lang="cs-CZ" b="1" dirty="0"/>
              <a:t>what</a:t>
            </a:r>
            <a:r>
              <a:rPr lang="cs-CZ" dirty="0"/>
              <a:t>() const</a:t>
            </a:r>
            <a:r>
              <a:rPr lang="en-US" dirty="0"/>
              <a:t> override { return s_.</a:t>
            </a:r>
            <a:r>
              <a:rPr lang="en-US" dirty="0" err="1"/>
              <a:t>c_str</a:t>
            </a:r>
            <a:r>
              <a:rPr lang="en-US" dirty="0"/>
              <a:t>(); }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 err="1"/>
              <a:t>getIndex</a:t>
            </a:r>
            <a:r>
              <a:rPr lang="en-US" dirty="0"/>
              <a:t>() </a:t>
            </a:r>
            <a:r>
              <a:rPr lang="en-US" dirty="0" err="1"/>
              <a:t>const</a:t>
            </a:r>
            <a:r>
              <a:rPr lang="en-US" dirty="0"/>
              <a:t> { return ix_; }</a:t>
            </a:r>
            <a:endParaRPr lang="cs-CZ" dirty="0"/>
          </a:p>
          <a:p>
            <a:r>
              <a:rPr lang="cs-CZ" dirty="0"/>
              <a:t>private:</a:t>
            </a:r>
          </a:p>
          <a:p>
            <a:r>
              <a:rPr lang="cs-CZ" dirty="0"/>
              <a:t>  int ix</a:t>
            </a:r>
            <a:r>
              <a:rPr lang="en-US" dirty="0"/>
              <a:t>_;</a:t>
            </a:r>
          </a:p>
          <a:p>
            <a:r>
              <a:rPr lang="en-US" dirty="0"/>
              <a:t>  string s_;</a:t>
            </a:r>
            <a:endParaRPr lang="cs-CZ" dirty="0"/>
          </a:p>
          <a:p>
            <a:r>
              <a:rPr lang="cs-CZ" dirty="0"/>
              <a:t>};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688893" y="826254"/>
            <a:ext cx="1325554" cy="533400"/>
          </a:xfrm>
          <a:prstGeom prst="wedgeRoundRectCallout">
            <a:avLst>
              <a:gd name="adj1" fmla="val -116290"/>
              <a:gd name="adj2" fmla="val 7793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vše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v konstruktoru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60288" y="4738704"/>
            <a:ext cx="5078913" cy="189282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try {</a:t>
            </a:r>
          </a:p>
          <a:p>
            <a:r>
              <a:rPr lang="en-US" dirty="0"/>
              <a:t>  </a:t>
            </a:r>
            <a:r>
              <a:rPr lang="en-US" dirty="0" err="1"/>
              <a:t>nejakymujkod</a:t>
            </a:r>
            <a:endParaRPr lang="en-US" dirty="0"/>
          </a:p>
          <a:p>
            <a:r>
              <a:rPr lang="cs-CZ" dirty="0"/>
              <a:t>} catch( </a:t>
            </a:r>
            <a:r>
              <a:rPr lang="en-US" b="1" dirty="0" err="1"/>
              <a:t>myexc</a:t>
            </a:r>
            <a:r>
              <a:rPr lang="cs-CZ" dirty="0"/>
              <a:t>&amp; </a:t>
            </a:r>
            <a:r>
              <a:rPr lang="en-US" dirty="0"/>
              <a:t>m</a:t>
            </a:r>
            <a:r>
              <a:rPr lang="cs-CZ" dirty="0"/>
              <a:t>e) {</a:t>
            </a:r>
          </a:p>
          <a:p>
            <a:r>
              <a:rPr lang="cs-CZ" dirty="0"/>
              <a:t>  cout &lt;&lt; </a:t>
            </a:r>
            <a:r>
              <a:rPr lang="en-US" dirty="0"/>
              <a:t>"</a:t>
            </a:r>
            <a:r>
              <a:rPr lang="en-US" dirty="0" err="1"/>
              <a:t>Chyba</a:t>
            </a:r>
            <a:r>
              <a:rPr lang="en-US" dirty="0"/>
              <a:t> </a:t>
            </a:r>
            <a:r>
              <a:rPr lang="en-US" dirty="0" err="1"/>
              <a:t>indexu</a:t>
            </a:r>
            <a:r>
              <a:rPr lang="en-US" dirty="0"/>
              <a:t>: " &lt;&lt; me</a:t>
            </a:r>
            <a:r>
              <a:rPr lang="cs-CZ" dirty="0"/>
              <a:t>.</a:t>
            </a:r>
            <a:r>
              <a:rPr lang="en-US" b="1" dirty="0" err="1"/>
              <a:t>getIndex</a:t>
            </a:r>
            <a:r>
              <a:rPr lang="cs-CZ" dirty="0"/>
              <a:t>();</a:t>
            </a:r>
          </a:p>
          <a:p>
            <a:r>
              <a:rPr lang="cs-CZ" dirty="0"/>
              <a:t>} catch( </a:t>
            </a:r>
            <a:r>
              <a:rPr lang="cs-CZ" b="1" dirty="0"/>
              <a:t>exception</a:t>
            </a:r>
            <a:r>
              <a:rPr lang="cs-CZ" dirty="0"/>
              <a:t>&amp; e) {</a:t>
            </a:r>
          </a:p>
          <a:p>
            <a:r>
              <a:rPr lang="cs-CZ" dirty="0"/>
              <a:t>  cout &lt;&lt; e.</a:t>
            </a:r>
            <a:r>
              <a:rPr lang="cs-CZ" b="1" dirty="0"/>
              <a:t>what</a:t>
            </a:r>
            <a:r>
              <a:rPr lang="cs-CZ" dirty="0"/>
              <a:t>();</a:t>
            </a:r>
          </a:p>
          <a:p>
            <a:r>
              <a:rPr lang="cs-CZ" dirty="0"/>
              <a:t>} catch( </a:t>
            </a:r>
            <a:r>
              <a:rPr lang="cs-CZ" b="1" dirty="0"/>
              <a:t>...</a:t>
            </a:r>
            <a:r>
              <a:rPr lang="cs-CZ" dirty="0"/>
              <a:t>) {</a:t>
            </a:r>
          </a:p>
          <a:p>
            <a:r>
              <a:rPr lang="cs-CZ" dirty="0"/>
              <a:t>  cout &lt;&lt; </a:t>
            </a:r>
            <a:r>
              <a:rPr lang="en-US" dirty="0"/>
              <a:t>"unexpected exception"</a:t>
            </a:r>
            <a:r>
              <a:rPr lang="cs-CZ" dirty="0"/>
              <a:t>;</a:t>
            </a:r>
          </a:p>
          <a:p>
            <a:r>
              <a:rPr lang="cs-CZ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8081" y="4070606"/>
            <a:ext cx="2209800" cy="133882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 err="1"/>
              <a:t>myclass</a:t>
            </a:r>
            <a:r>
              <a:rPr lang="en-US" dirty="0"/>
              <a:t>::</a:t>
            </a:r>
            <a:r>
              <a:rPr lang="en-US" dirty="0" err="1"/>
              <a:t>myfnc</a:t>
            </a:r>
            <a:r>
              <a:rPr lang="en-US" dirty="0"/>
              <a:t>() {</a:t>
            </a:r>
          </a:p>
          <a:p>
            <a:r>
              <a:rPr lang="en-US" dirty="0"/>
              <a:t>  whatever();</a:t>
            </a:r>
          </a:p>
          <a:p>
            <a:r>
              <a:rPr lang="en-US" dirty="0"/>
              <a:t>  </a:t>
            </a:r>
            <a:r>
              <a:rPr lang="en-US" b="1" dirty="0"/>
              <a:t>if</a:t>
            </a:r>
            <a:r>
              <a:rPr lang="en-US" dirty="0"/>
              <a:t>( </a:t>
            </a:r>
            <a:r>
              <a:rPr lang="en-US" dirty="0" err="1"/>
              <a:t>error_occured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b="1" dirty="0"/>
              <a:t>throw </a:t>
            </a:r>
            <a:r>
              <a:rPr lang="en-US" dirty="0" err="1"/>
              <a:t>myexc</a:t>
            </a:r>
            <a:r>
              <a:rPr lang="en-US" dirty="0"/>
              <a:t>{ 17};</a:t>
            </a:r>
          </a:p>
          <a:p>
            <a:r>
              <a:rPr lang="en-US" dirty="0"/>
              <a:t>  </a:t>
            </a:r>
            <a:r>
              <a:rPr lang="en-US" dirty="0" err="1"/>
              <a:t>whatever_else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  <a:endParaRPr lang="cs-CZ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7118316" y="1878268"/>
            <a:ext cx="1556344" cy="420579"/>
          </a:xfrm>
          <a:prstGeom prst="wedgeRoundRectCallout">
            <a:avLst>
              <a:gd name="adj1" fmla="val -82249"/>
              <a:gd name="adj2" fmla="val -6708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žádné výjimky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!!!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45767" y="2362257"/>
            <a:ext cx="1724025" cy="392906"/>
          </a:xfrm>
          <a:prstGeom prst="wedgeRoundRectCallout">
            <a:avLst>
              <a:gd name="adj1" fmla="val -79266"/>
              <a:gd name="adj2" fmla="val -15431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kompatibilita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2283468" y="2366533"/>
            <a:ext cx="1714499" cy="395614"/>
          </a:xfrm>
          <a:prstGeom prst="wedgeRoundRectCallout">
            <a:avLst>
              <a:gd name="adj1" fmla="val -98335"/>
              <a:gd name="adj2" fmla="val -9791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vlastn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diagnostika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1662981" y="3409339"/>
            <a:ext cx="1669356" cy="382011"/>
          </a:xfrm>
          <a:prstGeom prst="wedgeRoundRectCallout">
            <a:avLst>
              <a:gd name="adj1" fmla="val 1217"/>
              <a:gd name="adj2" fmla="val 27633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anonymní instance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2547519" y="4860943"/>
            <a:ext cx="1212768" cy="465640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253281" y="5970842"/>
            <a:ext cx="2514600" cy="660688"/>
          </a:xfrm>
          <a:prstGeom prst="wedgeRoundRectCallout">
            <a:avLst>
              <a:gd name="adj1" fmla="val 49957"/>
              <a:gd name="adj2" fmla="val 75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strcpy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,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atoi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, ... errors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Properties ▸ C/C++ ▸ General</a:t>
            </a:r>
            <a:br>
              <a:rPr lang="en-US" sz="1400" dirty="0">
                <a:solidFill>
                  <a:srgbClr val="456A1C"/>
                </a:solidFill>
                <a:latin typeface="+mj-lt"/>
              </a:rPr>
            </a:br>
            <a:r>
              <a:rPr lang="en-US" sz="1400" dirty="0">
                <a:solidFill>
                  <a:srgbClr val="456A1C"/>
                </a:solidFill>
                <a:latin typeface="+mj-lt"/>
              </a:rPr>
              <a:t>▸ SDL checks ▸ No (/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sdl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-)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60287" y="3575500"/>
            <a:ext cx="5078914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myexc </a:t>
            </a:r>
            <a:r>
              <a:rPr lang="en-US" dirty="0"/>
              <a:t>: public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out_of_range</a:t>
            </a:r>
            <a:r>
              <a:rPr lang="en-US" dirty="0"/>
              <a:t> </a:t>
            </a:r>
            <a:r>
              <a:rPr lang="cs-CZ" dirty="0"/>
              <a:t>{</a:t>
            </a:r>
          </a:p>
          <a:p>
            <a:r>
              <a:rPr lang="cs-CZ" dirty="0"/>
              <a:t>public:</a:t>
            </a:r>
          </a:p>
          <a:p>
            <a:r>
              <a:rPr lang="cs-CZ" dirty="0"/>
              <a:t>  myexc( int ix)</a:t>
            </a:r>
            <a:r>
              <a:rPr lang="en-US" dirty="0"/>
              <a:t> : </a:t>
            </a:r>
            <a:r>
              <a:rPr lang="en-US" dirty="0" err="1"/>
              <a:t>out_of_range</a:t>
            </a:r>
            <a:r>
              <a:rPr lang="en-US" dirty="0"/>
              <a:t>( "XXX"), ix_(ix), ....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4545766" y="2362257"/>
            <a:ext cx="1724025" cy="392906"/>
          </a:xfrm>
          <a:prstGeom prst="wedgeRoundRectCallout">
            <a:avLst>
              <a:gd name="adj1" fmla="val 49515"/>
              <a:gd name="adj2" fmla="val 26782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kompatibilita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51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noexcept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122246" y="650349"/>
            <a:ext cx="8793154" cy="59790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/>
              <a:t>specifikace</a:t>
            </a:r>
            <a:r>
              <a:rPr lang="en-US" dirty="0"/>
              <a:t>, </a:t>
            </a:r>
            <a:r>
              <a:rPr lang="cs-CZ" dirty="0"/>
              <a:t>že funkce nikdy nevyvolá výjimku</a:t>
            </a:r>
          </a:p>
          <a:p>
            <a:pPr lvl="1"/>
            <a:r>
              <a:rPr lang="cs-CZ" dirty="0"/>
              <a:t>kontrola kompilátorem</a:t>
            </a:r>
          </a:p>
          <a:p>
            <a:r>
              <a:rPr lang="cs-CZ" dirty="0"/>
              <a:t>lze testovat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is_nothrow_move_constructible</a:t>
            </a:r>
            <a:endParaRPr lang="cs-CZ" dirty="0"/>
          </a:p>
          <a:p>
            <a:r>
              <a:rPr lang="cs-CZ" dirty="0"/>
              <a:t>lze vygenerovat efektivnější kód</a:t>
            </a:r>
          </a:p>
          <a:p>
            <a:pPr lvl="1"/>
            <a:r>
              <a:rPr lang="cs-CZ" dirty="0"/>
              <a:t>normou zaručený noexcept</a:t>
            </a:r>
          </a:p>
          <a:p>
            <a:pPr lvl="1"/>
            <a:r>
              <a:rPr lang="cs-CZ" dirty="0"/>
              <a:t>vector - realokace</a:t>
            </a:r>
          </a:p>
          <a:p>
            <a:pPr lvl="2"/>
            <a:r>
              <a:rPr lang="cs-CZ" dirty="0"/>
              <a:t>noexcept move </a:t>
            </a:r>
            <a:r>
              <a:rPr lang="en-US" dirty="0"/>
              <a:t>k</a:t>
            </a:r>
            <a:r>
              <a:rPr lang="cs-CZ" dirty="0"/>
              <a:t>onstru</a:t>
            </a:r>
            <a:r>
              <a:rPr lang="en-US" dirty="0"/>
              <a:t>k</a:t>
            </a:r>
            <a:r>
              <a:rPr lang="cs-CZ" dirty="0"/>
              <a:t>tor</a:t>
            </a:r>
          </a:p>
          <a:p>
            <a:pPr lvl="3"/>
            <a:r>
              <a:rPr lang="cs-CZ" dirty="0"/>
              <a:t>move</a:t>
            </a:r>
          </a:p>
          <a:p>
            <a:pPr lvl="2"/>
            <a:r>
              <a:rPr lang="cs-CZ" dirty="0"/>
              <a:t>bez noexcept</a:t>
            </a:r>
          </a:p>
          <a:p>
            <a:pPr lvl="3"/>
            <a:r>
              <a:rPr lang="cs-CZ" dirty="0"/>
              <a:t>kopie prvků a jejich smazání</a:t>
            </a:r>
          </a:p>
          <a:p>
            <a:pPr lvl="3"/>
            <a:endParaRPr lang="cs-CZ" dirty="0"/>
          </a:p>
          <a:p>
            <a:r>
              <a:rPr lang="cs-CZ" dirty="0"/>
              <a:t>praktické důsledky</a:t>
            </a:r>
            <a:endParaRPr lang="en-US" dirty="0"/>
          </a:p>
          <a:p>
            <a:pPr lvl="1"/>
            <a:r>
              <a:rPr lang="cs-CZ" dirty="0"/>
              <a:t>nepište vlastní konstruktory/destruktory</a:t>
            </a:r>
          </a:p>
          <a:p>
            <a:pPr lvl="2"/>
            <a:r>
              <a:rPr lang="cs-CZ" dirty="0"/>
              <a:t>v ideálním případě stačí automaticky generované</a:t>
            </a:r>
          </a:p>
          <a:p>
            <a:pPr lvl="2"/>
            <a:r>
              <a:rPr lang="cs-CZ" dirty="0"/>
              <a:t>kompilátor si noexcept odvodí sám</a:t>
            </a:r>
          </a:p>
          <a:p>
            <a:pPr lvl="1"/>
            <a:r>
              <a:rPr lang="cs-CZ" dirty="0"/>
              <a:t>v případě vlastních konstruktorů pište noexcept</a:t>
            </a:r>
          </a:p>
          <a:p>
            <a:pPr lvl="2"/>
            <a:r>
              <a:rPr lang="cs-CZ" dirty="0"/>
              <a:t>u move konstruktorů</a:t>
            </a:r>
          </a:p>
          <a:p>
            <a:pPr lvl="2"/>
            <a:r>
              <a:rPr lang="cs-CZ" dirty="0"/>
              <a:t>u destruktorů</a:t>
            </a:r>
          </a:p>
          <a:p>
            <a:pPr lvl="1"/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5392348" y="1428820"/>
            <a:ext cx="3313774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class Klasa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dirty="0" err="1"/>
              <a:t>Klasa</a:t>
            </a:r>
            <a:r>
              <a:rPr lang="en-US" dirty="0"/>
              <a:t>() { .... }</a:t>
            </a:r>
          </a:p>
          <a:p>
            <a:r>
              <a:rPr lang="en-US" dirty="0"/>
              <a:t>  </a:t>
            </a:r>
            <a:r>
              <a:rPr lang="en-US" dirty="0" err="1"/>
              <a:t>Klasa</a:t>
            </a:r>
            <a:r>
              <a:rPr lang="en-US" dirty="0"/>
              <a:t>( const </a:t>
            </a:r>
            <a:r>
              <a:rPr lang="en-US" dirty="0" err="1"/>
              <a:t>Klasa</a:t>
            </a:r>
            <a:r>
              <a:rPr lang="en-US" dirty="0"/>
              <a:t>&amp; k) { .... }</a:t>
            </a:r>
          </a:p>
          <a:p>
            <a:r>
              <a:rPr lang="en-US" dirty="0"/>
              <a:t>  </a:t>
            </a:r>
            <a:r>
              <a:rPr lang="en-US" b="1" dirty="0" err="1"/>
              <a:t>Klasa</a:t>
            </a:r>
            <a:r>
              <a:rPr lang="en-US" b="1" dirty="0"/>
              <a:t>( </a:t>
            </a:r>
            <a:r>
              <a:rPr lang="en-US" b="1" dirty="0" err="1"/>
              <a:t>Klasa</a:t>
            </a:r>
            <a:r>
              <a:rPr lang="en-US" b="1" dirty="0"/>
              <a:t>&amp;&amp; k) </a:t>
            </a:r>
            <a:r>
              <a:rPr lang="en-US" b="1" dirty="0" err="1"/>
              <a:t>noexcept</a:t>
            </a:r>
            <a:r>
              <a:rPr lang="en-US" b="1" dirty="0"/>
              <a:t> </a:t>
            </a:r>
            <a:r>
              <a:rPr lang="en-US" dirty="0"/>
              <a:t>{..}</a:t>
            </a:r>
          </a:p>
          <a:p>
            <a:r>
              <a:rPr lang="en-US" dirty="0"/>
              <a:t>  </a:t>
            </a:r>
            <a:r>
              <a:rPr lang="en-US" b="1" dirty="0"/>
              <a:t>~</a:t>
            </a:r>
            <a:r>
              <a:rPr lang="en-US" b="1" dirty="0" err="1"/>
              <a:t>Klasa</a:t>
            </a:r>
            <a:r>
              <a:rPr lang="en-US" b="1" dirty="0"/>
              <a:t>() </a:t>
            </a:r>
            <a:r>
              <a:rPr lang="en-US" b="1" dirty="0" err="1"/>
              <a:t>noexcept</a:t>
            </a:r>
            <a:r>
              <a:rPr lang="en-US" b="1" dirty="0"/>
              <a:t> </a:t>
            </a:r>
            <a:r>
              <a:rPr lang="en-US" dirty="0"/>
              <a:t>{ .... }</a:t>
            </a:r>
            <a:endParaRPr lang="cs-CZ" dirty="0"/>
          </a:p>
          <a:p>
            <a:r>
              <a:rPr lang="en-US" dirty="0"/>
              <a:t>};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903988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random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B383B26-80F4-4F03-AD28-B11D71A48BC0}"/>
              </a:ext>
            </a:extLst>
          </p:cNvPr>
          <p:cNvSpPr txBox="1">
            <a:spLocks/>
          </p:cNvSpPr>
          <p:nvPr/>
        </p:nvSpPr>
        <p:spPr>
          <a:xfrm>
            <a:off x="175846" y="650631"/>
            <a:ext cx="8792308" cy="287801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stdlib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trike="sngStrike" dirty="0">
                <a:solidFill>
                  <a:schemeClr val="bg1">
                    <a:lumMod val="50000"/>
                  </a:schemeClr>
                </a:solidFill>
              </a:rPr>
              <a:t>rand</a:t>
            </a:r>
            <a:endParaRPr lang="en-US" strike="sngStrik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cs-CZ" dirty="0"/>
              <a:t>generators</a:t>
            </a:r>
            <a:endParaRPr lang="en-US" dirty="0"/>
          </a:p>
          <a:p>
            <a:pPr lvl="1"/>
            <a:r>
              <a:rPr lang="en-US" dirty="0"/>
              <a:t>uniform</a:t>
            </a:r>
            <a:r>
              <a:rPr lang="cs-CZ" dirty="0"/>
              <a:t>ně rozložené hodnoty</a:t>
            </a:r>
          </a:p>
          <a:p>
            <a:pPr lvl="1"/>
            <a:r>
              <a:rPr lang="cs-CZ" i="1" dirty="0"/>
              <a:t>linear</a:t>
            </a:r>
            <a:r>
              <a:rPr lang="en-US" i="1" dirty="0"/>
              <a:t>_</a:t>
            </a:r>
            <a:r>
              <a:rPr lang="cs-CZ" i="1" dirty="0"/>
              <a:t>congruential</a:t>
            </a:r>
            <a:r>
              <a:rPr lang="en-US" i="1" dirty="0"/>
              <a:t>, </a:t>
            </a:r>
            <a:r>
              <a:rPr lang="en-US" i="1" dirty="0" err="1"/>
              <a:t>mersenne_twister</a:t>
            </a:r>
            <a:r>
              <a:rPr lang="en-US" i="1" dirty="0"/>
              <a:t>, </a:t>
            </a:r>
            <a:r>
              <a:rPr lang="en-US" i="1" dirty="0" err="1"/>
              <a:t>substract_with_carry</a:t>
            </a:r>
            <a:r>
              <a:rPr lang="cs-CZ" i="1" dirty="0"/>
              <a:t>, ...</a:t>
            </a:r>
          </a:p>
          <a:p>
            <a:pPr lvl="1"/>
            <a:r>
              <a:rPr lang="en-US" dirty="0" err="1"/>
              <a:t>default_random_engine</a:t>
            </a:r>
            <a:endParaRPr lang="cs-CZ" dirty="0"/>
          </a:p>
          <a:p>
            <a:r>
              <a:rPr lang="cs-CZ" dirty="0"/>
              <a:t>distributors</a:t>
            </a:r>
            <a:endParaRPr lang="en-US" dirty="0"/>
          </a:p>
          <a:p>
            <a:pPr lvl="1"/>
            <a:r>
              <a:rPr lang="cs-CZ" dirty="0"/>
              <a:t>transform </a:t>
            </a:r>
            <a:r>
              <a:rPr lang="en-US" dirty="0"/>
              <a:t>a generated </a:t>
            </a:r>
            <a:r>
              <a:rPr lang="cs-CZ" dirty="0"/>
              <a:t>se</a:t>
            </a:r>
            <a:r>
              <a:rPr lang="en-US" dirty="0" err="1"/>
              <a:t>qu</a:t>
            </a:r>
            <a:r>
              <a:rPr lang="cs-CZ" dirty="0"/>
              <a:t>enc</a:t>
            </a:r>
            <a:r>
              <a:rPr lang="en-US" dirty="0"/>
              <a:t>e</a:t>
            </a:r>
            <a:r>
              <a:rPr lang="cs-CZ" dirty="0"/>
              <a:t> </a:t>
            </a:r>
            <a:r>
              <a:rPr lang="en-US" dirty="0"/>
              <a:t>to a particular</a:t>
            </a:r>
            <a:r>
              <a:rPr lang="cs-CZ" dirty="0"/>
              <a:t> </a:t>
            </a:r>
            <a:r>
              <a:rPr lang="en-US" dirty="0"/>
              <a:t>distribution</a:t>
            </a:r>
            <a:endParaRPr lang="cs-CZ" dirty="0"/>
          </a:p>
          <a:p>
            <a:pPr lvl="1"/>
            <a:r>
              <a:rPr lang="cs-CZ" i="1" dirty="0"/>
              <a:t>uniform, normal, poisson, student, exponential, </a:t>
            </a:r>
            <a:r>
              <a:rPr lang="en-US" i="1" dirty="0"/>
              <a:t>...</a:t>
            </a:r>
          </a:p>
          <a:p>
            <a:r>
              <a:rPr lang="cs-CZ" dirty="0"/>
              <a:t>použití: distributor</a:t>
            </a:r>
            <a:r>
              <a:rPr lang="en-US" dirty="0"/>
              <a:t>( generator)</a:t>
            </a:r>
            <a:endParaRPr lang="cs-CZ" dirty="0"/>
          </a:p>
          <a:p>
            <a:pPr lvl="1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7F3D36-2F29-4EB9-BECF-77D9256F23E1}"/>
              </a:ext>
            </a:extLst>
          </p:cNvPr>
          <p:cNvSpPr txBox="1"/>
          <p:nvPr/>
        </p:nvSpPr>
        <p:spPr>
          <a:xfrm>
            <a:off x="4460631" y="3627886"/>
            <a:ext cx="4149969" cy="143116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#include &lt;</a:t>
            </a:r>
            <a:r>
              <a:rPr lang="en-US" b="1" dirty="0"/>
              <a:t>random</a:t>
            </a:r>
            <a:r>
              <a:rPr lang="en-US" dirty="0"/>
              <a:t>&gt;</a:t>
            </a:r>
            <a:endParaRPr lang="cs-CZ" dirty="0"/>
          </a:p>
          <a:p>
            <a:r>
              <a:rPr lang="en-US" dirty="0"/>
              <a:t>#</a:t>
            </a:r>
            <a:r>
              <a:rPr lang="cs-CZ" dirty="0"/>
              <a:t>include </a:t>
            </a:r>
            <a:r>
              <a:rPr lang="en-US" dirty="0"/>
              <a:t>&lt;</a:t>
            </a:r>
            <a:r>
              <a:rPr lang="cs-CZ" dirty="0"/>
              <a:t>ctime</a:t>
            </a:r>
            <a:r>
              <a:rPr lang="en-US" dirty="0"/>
              <a:t>&gt;</a:t>
            </a:r>
            <a:endParaRPr lang="cs-CZ" dirty="0"/>
          </a:p>
          <a:p>
            <a:endParaRPr lang="en-US" sz="600" dirty="0"/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default_random_engine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generator;</a:t>
            </a:r>
          </a:p>
          <a:p>
            <a:r>
              <a:rPr lang="en-US" b="1" dirty="0" err="1"/>
              <a:t>default_random_engine</a:t>
            </a:r>
            <a:r>
              <a:rPr lang="en-US" dirty="0"/>
              <a:t> generator{</a:t>
            </a:r>
            <a:r>
              <a:rPr lang="cs-CZ" dirty="0"/>
              <a:t> </a:t>
            </a:r>
            <a:r>
              <a:rPr lang="en-US" dirty="0"/>
              <a:t>time(0)};</a:t>
            </a:r>
          </a:p>
          <a:p>
            <a:r>
              <a:rPr lang="en-US" b="1" dirty="0" err="1"/>
              <a:t>uniform_int_distribution</a:t>
            </a:r>
            <a:r>
              <a:rPr lang="en-US" dirty="0"/>
              <a:t>&lt;int&gt; </a:t>
            </a:r>
            <a:r>
              <a:rPr lang="en-US" dirty="0" err="1"/>
              <a:t>distrib</a:t>
            </a:r>
            <a:r>
              <a:rPr lang="en-US" dirty="0"/>
              <a:t>{1,6};</a:t>
            </a:r>
          </a:p>
          <a:p>
            <a:r>
              <a:rPr lang="en-US" dirty="0"/>
              <a:t>int </a:t>
            </a:r>
            <a:r>
              <a:rPr lang="en-US" dirty="0" err="1"/>
              <a:t>dice_roll</a:t>
            </a:r>
            <a:r>
              <a:rPr lang="en-US" dirty="0"/>
              <a:t> = </a:t>
            </a:r>
            <a:r>
              <a:rPr lang="en-US" dirty="0" err="1"/>
              <a:t>distrib</a:t>
            </a:r>
            <a:r>
              <a:rPr lang="en-US" dirty="0"/>
              <a:t>(</a:t>
            </a:r>
            <a:r>
              <a:rPr lang="cs-CZ" dirty="0"/>
              <a:t> </a:t>
            </a:r>
            <a:r>
              <a:rPr lang="en-US" dirty="0"/>
              <a:t>generator);</a:t>
            </a:r>
          </a:p>
        </p:txBody>
      </p:sp>
      <p:sp>
        <p:nvSpPr>
          <p:cNvPr id="25" name="AutoShape 30">
            <a:extLst>
              <a:ext uri="{FF2B5EF4-FFF2-40B4-BE49-F238E27FC236}">
                <a16:creationId xmlns:a16="http://schemas.microsoft.com/office/drawing/2014/main" id="{5E878253-6422-4D1E-908B-B5AA270FC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631" y="4603290"/>
            <a:ext cx="2239108" cy="347959"/>
          </a:xfrm>
          <a:prstGeom prst="wedgeRoundRectCallout">
            <a:avLst>
              <a:gd name="adj1" fmla="val 69677"/>
              <a:gd name="adj2" fmla="val -3148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/>
              <a:t>n</a:t>
            </a:r>
            <a:r>
              <a:rPr lang="cs-CZ" dirty="0"/>
              <a:t>áhodné číslo  </a:t>
            </a:r>
            <a:r>
              <a:rPr lang="en-US" dirty="0"/>
              <a:t>1..6</a:t>
            </a:r>
            <a:endParaRPr lang="cs-CZ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8E80CC-B484-4A40-A60A-4B5985D0937C}"/>
              </a:ext>
            </a:extLst>
          </p:cNvPr>
          <p:cNvSpPr txBox="1"/>
          <p:nvPr/>
        </p:nvSpPr>
        <p:spPr>
          <a:xfrm>
            <a:off x="316523" y="5810805"/>
            <a:ext cx="4566138" cy="70788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it-IT" dirty="0"/>
              <a:t>auto dice = </a:t>
            </a:r>
            <a:r>
              <a:rPr lang="it-IT" b="1" dirty="0"/>
              <a:t>bind</a:t>
            </a:r>
            <a:r>
              <a:rPr lang="it-IT" dirty="0"/>
              <a:t>( distrib, mt19937_64);</a:t>
            </a:r>
          </a:p>
          <a:p>
            <a:r>
              <a:rPr lang="it-IT" dirty="0"/>
              <a:t>auto dice = </a:t>
            </a:r>
            <a:r>
              <a:rPr lang="it-IT" b="1" dirty="0"/>
              <a:t>[]</a:t>
            </a:r>
            <a:r>
              <a:rPr lang="it-IT" dirty="0"/>
              <a:t>(){ return distrib(mt19937_64); };</a:t>
            </a:r>
          </a:p>
          <a:p>
            <a:r>
              <a:rPr lang="it-IT" dirty="0"/>
              <a:t>int wisdom = dice</a:t>
            </a:r>
            <a:r>
              <a:rPr lang="it-IT" b="1" dirty="0"/>
              <a:t>()</a:t>
            </a:r>
            <a:r>
              <a:rPr lang="cs-CZ" b="1" dirty="0"/>
              <a:t> </a:t>
            </a:r>
            <a:r>
              <a:rPr lang="it-IT" dirty="0"/>
              <a:t>+</a:t>
            </a:r>
            <a:r>
              <a:rPr lang="cs-CZ" dirty="0"/>
              <a:t> </a:t>
            </a:r>
            <a:r>
              <a:rPr lang="it-IT" dirty="0"/>
              <a:t>dice</a:t>
            </a:r>
            <a:r>
              <a:rPr lang="it-IT" b="1" dirty="0"/>
              <a:t>()</a:t>
            </a:r>
            <a:r>
              <a:rPr lang="cs-CZ" b="1" dirty="0"/>
              <a:t> </a:t>
            </a:r>
            <a:r>
              <a:rPr lang="it-IT" dirty="0"/>
              <a:t>+</a:t>
            </a:r>
            <a:r>
              <a:rPr lang="cs-CZ" dirty="0"/>
              <a:t> </a:t>
            </a:r>
            <a:r>
              <a:rPr lang="it-IT" dirty="0"/>
              <a:t>dice</a:t>
            </a:r>
            <a:r>
              <a:rPr lang="it-IT" b="1" dirty="0"/>
              <a:t>()</a:t>
            </a:r>
            <a:r>
              <a:rPr lang="it-IT" dirty="0"/>
              <a:t>;</a:t>
            </a:r>
            <a:endParaRPr lang="en-US" dirty="0"/>
          </a:p>
        </p:txBody>
      </p:sp>
      <p:sp>
        <p:nvSpPr>
          <p:cNvPr id="27" name="AutoShape 30">
            <a:extLst>
              <a:ext uri="{FF2B5EF4-FFF2-40B4-BE49-F238E27FC236}">
                <a16:creationId xmlns:a16="http://schemas.microsoft.com/office/drawing/2014/main" id="{0859EE26-1C74-4C4A-BB43-ADE403E27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8316" y="5848736"/>
            <a:ext cx="1696916" cy="557925"/>
          </a:xfrm>
          <a:prstGeom prst="wedgeRoundRectCallout">
            <a:avLst>
              <a:gd name="adj1" fmla="val -77488"/>
              <a:gd name="adj2" fmla="val -1768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cs-CZ" dirty="0"/>
              <a:t>spojení gener</a:t>
            </a:r>
            <a:r>
              <a:rPr lang="en-US" dirty="0"/>
              <a:t>a</a:t>
            </a:r>
            <a:r>
              <a:rPr lang="cs-CZ" dirty="0"/>
              <a:t>to</a:t>
            </a:r>
            <a:r>
              <a:rPr lang="en-US" dirty="0"/>
              <a:t>r</a:t>
            </a:r>
            <a:r>
              <a:rPr lang="cs-CZ" dirty="0"/>
              <a:t>u</a:t>
            </a:r>
            <a:br>
              <a:rPr lang="cs-CZ" dirty="0"/>
            </a:br>
            <a:r>
              <a:rPr lang="en-US" dirty="0"/>
              <a:t>and </a:t>
            </a:r>
            <a:r>
              <a:rPr lang="cs-CZ" dirty="0"/>
              <a:t>distributoru</a:t>
            </a:r>
          </a:p>
        </p:txBody>
      </p:sp>
      <p:sp>
        <p:nvSpPr>
          <p:cNvPr id="28" name="AutoShape 30">
            <a:extLst>
              <a:ext uri="{FF2B5EF4-FFF2-40B4-BE49-F238E27FC236}">
                <a16:creationId xmlns:a16="http://schemas.microsoft.com/office/drawing/2014/main" id="{561DF58A-EFFD-4105-9FD2-FAACDA9EE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631" y="4065968"/>
            <a:ext cx="2239108" cy="347959"/>
          </a:xfrm>
          <a:prstGeom prst="wedgeRoundRectCallout">
            <a:avLst>
              <a:gd name="adj1" fmla="val 67205"/>
              <a:gd name="adj2" fmla="val 5561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/>
              <a:t>seed</a:t>
            </a:r>
            <a:r>
              <a:rPr lang="cs-CZ" dirty="0"/>
              <a:t> - náhodná inicializace</a:t>
            </a:r>
          </a:p>
        </p:txBody>
      </p:sp>
      <p:sp>
        <p:nvSpPr>
          <p:cNvPr id="30" name="AutoShape 30">
            <a:extLst>
              <a:ext uri="{FF2B5EF4-FFF2-40B4-BE49-F238E27FC236}">
                <a16:creationId xmlns:a16="http://schemas.microsoft.com/office/drawing/2014/main" id="{1A3BC292-6E96-4A39-9081-F9D75599D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062" y="5279912"/>
            <a:ext cx="2813538" cy="347959"/>
          </a:xfrm>
          <a:prstGeom prst="wedgeRoundRectCallout">
            <a:avLst>
              <a:gd name="adj1" fmla="val -34536"/>
              <a:gd name="adj2" fmla="val -13096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 err="1"/>
              <a:t>gener</a:t>
            </a:r>
            <a:r>
              <a:rPr lang="cs-CZ" dirty="0"/>
              <a:t>ator je volán distributorem</a:t>
            </a:r>
          </a:p>
        </p:txBody>
      </p:sp>
    </p:spTree>
    <p:extLst>
      <p:ext uri="{BB962C8B-B14F-4D97-AF65-F5344CB8AC3E}">
        <p14:creationId xmlns:p14="http://schemas.microsoft.com/office/powerpoint/2010/main" val="177818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cs-CZ" dirty="0"/>
              <a:t>ýjimky - použití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2538" y="719372"/>
            <a:ext cx="3054581" cy="249299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const </a:t>
            </a:r>
            <a:r>
              <a:rPr lang="en-US" dirty="0" err="1"/>
              <a:t>size_t</a:t>
            </a:r>
            <a:r>
              <a:rPr lang="cs-CZ" dirty="0"/>
              <a:t> </a:t>
            </a:r>
            <a:r>
              <a:rPr lang="cs-CZ" b="1" dirty="0"/>
              <a:t>max</a:t>
            </a:r>
            <a:r>
              <a:rPr lang="cs-CZ" dirty="0"/>
              <a:t> = 100;</a:t>
            </a:r>
          </a:p>
          <a:p>
            <a:endParaRPr lang="en-US" dirty="0"/>
          </a:p>
          <a:p>
            <a:r>
              <a:rPr lang="en-US" dirty="0" err="1"/>
              <a:t>size_t</a:t>
            </a:r>
            <a:r>
              <a:rPr lang="cs-CZ" dirty="0"/>
              <a:t> </a:t>
            </a:r>
            <a:r>
              <a:rPr lang="en-US" b="1" dirty="0"/>
              <a:t>limit</a:t>
            </a:r>
            <a:r>
              <a:rPr lang="cs-CZ" dirty="0"/>
              <a:t> = </a:t>
            </a:r>
            <a:r>
              <a:rPr lang="cs-CZ" i="1" dirty="0"/>
              <a:t>myrand</a:t>
            </a:r>
            <a:r>
              <a:rPr lang="en-US" i="1" dirty="0"/>
              <a:t>om</a:t>
            </a:r>
            <a:r>
              <a:rPr lang="cs-CZ" dirty="0"/>
              <a:t>( </a:t>
            </a:r>
            <a:r>
              <a:rPr lang="cs-CZ" b="1" dirty="0"/>
              <a:t>max</a:t>
            </a:r>
            <a:r>
              <a:rPr lang="en-US" dirty="0"/>
              <a:t>)</a:t>
            </a:r>
            <a:r>
              <a:rPr lang="cs-CZ" dirty="0"/>
              <a:t>;</a:t>
            </a:r>
          </a:p>
          <a:p>
            <a:r>
              <a:rPr lang="en-US" dirty="0" err="1"/>
              <a:t>init_up_to</a:t>
            </a:r>
            <a:r>
              <a:rPr lang="en-US" dirty="0"/>
              <a:t>( </a:t>
            </a:r>
            <a:r>
              <a:rPr lang="en-US" b="1" dirty="0"/>
              <a:t>limit</a:t>
            </a:r>
            <a:r>
              <a:rPr lang="en-US" dirty="0"/>
              <a:t>);</a:t>
            </a:r>
          </a:p>
          <a:p>
            <a:r>
              <a:rPr lang="cs-CZ" b="1" dirty="0"/>
              <a:t>try</a:t>
            </a:r>
            <a:r>
              <a:rPr lang="cs-CZ" dirty="0"/>
              <a:t> {</a:t>
            </a:r>
          </a:p>
          <a:p>
            <a:r>
              <a:rPr lang="cs-CZ" dirty="0"/>
              <a:t>  for(;;) {</a:t>
            </a:r>
          </a:p>
          <a:p>
            <a:r>
              <a:rPr lang="cs-CZ" dirty="0"/>
              <a:t>  </a:t>
            </a:r>
            <a:r>
              <a:rPr lang="en-US" dirty="0"/>
              <a:t>  </a:t>
            </a:r>
            <a:r>
              <a:rPr lang="cs-CZ" dirty="0"/>
              <a:t>i = </a:t>
            </a:r>
            <a:r>
              <a:rPr lang="cs-CZ" i="1" dirty="0"/>
              <a:t>myrand</a:t>
            </a:r>
            <a:r>
              <a:rPr lang="en-US" i="1" dirty="0"/>
              <a:t>om</a:t>
            </a:r>
            <a:r>
              <a:rPr lang="cs-CZ" dirty="0"/>
              <a:t>( </a:t>
            </a:r>
            <a:r>
              <a:rPr lang="cs-CZ" b="1" dirty="0"/>
              <a:t>max</a:t>
            </a:r>
            <a:r>
              <a:rPr lang="en-US" dirty="0"/>
              <a:t>)</a:t>
            </a:r>
            <a:r>
              <a:rPr lang="cs-CZ" dirty="0"/>
              <a:t>;</a:t>
            </a:r>
            <a:endParaRPr lang="en-US" dirty="0"/>
          </a:p>
          <a:p>
            <a:r>
              <a:rPr lang="en-US" dirty="0"/>
              <a:t>    xxx.</a:t>
            </a:r>
            <a:r>
              <a:rPr lang="en-US" b="1" dirty="0"/>
              <a:t>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  <a:endParaRPr lang="cs-CZ" dirty="0"/>
          </a:p>
          <a:p>
            <a:r>
              <a:rPr lang="en-US" dirty="0"/>
              <a:t>  </a:t>
            </a:r>
            <a:r>
              <a:rPr lang="cs-CZ" dirty="0"/>
              <a:t>}</a:t>
            </a:r>
          </a:p>
          <a:p>
            <a:r>
              <a:rPr lang="cs-CZ" dirty="0"/>
              <a:t>} </a:t>
            </a:r>
            <a:r>
              <a:rPr lang="cs-CZ" b="1" dirty="0"/>
              <a:t>catch</a:t>
            </a:r>
            <a:r>
              <a:rPr lang="cs-CZ" dirty="0"/>
              <a:t>( </a:t>
            </a:r>
            <a:r>
              <a:rPr lang="cs-CZ" b="1" dirty="0"/>
              <a:t>myexc</a:t>
            </a:r>
            <a:r>
              <a:rPr lang="cs-CZ" dirty="0"/>
              <a:t> &amp;e) {</a:t>
            </a:r>
          </a:p>
          <a:p>
            <a:r>
              <a:rPr lang="cs-CZ" dirty="0"/>
              <a:t>  cout &lt;&lt; e.</a:t>
            </a:r>
            <a:r>
              <a:rPr lang="cs-CZ" b="1" dirty="0"/>
              <a:t>getIndex</a:t>
            </a:r>
            <a:r>
              <a:rPr lang="cs-CZ" dirty="0"/>
              <a:t>();</a:t>
            </a:r>
          </a:p>
          <a:p>
            <a:r>
              <a:rPr lang="cs-CZ" dirty="0"/>
              <a:t>} </a:t>
            </a:r>
            <a:r>
              <a:rPr lang="cs-CZ" i="1" dirty="0"/>
              <a:t>catch( .....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402538" y="5204139"/>
            <a:ext cx="1905000" cy="6096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2538" y="5208257"/>
            <a:ext cx="3054581" cy="609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2887405" y="4621589"/>
            <a:ext cx="609600" cy="396766"/>
          </a:xfrm>
          <a:prstGeom prst="wedgeRoundRectCallout">
            <a:avLst>
              <a:gd name="adj1" fmla="val 44851"/>
              <a:gd name="adj2" fmla="val 8554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max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1740092" y="4621589"/>
            <a:ext cx="609600" cy="396766"/>
          </a:xfrm>
          <a:prstGeom prst="wedgeRoundRectCallout">
            <a:avLst>
              <a:gd name="adj1" fmla="val 44851"/>
              <a:gd name="adj2" fmla="val 8554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limit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>
          <a:xfrm>
            <a:off x="4572000" y="1489166"/>
            <a:ext cx="4169020" cy="481445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cs-CZ" dirty="0"/>
              <a:t>opravit Gumu</a:t>
            </a:r>
            <a:endParaRPr lang="en-US" dirty="0"/>
          </a:p>
          <a:p>
            <a:pPr lvl="1"/>
            <a:r>
              <a:rPr lang="en-US" dirty="0"/>
              <a:t>++ vs. end</a:t>
            </a:r>
          </a:p>
          <a:p>
            <a:pPr lvl="1"/>
            <a:r>
              <a:rPr lang="en-US" dirty="0" err="1"/>
              <a:t>neinicializovan</a:t>
            </a:r>
            <a:r>
              <a:rPr lang="cs-CZ" dirty="0"/>
              <a:t>á data</a:t>
            </a:r>
          </a:p>
          <a:p>
            <a:r>
              <a:rPr lang="en-US" dirty="0" err="1"/>
              <a:t>doplnit</a:t>
            </a:r>
            <a:endParaRPr lang="en-US" dirty="0"/>
          </a:p>
          <a:p>
            <a:pPr lvl="1"/>
            <a:r>
              <a:rPr lang="en-US" dirty="0"/>
              <a:t>at()</a:t>
            </a:r>
          </a:p>
          <a:p>
            <a:pPr lvl="2"/>
            <a:r>
              <a:rPr lang="cs-CZ" dirty="0"/>
              <a:t>výjimka: přístup za poslední prvek</a:t>
            </a:r>
            <a:endParaRPr lang="en-US" dirty="0"/>
          </a:p>
          <a:p>
            <a:pPr lvl="1"/>
            <a:r>
              <a:rPr lang="en-US" dirty="0" err="1"/>
              <a:t>chr</a:t>
            </a:r>
            <a:r>
              <a:rPr lang="cs-CZ" dirty="0"/>
              <a:t>áněný</a:t>
            </a:r>
            <a:r>
              <a:rPr lang="en-US" dirty="0"/>
              <a:t> iterator</a:t>
            </a:r>
            <a:endParaRPr lang="cs-CZ" dirty="0"/>
          </a:p>
          <a:p>
            <a:pPr lvl="2"/>
            <a:r>
              <a:rPr lang="cs-CZ" dirty="0"/>
              <a:t>výjimka: </a:t>
            </a:r>
            <a:r>
              <a:rPr lang="en-US" dirty="0"/>
              <a:t>++</a:t>
            </a:r>
            <a:r>
              <a:rPr lang="cs-CZ" dirty="0"/>
              <a:t>end</a:t>
            </a:r>
            <a:r>
              <a:rPr lang="en-US" dirty="0"/>
              <a:t>(), *end()</a:t>
            </a:r>
            <a:endParaRPr lang="cs-CZ" dirty="0"/>
          </a:p>
          <a:p>
            <a:r>
              <a:rPr lang="cs-CZ" dirty="0"/>
              <a:t>p</a:t>
            </a:r>
            <a:r>
              <a:rPr lang="en-US" dirty="0" err="1"/>
              <a:t>odrobn</a:t>
            </a:r>
            <a:r>
              <a:rPr lang="cs-CZ" dirty="0"/>
              <a:t>ější diag</a:t>
            </a:r>
            <a:r>
              <a:rPr lang="en-US" dirty="0" err="1"/>
              <a:t>nostika</a:t>
            </a:r>
            <a:endParaRPr lang="cs-CZ" dirty="0"/>
          </a:p>
          <a:p>
            <a:pPr lvl="1"/>
            <a:r>
              <a:rPr lang="cs-CZ" dirty="0"/>
              <a:t>v</a:t>
            </a:r>
            <a:r>
              <a:rPr lang="en-US" dirty="0" err="1"/>
              <a:t>lastn</a:t>
            </a:r>
            <a:r>
              <a:rPr lang="cs-CZ" dirty="0"/>
              <a:t>í typ výjimky</a:t>
            </a:r>
          </a:p>
          <a:p>
            <a:pPr lvl="1"/>
            <a:r>
              <a:rPr lang="cs-CZ" dirty="0"/>
              <a:t>špatný index </a:t>
            </a:r>
            <a:r>
              <a:rPr lang="cs-CZ" b="1" dirty="0"/>
              <a:t>a</a:t>
            </a:r>
            <a:r>
              <a:rPr lang="cs-CZ" dirty="0"/>
              <a:t> velikost pole</a:t>
            </a:r>
            <a:endParaRPr lang="en-US" dirty="0"/>
          </a:p>
          <a:p>
            <a:pPr lvl="1"/>
            <a:endParaRPr lang="cs-CZ" dirty="0"/>
          </a:p>
          <a:p>
            <a:r>
              <a:rPr lang="cs-CZ" dirty="0"/>
              <a:t>vy</a:t>
            </a:r>
            <a:r>
              <a:rPr lang="en-US" dirty="0" err="1"/>
              <a:t>zkou</a:t>
            </a:r>
            <a:r>
              <a:rPr lang="cs-CZ" dirty="0"/>
              <a:t>šet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cs-CZ" dirty="0"/>
              <a:t>řelbu</a:t>
            </a:r>
          </a:p>
          <a:p>
            <a:pPr lvl="1"/>
            <a:r>
              <a:rPr lang="cs-CZ" dirty="0"/>
              <a:t>nějak velké pole - max</a:t>
            </a:r>
          </a:p>
          <a:p>
            <a:pPr lvl="1"/>
            <a:r>
              <a:rPr lang="cs-CZ" dirty="0"/>
              <a:t>zaplnit až do limit</a:t>
            </a:r>
            <a:endParaRPr lang="en-US" dirty="0"/>
          </a:p>
          <a:p>
            <a:pPr lvl="1"/>
            <a:r>
              <a:rPr lang="cs-CZ" dirty="0"/>
              <a:t>náhodně střílet až do max</a:t>
            </a:r>
            <a:endParaRPr lang="en-US" dirty="0"/>
          </a:p>
          <a:p>
            <a:pPr lvl="1"/>
            <a:r>
              <a:rPr lang="en-US" dirty="0" err="1"/>
              <a:t>chytat</a:t>
            </a:r>
            <a:r>
              <a:rPr lang="en-US" dirty="0"/>
              <a:t> v</a:t>
            </a:r>
            <a:r>
              <a:rPr lang="cs-CZ" dirty="0"/>
              <a:t>ýjimky</a:t>
            </a:r>
          </a:p>
          <a:p>
            <a:pPr lvl="2"/>
            <a:endParaRPr lang="en-US" sz="700" dirty="0"/>
          </a:p>
        </p:txBody>
      </p:sp>
      <p:sp>
        <p:nvSpPr>
          <p:cNvPr id="13" name="Lightning Bolt 12"/>
          <p:cNvSpPr/>
          <p:nvPr/>
        </p:nvSpPr>
        <p:spPr>
          <a:xfrm>
            <a:off x="2518434" y="5359649"/>
            <a:ext cx="242596" cy="298579"/>
          </a:xfrm>
          <a:prstGeom prst="lightningBolt">
            <a:avLst/>
          </a:prstGeom>
          <a:solidFill>
            <a:srgbClr val="FFC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33668" y="5429627"/>
            <a:ext cx="139959" cy="158621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404757" y="5430416"/>
            <a:ext cx="139959" cy="158621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456A1C"/>
              </a:solidFill>
              <a:latin typeface="+mj-lt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E812B9-D01B-44D6-8223-7BCA01868FF8}"/>
              </a:ext>
            </a:extLst>
          </p:cNvPr>
          <p:cNvCxnSpPr>
            <a:cxnSpLocks/>
          </p:cNvCxnSpPr>
          <p:nvPr/>
        </p:nvCxnSpPr>
        <p:spPr>
          <a:xfrm>
            <a:off x="2639732" y="2854569"/>
            <a:ext cx="2068122" cy="844832"/>
          </a:xfrm>
          <a:prstGeom prst="straightConnector1">
            <a:avLst/>
          </a:prstGeom>
          <a:ln w="25400">
            <a:headEnd type="stealth"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779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Filesystem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8895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0421" y="680061"/>
            <a:ext cx="8831179" cy="2626558"/>
          </a:xfrm>
        </p:spPr>
        <p:txBody>
          <a:bodyPr>
            <a:normAutofit lnSpcReduction="10000"/>
          </a:bodyPr>
          <a:lstStyle/>
          <a:p>
            <a:r>
              <a:rPr lang="cs-CZ" dirty="0"/>
              <a:t>platform</a:t>
            </a:r>
            <a:r>
              <a:rPr lang="en-US" dirty="0" err="1"/>
              <a:t>ov</a:t>
            </a:r>
            <a:r>
              <a:rPr lang="cs-CZ" dirty="0"/>
              <a:t>ě nezávislá práce FS</a:t>
            </a:r>
            <a:endParaRPr lang="en-US" dirty="0"/>
          </a:p>
          <a:p>
            <a:pPr lvl="1"/>
            <a:r>
              <a:rPr lang="en-US" dirty="0"/>
              <a:t>paths, files, directories, </a:t>
            </a:r>
            <a:r>
              <a:rPr lang="en-US" dirty="0" err="1"/>
              <a:t>symlinks</a:t>
            </a:r>
            <a:r>
              <a:rPr lang="en-US" dirty="0"/>
              <a:t>/</a:t>
            </a:r>
            <a:r>
              <a:rPr lang="en-US" dirty="0" err="1"/>
              <a:t>hardlinks</a:t>
            </a:r>
            <a:r>
              <a:rPr lang="en-US" dirty="0"/>
              <a:t>, attributes, rights, ... </a:t>
            </a:r>
          </a:p>
          <a:p>
            <a:pPr lvl="1"/>
            <a:r>
              <a:rPr lang="en-US" dirty="0" err="1"/>
              <a:t>nativn</a:t>
            </a:r>
            <a:r>
              <a:rPr lang="cs-CZ" dirty="0"/>
              <a:t>í / generalizovaná vnitřní reprezentace</a:t>
            </a:r>
          </a:p>
          <a:p>
            <a:r>
              <a:rPr lang="cs-CZ" dirty="0"/>
              <a:t>iterátory nad FS</a:t>
            </a:r>
          </a:p>
          <a:p>
            <a:pPr lvl="1"/>
            <a:r>
              <a:rPr lang="cs-CZ" dirty="0"/>
              <a:t>lze rekurzivní</a:t>
            </a:r>
          </a:p>
          <a:p>
            <a:pPr lvl="1"/>
            <a:r>
              <a:rPr lang="cs-CZ" dirty="0"/>
              <a:t>directory entry</a:t>
            </a:r>
            <a:endParaRPr lang="en-US" dirty="0"/>
          </a:p>
          <a:p>
            <a:r>
              <a:rPr lang="en-US" dirty="0"/>
              <a:t>opera</a:t>
            </a:r>
            <a:r>
              <a:rPr lang="cs-CZ" dirty="0"/>
              <a:t>ce se soubory</a:t>
            </a:r>
          </a:p>
          <a:p>
            <a:pPr lvl="1"/>
            <a:r>
              <a:rPr lang="en-US" dirty="0"/>
              <a:t>copy</a:t>
            </a:r>
            <a:r>
              <a:rPr lang="cs-CZ" dirty="0"/>
              <a:t>, remove, </a:t>
            </a:r>
            <a:r>
              <a:rPr lang="en-US" dirty="0" err="1"/>
              <a:t>renam</a:t>
            </a:r>
            <a:r>
              <a:rPr lang="cs-CZ" dirty="0"/>
              <a:t>e, file</a:t>
            </a:r>
            <a:r>
              <a:rPr lang="en-US" dirty="0"/>
              <a:t>_</a:t>
            </a:r>
            <a:r>
              <a:rPr lang="cs-CZ" dirty="0"/>
              <a:t>size</a:t>
            </a:r>
            <a:r>
              <a:rPr lang="en-US" dirty="0"/>
              <a:t>, </a:t>
            </a:r>
            <a:r>
              <a:rPr lang="cs-CZ" dirty="0"/>
              <a:t>... ... 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21662" y="4128189"/>
            <a:ext cx="5943600" cy="2185214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#</a:t>
            </a:r>
            <a:r>
              <a:rPr lang="cs-CZ" dirty="0"/>
              <a:t>include </a:t>
            </a:r>
            <a:r>
              <a:rPr lang="en-US" dirty="0"/>
              <a:t>&lt;</a:t>
            </a:r>
            <a:r>
              <a:rPr lang="cs-CZ" b="1" dirty="0"/>
              <a:t>filesystem</a:t>
            </a:r>
            <a:r>
              <a:rPr lang="en-US" dirty="0"/>
              <a:t>&gt;</a:t>
            </a:r>
          </a:p>
          <a:p>
            <a:r>
              <a:rPr lang="en-US" dirty="0"/>
              <a:t>namespace fs = std::filesystem;</a:t>
            </a:r>
            <a:endParaRPr lang="cs-CZ" dirty="0"/>
          </a:p>
          <a:p>
            <a:endParaRPr lang="cs-CZ" sz="600" dirty="0"/>
          </a:p>
          <a:p>
            <a:r>
              <a:rPr lang="en-US" dirty="0"/>
              <a:t>void </a:t>
            </a:r>
            <a:r>
              <a:rPr lang="en-US" dirty="0" err="1"/>
              <a:t>dir</a:t>
            </a:r>
            <a:r>
              <a:rPr lang="en-US" dirty="0"/>
              <a:t>( const string&amp; </a:t>
            </a:r>
            <a:r>
              <a:rPr lang="cs-CZ" dirty="0"/>
              <a:t>root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fs::</a:t>
            </a:r>
            <a:r>
              <a:rPr lang="en-US" b="1" dirty="0"/>
              <a:t>path</a:t>
            </a:r>
            <a:r>
              <a:rPr lang="en-US" dirty="0"/>
              <a:t> </a:t>
            </a:r>
            <a:r>
              <a:rPr lang="en-US" dirty="0" err="1"/>
              <a:t>treep</a:t>
            </a:r>
            <a:r>
              <a:rPr lang="en-US" dirty="0"/>
              <a:t>{ </a:t>
            </a:r>
            <a:r>
              <a:rPr lang="cs-CZ" dirty="0"/>
              <a:t>root</a:t>
            </a:r>
            <a:r>
              <a:rPr lang="en-US" dirty="0"/>
              <a:t>};</a:t>
            </a:r>
          </a:p>
          <a:p>
            <a:r>
              <a:rPr lang="en-US" dirty="0"/>
              <a:t>  for( auto&amp;&amp; de : fs::</a:t>
            </a:r>
            <a:r>
              <a:rPr lang="en-US" b="1" dirty="0" err="1"/>
              <a:t>recursive_directory_iterator</a:t>
            </a:r>
            <a:r>
              <a:rPr lang="en-US" dirty="0"/>
              <a:t>{ </a:t>
            </a:r>
            <a:r>
              <a:rPr lang="en-US" dirty="0" err="1"/>
              <a:t>treep</a:t>
            </a:r>
            <a:r>
              <a:rPr lang="en-US" dirty="0"/>
              <a:t>}) {</a:t>
            </a:r>
          </a:p>
          <a:p>
            <a:r>
              <a:rPr lang="en-US" dirty="0"/>
              <a:t>    if( fs::</a:t>
            </a:r>
            <a:r>
              <a:rPr lang="en-US" b="1" dirty="0" err="1"/>
              <a:t>is_directory</a:t>
            </a:r>
            <a:r>
              <a:rPr lang="en-US" dirty="0"/>
              <a:t>( </a:t>
            </a:r>
            <a:r>
              <a:rPr lang="en-US" dirty="0" err="1"/>
              <a:t>de.</a:t>
            </a:r>
            <a:r>
              <a:rPr lang="en-US" b="1" dirty="0" err="1"/>
              <a:t>status</a:t>
            </a:r>
            <a:r>
              <a:rPr lang="en-US" dirty="0"/>
              <a:t>()))</a:t>
            </a:r>
            <a:r>
              <a:rPr lang="cs-CZ" dirty="0"/>
              <a:t> </a:t>
            </a:r>
            <a:r>
              <a:rPr lang="en-US" dirty="0"/>
              <a:t>....</a:t>
            </a:r>
          </a:p>
          <a:p>
            <a:r>
              <a:rPr lang="en-US" dirty="0"/>
              <a:t>    else ....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AutoShape 30"/>
          <p:cNvSpPr txBox="1">
            <a:spLocks noChangeArrowheads="1"/>
          </p:cNvSpPr>
          <p:nvPr/>
        </p:nvSpPr>
        <p:spPr bwMode="auto">
          <a:xfrm>
            <a:off x="6180153" y="4785183"/>
            <a:ext cx="1736436" cy="347959"/>
          </a:xfrm>
          <a:prstGeom prst="wedgeRoundRectCallout">
            <a:avLst>
              <a:gd name="adj1" fmla="val -71114"/>
              <a:gd name="adj2" fmla="val 5999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 err="1"/>
              <a:t>rekurzivn</a:t>
            </a:r>
            <a:r>
              <a:rPr lang="cs-CZ" dirty="0"/>
              <a:t>í průchod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1F4ECB3-DC70-4E3B-8A90-1AA370704F0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filesystem</a:t>
            </a:r>
            <a:endParaRPr lang="en-US" sz="2400" dirty="0"/>
          </a:p>
        </p:txBody>
      </p:sp>
      <p:sp>
        <p:nvSpPr>
          <p:cNvPr id="7" name="AutoShape 30">
            <a:extLst>
              <a:ext uri="{FF2B5EF4-FFF2-40B4-BE49-F238E27FC236}">
                <a16:creationId xmlns:a16="http://schemas.microsoft.com/office/drawing/2014/main" id="{B074ED2A-3979-4ED3-9398-08EB124CD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6381" y="3710482"/>
            <a:ext cx="1906337" cy="347959"/>
          </a:xfrm>
          <a:prstGeom prst="wedgeRoundRectCallout">
            <a:avLst>
              <a:gd name="adj1" fmla="val -78684"/>
              <a:gd name="adj2" fmla="val 7754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/>
              <a:t>import </a:t>
            </a:r>
            <a:r>
              <a:rPr lang="en-US" dirty="0" err="1"/>
              <a:t>std.filesystem</a:t>
            </a:r>
            <a:r>
              <a:rPr lang="en-US" dirty="0"/>
              <a:t>;</a:t>
            </a:r>
            <a:endParaRPr lang="cs-CZ" dirty="0"/>
          </a:p>
        </p:txBody>
      </p:sp>
      <p:sp>
        <p:nvSpPr>
          <p:cNvPr id="8" name="AutoShape 30">
            <a:extLst>
              <a:ext uri="{FF2B5EF4-FFF2-40B4-BE49-F238E27FC236}">
                <a16:creationId xmlns:a16="http://schemas.microsoft.com/office/drawing/2014/main" id="{40981899-B387-4B74-8FCE-7E8072ED7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7910" y="2342324"/>
            <a:ext cx="3589801" cy="457971"/>
          </a:xfrm>
          <a:prstGeom prst="wedgeRoundRectCallout">
            <a:avLst>
              <a:gd name="adj1" fmla="val -67608"/>
              <a:gd name="adj2" fmla="val 6094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/>
              <a:t>https://en.cppreference.com/w/cpp/filesystem</a:t>
            </a:r>
            <a:endParaRPr lang="cs-CZ" dirty="0"/>
          </a:p>
        </p:txBody>
      </p:sp>
      <p:sp>
        <p:nvSpPr>
          <p:cNvPr id="10" name="AutoShape 30">
            <a:extLst>
              <a:ext uri="{FF2B5EF4-FFF2-40B4-BE49-F238E27FC236}">
                <a16:creationId xmlns:a16="http://schemas.microsoft.com/office/drawing/2014/main" id="{FF3404C6-ECB2-40C1-A657-C7E8EA041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838" y="5576896"/>
            <a:ext cx="1381930" cy="347959"/>
          </a:xfrm>
          <a:prstGeom prst="wedgeRoundRectCallout">
            <a:avLst>
              <a:gd name="adj1" fmla="val 95787"/>
              <a:gd name="adj2" fmla="val -7538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cs-CZ" dirty="0"/>
              <a:t>directory entry</a:t>
            </a:r>
          </a:p>
        </p:txBody>
      </p:sp>
      <p:sp>
        <p:nvSpPr>
          <p:cNvPr id="11" name="AutoShape 30">
            <a:extLst>
              <a:ext uri="{FF2B5EF4-FFF2-40B4-BE49-F238E27FC236}">
                <a16:creationId xmlns:a16="http://schemas.microsoft.com/office/drawing/2014/main" id="{139E4A44-2030-4977-9392-403D04B1C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321" y="3311985"/>
            <a:ext cx="1228579" cy="347959"/>
          </a:xfrm>
          <a:prstGeom prst="wedgeRoundRectCallout">
            <a:avLst>
              <a:gd name="adj1" fmla="val -51507"/>
              <a:gd name="adj2" fmla="val -8671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cs-CZ" dirty="0"/>
              <a:t>copy</a:t>
            </a:r>
            <a:r>
              <a:rPr lang="en-US" dirty="0"/>
              <a:t>_</a:t>
            </a:r>
            <a:r>
              <a:rPr lang="cs-CZ" dirty="0"/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37843332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0421" y="680061"/>
            <a:ext cx="8831179" cy="3816546"/>
          </a:xfrm>
        </p:spPr>
        <p:txBody>
          <a:bodyPr>
            <a:normAutofit lnSpcReduction="10000"/>
          </a:bodyPr>
          <a:lstStyle/>
          <a:p>
            <a:r>
              <a:rPr lang="cs-CZ" dirty="0"/>
              <a:t>iterátory pro path/</a:t>
            </a:r>
            <a:r>
              <a:rPr lang="en-US" dirty="0"/>
              <a:t>filename</a:t>
            </a:r>
            <a:endParaRPr lang="cs-CZ" dirty="0"/>
          </a:p>
          <a:p>
            <a:pPr lvl="1"/>
            <a:r>
              <a:rPr lang="cs-CZ" dirty="0"/>
              <a:t>části složeného jména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cs-CZ" dirty="0"/>
          </a:p>
          <a:p>
            <a:pPr lvl="1"/>
            <a:endParaRPr lang="en-US" dirty="0"/>
          </a:p>
          <a:p>
            <a:pPr lvl="1"/>
            <a:r>
              <a:rPr lang="cs-CZ" dirty="0"/>
              <a:t>normalizované skládání</a:t>
            </a:r>
            <a:endParaRPr lang="en-US" dirty="0"/>
          </a:p>
          <a:p>
            <a:pPr lvl="2"/>
            <a:r>
              <a:rPr lang="en-US" dirty="0"/>
              <a:t>append  /  /=</a:t>
            </a:r>
          </a:p>
          <a:p>
            <a:pPr lvl="2"/>
            <a:r>
              <a:rPr lang="en-US" dirty="0" err="1"/>
              <a:t>concat</a:t>
            </a:r>
            <a:r>
              <a:rPr lang="en-US" dirty="0"/>
              <a:t>  +  +=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530578"/>
            <a:ext cx="7010400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for( auto&amp;&amp; de : fs::</a:t>
            </a:r>
            <a:r>
              <a:rPr lang="en-US" b="1" dirty="0" err="1"/>
              <a:t>recursive_directory_iterator</a:t>
            </a:r>
            <a:r>
              <a:rPr lang="en-US" dirty="0"/>
              <a:t>{ </a:t>
            </a:r>
            <a:r>
              <a:rPr lang="en-US" dirty="0" err="1"/>
              <a:t>treep</a:t>
            </a:r>
            <a:r>
              <a:rPr lang="en-US" dirty="0"/>
              <a:t>}) {</a:t>
            </a:r>
          </a:p>
          <a:p>
            <a:r>
              <a:rPr lang="cs-CZ" dirty="0"/>
              <a:t>  </a:t>
            </a:r>
            <a:r>
              <a:rPr lang="en-US" dirty="0"/>
              <a:t>fs::</a:t>
            </a:r>
            <a:r>
              <a:rPr lang="en-US" b="1" dirty="0"/>
              <a:t>path</a:t>
            </a:r>
            <a:r>
              <a:rPr lang="en-US" dirty="0"/>
              <a:t> p{ de};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p.</a:t>
            </a:r>
            <a:r>
              <a:rPr lang="en-US" b="1" dirty="0" err="1"/>
              <a:t>root_path</a:t>
            </a:r>
            <a:r>
              <a:rPr lang="en-US" dirty="0"/>
              <a:t>() &lt;&lt; ":" &lt;&lt; </a:t>
            </a:r>
            <a:r>
              <a:rPr lang="en-US" dirty="0" err="1"/>
              <a:t>p.</a:t>
            </a:r>
            <a:r>
              <a:rPr lang="en-US" b="1" dirty="0" err="1"/>
              <a:t>parent_path</a:t>
            </a:r>
            <a:r>
              <a:rPr lang="en-US" dirty="0"/>
              <a:t>() &lt;&lt; ":" &lt;&lt; </a:t>
            </a:r>
            <a:r>
              <a:rPr lang="en-US" dirty="0" err="1"/>
              <a:t>p.</a:t>
            </a:r>
            <a:r>
              <a:rPr lang="en-US" b="1" dirty="0" err="1"/>
              <a:t>filename</a:t>
            </a:r>
            <a:r>
              <a:rPr lang="en-US" dirty="0"/>
              <a:t>()</a:t>
            </a:r>
          </a:p>
          <a:p>
            <a:r>
              <a:rPr lang="en-US" dirty="0"/>
              <a:t>       &lt;&lt; ":" &lt;&lt; </a:t>
            </a:r>
            <a:r>
              <a:rPr lang="en-US" dirty="0" err="1"/>
              <a:t>p.</a:t>
            </a:r>
            <a:r>
              <a:rPr lang="en-US" b="1" dirty="0" err="1"/>
              <a:t>stem</a:t>
            </a:r>
            <a:r>
              <a:rPr lang="en-US" dirty="0"/>
              <a:t>() &lt;&lt; ":" &lt;&lt; </a:t>
            </a:r>
            <a:r>
              <a:rPr lang="en-US" dirty="0" err="1"/>
              <a:t>p.</a:t>
            </a:r>
            <a:r>
              <a:rPr lang="en-US" b="1" dirty="0" err="1"/>
              <a:t>extension</a:t>
            </a:r>
            <a:r>
              <a:rPr lang="en-US" dirty="0"/>
              <a:t>()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for( auto&amp;&amp; pi : p) </a:t>
            </a:r>
            <a:r>
              <a:rPr lang="en-US" dirty="0" err="1"/>
              <a:t>cout</a:t>
            </a:r>
            <a:r>
              <a:rPr lang="en-US" dirty="0"/>
              <a:t> &lt;&lt; pi;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AutoShape 30"/>
          <p:cNvSpPr txBox="1">
            <a:spLocks noChangeArrowheads="1"/>
          </p:cNvSpPr>
          <p:nvPr/>
        </p:nvSpPr>
        <p:spPr bwMode="auto">
          <a:xfrm>
            <a:off x="2309152" y="2966727"/>
            <a:ext cx="1146342" cy="347959"/>
          </a:xfrm>
          <a:prstGeom prst="wedgeRoundRectCallout">
            <a:avLst>
              <a:gd name="adj1" fmla="val -68812"/>
              <a:gd name="adj2" fmla="val -6741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cs-CZ" dirty="0"/>
              <a:t>části</a:t>
            </a:r>
            <a:r>
              <a:rPr lang="en-US" dirty="0"/>
              <a:t> pa</a:t>
            </a:r>
            <a:r>
              <a:rPr lang="cs-CZ" dirty="0"/>
              <a:t>th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1F4ECB3-DC70-4E3B-8A90-1AA370704F0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/>
              <a:t>filesystem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14EB39-CF2A-4C79-9C49-8C7A053F4670}"/>
              </a:ext>
            </a:extLst>
          </p:cNvPr>
          <p:cNvSpPr txBox="1"/>
          <p:nvPr/>
        </p:nvSpPr>
        <p:spPr>
          <a:xfrm>
            <a:off x="4490089" y="2557030"/>
            <a:ext cx="1945348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pi.string</a:t>
            </a:r>
            <a:r>
              <a:rPr lang="en-US" dirty="0"/>
              <a:t>()</a:t>
            </a:r>
          </a:p>
        </p:txBody>
      </p:sp>
      <p:sp>
        <p:nvSpPr>
          <p:cNvPr id="11" name="AutoShape 30">
            <a:extLst>
              <a:ext uri="{FF2B5EF4-FFF2-40B4-BE49-F238E27FC236}">
                <a16:creationId xmlns:a16="http://schemas.microsoft.com/office/drawing/2014/main" id="{DD749958-54B3-47F3-9DC7-D5D637C0E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9815" y="2936253"/>
            <a:ext cx="1500727" cy="347959"/>
          </a:xfrm>
          <a:prstGeom prst="wedgeRoundRectCallout">
            <a:avLst>
              <a:gd name="adj1" fmla="val -68812"/>
              <a:gd name="adj2" fmla="val -6741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 err="1"/>
              <a:t>oduvozovkov</a:t>
            </a:r>
            <a:r>
              <a:rPr lang="cs-CZ" dirty="0"/>
              <a:t>ání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748611-200F-4AA5-B716-7482C4B97221}"/>
              </a:ext>
            </a:extLst>
          </p:cNvPr>
          <p:cNvSpPr txBox="1"/>
          <p:nvPr/>
        </p:nvSpPr>
        <p:spPr>
          <a:xfrm>
            <a:off x="1818821" y="4740819"/>
            <a:ext cx="2127003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fs::path p{ "temp"};</a:t>
            </a:r>
          </a:p>
          <a:p>
            <a:r>
              <a:rPr lang="en-US" dirty="0"/>
              <a:t>p </a:t>
            </a:r>
            <a:r>
              <a:rPr lang="en-US" b="1" dirty="0"/>
              <a:t>/=</a:t>
            </a:r>
            <a:r>
              <a:rPr lang="en-US" dirty="0"/>
              <a:t> "user" / "data";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E63E3C-6498-4FDC-97DA-B01EEC306E31}"/>
              </a:ext>
            </a:extLst>
          </p:cNvPr>
          <p:cNvSpPr txBox="1"/>
          <p:nvPr/>
        </p:nvSpPr>
        <p:spPr>
          <a:xfrm>
            <a:off x="5198176" y="4736774"/>
            <a:ext cx="2127003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fs::path p{ "temp/"};</a:t>
            </a:r>
          </a:p>
          <a:p>
            <a:r>
              <a:rPr lang="en-US" dirty="0"/>
              <a:t>p </a:t>
            </a:r>
            <a:r>
              <a:rPr lang="en-US" b="1" dirty="0"/>
              <a:t>+=</a:t>
            </a:r>
            <a:r>
              <a:rPr lang="en-US" dirty="0"/>
              <a:t> "user" + "data";</a:t>
            </a:r>
          </a:p>
        </p:txBody>
      </p:sp>
      <p:sp>
        <p:nvSpPr>
          <p:cNvPr id="14" name="AutoShape 30">
            <a:extLst>
              <a:ext uri="{FF2B5EF4-FFF2-40B4-BE49-F238E27FC236}">
                <a16:creationId xmlns:a16="http://schemas.microsoft.com/office/drawing/2014/main" id="{E8B18C5B-55FE-4ACE-AEC2-B09BA7DD2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7447" y="5531262"/>
            <a:ext cx="1389968" cy="564908"/>
          </a:xfrm>
          <a:prstGeom prst="wedgeRoundRectCallout">
            <a:avLst>
              <a:gd name="adj1" fmla="val -45101"/>
              <a:gd name="adj2" fmla="val -9606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cs-CZ" dirty="0"/>
              <a:t>část</a:t>
            </a:r>
            <a:r>
              <a:rPr lang="en-US" dirty="0"/>
              <a:t> pa</a:t>
            </a:r>
            <a:r>
              <a:rPr lang="cs-CZ" dirty="0"/>
              <a:t>th</a:t>
            </a:r>
            <a:endParaRPr lang="en-US" dirty="0"/>
          </a:p>
          <a:p>
            <a:r>
              <a:rPr lang="en-US" dirty="0"/>
              <a:t>temp\user\data</a:t>
            </a:r>
            <a:endParaRPr lang="cs-CZ" dirty="0"/>
          </a:p>
        </p:txBody>
      </p:sp>
      <p:sp>
        <p:nvSpPr>
          <p:cNvPr id="16" name="AutoShape 30">
            <a:extLst>
              <a:ext uri="{FF2B5EF4-FFF2-40B4-BE49-F238E27FC236}">
                <a16:creationId xmlns:a16="http://schemas.microsoft.com/office/drawing/2014/main" id="{CB9C0BB4-C850-40BA-9579-B9D4B1822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5211" y="5523059"/>
            <a:ext cx="1389968" cy="564908"/>
          </a:xfrm>
          <a:prstGeom prst="wedgeRoundRectCallout">
            <a:avLst>
              <a:gd name="adj1" fmla="val -49291"/>
              <a:gd name="adj2" fmla="val -10064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/>
              <a:t>z</a:t>
            </a:r>
            <a:r>
              <a:rPr lang="cs-CZ" dirty="0"/>
              <a:t>řetězení</a:t>
            </a:r>
            <a:endParaRPr lang="en-US" dirty="0"/>
          </a:p>
          <a:p>
            <a:r>
              <a:rPr lang="en-US" dirty="0"/>
              <a:t>temp\</a:t>
            </a:r>
            <a:r>
              <a:rPr lang="en-US" dirty="0" err="1"/>
              <a:t>userdata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2151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0421" y="1943260"/>
            <a:ext cx="8831179" cy="2593533"/>
          </a:xfrm>
        </p:spPr>
        <p:txBody>
          <a:bodyPr>
            <a:normAutofit/>
          </a:bodyPr>
          <a:lstStyle/>
          <a:p>
            <a:r>
              <a:rPr lang="en-US" dirty="0"/>
              <a:t>raw string literal</a:t>
            </a:r>
          </a:p>
          <a:p>
            <a:pPr lvl="1"/>
            <a:r>
              <a:rPr lang="cs-CZ" dirty="0"/>
              <a:t>neplatí </a:t>
            </a:r>
            <a:r>
              <a:rPr lang="en-US" dirty="0"/>
              <a:t>escape chars</a:t>
            </a:r>
            <a:endParaRPr lang="cs-CZ" dirty="0"/>
          </a:p>
          <a:p>
            <a:pPr lvl="1"/>
            <a:r>
              <a:rPr lang="en-US" dirty="0"/>
              <a:t>user-defined </a:t>
            </a:r>
            <a:r>
              <a:rPr lang="cs-CZ" dirty="0"/>
              <a:t>multi-char </a:t>
            </a:r>
            <a:r>
              <a:rPr lang="en-US" dirty="0"/>
              <a:t>delimiter</a:t>
            </a:r>
            <a:endParaRPr lang="cs-CZ" dirty="0"/>
          </a:p>
          <a:p>
            <a:r>
              <a:rPr lang="cs-CZ" dirty="0"/>
              <a:t>syntaxe</a:t>
            </a:r>
          </a:p>
          <a:p>
            <a:pPr lvl="1"/>
            <a:r>
              <a:rPr lang="cs-CZ" b="1" dirty="0">
                <a:solidFill>
                  <a:srgbClr val="00B050"/>
                </a:solidFill>
              </a:rPr>
              <a:t>R</a:t>
            </a:r>
            <a:r>
              <a:rPr lang="en-US" b="1" dirty="0">
                <a:solidFill>
                  <a:srgbClr val="00B050"/>
                </a:solidFill>
              </a:rPr>
              <a:t>"</a:t>
            </a:r>
            <a:r>
              <a:rPr lang="cs-CZ" dirty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d</a:t>
            </a:r>
            <a:r>
              <a:rPr lang="cs-CZ" i="1" dirty="0">
                <a:solidFill>
                  <a:srgbClr val="00B050"/>
                </a:solidFill>
              </a:rPr>
              <a:t>elim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i="1" dirty="0" err="1"/>
              <a:t>ch</a:t>
            </a:r>
            <a:r>
              <a:rPr lang="cs-CZ" i="1" dirty="0"/>
              <a:t>ars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d</a:t>
            </a:r>
            <a:r>
              <a:rPr lang="cs-CZ" i="1" dirty="0">
                <a:solidFill>
                  <a:srgbClr val="00B050"/>
                </a:solidFill>
              </a:rPr>
              <a:t>elim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"</a:t>
            </a:r>
            <a:endParaRPr lang="cs-CZ" b="1" dirty="0">
              <a:solidFill>
                <a:srgbClr val="00B050"/>
              </a:solidFill>
            </a:endParaRPr>
          </a:p>
          <a:p>
            <a:pPr lvl="1"/>
            <a:r>
              <a:rPr lang="cs-CZ" dirty="0"/>
              <a:t>delim: libovolná (i prázdná) posloupnost znaků</a:t>
            </a:r>
          </a:p>
          <a:p>
            <a:pPr lvl="1"/>
            <a:r>
              <a:rPr lang="cs-CZ" dirty="0"/>
              <a:t>chars: platí </a:t>
            </a:r>
            <a:r>
              <a:rPr lang="cs-CZ" b="1" dirty="0"/>
              <a:t>všechny</a:t>
            </a:r>
            <a:r>
              <a:rPr lang="en-US" dirty="0"/>
              <a:t> </a:t>
            </a:r>
            <a:r>
              <a:rPr lang="cs-CZ" dirty="0"/>
              <a:t>znaky </a:t>
            </a:r>
            <a:r>
              <a:rPr lang="en-US" dirty="0"/>
              <a:t>(</a:t>
            </a:r>
            <a:r>
              <a:rPr lang="en-US" i="1" dirty="0"/>
              <a:t>newline, tab, \, ", ...</a:t>
            </a:r>
            <a:r>
              <a:rPr lang="en-US" dirty="0"/>
              <a:t>)</a:t>
            </a:r>
          </a:p>
          <a:p>
            <a:pPr lvl="1"/>
            <a:endParaRPr lang="cs-CZ" dirty="0"/>
          </a:p>
          <a:p>
            <a:pPr lvl="1"/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1F4ECB3-DC70-4E3B-8A90-1AA370704F0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raw</a:t>
            </a:r>
            <a:r>
              <a:rPr lang="en-US" dirty="0"/>
              <a:t> </a:t>
            </a:r>
            <a:r>
              <a:rPr lang="en-US" sz="2800" dirty="0"/>
              <a:t>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85B6AC-F457-4995-929D-A88543D195FB}"/>
              </a:ext>
            </a:extLst>
          </p:cNvPr>
          <p:cNvSpPr txBox="1"/>
          <p:nvPr/>
        </p:nvSpPr>
        <p:spPr>
          <a:xfrm>
            <a:off x="370585" y="773746"/>
            <a:ext cx="3117682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f = open( "</a:t>
            </a:r>
            <a:r>
              <a:rPr lang="cs-CZ" dirty="0"/>
              <a:t>C</a:t>
            </a:r>
            <a:r>
              <a:rPr lang="en-US" dirty="0"/>
              <a:t>:\temp\new.txt");</a:t>
            </a:r>
          </a:p>
        </p:txBody>
      </p:sp>
      <p:sp>
        <p:nvSpPr>
          <p:cNvPr id="10" name="AutoShape 30">
            <a:extLst>
              <a:ext uri="{FF2B5EF4-FFF2-40B4-BE49-F238E27FC236}">
                <a16:creationId xmlns:a16="http://schemas.microsoft.com/office/drawing/2014/main" id="{07715B24-84E1-49DC-AD23-1A970149E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198" y="1326402"/>
            <a:ext cx="2108747" cy="353134"/>
          </a:xfrm>
          <a:prstGeom prst="wedgeRoundRectCallout">
            <a:avLst>
              <a:gd name="adj1" fmla="val -38769"/>
              <a:gd name="adj2" fmla="val -9958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/>
              <a:t>co je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cs-CZ" dirty="0"/>
              <a:t>špatně?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A3F82D-F5FD-436F-B469-1E5E552A08EE}"/>
              </a:ext>
            </a:extLst>
          </p:cNvPr>
          <p:cNvSpPr txBox="1"/>
          <p:nvPr/>
        </p:nvSpPr>
        <p:spPr>
          <a:xfrm>
            <a:off x="5923950" y="4784183"/>
            <a:ext cx="2581842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pt-BR" b="1" dirty="0">
                <a:solidFill>
                  <a:srgbClr val="00B050"/>
                </a:solidFill>
              </a:rPr>
              <a:t>R""(</a:t>
            </a:r>
            <a:r>
              <a:rPr lang="pt-BR" dirty="0"/>
              <a:t>A</a:t>
            </a:r>
            <a:r>
              <a:rPr lang="cs-CZ" dirty="0"/>
              <a:t>	</a:t>
            </a:r>
            <a:r>
              <a:rPr lang="pt-BR" dirty="0"/>
              <a:t>\b</a:t>
            </a:r>
          </a:p>
          <a:p>
            <a:r>
              <a:rPr lang="pt-BR" dirty="0"/>
              <a:t>C</a:t>
            </a:r>
            <a:r>
              <a:rPr lang="pt-BR" b="1" dirty="0">
                <a:solidFill>
                  <a:srgbClr val="00B050"/>
                </a:solidFill>
              </a:rPr>
              <a:t>)""</a:t>
            </a:r>
            <a:r>
              <a:rPr lang="pt-BR" dirty="0"/>
              <a:t> </a:t>
            </a:r>
            <a:r>
              <a:rPr lang="pt-BR" b="1" dirty="0">
                <a:solidFill>
                  <a:srgbClr val="00B050"/>
                </a:solidFill>
              </a:rPr>
              <a:t>"</a:t>
            </a:r>
            <a:r>
              <a:rPr lang="pt-BR" dirty="0"/>
              <a:t>\0</a:t>
            </a:r>
            <a:r>
              <a:rPr lang="pt-BR" b="1" dirty="0">
                <a:solidFill>
                  <a:srgbClr val="00B050"/>
                </a:solidFill>
              </a:rPr>
              <a:t>"</a:t>
            </a:r>
            <a:r>
              <a:rPr lang="pt-BR" dirty="0"/>
              <a:t> </a:t>
            </a:r>
            <a:r>
              <a:rPr lang="pt-BR" b="1" dirty="0">
                <a:solidFill>
                  <a:srgbClr val="00B050"/>
                </a:solidFill>
              </a:rPr>
              <a:t>R"raw(</a:t>
            </a:r>
            <a:r>
              <a:rPr lang="cs-CZ" dirty="0"/>
              <a:t>Mooh</a:t>
            </a:r>
            <a:r>
              <a:rPr lang="pt-BR" b="1" dirty="0">
                <a:solidFill>
                  <a:srgbClr val="00B050"/>
                </a:solidFill>
              </a:rPr>
              <a:t>)raw";</a:t>
            </a:r>
          </a:p>
        </p:txBody>
      </p:sp>
      <p:sp>
        <p:nvSpPr>
          <p:cNvPr id="14" name="AutoShape 30">
            <a:extLst>
              <a:ext uri="{FF2B5EF4-FFF2-40B4-BE49-F238E27FC236}">
                <a16:creationId xmlns:a16="http://schemas.microsoft.com/office/drawing/2014/main" id="{926C3C74-1ED3-4DCA-8F89-C5A44FADF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6506" y="2302541"/>
            <a:ext cx="2038976" cy="442164"/>
          </a:xfrm>
          <a:prstGeom prst="wedgeRoundRectCallout">
            <a:avLst>
              <a:gd name="adj1" fmla="val -50195"/>
              <a:gd name="adj2" fmla="val -777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cs-CZ" b="1" dirty="0"/>
              <a:t>R</a:t>
            </a:r>
            <a:r>
              <a:rPr lang="en-US" b="1" dirty="0"/>
              <a:t>"</a:t>
            </a:r>
            <a:r>
              <a:rPr lang="cs-CZ" dirty="0"/>
              <a:t> </a:t>
            </a:r>
            <a:r>
              <a:rPr lang="en-US" dirty="0"/>
              <a:t>d</a:t>
            </a:r>
            <a:r>
              <a:rPr lang="cs-CZ" dirty="0"/>
              <a:t>elim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cs-CZ" dirty="0"/>
              <a:t>ars</a:t>
            </a:r>
            <a:r>
              <a:rPr lang="en-US" dirty="0"/>
              <a:t> </a:t>
            </a:r>
            <a:r>
              <a:rPr lang="en-US" b="1" dirty="0"/>
              <a:t>)</a:t>
            </a:r>
            <a:r>
              <a:rPr lang="en-US" dirty="0"/>
              <a:t> d</a:t>
            </a:r>
            <a:r>
              <a:rPr lang="cs-CZ" dirty="0"/>
              <a:t>elim</a:t>
            </a:r>
            <a:r>
              <a:rPr lang="en-US" dirty="0"/>
              <a:t> </a:t>
            </a:r>
            <a:r>
              <a:rPr lang="en-US" b="1" dirty="0"/>
              <a:t>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38E8E5-9BE0-4854-AF35-FBB26B632EBD}"/>
              </a:ext>
            </a:extLst>
          </p:cNvPr>
          <p:cNvSpPr txBox="1"/>
          <p:nvPr/>
        </p:nvSpPr>
        <p:spPr>
          <a:xfrm>
            <a:off x="6264724" y="5506752"/>
            <a:ext cx="1900294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pt-BR" dirty="0"/>
              <a:t>"A</a:t>
            </a:r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cs-CZ" dirty="0">
                <a:solidFill>
                  <a:srgbClr val="FF0000"/>
                </a:solidFill>
              </a:rPr>
              <a:t>t</a:t>
            </a:r>
            <a:r>
              <a:rPr lang="pt-BR" dirty="0">
                <a:solidFill>
                  <a:srgbClr val="FF0000"/>
                </a:solidFill>
              </a:rPr>
              <a:t>\\</a:t>
            </a:r>
            <a:r>
              <a:rPr lang="pt-BR" dirty="0"/>
              <a:t>b</a:t>
            </a:r>
            <a:r>
              <a:rPr lang="pt-BR" dirty="0">
                <a:solidFill>
                  <a:srgbClr val="FF0000"/>
                </a:solidFill>
              </a:rPr>
              <a:t>\n</a:t>
            </a:r>
            <a:r>
              <a:rPr lang="pt-BR" dirty="0"/>
              <a:t>C</a:t>
            </a:r>
            <a:r>
              <a:rPr lang="pt-BR" dirty="0">
                <a:solidFill>
                  <a:srgbClr val="FF0000"/>
                </a:solidFill>
              </a:rPr>
              <a:t>\0</a:t>
            </a:r>
            <a:r>
              <a:rPr lang="cs-CZ" dirty="0"/>
              <a:t>Mooh</a:t>
            </a:r>
            <a:r>
              <a:rPr lang="pt-BR" dirty="0"/>
              <a:t>";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8CCE03-232B-430B-B31D-CE9FF3E0EA42}"/>
              </a:ext>
            </a:extLst>
          </p:cNvPr>
          <p:cNvSpPr/>
          <p:nvPr/>
        </p:nvSpPr>
        <p:spPr>
          <a:xfrm>
            <a:off x="1614791" y="652215"/>
            <a:ext cx="194982" cy="53545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3F6D13-E361-4131-8037-9E332C51EA3F}"/>
              </a:ext>
            </a:extLst>
          </p:cNvPr>
          <p:cNvSpPr/>
          <p:nvPr/>
        </p:nvSpPr>
        <p:spPr>
          <a:xfrm>
            <a:off x="2100886" y="652215"/>
            <a:ext cx="194982" cy="535450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F72AA2-0D2E-4CC0-93BD-E7F51DE5AD2E}"/>
              </a:ext>
            </a:extLst>
          </p:cNvPr>
          <p:cNvSpPr txBox="1"/>
          <p:nvPr/>
        </p:nvSpPr>
        <p:spPr>
          <a:xfrm>
            <a:off x="370585" y="4784183"/>
            <a:ext cx="3117682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f = open( </a:t>
            </a:r>
            <a:r>
              <a:rPr lang="cs-CZ" b="1" dirty="0">
                <a:solidFill>
                  <a:srgbClr val="00B050"/>
                </a:solidFill>
              </a:rPr>
              <a:t>R</a:t>
            </a:r>
            <a:r>
              <a:rPr lang="en-US" b="1" dirty="0">
                <a:solidFill>
                  <a:srgbClr val="00B050"/>
                </a:solidFill>
              </a:rPr>
              <a:t>"(</a:t>
            </a:r>
            <a:r>
              <a:rPr lang="cs-CZ" dirty="0"/>
              <a:t>C</a:t>
            </a:r>
            <a:r>
              <a:rPr lang="en-US" dirty="0"/>
              <a:t>:\temp\new.txt</a:t>
            </a:r>
            <a:r>
              <a:rPr lang="en-US" b="1" dirty="0">
                <a:solidFill>
                  <a:srgbClr val="00B050"/>
                </a:solidFill>
              </a:rPr>
              <a:t>)"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205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6" grpId="0" animBg="1"/>
      <p:bldP spid="3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cs-CZ" dirty="0"/>
              <a:t>struktura</a:t>
            </a:r>
          </a:p>
          <a:p>
            <a:pPr lvl="1"/>
            <a:r>
              <a:rPr lang="cs-CZ" dirty="0"/>
              <a:t>příklady ze cvičení - všechny, dokončené, odladěné, i po absenci</a:t>
            </a:r>
          </a:p>
          <a:p>
            <a:pPr lvl="2"/>
            <a:r>
              <a:rPr lang="cs-CZ" dirty="0"/>
              <a:t>cv01-nasobilka</a:t>
            </a:r>
          </a:p>
          <a:p>
            <a:pPr lvl="1"/>
            <a:r>
              <a:rPr lang="cs-CZ" dirty="0"/>
              <a:t>zápočťák</a:t>
            </a:r>
            <a:endParaRPr lang="en-US" dirty="0"/>
          </a:p>
          <a:p>
            <a:pPr lvl="2"/>
            <a:r>
              <a:rPr lang="cs-CZ" dirty="0"/>
              <a:t>zdrojáky, knihovny</a:t>
            </a:r>
          </a:p>
          <a:p>
            <a:pPr lvl="2"/>
            <a:r>
              <a:rPr lang="cs-CZ" dirty="0"/>
              <a:t>data, konfigurace, ...</a:t>
            </a:r>
          </a:p>
          <a:p>
            <a:pPr lvl="2"/>
            <a:r>
              <a:rPr lang="cs-CZ" dirty="0"/>
              <a:t>do</a:t>
            </a:r>
            <a:r>
              <a:rPr lang="en-US" dirty="0" err="1"/>
              <a:t>kumenty</a:t>
            </a:r>
            <a:r>
              <a:rPr lang="cs-CZ" dirty="0"/>
              <a:t> - specifikace, </a:t>
            </a:r>
            <a:r>
              <a:rPr lang="en-US" dirty="0" err="1"/>
              <a:t>dokumentace</a:t>
            </a:r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☺</a:t>
            </a:r>
            <a:r>
              <a:rPr lang="en-US" dirty="0"/>
              <a:t> </a:t>
            </a:r>
            <a:r>
              <a:rPr lang="cs-CZ" dirty="0"/>
              <a:t>c</a:t>
            </a:r>
            <a:r>
              <a:rPr lang="en-US" dirty="0"/>
              <a:t>o tam pat</a:t>
            </a:r>
            <a:r>
              <a:rPr lang="cs-CZ" dirty="0"/>
              <a:t>ří</a:t>
            </a:r>
          </a:p>
          <a:p>
            <a:pPr lvl="1"/>
            <a:r>
              <a:rPr lang="cs-CZ" dirty="0"/>
              <a:t>zdrojáky - .cpp, .h</a:t>
            </a:r>
          </a:p>
          <a:p>
            <a:pPr lvl="1"/>
            <a:r>
              <a:rPr lang="cs-CZ" dirty="0"/>
              <a:t>projektové soubory - .prj, .sln, makefile, CMake</a:t>
            </a:r>
            <a:r>
              <a:rPr lang="en-US" dirty="0"/>
              <a:t>*, ...</a:t>
            </a:r>
            <a:endParaRPr lang="cs-CZ" dirty="0"/>
          </a:p>
          <a:p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r>
              <a:rPr lang="en-US" dirty="0"/>
              <a:t> </a:t>
            </a:r>
            <a:r>
              <a:rPr lang="cs-CZ" dirty="0"/>
              <a:t>co tam nepatří</a:t>
            </a:r>
          </a:p>
          <a:p>
            <a:pPr lvl="1"/>
            <a:r>
              <a:rPr lang="cs-CZ" dirty="0"/>
              <a:t>vše vygenerované překladačem / prostředím</a:t>
            </a:r>
          </a:p>
          <a:p>
            <a:pPr lvl="2"/>
            <a:r>
              <a:rPr lang="cs-CZ" dirty="0"/>
              <a:t>.obj, .dbg, .tmp, ..., ...</a:t>
            </a:r>
            <a:endParaRPr lang="en-US" dirty="0"/>
          </a:p>
          <a:p>
            <a:pPr lvl="2"/>
            <a:r>
              <a:rPr lang="en-US" dirty="0"/>
              <a:t>v</a:t>
            </a:r>
            <a:r>
              <a:rPr lang="cs-CZ" dirty="0"/>
              <a:t>še, co se vytvořilo při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prvním</a:t>
            </a:r>
            <a:r>
              <a:rPr lang="cs-CZ" dirty="0"/>
              <a:t> buildu</a:t>
            </a:r>
          </a:p>
          <a:p>
            <a:r>
              <a:rPr lang="cs-CZ" dirty="0"/>
              <a:t>používat průběžně</a:t>
            </a:r>
          </a:p>
          <a:p>
            <a:pPr lvl="1"/>
            <a:r>
              <a:rPr lang="cs-CZ" dirty="0"/>
              <a:t>jdu od počítače </a:t>
            </a:r>
            <a:r>
              <a:rPr lang="cs-CZ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➟</a:t>
            </a:r>
            <a:r>
              <a:rPr lang="cs-CZ" dirty="0"/>
              <a:t> automaticky commit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strike="sngStrike" dirty="0" err="1">
                <a:solidFill>
                  <a:srgbClr val="FF0000"/>
                </a:solidFill>
              </a:rPr>
              <a:t>spadla</a:t>
            </a:r>
            <a:r>
              <a:rPr lang="en-US" strike="sngStrike" dirty="0">
                <a:solidFill>
                  <a:srgbClr val="FF0000"/>
                </a:solidFill>
              </a:rPr>
              <a:t> s </a:t>
            </a:r>
            <a:r>
              <a:rPr lang="en-US" strike="sngStrike" dirty="0" err="1">
                <a:solidFill>
                  <a:srgbClr val="FF0000"/>
                </a:solidFill>
              </a:rPr>
              <a:t>oblakov</a:t>
            </a:r>
            <a:endParaRPr lang="cs-CZ" strike="sngStrike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GitLab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159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0421" y="626301"/>
            <a:ext cx="8831179" cy="5991587"/>
          </a:xfrm>
        </p:spPr>
        <p:txBody>
          <a:bodyPr>
            <a:normAutofit/>
          </a:bodyPr>
          <a:lstStyle/>
          <a:p>
            <a:r>
              <a:rPr lang="en-US" dirty="0" err="1"/>
              <a:t>treeproc</a:t>
            </a:r>
            <a:r>
              <a:rPr lang="en-US" dirty="0"/>
              <a:t> op path [path]</a:t>
            </a:r>
          </a:p>
          <a:p>
            <a:pPr lvl="1"/>
            <a:r>
              <a:rPr lang="en-US" dirty="0" err="1"/>
              <a:t>treeproc</a:t>
            </a:r>
            <a:r>
              <a:rPr lang="en-US" dirty="0"/>
              <a:t> </a:t>
            </a:r>
            <a:r>
              <a:rPr lang="cs-CZ" b="1" dirty="0"/>
              <a:t>print</a:t>
            </a:r>
            <a:r>
              <a:rPr lang="en-US" b="1" dirty="0"/>
              <a:t> </a:t>
            </a:r>
            <a:r>
              <a:rPr lang="en-US" dirty="0"/>
              <a:t>path</a:t>
            </a:r>
          </a:p>
          <a:p>
            <a:pPr lvl="2"/>
            <a:r>
              <a:rPr lang="en-US" dirty="0" err="1"/>
              <a:t>elegantn</a:t>
            </a:r>
            <a:r>
              <a:rPr lang="cs-CZ" dirty="0"/>
              <a:t>ě </a:t>
            </a:r>
            <a:r>
              <a:rPr lang="en-US" dirty="0" err="1"/>
              <a:t>vytiskne</a:t>
            </a:r>
            <a:r>
              <a:rPr lang="cs-CZ" dirty="0"/>
              <a:t> obsah stromu adresářů</a:t>
            </a:r>
            <a:endParaRPr lang="en-US" dirty="0"/>
          </a:p>
          <a:p>
            <a:pPr lvl="2"/>
            <a:r>
              <a:rPr lang="en-US" dirty="0" err="1"/>
              <a:t>nakonec</a:t>
            </a:r>
            <a:r>
              <a:rPr lang="en-US" dirty="0"/>
              <a:t> </a:t>
            </a:r>
            <a:r>
              <a:rPr lang="en-US" dirty="0" err="1"/>
              <a:t>celkovou</a:t>
            </a:r>
            <a:r>
              <a:rPr lang="en-US" dirty="0"/>
              <a:t> </a:t>
            </a:r>
            <a:r>
              <a:rPr lang="en-US" dirty="0" err="1"/>
              <a:t>velikost</a:t>
            </a:r>
            <a:r>
              <a:rPr lang="en-US" dirty="0"/>
              <a:t> </a:t>
            </a:r>
            <a:r>
              <a:rPr lang="en-US" dirty="0" err="1"/>
              <a:t>soubor</a:t>
            </a:r>
            <a:r>
              <a:rPr lang="cs-CZ" dirty="0"/>
              <a:t>ů</a:t>
            </a:r>
            <a:endParaRPr lang="en-US" dirty="0"/>
          </a:p>
          <a:p>
            <a:pPr lvl="1"/>
            <a:r>
              <a:rPr lang="cs-CZ" dirty="0"/>
              <a:t>treeproc </a:t>
            </a:r>
            <a:r>
              <a:rPr lang="cs-CZ" b="1" dirty="0"/>
              <a:t>delete </a:t>
            </a:r>
            <a:r>
              <a:rPr lang="cs-CZ" dirty="0"/>
              <a:t>path</a:t>
            </a:r>
          </a:p>
          <a:p>
            <a:pPr lvl="2"/>
            <a:r>
              <a:rPr lang="cs-CZ" dirty="0"/>
              <a:t>smaže celý strom</a:t>
            </a:r>
          </a:p>
          <a:p>
            <a:pPr lvl="1"/>
            <a:r>
              <a:rPr lang="cs-CZ" dirty="0"/>
              <a:t>treeproc </a:t>
            </a:r>
            <a:r>
              <a:rPr lang="cs-CZ" b="1" dirty="0"/>
              <a:t>copy </a:t>
            </a:r>
            <a:r>
              <a:rPr lang="cs-CZ" dirty="0"/>
              <a:t>source</a:t>
            </a:r>
            <a:r>
              <a:rPr lang="en-US" dirty="0"/>
              <a:t>_</a:t>
            </a:r>
            <a:r>
              <a:rPr lang="cs-CZ" dirty="0"/>
              <a:t>pat</a:t>
            </a:r>
            <a:r>
              <a:rPr lang="en-US" dirty="0"/>
              <a:t>h </a:t>
            </a:r>
            <a:r>
              <a:rPr lang="en-US" dirty="0" err="1"/>
              <a:t>dest_path</a:t>
            </a:r>
            <a:endParaRPr lang="en-US" dirty="0"/>
          </a:p>
          <a:p>
            <a:pPr lvl="2"/>
            <a:r>
              <a:rPr lang="en-US" dirty="0" err="1"/>
              <a:t>okop</a:t>
            </a:r>
            <a:r>
              <a:rPr lang="cs-CZ" dirty="0"/>
              <a:t>íruje celý strom</a:t>
            </a:r>
            <a:endParaRPr lang="en-US" dirty="0"/>
          </a:p>
          <a:p>
            <a:pPr lvl="1"/>
            <a:r>
              <a:rPr lang="cs-CZ" dirty="0"/>
              <a:t>treeproc </a:t>
            </a:r>
            <a:r>
              <a:rPr lang="cs-CZ" b="1" dirty="0"/>
              <a:t>copydir </a:t>
            </a:r>
            <a:r>
              <a:rPr lang="cs-CZ" dirty="0"/>
              <a:t>source</a:t>
            </a:r>
            <a:r>
              <a:rPr lang="en-US" dirty="0"/>
              <a:t>_</a:t>
            </a:r>
            <a:r>
              <a:rPr lang="cs-CZ" dirty="0"/>
              <a:t>pat</a:t>
            </a:r>
            <a:r>
              <a:rPr lang="en-US" dirty="0"/>
              <a:t>h </a:t>
            </a:r>
            <a:r>
              <a:rPr lang="en-US" dirty="0" err="1"/>
              <a:t>dest_path</a:t>
            </a:r>
            <a:endParaRPr lang="cs-CZ" dirty="0"/>
          </a:p>
          <a:p>
            <a:pPr lvl="2"/>
            <a:r>
              <a:rPr lang="cs-CZ" dirty="0"/>
              <a:t>okopíruje pouze adresářovou strukturu bez souborů</a:t>
            </a:r>
          </a:p>
          <a:p>
            <a:pPr lvl="1"/>
            <a:r>
              <a:rPr lang="cs-CZ" dirty="0"/>
              <a:t>treeproc </a:t>
            </a:r>
            <a:r>
              <a:rPr lang="cs-CZ" b="1" dirty="0"/>
              <a:t>flat </a:t>
            </a:r>
            <a:r>
              <a:rPr lang="cs-CZ" dirty="0"/>
              <a:t>source</a:t>
            </a:r>
            <a:r>
              <a:rPr lang="en-US" dirty="0"/>
              <a:t>_</a:t>
            </a:r>
            <a:r>
              <a:rPr lang="cs-CZ" dirty="0"/>
              <a:t>pat</a:t>
            </a:r>
            <a:r>
              <a:rPr lang="en-US" dirty="0"/>
              <a:t>h </a:t>
            </a:r>
            <a:r>
              <a:rPr lang="en-US" dirty="0" err="1"/>
              <a:t>dest_path</a:t>
            </a:r>
            <a:endParaRPr lang="cs-CZ" dirty="0"/>
          </a:p>
          <a:p>
            <a:pPr lvl="2"/>
            <a:r>
              <a:rPr lang="cs-CZ" dirty="0"/>
              <a:t>okopíruje všechny soubory bez adresářové struktury</a:t>
            </a:r>
            <a:endParaRPr lang="en-US" dirty="0"/>
          </a:p>
          <a:p>
            <a:pPr lvl="2"/>
            <a:endParaRPr lang="cs-CZ" dirty="0"/>
          </a:p>
          <a:p>
            <a:pPr lvl="1"/>
            <a:r>
              <a:rPr lang="cs-CZ" dirty="0"/>
              <a:t>API vs. commandline</a:t>
            </a:r>
          </a:p>
          <a:p>
            <a:pPr lvl="1"/>
            <a:r>
              <a:rPr lang="cs-CZ" dirty="0"/>
              <a:t>kulturně implementace</a:t>
            </a:r>
          </a:p>
          <a:p>
            <a:pPr lvl="2"/>
            <a:r>
              <a:rPr lang="cs-CZ" dirty="0"/>
              <a:t>už umíte třídy, lambdy, šablony, algoritmy, ..., ...</a:t>
            </a:r>
          </a:p>
          <a:p>
            <a:pPr lvl="1"/>
            <a:r>
              <a:rPr lang="cs-CZ" dirty="0"/>
              <a:t>netestujte na vlastních zdrojácích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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1F4ECB3-DC70-4E3B-8A90-1AA370704F0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46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Operace</a:t>
            </a:r>
            <a:r>
              <a:rPr lang="en-US" sz="2400" dirty="0"/>
              <a:t> </a:t>
            </a:r>
            <a:r>
              <a:rPr lang="en-US" sz="2400" dirty="0" err="1"/>
              <a:t>nad</a:t>
            </a:r>
            <a:r>
              <a:rPr lang="en-US" sz="2400" dirty="0"/>
              <a:t> </a:t>
            </a:r>
            <a:r>
              <a:rPr lang="en-US" sz="2400" dirty="0" err="1"/>
              <a:t>stromy</a:t>
            </a:r>
            <a:endParaRPr lang="en-US" sz="2400" dirty="0"/>
          </a:p>
        </p:txBody>
      </p:sp>
      <p:pic>
        <p:nvPicPr>
          <p:cNvPr id="18" name="Graphic 17" descr="Holiday tree with solid fill">
            <a:extLst>
              <a:ext uri="{FF2B5EF4-FFF2-40B4-BE49-F238E27FC236}">
                <a16:creationId xmlns:a16="http://schemas.microsoft.com/office/drawing/2014/main" id="{58D87392-DD65-4166-A331-5BF676B70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25226" y="3101018"/>
            <a:ext cx="2958353" cy="29583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84BE51-4C23-4DE8-B893-BD40D080407E}"/>
              </a:ext>
            </a:extLst>
          </p:cNvPr>
          <p:cNvSpPr txBox="1"/>
          <p:nvPr/>
        </p:nvSpPr>
        <p:spPr>
          <a:xfrm>
            <a:off x="6531731" y="1062620"/>
            <a:ext cx="1945342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[C:\</a:t>
            </a:r>
            <a:r>
              <a:rPr lang="en-US" dirty="0" err="1"/>
              <a:t>moje</a:t>
            </a:r>
            <a:r>
              <a:rPr lang="en-US" dirty="0"/>
              <a:t>\</a:t>
            </a:r>
            <a:r>
              <a:rPr lang="en-US" dirty="0" err="1"/>
              <a:t>pokus</a:t>
            </a:r>
            <a:r>
              <a:rPr lang="en-US" dirty="0"/>
              <a:t>]</a:t>
            </a:r>
          </a:p>
          <a:p>
            <a:r>
              <a:rPr lang="en-US" dirty="0"/>
              <a:t>    file1.txt</a:t>
            </a:r>
          </a:p>
          <a:p>
            <a:r>
              <a:rPr lang="en-US" dirty="0"/>
              <a:t>    file2.bin</a:t>
            </a:r>
          </a:p>
          <a:p>
            <a:r>
              <a:rPr lang="en-US" dirty="0"/>
              <a:t>[C:\</a:t>
            </a:r>
            <a:r>
              <a:rPr lang="en-US" dirty="0" err="1"/>
              <a:t>moje</a:t>
            </a:r>
            <a:r>
              <a:rPr lang="en-US" dirty="0"/>
              <a:t>\</a:t>
            </a:r>
            <a:r>
              <a:rPr lang="en-US" dirty="0" err="1"/>
              <a:t>pokus</a:t>
            </a:r>
            <a:r>
              <a:rPr lang="en-US" dirty="0"/>
              <a:t>\sub]</a:t>
            </a:r>
          </a:p>
          <a:p>
            <a:r>
              <a:rPr lang="en-US" dirty="0"/>
              <a:t>    </a:t>
            </a:r>
            <a:r>
              <a:rPr lang="en-US" dirty="0" err="1"/>
              <a:t>whatever.xxx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83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Chrono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36870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471" y="571500"/>
            <a:ext cx="8808929" cy="6134100"/>
          </a:xfrm>
        </p:spPr>
        <p:txBody>
          <a:bodyPr/>
          <a:lstStyle/>
          <a:p>
            <a:r>
              <a:rPr lang="en-US" dirty="0"/>
              <a:t>epoch</a:t>
            </a:r>
            <a:endParaRPr lang="en-US" sz="1000" dirty="0"/>
          </a:p>
          <a:p>
            <a:r>
              <a:rPr lang="en-US" dirty="0"/>
              <a:t>duration</a:t>
            </a:r>
          </a:p>
          <a:p>
            <a:pPr lvl="1"/>
            <a:r>
              <a:rPr lang="en-US" dirty="0"/>
              <a:t>various time units</a:t>
            </a:r>
            <a:endParaRPr lang="cs-CZ" dirty="0"/>
          </a:p>
          <a:p>
            <a:pPr lvl="1"/>
            <a:r>
              <a:rPr lang="en-US" dirty="0"/>
              <a:t>time </a:t>
            </a:r>
            <a:r>
              <a:rPr lang="cs-CZ" dirty="0"/>
              <a:t>arit</a:t>
            </a:r>
            <a:r>
              <a:rPr lang="en-US" dirty="0"/>
              <a:t>h</a:t>
            </a:r>
            <a:r>
              <a:rPr lang="cs-CZ" dirty="0"/>
              <a:t>meti</a:t>
            </a:r>
            <a:r>
              <a:rPr lang="en-US" dirty="0"/>
              <a:t>c</a:t>
            </a:r>
            <a:endParaRPr lang="cs-CZ" dirty="0"/>
          </a:p>
          <a:p>
            <a:pPr lvl="1"/>
            <a:r>
              <a:rPr lang="en-US" dirty="0"/>
              <a:t>strong </a:t>
            </a:r>
            <a:r>
              <a:rPr lang="cs-CZ" dirty="0"/>
              <a:t>typ</a:t>
            </a:r>
            <a:r>
              <a:rPr lang="en-US" dirty="0"/>
              <a:t>e</a:t>
            </a:r>
            <a:r>
              <a:rPr lang="cs-CZ" dirty="0"/>
              <a:t> </a:t>
            </a:r>
            <a:r>
              <a:rPr lang="en-US" dirty="0"/>
              <a:t>checking</a:t>
            </a:r>
            <a:endParaRPr lang="en-US" sz="1000" dirty="0"/>
          </a:p>
          <a:p>
            <a:endParaRPr lang="en-US" dirty="0"/>
          </a:p>
          <a:p>
            <a:r>
              <a:rPr lang="en-US" dirty="0"/>
              <a:t>clock</a:t>
            </a:r>
          </a:p>
          <a:p>
            <a:pPr lvl="1"/>
            <a:r>
              <a:rPr lang="en-US" dirty="0" err="1"/>
              <a:t>system_clock</a:t>
            </a:r>
            <a:endParaRPr lang="cs-CZ" dirty="0"/>
          </a:p>
          <a:p>
            <a:pPr lvl="2"/>
            <a:r>
              <a:rPr lang="en-US" dirty="0"/>
              <a:t>system</a:t>
            </a:r>
            <a:r>
              <a:rPr lang="cs-CZ" dirty="0"/>
              <a:t> </a:t>
            </a:r>
            <a:r>
              <a:rPr lang="en-US" b="1" dirty="0"/>
              <a:t>real-time</a:t>
            </a:r>
            <a:r>
              <a:rPr lang="en-US" dirty="0"/>
              <a:t> clock</a:t>
            </a:r>
          </a:p>
          <a:p>
            <a:pPr lvl="2"/>
            <a:r>
              <a:rPr lang="en-US" dirty="0" err="1"/>
              <a:t>to_time_t</a:t>
            </a:r>
            <a:r>
              <a:rPr lang="en-US" dirty="0"/>
              <a:t>(), </a:t>
            </a:r>
            <a:r>
              <a:rPr lang="en-US" dirty="0" err="1"/>
              <a:t>from_time_t</a:t>
            </a:r>
            <a:r>
              <a:rPr lang="en-US" dirty="0"/>
              <a:t>() - conversion from/to </a:t>
            </a:r>
            <a:r>
              <a:rPr lang="en-US" dirty="0" err="1"/>
              <a:t>time_t</a:t>
            </a:r>
            <a:endParaRPr lang="en-US" dirty="0"/>
          </a:p>
          <a:p>
            <a:pPr lvl="1"/>
            <a:r>
              <a:rPr lang="en-US" dirty="0" err="1"/>
              <a:t>steady_clock</a:t>
            </a:r>
            <a:endParaRPr lang="cs-CZ" dirty="0"/>
          </a:p>
          <a:p>
            <a:pPr lvl="2"/>
            <a:r>
              <a:rPr lang="en-US" dirty="0"/>
              <a:t>monotonic clock</a:t>
            </a:r>
            <a:r>
              <a:rPr lang="cs-CZ" dirty="0"/>
              <a:t>, </a:t>
            </a:r>
            <a:r>
              <a:rPr lang="en-US" dirty="0"/>
              <a:t>never decreasing</a:t>
            </a:r>
          </a:p>
          <a:p>
            <a:pPr lvl="2"/>
            <a:r>
              <a:rPr lang="en-US" dirty="0"/>
              <a:t>not related to wall clock time, suitable for measuring</a:t>
            </a:r>
          </a:p>
          <a:p>
            <a:pPr lvl="1"/>
            <a:r>
              <a:rPr lang="en-US" dirty="0" err="1"/>
              <a:t>high_resolution_clock</a:t>
            </a:r>
            <a:endParaRPr lang="cs-CZ" dirty="0"/>
          </a:p>
          <a:p>
            <a:pPr lvl="2"/>
            <a:r>
              <a:rPr lang="en-US" dirty="0"/>
              <a:t>the clock with the shortest tick period available</a:t>
            </a:r>
            <a:endParaRPr lang="en-US" sz="1000" dirty="0"/>
          </a:p>
          <a:p>
            <a:r>
              <a:rPr lang="en-US" dirty="0" err="1"/>
              <a:t>timepoint</a:t>
            </a:r>
            <a:r>
              <a:rPr lang="en-US" dirty="0"/>
              <a:t> - time interval from the start of the clock's epoch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938"/>
            <a:ext cx="8915400" cy="563562"/>
          </a:xfrm>
        </p:spPr>
        <p:txBody>
          <a:bodyPr>
            <a:normAutofit/>
          </a:bodyPr>
          <a:lstStyle/>
          <a:p>
            <a:r>
              <a:rPr lang="cs-CZ" sz="2400" dirty="0"/>
              <a:t>chrono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0660" t="9026" r="10674" b="3719"/>
          <a:stretch/>
        </p:blipFill>
        <p:spPr>
          <a:xfrm>
            <a:off x="4338420" y="289719"/>
            <a:ext cx="4490918" cy="2700907"/>
          </a:xfrm>
          <a:prstGeom prst="rect">
            <a:avLst/>
          </a:prstGeom>
          <a:solidFill>
            <a:srgbClr val="F6FFED"/>
          </a:solidFill>
          <a:ln w="25400">
            <a:solidFill>
              <a:srgbClr val="CCE9AD"/>
            </a:solidFill>
          </a:ln>
        </p:spPr>
      </p:pic>
      <p:sp>
        <p:nvSpPr>
          <p:cNvPr id="5" name="AutoShape 30"/>
          <p:cNvSpPr txBox="1">
            <a:spLocks noChangeArrowheads="1"/>
          </p:cNvSpPr>
          <p:nvPr/>
        </p:nvSpPr>
        <p:spPr bwMode="auto">
          <a:xfrm>
            <a:off x="6651320" y="4191000"/>
            <a:ext cx="1863228" cy="609600"/>
          </a:xfrm>
          <a:prstGeom prst="wedgeRoundRectCallout">
            <a:avLst>
              <a:gd name="adj1" fmla="val -152079"/>
              <a:gd name="adj2" fmla="val -1935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/>
              <a:t>! leap seconds</a:t>
            </a:r>
          </a:p>
          <a:p>
            <a:r>
              <a:rPr lang="en-US" dirty="0"/>
              <a:t>daylight saving time</a:t>
            </a:r>
            <a:endParaRPr lang="cs-CZ" dirty="0"/>
          </a:p>
        </p:txBody>
      </p:sp>
      <p:sp>
        <p:nvSpPr>
          <p:cNvPr id="6" name="Rounded Rectangle 5"/>
          <p:cNvSpPr/>
          <p:nvPr/>
        </p:nvSpPr>
        <p:spPr>
          <a:xfrm>
            <a:off x="4058344" y="6172200"/>
            <a:ext cx="4870538" cy="533400"/>
          </a:xfrm>
          <a:prstGeom prst="roundRect">
            <a:avLst/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Nicolai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Jossutis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: The C++ Standard Library: Utilities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www.informit.com/articles/article.aspx?p=1881386&amp;seqNum=2</a:t>
            </a:r>
          </a:p>
        </p:txBody>
      </p:sp>
    </p:spTree>
    <p:extLst>
      <p:ext uri="{BB962C8B-B14F-4D97-AF65-F5344CB8AC3E}">
        <p14:creationId xmlns:p14="http://schemas.microsoft.com/office/powerpoint/2010/main" val="223396597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563562"/>
          </a:xfrm>
        </p:spPr>
        <p:txBody>
          <a:bodyPr>
            <a:normAutofit/>
          </a:bodyPr>
          <a:lstStyle/>
          <a:p>
            <a:r>
              <a:rPr lang="en-US" sz="2400" dirty="0" err="1"/>
              <a:t>chrono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990600"/>
            <a:ext cx="6012493" cy="269304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b="1" dirty="0" err="1"/>
              <a:t>chrono</a:t>
            </a:r>
            <a:r>
              <a:rPr lang="en-US" dirty="0"/>
              <a:t>&gt;</a:t>
            </a: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#include &lt;thread&gt;</a:t>
            </a:r>
          </a:p>
          <a:p>
            <a:r>
              <a:rPr lang="cs-CZ" dirty="0"/>
              <a:t>using namespace chrono</a:t>
            </a:r>
            <a:r>
              <a:rPr lang="en-US" dirty="0"/>
              <a:t>;</a:t>
            </a:r>
          </a:p>
          <a:p>
            <a:endParaRPr lang="cs-CZ" dirty="0"/>
          </a:p>
          <a:p>
            <a:r>
              <a:rPr lang="en-US" dirty="0"/>
              <a:t>void </a:t>
            </a:r>
            <a:r>
              <a:rPr lang="en-US" dirty="0" err="1"/>
              <a:t>sleep_ms</a:t>
            </a:r>
            <a:r>
              <a:rPr lang="en-US" dirty="0"/>
              <a:t>(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auto t0 = </a:t>
            </a:r>
            <a:r>
              <a:rPr lang="en-US" b="1" dirty="0" err="1"/>
              <a:t>high_resolution_clock</a:t>
            </a:r>
            <a:r>
              <a:rPr lang="en-US" dirty="0"/>
              <a:t>::</a:t>
            </a:r>
            <a:r>
              <a:rPr lang="en-US" b="1" dirty="0"/>
              <a:t>now</a:t>
            </a:r>
            <a:r>
              <a:rPr lang="en-US" dirty="0"/>
              <a:t>();</a:t>
            </a:r>
          </a:p>
          <a:p>
            <a:r>
              <a:rPr lang="cs-CZ" dirty="0"/>
              <a:t> 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this_thread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::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sleep_for</a:t>
            </a:r>
            <a:r>
              <a:rPr lang="en-US" dirty="0"/>
              <a:t>( </a:t>
            </a:r>
            <a:r>
              <a:rPr lang="en-US" b="1" dirty="0"/>
              <a:t>milliseconds</a:t>
            </a:r>
            <a:r>
              <a:rPr lang="en-US" dirty="0"/>
              <a:t>( </a:t>
            </a:r>
            <a:r>
              <a:rPr lang="en-US" dirty="0" err="1"/>
              <a:t>ms</a:t>
            </a:r>
            <a:r>
              <a:rPr lang="en-US" dirty="0"/>
              <a:t>));</a:t>
            </a:r>
          </a:p>
          <a:p>
            <a:r>
              <a:rPr lang="cs-CZ" dirty="0"/>
              <a:t>  </a:t>
            </a:r>
            <a:r>
              <a:rPr lang="en-US" dirty="0"/>
              <a:t>auto t1 = </a:t>
            </a:r>
            <a:r>
              <a:rPr lang="en-US" dirty="0" err="1"/>
              <a:t>high_resolution_clock</a:t>
            </a:r>
            <a:r>
              <a:rPr lang="en-US" dirty="0"/>
              <a:t>::now();</a:t>
            </a:r>
          </a:p>
          <a:p>
            <a:r>
              <a:rPr lang="en-US" dirty="0"/>
              <a:t>  milliseconds </a:t>
            </a:r>
            <a:r>
              <a:rPr lang="en-US" dirty="0" err="1"/>
              <a:t>total_ms</a:t>
            </a:r>
            <a:r>
              <a:rPr lang="en-US" dirty="0"/>
              <a:t> = </a:t>
            </a:r>
            <a:r>
              <a:rPr lang="en-US" b="1" dirty="0" err="1"/>
              <a:t>duration_cast</a:t>
            </a:r>
            <a:r>
              <a:rPr lang="en-US" dirty="0"/>
              <a:t>&lt;milliseconds&gt;( t1 - t0);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total_ms.</a:t>
            </a:r>
            <a:r>
              <a:rPr lang="en-US" b="1" dirty="0" err="1"/>
              <a:t>count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AutoShape 30"/>
          <p:cNvSpPr txBox="1">
            <a:spLocks noChangeArrowheads="1"/>
          </p:cNvSpPr>
          <p:nvPr/>
        </p:nvSpPr>
        <p:spPr bwMode="auto">
          <a:xfrm>
            <a:off x="5943600" y="1473368"/>
            <a:ext cx="1753496" cy="699898"/>
          </a:xfrm>
          <a:prstGeom prst="wedgeRoundRectCallout">
            <a:avLst>
              <a:gd name="adj1" fmla="val -88107"/>
              <a:gd name="adj2" fmla="val 15308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/>
              <a:t>various time units</a:t>
            </a:r>
            <a:endParaRPr lang="cs-CZ" dirty="0"/>
          </a:p>
          <a:p>
            <a:r>
              <a:rPr lang="en-US" dirty="0"/>
              <a:t>strong type checking</a:t>
            </a:r>
            <a:endParaRPr lang="cs-CZ" dirty="0"/>
          </a:p>
        </p:txBody>
      </p:sp>
      <p:sp>
        <p:nvSpPr>
          <p:cNvPr id="9" name="TextBox 8"/>
          <p:cNvSpPr txBox="1"/>
          <p:nvPr/>
        </p:nvSpPr>
        <p:spPr>
          <a:xfrm>
            <a:off x="4038600" y="4318337"/>
            <a:ext cx="3962400" cy="203132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chrono::seconds </a:t>
            </a:r>
            <a:r>
              <a:rPr lang="en-US" dirty="0" err="1"/>
              <a:t>twentySeconds</a:t>
            </a:r>
            <a:r>
              <a:rPr lang="en-US" dirty="0"/>
              <a:t>{20};</a:t>
            </a:r>
            <a:endParaRPr lang="cs-CZ" dirty="0"/>
          </a:p>
          <a:p>
            <a:r>
              <a:rPr lang="en-US" dirty="0"/>
              <a:t>chrono::hours   </a:t>
            </a:r>
            <a:r>
              <a:rPr lang="en-US" dirty="0" err="1"/>
              <a:t>aDay</a:t>
            </a:r>
            <a:r>
              <a:rPr lang="en-US" dirty="0"/>
              <a:t>{24};</a:t>
            </a:r>
          </a:p>
          <a:p>
            <a:r>
              <a:rPr lang="en-US" dirty="0" err="1"/>
              <a:t>chrono</a:t>
            </a:r>
            <a:r>
              <a:rPr lang="en-US" dirty="0"/>
              <a:t>::milliseconds </a:t>
            </a:r>
            <a:r>
              <a:rPr lang="en-US" dirty="0" err="1"/>
              <a:t>ms</a:t>
            </a:r>
            <a:r>
              <a:rPr lang="en-US" dirty="0"/>
              <a:t>;</a:t>
            </a:r>
          </a:p>
          <a:p>
            <a:r>
              <a:rPr lang="en-US" dirty="0"/>
              <a:t>using namespace </a:t>
            </a:r>
            <a:r>
              <a:rPr lang="en-US" dirty="0" err="1"/>
              <a:t>chrono_literals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auto tm = 1h + 23min + 45s;</a:t>
            </a:r>
          </a:p>
          <a:p>
            <a:r>
              <a:rPr lang="en-US" dirty="0" err="1"/>
              <a:t>ms</a:t>
            </a:r>
            <a:r>
              <a:rPr lang="en-US" dirty="0"/>
              <a:t> = tm + </a:t>
            </a:r>
            <a:r>
              <a:rPr lang="en-US" dirty="0" err="1"/>
              <a:t>twentySeconds</a:t>
            </a:r>
            <a:r>
              <a:rPr lang="en-US" dirty="0"/>
              <a:t> + </a:t>
            </a:r>
            <a:r>
              <a:rPr lang="en-US" dirty="0" err="1"/>
              <a:t>aDay</a:t>
            </a:r>
            <a:r>
              <a:rPr lang="en-US" dirty="0"/>
              <a:t>;</a:t>
            </a:r>
            <a:endParaRPr lang="cs-CZ" dirty="0"/>
          </a:p>
          <a:p>
            <a:r>
              <a:rPr lang="en-US" dirty="0"/>
              <a:t>--</a:t>
            </a:r>
            <a:r>
              <a:rPr lang="en-US" dirty="0" err="1"/>
              <a:t>ms</a:t>
            </a:r>
            <a:r>
              <a:rPr lang="en-US" dirty="0"/>
              <a:t>;</a:t>
            </a:r>
            <a:endParaRPr lang="cs-CZ" dirty="0"/>
          </a:p>
          <a:p>
            <a:r>
              <a:rPr lang="en-US" dirty="0" err="1"/>
              <a:t>ms</a:t>
            </a:r>
            <a:r>
              <a:rPr lang="en-US" dirty="0"/>
              <a:t> *= 2;</a:t>
            </a:r>
          </a:p>
        </p:txBody>
      </p:sp>
      <p:sp>
        <p:nvSpPr>
          <p:cNvPr id="6" name="AutoShape 30"/>
          <p:cNvSpPr txBox="1">
            <a:spLocks noChangeArrowheads="1"/>
          </p:cNvSpPr>
          <p:nvPr/>
        </p:nvSpPr>
        <p:spPr bwMode="auto">
          <a:xfrm>
            <a:off x="8134408" y="5333999"/>
            <a:ext cx="95192" cy="83117"/>
          </a:xfrm>
          <a:prstGeom prst="wedgeRoundRectCallout">
            <a:avLst>
              <a:gd name="adj1" fmla="val -1023101"/>
              <a:gd name="adj2" fmla="val -29177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endParaRPr lang="cs-CZ" dirty="0"/>
          </a:p>
        </p:txBody>
      </p:sp>
      <p:sp>
        <p:nvSpPr>
          <p:cNvPr id="7" name="AutoShape 30"/>
          <p:cNvSpPr txBox="1">
            <a:spLocks noChangeArrowheads="1"/>
          </p:cNvSpPr>
          <p:nvPr/>
        </p:nvSpPr>
        <p:spPr bwMode="auto">
          <a:xfrm>
            <a:off x="8134408" y="5333998"/>
            <a:ext cx="95192" cy="83117"/>
          </a:xfrm>
          <a:prstGeom prst="wedgeRoundRectCallout">
            <a:avLst>
              <a:gd name="adj1" fmla="val -1452616"/>
              <a:gd name="adj2" fmla="val 9640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endParaRPr lang="cs-CZ" dirty="0"/>
          </a:p>
        </p:txBody>
      </p:sp>
      <p:sp>
        <p:nvSpPr>
          <p:cNvPr id="10" name="AutoShape 30"/>
          <p:cNvSpPr txBox="1">
            <a:spLocks noChangeArrowheads="1"/>
          </p:cNvSpPr>
          <p:nvPr/>
        </p:nvSpPr>
        <p:spPr bwMode="auto">
          <a:xfrm>
            <a:off x="2054267" y="5077672"/>
            <a:ext cx="1636995" cy="678885"/>
          </a:xfrm>
          <a:prstGeom prst="wedgeRoundRectCallout">
            <a:avLst>
              <a:gd name="adj1" fmla="val 9636"/>
              <a:gd name="adj2" fmla="val -4815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rgbClr val="456A1C"/>
                </a:soli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  <a:extLst/>
          </a:lstStyle>
          <a:p>
            <a:r>
              <a:rPr lang="en-US" dirty="0"/>
              <a:t>h min s </a:t>
            </a:r>
            <a:r>
              <a:rPr lang="en-US" dirty="0" err="1"/>
              <a:t>ms</a:t>
            </a:r>
            <a:r>
              <a:rPr lang="en-US" dirty="0"/>
              <a:t> us ns</a:t>
            </a:r>
          </a:p>
          <a:p>
            <a:r>
              <a:rPr lang="en-US" dirty="0"/>
              <a:t>y </a:t>
            </a:r>
            <a:r>
              <a:rPr lang="en-US" strike="sngStrike" dirty="0">
                <a:solidFill>
                  <a:srgbClr val="FF0000"/>
                </a:solidFill>
              </a:rPr>
              <a:t>month</a:t>
            </a:r>
            <a:r>
              <a:rPr lang="en-US" dirty="0"/>
              <a:t> d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473241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618565"/>
            <a:ext cx="8686800" cy="608703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C++20 - significant chrono extension</a:t>
            </a:r>
          </a:p>
          <a:p>
            <a:pPr lvl="1"/>
            <a:r>
              <a:rPr lang="en-US" b="1" dirty="0"/>
              <a:t>calendar support</a:t>
            </a:r>
          </a:p>
          <a:p>
            <a:pPr lvl="2"/>
            <a:r>
              <a:rPr lang="en-US" dirty="0" err="1"/>
              <a:t>time_of_day</a:t>
            </a:r>
            <a:r>
              <a:rPr lang="en-US" dirty="0"/>
              <a:t>, day, month, year, weekday, </a:t>
            </a:r>
            <a:r>
              <a:rPr lang="en-US" dirty="0" err="1"/>
              <a:t>month_day</a:t>
            </a:r>
            <a:r>
              <a:rPr lang="en-US" dirty="0"/>
              <a:t>, </a:t>
            </a:r>
            <a:r>
              <a:rPr lang="en-US" dirty="0" err="1"/>
              <a:t>year_month_day</a:t>
            </a:r>
            <a:r>
              <a:rPr lang="en-US" dirty="0"/>
              <a:t>, ..., ...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time zone</a:t>
            </a:r>
          </a:p>
          <a:p>
            <a:pPr lvl="2"/>
            <a:r>
              <a:rPr lang="en-US" dirty="0" err="1"/>
              <a:t>tzdb</a:t>
            </a:r>
            <a:r>
              <a:rPr lang="en-US" dirty="0"/>
              <a:t>, </a:t>
            </a:r>
            <a:r>
              <a:rPr lang="en-US" dirty="0" err="1"/>
              <a:t>locate_zone</a:t>
            </a:r>
            <a:r>
              <a:rPr lang="en-US" dirty="0"/>
              <a:t>, </a:t>
            </a:r>
            <a:r>
              <a:rPr lang="en-US" dirty="0" err="1"/>
              <a:t>current_zone</a:t>
            </a:r>
            <a:r>
              <a:rPr lang="en-US" dirty="0"/>
              <a:t>, </a:t>
            </a:r>
            <a:r>
              <a:rPr lang="en-US" dirty="0" err="1"/>
              <a:t>time_zone</a:t>
            </a:r>
            <a:r>
              <a:rPr lang="en-US" dirty="0"/>
              <a:t>, </a:t>
            </a:r>
            <a:r>
              <a:rPr lang="en-US" dirty="0" err="1"/>
              <a:t>sys_info</a:t>
            </a:r>
            <a:r>
              <a:rPr lang="en-US" dirty="0"/>
              <a:t>, </a:t>
            </a:r>
            <a:r>
              <a:rPr lang="en-US" dirty="0" err="1"/>
              <a:t>zone_time</a:t>
            </a:r>
            <a:r>
              <a:rPr lang="en-US" dirty="0"/>
              <a:t>, leap, ...</a:t>
            </a:r>
          </a:p>
          <a:p>
            <a:pPr lvl="1"/>
            <a:r>
              <a:rPr lang="en-US" dirty="0"/>
              <a:t>various real-world / IT clocks</a:t>
            </a:r>
          </a:p>
          <a:p>
            <a:pPr lvl="2"/>
            <a:r>
              <a:rPr lang="en-US" dirty="0" err="1"/>
              <a:t>utc_clock</a:t>
            </a:r>
            <a:r>
              <a:rPr lang="en-US" dirty="0"/>
              <a:t>, </a:t>
            </a:r>
            <a:r>
              <a:rPr lang="en-US" dirty="0" err="1"/>
              <a:t>tai_clock</a:t>
            </a:r>
            <a:r>
              <a:rPr lang="en-US" dirty="0"/>
              <a:t>, </a:t>
            </a:r>
            <a:r>
              <a:rPr lang="en-US" dirty="0" err="1"/>
              <a:t>gps_clock</a:t>
            </a:r>
            <a:r>
              <a:rPr lang="en-US" dirty="0"/>
              <a:t>, </a:t>
            </a:r>
            <a:r>
              <a:rPr lang="en-US" dirty="0" err="1"/>
              <a:t>file_clock</a:t>
            </a:r>
            <a:r>
              <a:rPr lang="en-US" dirty="0"/>
              <a:t>, </a:t>
            </a:r>
            <a:r>
              <a:rPr lang="en-US" dirty="0" err="1"/>
              <a:t>local_t</a:t>
            </a:r>
            <a:endParaRPr lang="en-US" dirty="0"/>
          </a:p>
          <a:p>
            <a:pPr lvl="1"/>
            <a:r>
              <a:rPr lang="en-US" dirty="0"/>
              <a:t>conversions</a:t>
            </a:r>
          </a:p>
          <a:p>
            <a:pPr lvl="2"/>
            <a:r>
              <a:rPr lang="en-US" dirty="0" err="1"/>
              <a:t>clock_time_conversion</a:t>
            </a:r>
            <a:r>
              <a:rPr lang="en-US" dirty="0"/>
              <a:t>, </a:t>
            </a:r>
            <a:r>
              <a:rPr lang="en-US" dirty="0" err="1"/>
              <a:t>clock_cast</a:t>
            </a:r>
            <a:endParaRPr lang="en-US" dirty="0"/>
          </a:p>
          <a:p>
            <a:pPr lvl="1"/>
            <a:r>
              <a:rPr lang="en-US" dirty="0"/>
              <a:t>input/output</a:t>
            </a:r>
          </a:p>
          <a:p>
            <a:pPr lvl="2"/>
            <a:r>
              <a:rPr lang="en-US" dirty="0"/>
              <a:t>format, parse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563562"/>
          </a:xfrm>
        </p:spPr>
        <p:txBody>
          <a:bodyPr>
            <a:normAutofit/>
          </a:bodyPr>
          <a:lstStyle/>
          <a:p>
            <a:r>
              <a:rPr lang="en-US" sz="2400" dirty="0" err="1"/>
              <a:t>chrono</a:t>
            </a:r>
            <a:r>
              <a:rPr lang="en-US" sz="2400" dirty="0"/>
              <a:t> calendars &amp; </a:t>
            </a:r>
            <a:r>
              <a:rPr lang="en-US" sz="2400" dirty="0" err="1"/>
              <a:t>timezones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5139809" y="563562"/>
            <a:ext cx="3662636" cy="609600"/>
          </a:xfrm>
          <a:prstGeom prst="roundRect">
            <a:avLst/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Howard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Hinnant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: Design Rationale for Chrono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www.youtube.com/watch?v=adSAN282YIw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23788" y="2128844"/>
            <a:ext cx="4578657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b="1" dirty="0" err="1"/>
              <a:t>year_month_day</a:t>
            </a:r>
            <a:r>
              <a:rPr lang="en-US" b="1" dirty="0"/>
              <a:t> </a:t>
            </a:r>
            <a:r>
              <a:rPr lang="en-US" dirty="0" err="1"/>
              <a:t>ymd</a:t>
            </a:r>
            <a:r>
              <a:rPr lang="en-US" dirty="0"/>
              <a:t> = 14d/11/2019;</a:t>
            </a:r>
          </a:p>
          <a:p>
            <a:r>
              <a:rPr lang="en-US" b="1" dirty="0" err="1"/>
              <a:t>sys_days</a:t>
            </a:r>
            <a:r>
              <a:rPr lang="en-US" dirty="0"/>
              <a:t> d{ </a:t>
            </a:r>
            <a:r>
              <a:rPr lang="en-US" dirty="0" err="1"/>
              <a:t>ymd</a:t>
            </a:r>
            <a:r>
              <a:rPr lang="en-US" dirty="0"/>
              <a:t>};</a:t>
            </a:r>
          </a:p>
          <a:p>
            <a:r>
              <a:rPr lang="en-US" dirty="0"/>
              <a:t>d += </a:t>
            </a:r>
            <a:r>
              <a:rPr lang="en-US" b="1" dirty="0"/>
              <a:t>weeks</a:t>
            </a:r>
            <a:r>
              <a:rPr lang="en-US" dirty="0"/>
              <a:t>{ 1};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ymd</a:t>
            </a:r>
            <a:r>
              <a:rPr lang="en-US" dirty="0"/>
              <a:t> &lt;&lt; d &lt;&lt; </a:t>
            </a:r>
            <a:r>
              <a:rPr lang="en-US" b="1" dirty="0"/>
              <a:t>format</a:t>
            </a:r>
            <a:r>
              <a:rPr lang="en-US" dirty="0"/>
              <a:t>( "</a:t>
            </a:r>
            <a:r>
              <a:rPr lang="en-US" b="1" dirty="0"/>
              <a:t>{:%</a:t>
            </a:r>
            <a:r>
              <a:rPr lang="en-US" b="1" dirty="0" err="1"/>
              <a:t>d.%m.%Y</a:t>
            </a:r>
            <a:r>
              <a:rPr lang="en-US" b="1" dirty="0"/>
              <a:t>}</a:t>
            </a:r>
            <a:r>
              <a:rPr lang="en-US" dirty="0"/>
              <a:t>", </a:t>
            </a:r>
            <a:r>
              <a:rPr lang="en-US" dirty="0" err="1"/>
              <a:t>ymd</a:t>
            </a:r>
            <a:r>
              <a:rPr lang="en-US" dirty="0"/>
              <a:t>);</a:t>
            </a:r>
          </a:p>
          <a:p>
            <a:r>
              <a:rPr lang="en-US" dirty="0"/>
              <a:t>auto d2 = </a:t>
            </a:r>
            <a:r>
              <a:rPr lang="en-US" b="1" dirty="0"/>
              <a:t>Thursday</a:t>
            </a:r>
            <a:r>
              <a:rPr lang="en-US" dirty="0"/>
              <a:t>[2]/</a:t>
            </a:r>
            <a:r>
              <a:rPr lang="en-US" b="1" dirty="0"/>
              <a:t>November</a:t>
            </a:r>
            <a:r>
              <a:rPr lang="en-US" dirty="0"/>
              <a:t>/2019;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93252" y="5781307"/>
            <a:ext cx="5509193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auto </a:t>
            </a:r>
            <a:r>
              <a:rPr lang="en-US" dirty="0" err="1"/>
              <a:t>zt</a:t>
            </a:r>
            <a:r>
              <a:rPr lang="en-US" dirty="0"/>
              <a:t> = </a:t>
            </a:r>
            <a:r>
              <a:rPr lang="en-US" dirty="0" err="1"/>
              <a:t>chrono</a:t>
            </a:r>
            <a:r>
              <a:rPr lang="en-US" dirty="0"/>
              <a:t>::</a:t>
            </a:r>
            <a:r>
              <a:rPr lang="en-US" b="1" dirty="0" err="1"/>
              <a:t>zoned_time</a:t>
            </a:r>
            <a:r>
              <a:rPr lang="en-US" dirty="0"/>
              <a:t>{..}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b="1" dirty="0"/>
              <a:t>format</a:t>
            </a:r>
            <a:r>
              <a:rPr lang="en-US" dirty="0"/>
              <a:t>( </a:t>
            </a:r>
            <a:r>
              <a:rPr lang="en-US" b="1" dirty="0"/>
              <a:t>locale</a:t>
            </a:r>
            <a:r>
              <a:rPr lang="en-US" dirty="0"/>
              <a:t>{ "</a:t>
            </a:r>
            <a:r>
              <a:rPr lang="en-US" dirty="0" err="1"/>
              <a:t>cs_CZ</a:t>
            </a:r>
            <a:r>
              <a:rPr lang="en-US" dirty="0"/>
              <a:t>"}, "Local time: </a:t>
            </a:r>
            <a:r>
              <a:rPr lang="en-US" b="1" dirty="0"/>
              <a:t>{:%c}</a:t>
            </a:r>
            <a:r>
              <a:rPr lang="en-US" dirty="0"/>
              <a:t>", </a:t>
            </a:r>
            <a:r>
              <a:rPr lang="en-US" dirty="0" err="1"/>
              <a:t>zt</a:t>
            </a:r>
            <a:r>
              <a:rPr lang="en-US" dirty="0"/>
              <a:t>)</a:t>
            </a:r>
          </a:p>
          <a:p>
            <a:r>
              <a:rPr lang="en-US" dirty="0"/>
              <a:t>     &lt;&lt; format( "</a:t>
            </a:r>
            <a:r>
              <a:rPr lang="en-US" b="1" dirty="0"/>
              <a:t>{:%</a:t>
            </a:r>
            <a:r>
              <a:rPr lang="en-US" b="1" dirty="0" err="1"/>
              <a:t>d.%m.%Y</a:t>
            </a:r>
            <a:r>
              <a:rPr lang="en-US" b="1" dirty="0"/>
              <a:t> %T}</a:t>
            </a:r>
            <a:r>
              <a:rPr lang="en-US" dirty="0"/>
              <a:t>", </a:t>
            </a:r>
            <a:r>
              <a:rPr lang="en-US" dirty="0" err="1"/>
              <a:t>zt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6330395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optional, any, variant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69755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variant </a:t>
            </a:r>
            <a:r>
              <a:rPr lang="en-US" dirty="0"/>
              <a:t>&amp; visit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36804" y="731570"/>
            <a:ext cx="4359367" cy="327782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#include &lt;variant&gt;</a:t>
            </a:r>
          </a:p>
          <a:p>
            <a:r>
              <a:rPr lang="en-US" dirty="0"/>
              <a:t>using </a:t>
            </a:r>
            <a:r>
              <a:rPr lang="en-US" dirty="0" err="1"/>
              <a:t>myvar</a:t>
            </a:r>
            <a:r>
              <a:rPr lang="en-US" dirty="0"/>
              <a:t> = </a:t>
            </a:r>
            <a:r>
              <a:rPr lang="en-US" b="1" dirty="0"/>
              <a:t>variant</a:t>
            </a:r>
            <a:r>
              <a:rPr lang="en-US" dirty="0"/>
              <a:t>&lt;</a:t>
            </a:r>
            <a:r>
              <a:rPr lang="en-US" b="1" dirty="0"/>
              <a:t>int</a:t>
            </a:r>
            <a:r>
              <a:rPr lang="en-US" dirty="0"/>
              <a:t>, </a:t>
            </a:r>
            <a:r>
              <a:rPr lang="en-US" b="1" dirty="0"/>
              <a:t>double</a:t>
            </a:r>
            <a:r>
              <a:rPr lang="en-US" dirty="0"/>
              <a:t>, </a:t>
            </a:r>
            <a:r>
              <a:rPr lang="en-US" b="1" dirty="0"/>
              <a:t>string</a:t>
            </a:r>
            <a:r>
              <a:rPr lang="en-US" dirty="0"/>
              <a:t>&gt;;</a:t>
            </a:r>
          </a:p>
          <a:p>
            <a:r>
              <a:rPr lang="en-US" dirty="0" err="1"/>
              <a:t>myvar</a:t>
            </a:r>
            <a:r>
              <a:rPr lang="en-US" dirty="0"/>
              <a:t> </a:t>
            </a:r>
            <a:r>
              <a:rPr lang="en-US" sz="1200" dirty="0"/>
              <a:t>v, w;</a:t>
            </a:r>
          </a:p>
          <a:p>
            <a:r>
              <a:rPr lang="en-US" sz="1200" dirty="0"/>
              <a:t>v = 12;</a:t>
            </a:r>
          </a:p>
          <a:p>
            <a:r>
              <a:rPr lang="en-US" sz="1200" dirty="0"/>
              <a:t>auto x = </a:t>
            </a:r>
            <a:r>
              <a:rPr lang="en-US" sz="1200" b="1" dirty="0"/>
              <a:t>get</a:t>
            </a:r>
            <a:r>
              <a:rPr lang="en-US" sz="1200" dirty="0"/>
              <a:t>&lt;</a:t>
            </a:r>
            <a:r>
              <a:rPr lang="en-US" sz="1200" b="1" dirty="0"/>
              <a:t>int</a:t>
            </a:r>
            <a:r>
              <a:rPr lang="en-US" sz="1200" dirty="0"/>
              <a:t>&gt;(v);</a:t>
            </a:r>
          </a:p>
          <a:p>
            <a:r>
              <a:rPr lang="en-US" sz="1200" dirty="0"/>
              <a:t>v = "</a:t>
            </a:r>
            <a:r>
              <a:rPr lang="en-US" sz="1200" dirty="0" err="1"/>
              <a:t>abcd</a:t>
            </a:r>
            <a:r>
              <a:rPr lang="en-US" sz="1200" dirty="0"/>
              <a:t>";</a:t>
            </a:r>
          </a:p>
          <a:p>
            <a:r>
              <a:rPr lang="en-US" sz="1200" dirty="0"/>
              <a:t>auto y = </a:t>
            </a:r>
            <a:r>
              <a:rPr lang="en-US" sz="1200" b="1" dirty="0"/>
              <a:t>get</a:t>
            </a:r>
            <a:r>
              <a:rPr lang="en-US" sz="1200" dirty="0"/>
              <a:t>&lt;</a:t>
            </a:r>
            <a:r>
              <a:rPr lang="en-US" sz="1200" b="1" dirty="0"/>
              <a:t>2</a:t>
            </a:r>
            <a:r>
              <a:rPr lang="en-US" sz="1200" dirty="0"/>
              <a:t>&gt;(v);</a:t>
            </a:r>
          </a:p>
          <a:p>
            <a:r>
              <a:rPr lang="en-US" sz="1200" dirty="0"/>
              <a:t>w = v;</a:t>
            </a:r>
          </a:p>
          <a:p>
            <a:endParaRPr lang="en-US" sz="1200" b="1" dirty="0"/>
          </a:p>
          <a:p>
            <a:r>
              <a:rPr lang="en-US" sz="1200" dirty="0" err="1"/>
              <a:t>cout</a:t>
            </a:r>
            <a:r>
              <a:rPr lang="en-US" sz="1200" dirty="0"/>
              <a:t> &lt;&lt; </a:t>
            </a:r>
            <a:r>
              <a:rPr lang="en-US" sz="1200" dirty="0" err="1"/>
              <a:t>v.</a:t>
            </a:r>
            <a:r>
              <a:rPr lang="en-US" sz="1200" b="1" dirty="0" err="1"/>
              <a:t>index</a:t>
            </a:r>
            <a:r>
              <a:rPr lang="en-US" sz="1200" dirty="0"/>
              <a:t>();</a:t>
            </a:r>
            <a:r>
              <a:rPr lang="cs-CZ" sz="1200" dirty="0"/>
              <a:t>    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// 2</a:t>
            </a:r>
          </a:p>
          <a:p>
            <a:r>
              <a:rPr lang="en-US" sz="1200" dirty="0"/>
              <a:t>if( </a:t>
            </a:r>
            <a:r>
              <a:rPr lang="en-US" sz="1200" b="1" dirty="0" err="1"/>
              <a:t>holds_alternative</a:t>
            </a:r>
            <a:r>
              <a:rPr lang="en-US" sz="1200" dirty="0"/>
              <a:t>&lt;string&gt;(v))</a:t>
            </a:r>
          </a:p>
          <a:p>
            <a:r>
              <a:rPr lang="en-US" sz="1200" dirty="0"/>
              <a:t>  ....</a:t>
            </a:r>
          </a:p>
          <a:p>
            <a:endParaRPr lang="en-US" sz="1200" dirty="0"/>
          </a:p>
          <a:p>
            <a:r>
              <a:rPr lang="en-US" sz="1200" dirty="0"/>
              <a:t>if( auto </a:t>
            </a:r>
            <a:r>
              <a:rPr lang="en-US" sz="1200" dirty="0" err="1"/>
              <a:t>pv</a:t>
            </a:r>
            <a:r>
              <a:rPr lang="en-US" sz="1200" dirty="0"/>
              <a:t> = </a:t>
            </a:r>
            <a:r>
              <a:rPr lang="en-US" sz="1200" b="1" dirty="0" err="1"/>
              <a:t>get_if</a:t>
            </a:r>
            <a:r>
              <a:rPr lang="en-US" sz="1200" dirty="0"/>
              <a:t>&lt;int&gt;(</a:t>
            </a:r>
            <a:r>
              <a:rPr lang="en-US" sz="1200" b="1" dirty="0"/>
              <a:t>&amp;</a:t>
            </a:r>
            <a:r>
              <a:rPr lang="en-US" sz="1200" dirty="0"/>
              <a:t>v))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cout</a:t>
            </a:r>
            <a:r>
              <a:rPr lang="en-US" sz="1200" dirty="0"/>
              <a:t> &lt;&lt; </a:t>
            </a:r>
            <a:r>
              <a:rPr lang="en-US" sz="1200" b="1" dirty="0"/>
              <a:t>*</a:t>
            </a:r>
            <a:r>
              <a:rPr lang="en-US" sz="1200" dirty="0" err="1"/>
              <a:t>pv</a:t>
            </a:r>
            <a:r>
              <a:rPr lang="en-US" sz="1200" dirty="0"/>
              <a:t>;</a:t>
            </a:r>
          </a:p>
          <a:p>
            <a:r>
              <a:rPr lang="en-US" sz="1200" dirty="0"/>
              <a:t>else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cout</a:t>
            </a:r>
            <a:r>
              <a:rPr lang="en-US" sz="1200" dirty="0"/>
              <a:t> &lt;&lt; "not an integer";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752156" y="1279480"/>
            <a:ext cx="1247508" cy="566136"/>
          </a:xfrm>
          <a:prstGeom prst="wedgeRoundRectCallout">
            <a:avLst>
              <a:gd name="adj1" fmla="val -189349"/>
              <a:gd name="adj2" fmla="val 1824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řístup pro konkrétní typ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F4AFE4-8358-4A1F-9F64-CCC72C360141}"/>
              </a:ext>
            </a:extLst>
          </p:cNvPr>
          <p:cNvSpPr txBox="1"/>
          <p:nvPr/>
        </p:nvSpPr>
        <p:spPr>
          <a:xfrm>
            <a:off x="1196741" y="4711422"/>
            <a:ext cx="6439494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sv-SE" dirty="0"/>
              <a:t>vector&lt; myvar&gt; vec{ </a:t>
            </a:r>
            <a:r>
              <a:rPr lang="sv-SE" b="1" dirty="0"/>
              <a:t>1</a:t>
            </a:r>
            <a:r>
              <a:rPr lang="sv-SE" dirty="0"/>
              <a:t>, </a:t>
            </a:r>
            <a:r>
              <a:rPr lang="sv-SE" b="1" dirty="0"/>
              <a:t>2.1</a:t>
            </a:r>
            <a:r>
              <a:rPr lang="sv-SE" dirty="0"/>
              <a:t>, </a:t>
            </a:r>
            <a:r>
              <a:rPr lang="sv-SE" b="1" dirty="0"/>
              <a:t>"tri"</a:t>
            </a:r>
            <a:r>
              <a:rPr lang="sv-SE" dirty="0"/>
              <a:t> };</a:t>
            </a:r>
          </a:p>
          <a:p>
            <a:r>
              <a:rPr lang="en-US" dirty="0"/>
              <a:t>for (auto&amp;&amp; </a:t>
            </a:r>
            <a:r>
              <a:rPr lang="en-US" b="1" dirty="0"/>
              <a:t>v</a:t>
            </a:r>
            <a:r>
              <a:rPr lang="en-US" dirty="0"/>
              <a:t> : </a:t>
            </a:r>
            <a:r>
              <a:rPr lang="en-US" dirty="0" err="1"/>
              <a:t>vec</a:t>
            </a:r>
            <a:r>
              <a:rPr lang="en-US" dirty="0"/>
              <a:t>) {</a:t>
            </a:r>
          </a:p>
          <a:p>
            <a:r>
              <a:rPr lang="cs-CZ" dirty="0"/>
              <a:t>  </a:t>
            </a:r>
            <a:r>
              <a:rPr lang="fr-FR" b="1" dirty="0" err="1"/>
              <a:t>visit</a:t>
            </a:r>
            <a:r>
              <a:rPr lang="fr-FR" dirty="0"/>
              <a:t>( [](auto&amp;&amp; arg) { cout </a:t>
            </a:r>
            <a:r>
              <a:rPr lang="fr-FR" b="1" dirty="0"/>
              <a:t>&lt;&lt;</a:t>
            </a:r>
            <a:r>
              <a:rPr lang="fr-FR" dirty="0"/>
              <a:t> arg; }, </a:t>
            </a:r>
            <a:r>
              <a:rPr lang="fr-FR" b="1" dirty="0"/>
              <a:t>v</a:t>
            </a:r>
            <a:r>
              <a:rPr lang="fr-FR" dirty="0"/>
              <a:t>);</a:t>
            </a:r>
          </a:p>
          <a:p>
            <a:r>
              <a:rPr lang="cs-CZ" dirty="0"/>
              <a:t>  </a:t>
            </a:r>
            <a:r>
              <a:rPr lang="en-US" dirty="0" err="1"/>
              <a:t>myvar</a:t>
            </a:r>
            <a:r>
              <a:rPr lang="en-US" dirty="0"/>
              <a:t> w = </a:t>
            </a:r>
            <a:r>
              <a:rPr lang="en-US" b="1" dirty="0"/>
              <a:t>visit</a:t>
            </a:r>
            <a:r>
              <a:rPr lang="en-US" dirty="0"/>
              <a:t>( [](auto&amp;&amp; </a:t>
            </a:r>
            <a:r>
              <a:rPr lang="en-US" dirty="0" err="1"/>
              <a:t>arg</a:t>
            </a:r>
            <a:r>
              <a:rPr lang="en-US" dirty="0"/>
              <a:t>) -&gt; </a:t>
            </a:r>
            <a:r>
              <a:rPr lang="en-US" dirty="0" err="1"/>
              <a:t>myvar</a:t>
            </a:r>
            <a:r>
              <a:rPr lang="en-US" dirty="0"/>
              <a:t> { return </a:t>
            </a:r>
            <a:r>
              <a:rPr lang="en-US" dirty="0" err="1"/>
              <a:t>arg</a:t>
            </a:r>
            <a:r>
              <a:rPr lang="en-US" dirty="0"/>
              <a:t> + </a:t>
            </a:r>
            <a:r>
              <a:rPr lang="en-US" dirty="0" err="1"/>
              <a:t>arg</a:t>
            </a:r>
            <a:r>
              <a:rPr lang="en-US" dirty="0"/>
              <a:t>; }, </a:t>
            </a:r>
            <a:r>
              <a:rPr lang="en-US" b="1" dirty="0"/>
              <a:t>v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Rounded Rectangular Callout 6">
            <a:extLst>
              <a:ext uri="{FF2B5EF4-FFF2-40B4-BE49-F238E27FC236}">
                <a16:creationId xmlns:a16="http://schemas.microsoft.com/office/drawing/2014/main" id="{5D431D69-F24C-4443-8887-C07A3631A8A8}"/>
              </a:ext>
            </a:extLst>
          </p:cNvPr>
          <p:cNvSpPr/>
          <p:nvPr/>
        </p:nvSpPr>
        <p:spPr>
          <a:xfrm>
            <a:off x="6752156" y="1923483"/>
            <a:ext cx="1247508" cy="566136"/>
          </a:xfrm>
          <a:prstGeom prst="wedgeRoundRectCallout">
            <a:avLst>
              <a:gd name="adj1" fmla="val -189349"/>
              <a:gd name="adj2" fmla="val -31819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p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řístup</a:t>
            </a:r>
            <a:br>
              <a:rPr lang="cs-CZ" sz="1400" dirty="0">
                <a:solidFill>
                  <a:srgbClr val="456A1C"/>
                </a:solidFill>
                <a:latin typeface="+mj-lt"/>
              </a:rPr>
            </a:br>
            <a:r>
              <a:rPr lang="cs-CZ" sz="1400" dirty="0">
                <a:solidFill>
                  <a:srgbClr val="456A1C"/>
                </a:solidFill>
                <a:latin typeface="+mj-lt"/>
              </a:rPr>
              <a:t>přes index</a:t>
            </a:r>
          </a:p>
        </p:txBody>
      </p:sp>
      <p:sp>
        <p:nvSpPr>
          <p:cNvPr id="13" name="Rounded Rectangular Callout 6">
            <a:extLst>
              <a:ext uri="{FF2B5EF4-FFF2-40B4-BE49-F238E27FC236}">
                <a16:creationId xmlns:a16="http://schemas.microsoft.com/office/drawing/2014/main" id="{B3AF9055-8F87-4652-81F4-021DA9A3842A}"/>
              </a:ext>
            </a:extLst>
          </p:cNvPr>
          <p:cNvSpPr/>
          <p:nvPr/>
        </p:nvSpPr>
        <p:spPr>
          <a:xfrm>
            <a:off x="520582" y="1675230"/>
            <a:ext cx="1247508" cy="340772"/>
          </a:xfrm>
          <a:prstGeom prst="wedgeRoundRectCallout">
            <a:avLst>
              <a:gd name="adj1" fmla="val 83269"/>
              <a:gd name="adj2" fmla="val -90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změna typu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3730688" y="6006023"/>
            <a:ext cx="1371601" cy="559869"/>
          </a:xfrm>
          <a:prstGeom prst="wedgeRoundRectCallout">
            <a:avLst>
              <a:gd name="adj1" fmla="val 24"/>
              <a:gd name="adj2" fmla="val -12779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návratový typ: opět variant</a:t>
            </a:r>
          </a:p>
        </p:txBody>
      </p:sp>
      <p:sp>
        <p:nvSpPr>
          <p:cNvPr id="14" name="Rounded Rectangular Callout 10">
            <a:extLst>
              <a:ext uri="{FF2B5EF4-FFF2-40B4-BE49-F238E27FC236}">
                <a16:creationId xmlns:a16="http://schemas.microsoft.com/office/drawing/2014/main" id="{4E983251-03E8-4993-B200-6C4A6C992897}"/>
              </a:ext>
            </a:extLst>
          </p:cNvPr>
          <p:cNvSpPr/>
          <p:nvPr/>
        </p:nvSpPr>
        <p:spPr>
          <a:xfrm>
            <a:off x="5019404" y="4493962"/>
            <a:ext cx="1371601" cy="434919"/>
          </a:xfrm>
          <a:prstGeom prst="wedgeRoundRectCallout">
            <a:avLst>
              <a:gd name="adj1" fmla="val -98222"/>
              <a:gd name="adj2" fmla="val 9230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polymorfní kód</a:t>
            </a:r>
          </a:p>
        </p:txBody>
      </p:sp>
    </p:spTree>
    <p:extLst>
      <p:ext uri="{BB962C8B-B14F-4D97-AF65-F5344CB8AC3E}">
        <p14:creationId xmlns:p14="http://schemas.microsoft.com/office/powerpoint/2010/main" val="172403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variant </a:t>
            </a:r>
            <a:r>
              <a:rPr lang="en-US" dirty="0"/>
              <a:t>&amp;</a:t>
            </a:r>
            <a:r>
              <a:rPr lang="cs-CZ" dirty="0"/>
              <a:t> visit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7791" y="3393948"/>
            <a:ext cx="7017398" cy="215443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template&lt;class... </a:t>
            </a:r>
            <a:r>
              <a:rPr lang="en-US" dirty="0" err="1"/>
              <a:t>Ts</a:t>
            </a:r>
            <a:r>
              <a:rPr lang="en-US" dirty="0"/>
              <a:t>&gt;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b="1" dirty="0"/>
              <a:t>overload</a:t>
            </a:r>
            <a:r>
              <a:rPr lang="en-US" dirty="0"/>
              <a:t> : </a:t>
            </a:r>
            <a:r>
              <a:rPr lang="en-US" dirty="0" err="1"/>
              <a:t>Ts</a:t>
            </a:r>
            <a:r>
              <a:rPr lang="en-US" dirty="0"/>
              <a:t>... { using </a:t>
            </a:r>
            <a:r>
              <a:rPr lang="en-US" dirty="0" err="1"/>
              <a:t>Ts</a:t>
            </a:r>
            <a:r>
              <a:rPr lang="en-US" dirty="0"/>
              <a:t>::</a:t>
            </a:r>
            <a:r>
              <a:rPr lang="en-US" b="1" dirty="0"/>
              <a:t>operator()</a:t>
            </a:r>
            <a:r>
              <a:rPr lang="en-US" dirty="0"/>
              <a:t>...; };</a:t>
            </a:r>
          </a:p>
          <a:p>
            <a:r>
              <a:rPr lang="en-US" dirty="0"/>
              <a:t>template&lt;class... </a:t>
            </a:r>
            <a:r>
              <a:rPr lang="en-US" dirty="0" err="1"/>
              <a:t>Ts</a:t>
            </a:r>
            <a:r>
              <a:rPr lang="en-US" dirty="0"/>
              <a:t>&gt; </a:t>
            </a:r>
            <a:r>
              <a:rPr lang="en-US" b="1" dirty="0"/>
              <a:t>overload</a:t>
            </a:r>
            <a:r>
              <a:rPr lang="en-US" dirty="0"/>
              <a:t>(</a:t>
            </a:r>
            <a:r>
              <a:rPr lang="en-US" dirty="0" err="1"/>
              <a:t>Ts</a:t>
            </a:r>
            <a:r>
              <a:rPr lang="en-US" dirty="0"/>
              <a:t>...) -&gt; </a:t>
            </a:r>
            <a:r>
              <a:rPr lang="en-US" b="1" dirty="0"/>
              <a:t>overload</a:t>
            </a:r>
            <a:r>
              <a:rPr lang="en-US" dirty="0"/>
              <a:t>&lt;</a:t>
            </a:r>
            <a:r>
              <a:rPr lang="en-US" dirty="0" err="1"/>
              <a:t>Ts</a:t>
            </a:r>
            <a:r>
              <a:rPr lang="en-US" dirty="0"/>
              <a:t>...&gt;;</a:t>
            </a:r>
          </a:p>
          <a:p>
            <a:endParaRPr lang="cs-CZ" dirty="0"/>
          </a:p>
          <a:p>
            <a:r>
              <a:rPr lang="en-US" dirty="0"/>
              <a:t>for (auto&amp;&amp; </a:t>
            </a:r>
            <a:r>
              <a:rPr lang="en-US" b="1" dirty="0"/>
              <a:t>v</a:t>
            </a:r>
            <a:r>
              <a:rPr lang="en-US" dirty="0"/>
              <a:t> : </a:t>
            </a:r>
            <a:r>
              <a:rPr lang="en-US" dirty="0" err="1"/>
              <a:t>vec</a:t>
            </a:r>
            <a:r>
              <a:rPr lang="en-US" dirty="0"/>
              <a:t>) {</a:t>
            </a:r>
          </a:p>
          <a:p>
            <a:r>
              <a:rPr lang="cs-CZ" dirty="0"/>
              <a:t>  </a:t>
            </a:r>
            <a:r>
              <a:rPr lang="en-US" b="1" dirty="0"/>
              <a:t>visit</a:t>
            </a:r>
            <a:r>
              <a:rPr lang="en-US" dirty="0"/>
              <a:t>( </a:t>
            </a:r>
            <a:r>
              <a:rPr lang="en-US" b="1" dirty="0"/>
              <a:t>overload</a:t>
            </a:r>
            <a:r>
              <a:rPr lang="cs-CZ" dirty="0"/>
              <a:t> </a:t>
            </a:r>
            <a:r>
              <a:rPr lang="en-US" dirty="0"/>
              <a:t>{</a:t>
            </a:r>
          </a:p>
          <a:p>
            <a:r>
              <a:rPr lang="cs-CZ" dirty="0"/>
              <a:t>    </a:t>
            </a:r>
            <a:r>
              <a:rPr lang="en-US" dirty="0"/>
              <a:t>[](auto </a:t>
            </a:r>
            <a:r>
              <a:rPr lang="en-US" dirty="0" err="1"/>
              <a:t>arg</a:t>
            </a:r>
            <a:r>
              <a:rPr lang="en-US" dirty="0"/>
              <a:t>) {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arg</a:t>
            </a:r>
            <a:r>
              <a:rPr lang="en-US" dirty="0"/>
              <a:t>; },</a:t>
            </a:r>
          </a:p>
          <a:p>
            <a:r>
              <a:rPr lang="cs-CZ" dirty="0"/>
              <a:t>    </a:t>
            </a:r>
            <a:r>
              <a:rPr lang="en-US" dirty="0"/>
              <a:t>[](double </a:t>
            </a:r>
            <a:r>
              <a:rPr lang="en-US" dirty="0" err="1"/>
              <a:t>arg</a:t>
            </a:r>
            <a:r>
              <a:rPr lang="en-US" dirty="0"/>
              <a:t>) { </a:t>
            </a:r>
            <a:r>
              <a:rPr lang="en-US" dirty="0" err="1"/>
              <a:t>cout</a:t>
            </a:r>
            <a:r>
              <a:rPr lang="en-US" dirty="0"/>
              <a:t> &lt;&lt; fixed &lt;&lt; </a:t>
            </a:r>
            <a:r>
              <a:rPr lang="en-US" dirty="0" err="1"/>
              <a:t>arg</a:t>
            </a:r>
            <a:r>
              <a:rPr lang="en-US" dirty="0"/>
              <a:t>; },</a:t>
            </a:r>
          </a:p>
          <a:p>
            <a:r>
              <a:rPr lang="cs-CZ" dirty="0"/>
              <a:t>    </a:t>
            </a:r>
            <a:r>
              <a:rPr lang="en-US" dirty="0"/>
              <a:t>[](</a:t>
            </a:r>
            <a:r>
              <a:rPr lang="en-US" dirty="0" err="1"/>
              <a:t>const</a:t>
            </a:r>
            <a:r>
              <a:rPr lang="en-US" dirty="0"/>
              <a:t> string&amp; </a:t>
            </a:r>
            <a:r>
              <a:rPr lang="en-US" dirty="0" err="1"/>
              <a:t>arg</a:t>
            </a:r>
            <a:r>
              <a:rPr lang="en-US" dirty="0"/>
              <a:t>) { </a:t>
            </a:r>
            <a:r>
              <a:rPr lang="en-US" dirty="0" err="1"/>
              <a:t>cout</a:t>
            </a:r>
            <a:r>
              <a:rPr lang="en-US" dirty="0"/>
              <a:t> &lt;&lt; quoted(</a:t>
            </a:r>
            <a:r>
              <a:rPr lang="en-US" dirty="0" err="1"/>
              <a:t>arg</a:t>
            </a:r>
            <a:r>
              <a:rPr lang="en-US" dirty="0"/>
              <a:t>); },</a:t>
            </a:r>
          </a:p>
          <a:p>
            <a:r>
              <a:rPr lang="cs-CZ" dirty="0"/>
              <a:t>  </a:t>
            </a:r>
            <a:r>
              <a:rPr lang="en-US" dirty="0"/>
              <a:t>}, </a:t>
            </a:r>
            <a:r>
              <a:rPr lang="en-US" b="1" dirty="0"/>
              <a:t>v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794976" y="4027183"/>
            <a:ext cx="3034699" cy="1272059"/>
          </a:xfrm>
          <a:prstGeom prst="wedgeRoundRectCallout">
            <a:avLst>
              <a:gd name="adj1" fmla="val -33271"/>
              <a:gd name="adj2" fmla="val -69815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variadic templates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custom argument deduction guides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pack expansions in using declarations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aggregate initialization</a:t>
            </a:r>
          </a:p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implicit constructors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2374829" y="5805933"/>
            <a:ext cx="1967899" cy="396766"/>
          </a:xfrm>
          <a:prstGeom prst="wedgeRoundRectCallout">
            <a:avLst>
              <a:gd name="adj1" fmla="val 26834"/>
              <a:gd name="adj2" fmla="val -22908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typově specifický kód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04FDBC-080B-46BD-B096-FCCA4DA42DFB}"/>
              </a:ext>
            </a:extLst>
          </p:cNvPr>
          <p:cNvSpPr txBox="1"/>
          <p:nvPr/>
        </p:nvSpPr>
        <p:spPr>
          <a:xfrm>
            <a:off x="1498720" y="951559"/>
            <a:ext cx="6146559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 err="1"/>
              <a:t>myvar</a:t>
            </a:r>
            <a:r>
              <a:rPr lang="en-US" dirty="0"/>
              <a:t> v { 3.14 };</a:t>
            </a:r>
          </a:p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b="1" dirty="0" err="1"/>
              <a:t>myVisitor</a:t>
            </a:r>
            <a:r>
              <a:rPr lang="en-US" dirty="0"/>
              <a:t> {</a:t>
            </a:r>
          </a:p>
          <a:p>
            <a:r>
              <a:rPr lang="en-US" dirty="0"/>
              <a:t>    void operator()( const </a:t>
            </a:r>
            <a:r>
              <a:rPr lang="en-US" b="1" dirty="0"/>
              <a:t>int</a:t>
            </a:r>
            <a:r>
              <a:rPr lang="en-US" dirty="0"/>
              <a:t>&amp; </a:t>
            </a:r>
            <a:r>
              <a:rPr lang="en-US" dirty="0" err="1"/>
              <a:t>i</a:t>
            </a:r>
            <a:r>
              <a:rPr lang="en-US" dirty="0"/>
              <a:t>)    const { </a:t>
            </a:r>
            <a:r>
              <a:rPr lang="en-US" b="1" dirty="0"/>
              <a:t>get&lt;int&gt;</a:t>
            </a:r>
            <a:r>
              <a:rPr lang="en-US" dirty="0"/>
              <a:t>(v).... }</a:t>
            </a:r>
          </a:p>
          <a:p>
            <a:r>
              <a:rPr lang="en-US" dirty="0"/>
              <a:t>    void operator()( const double&amp; f) const { .... }</a:t>
            </a:r>
          </a:p>
          <a:p>
            <a:r>
              <a:rPr lang="en-US" dirty="0"/>
              <a:t>    void operator()( </a:t>
            </a:r>
            <a:r>
              <a:rPr lang="en-US" dirty="0" err="1"/>
              <a:t>const</a:t>
            </a:r>
            <a:r>
              <a:rPr lang="en-US" dirty="0"/>
              <a:t> string&amp; s) </a:t>
            </a:r>
            <a:r>
              <a:rPr lang="en-US" dirty="0" err="1"/>
              <a:t>const</a:t>
            </a:r>
            <a:r>
              <a:rPr lang="en-US" dirty="0"/>
              <a:t> { .... }</a:t>
            </a:r>
          </a:p>
          <a:p>
            <a:r>
              <a:rPr lang="en-US" dirty="0"/>
              <a:t>};</a:t>
            </a:r>
          </a:p>
          <a:p>
            <a:r>
              <a:rPr lang="en-US" b="1" dirty="0"/>
              <a:t>visit</a:t>
            </a:r>
            <a:r>
              <a:rPr lang="en-US" dirty="0"/>
              <a:t>( </a:t>
            </a:r>
            <a:r>
              <a:rPr lang="en-US" b="1" dirty="0" err="1"/>
              <a:t>myVisitor</a:t>
            </a:r>
            <a:r>
              <a:rPr lang="en-US" dirty="0"/>
              <a:t>(), v);</a:t>
            </a:r>
          </a:p>
        </p:txBody>
      </p:sp>
      <p:sp>
        <p:nvSpPr>
          <p:cNvPr id="12" name="Rounded Rectangular Callout 9">
            <a:extLst>
              <a:ext uri="{FF2B5EF4-FFF2-40B4-BE49-F238E27FC236}">
                <a16:creationId xmlns:a16="http://schemas.microsoft.com/office/drawing/2014/main" id="{41F7225F-A429-4F7D-A5D4-B02CD913C225}"/>
              </a:ext>
            </a:extLst>
          </p:cNvPr>
          <p:cNvSpPr/>
          <p:nvPr/>
        </p:nvSpPr>
        <p:spPr>
          <a:xfrm>
            <a:off x="6790588" y="2245892"/>
            <a:ext cx="1967899" cy="396766"/>
          </a:xfrm>
          <a:prstGeom prst="wedgeRoundRectCallout">
            <a:avLst>
              <a:gd name="adj1" fmla="val -57746"/>
              <a:gd name="adj2" fmla="val -17352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typově specifický kód</a:t>
            </a:r>
          </a:p>
        </p:txBody>
      </p:sp>
    </p:spTree>
    <p:extLst>
      <p:ext uri="{BB962C8B-B14F-4D97-AF65-F5344CB8AC3E}">
        <p14:creationId xmlns:p14="http://schemas.microsoft.com/office/powerpoint/2010/main" val="96765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Moduly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81334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4"/>
            <a:ext cx="8971233" cy="4404596"/>
          </a:xfrm>
        </p:spPr>
        <p:txBody>
          <a:bodyPr>
            <a:normAutofit/>
          </a:bodyPr>
          <a:lstStyle/>
          <a:p>
            <a:r>
              <a:rPr lang="en-US" dirty="0" err="1"/>
              <a:t>separ</a:t>
            </a:r>
            <a:r>
              <a:rPr lang="cs-CZ" dirty="0"/>
              <a:t>átní kompilace</a:t>
            </a:r>
          </a:p>
          <a:p>
            <a:pPr lvl="1"/>
            <a:r>
              <a:rPr lang="cs-CZ" dirty="0"/>
              <a:t>50 let stará</a:t>
            </a:r>
          </a:p>
          <a:p>
            <a:pPr lvl="1"/>
            <a:r>
              <a:rPr lang="en-US" dirty="0"/>
              <a:t>#</a:t>
            </a:r>
            <a:r>
              <a:rPr lang="cs-CZ" dirty="0"/>
              <a:t>include</a:t>
            </a:r>
          </a:p>
          <a:p>
            <a:pPr lvl="2"/>
            <a:r>
              <a:rPr lang="cs-CZ" dirty="0"/>
              <a:t>mechanické vložení zdrojového textu</a:t>
            </a:r>
          </a:p>
          <a:p>
            <a:pPr lvl="2"/>
            <a:r>
              <a:rPr lang="cs-CZ" dirty="0"/>
              <a:t>mnohonásobná kompilace</a:t>
            </a:r>
            <a:endParaRPr lang="en-US" dirty="0"/>
          </a:p>
          <a:p>
            <a:pPr lvl="2"/>
            <a:r>
              <a:rPr lang="en-US" dirty="0" err="1"/>
              <a:t>rozd</a:t>
            </a:r>
            <a:r>
              <a:rPr lang="cs-CZ" dirty="0"/>
              <a:t>ělení </a:t>
            </a:r>
            <a:r>
              <a:rPr lang="en-US" dirty="0"/>
              <a:t>header/source</a:t>
            </a:r>
          </a:p>
          <a:p>
            <a:pPr lvl="2"/>
            <a:r>
              <a:rPr lang="cs-CZ" dirty="0"/>
              <a:t>one definition rule</a:t>
            </a:r>
            <a:endParaRPr lang="en-US" dirty="0"/>
          </a:p>
          <a:p>
            <a:pPr lvl="2"/>
            <a:r>
              <a:rPr lang="cs-CZ" dirty="0"/>
              <a:t>závislosti, cykly</a:t>
            </a:r>
          </a:p>
          <a:p>
            <a:r>
              <a:rPr lang="cs-CZ" dirty="0"/>
              <a:t>moduly</a:t>
            </a:r>
          </a:p>
          <a:p>
            <a:pPr lvl="1"/>
            <a:r>
              <a:rPr lang="en-US" dirty="0"/>
              <a:t>C++20</a:t>
            </a:r>
          </a:p>
          <a:p>
            <a:pPr lvl="2"/>
            <a:r>
              <a:rPr lang="en-US" dirty="0" err="1"/>
              <a:t>impl</a:t>
            </a:r>
            <a:r>
              <a:rPr lang="cs-CZ" dirty="0"/>
              <a:t>ementace</a:t>
            </a:r>
            <a:r>
              <a:rPr lang="en-US" dirty="0"/>
              <a:t> VS 19.8 (20.11.2020)</a:t>
            </a:r>
          </a:p>
          <a:p>
            <a:pPr lvl="2"/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zat</a:t>
            </a:r>
            <a:r>
              <a:rPr lang="cs-CZ" dirty="0"/>
              <a:t>í</a:t>
            </a:r>
            <a:r>
              <a:rPr lang="en-US" dirty="0"/>
              <a:t>m ne</a:t>
            </a:r>
          </a:p>
          <a:p>
            <a:pPr lvl="1"/>
            <a:r>
              <a:rPr lang="en-US" dirty="0"/>
              <a:t>export/import</a:t>
            </a:r>
          </a:p>
          <a:p>
            <a:pPr lvl="1"/>
            <a:r>
              <a:rPr lang="en-US" dirty="0" err="1"/>
              <a:t>integrace</a:t>
            </a:r>
            <a:r>
              <a:rPr lang="en-US" dirty="0"/>
              <a:t> s build syst</a:t>
            </a:r>
            <a:r>
              <a:rPr lang="cs-CZ" dirty="0"/>
              <a:t>é</a:t>
            </a:r>
            <a:r>
              <a:rPr lang="en-US" dirty="0"/>
              <a:t>mem</a:t>
            </a:r>
            <a:endParaRPr lang="cs-CZ" dirty="0"/>
          </a:p>
          <a:p>
            <a:pPr lvl="1"/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vs. import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343122" y="5333211"/>
            <a:ext cx="3159047" cy="1050640"/>
          </a:xfrm>
          <a:prstGeom prst="wedgeRectCallout">
            <a:avLst>
              <a:gd name="adj1" fmla="val 49463"/>
              <a:gd name="adj2" fmla="val 4643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Install: C++ Modules for v142 build tools</a:t>
            </a:r>
          </a:p>
          <a:p>
            <a:endParaRPr lang="en-US" sz="300" dirty="0">
              <a:solidFill>
                <a:srgbClr val="456A1C"/>
              </a:solidFill>
              <a:latin typeface="+mj-lt"/>
            </a:endParaRP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Project properties: Language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C++ Language Standard: /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std:c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++latest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Enable C++ Modules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5BC917-35DB-44A0-BE96-70222B82B555}"/>
              </a:ext>
            </a:extLst>
          </p:cNvPr>
          <p:cNvSpPr txBox="1"/>
          <p:nvPr/>
        </p:nvSpPr>
        <p:spPr>
          <a:xfrm>
            <a:off x="5764394" y="2562368"/>
            <a:ext cx="3159048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b="1" dirty="0" err="1"/>
              <a:t>std.core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 err="1"/>
              <a:t>int</a:t>
            </a:r>
            <a:r>
              <a:rPr lang="fr-FR" dirty="0"/>
              <a:t> main()</a:t>
            </a:r>
          </a:p>
          <a:p>
            <a:r>
              <a:rPr lang="fr-FR" dirty="0"/>
              <a:t>{</a:t>
            </a:r>
          </a:p>
          <a:p>
            <a:r>
              <a:rPr lang="fr-FR" dirty="0"/>
              <a:t>    std::cout &lt;&lt; </a:t>
            </a:r>
            <a:r>
              <a:rPr lang="en-US" dirty="0"/>
              <a:t>"</a:t>
            </a:r>
            <a:r>
              <a:rPr lang="fr-FR" dirty="0"/>
              <a:t>Modules</a:t>
            </a:r>
            <a:r>
              <a:rPr lang="en-US" dirty="0"/>
              <a:t>"</a:t>
            </a:r>
            <a:r>
              <a:rPr lang="fr-FR" dirty="0"/>
              <a:t>;</a:t>
            </a:r>
          </a:p>
          <a:p>
            <a:r>
              <a:rPr lang="fr-FR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E186D-A5B5-4647-91AA-A8D59EFC5825}"/>
              </a:ext>
            </a:extLst>
          </p:cNvPr>
          <p:cNvSpPr txBox="1"/>
          <p:nvPr/>
        </p:nvSpPr>
        <p:spPr>
          <a:xfrm>
            <a:off x="5764394" y="758128"/>
            <a:ext cx="3159048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fr-FR" b="1" dirty="0"/>
              <a:t>#include</a:t>
            </a:r>
            <a:r>
              <a:rPr lang="cs-CZ" b="1" dirty="0"/>
              <a:t> </a:t>
            </a:r>
            <a:r>
              <a:rPr lang="en-US" b="1" dirty="0"/>
              <a:t>&lt;iostream&gt;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int</a:t>
            </a:r>
            <a:r>
              <a:rPr lang="fr-FR" dirty="0"/>
              <a:t> main()</a:t>
            </a:r>
          </a:p>
          <a:p>
            <a:r>
              <a:rPr lang="fr-FR" dirty="0"/>
              <a:t>{</a:t>
            </a:r>
          </a:p>
          <a:p>
            <a:r>
              <a:rPr lang="fr-FR" dirty="0"/>
              <a:t>    std::cout &lt;&lt; </a:t>
            </a:r>
            <a:r>
              <a:rPr lang="en-US" dirty="0"/>
              <a:t>"I</a:t>
            </a:r>
            <a:r>
              <a:rPr lang="fr-FR" dirty="0" err="1"/>
              <a:t>ncludes</a:t>
            </a:r>
            <a:r>
              <a:rPr lang="en-US" dirty="0"/>
              <a:t>"</a:t>
            </a:r>
            <a:r>
              <a:rPr lang="fr-FR" dirty="0"/>
              <a:t>;</a:t>
            </a:r>
          </a:p>
          <a:p>
            <a:r>
              <a:rPr lang="fr-FR" dirty="0"/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91D644-8748-42F2-BFAC-FCE03264D0EC}"/>
              </a:ext>
            </a:extLst>
          </p:cNvPr>
          <p:cNvSpPr/>
          <p:nvPr/>
        </p:nvSpPr>
        <p:spPr>
          <a:xfrm>
            <a:off x="4990887" y="4453343"/>
            <a:ext cx="1122680" cy="457200"/>
          </a:xfrm>
          <a:prstGeom prst="rect">
            <a:avLst/>
          </a:prstGeom>
          <a:solidFill>
            <a:srgbClr val="DAEFC3"/>
          </a:solidFill>
          <a:ln w="25400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lib.ixx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B75FE0-3B24-452B-9A78-082370E969B8}"/>
              </a:ext>
            </a:extLst>
          </p:cNvPr>
          <p:cNvSpPr/>
          <p:nvPr/>
        </p:nvSpPr>
        <p:spPr>
          <a:xfrm>
            <a:off x="4990887" y="5855103"/>
            <a:ext cx="112268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 cmpd="sng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lib.bmi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E3DA4E-B0BA-428B-8AD1-194D92C16189}"/>
              </a:ext>
            </a:extLst>
          </p:cNvPr>
          <p:cNvSpPr/>
          <p:nvPr/>
        </p:nvSpPr>
        <p:spPr>
          <a:xfrm>
            <a:off x="7429287" y="5154223"/>
            <a:ext cx="1122680" cy="457200"/>
          </a:xfrm>
          <a:prstGeom prst="rect">
            <a:avLst/>
          </a:prstGeom>
          <a:solidFill>
            <a:schemeClr val="bg2"/>
          </a:solidFill>
          <a:ln w="25400" cmpd="sng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main.cpp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62065A-4442-4B75-A1B9-5D0B9D464DEE}"/>
              </a:ext>
            </a:extLst>
          </p:cNvPr>
          <p:cNvCxnSpPr/>
          <p:nvPr/>
        </p:nvCxnSpPr>
        <p:spPr>
          <a:xfrm>
            <a:off x="5552227" y="4910543"/>
            <a:ext cx="0" cy="944560"/>
          </a:xfrm>
          <a:prstGeom prst="straightConnector1">
            <a:avLst/>
          </a:prstGeom>
          <a:ln w="38100">
            <a:solidFill>
              <a:srgbClr val="00B05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165B77-11F3-41D9-A5F9-A00ED92D4032}"/>
              </a:ext>
            </a:extLst>
          </p:cNvPr>
          <p:cNvCxnSpPr>
            <a:stCxn id="13" idx="1"/>
            <a:endCxn id="12" idx="3"/>
          </p:cNvCxnSpPr>
          <p:nvPr/>
        </p:nvCxnSpPr>
        <p:spPr>
          <a:xfrm flipH="1">
            <a:off x="6113567" y="5382823"/>
            <a:ext cx="1315720" cy="70088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20">
            <a:extLst>
              <a:ext uri="{FF2B5EF4-FFF2-40B4-BE49-F238E27FC236}">
                <a16:creationId xmlns:a16="http://schemas.microsoft.com/office/drawing/2014/main" id="{89087419-C327-4F11-B835-BCEB132C7881}"/>
              </a:ext>
            </a:extLst>
          </p:cNvPr>
          <p:cNvSpPr/>
          <p:nvPr/>
        </p:nvSpPr>
        <p:spPr>
          <a:xfrm>
            <a:off x="4437167" y="5215946"/>
            <a:ext cx="914400" cy="334357"/>
          </a:xfrm>
          <a:prstGeom prst="roundRect">
            <a:avLst/>
          </a:prstGeom>
          <a:solidFill>
            <a:srgbClr val="FFFFCC"/>
          </a:solidFill>
          <a:ln w="12700" cmpd="sng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compile</a:t>
            </a:r>
          </a:p>
        </p:txBody>
      </p:sp>
      <p:sp>
        <p:nvSpPr>
          <p:cNvPr id="17" name="Rounded Rectangle 23">
            <a:extLst>
              <a:ext uri="{FF2B5EF4-FFF2-40B4-BE49-F238E27FC236}">
                <a16:creationId xmlns:a16="http://schemas.microsoft.com/office/drawing/2014/main" id="{BAB63141-F382-475E-940C-2B09E6CC3EC8}"/>
              </a:ext>
            </a:extLst>
          </p:cNvPr>
          <p:cNvSpPr/>
          <p:nvPr/>
        </p:nvSpPr>
        <p:spPr>
          <a:xfrm>
            <a:off x="6674906" y="4636605"/>
            <a:ext cx="914400" cy="334357"/>
          </a:xfrm>
          <a:prstGeom prst="roundRect">
            <a:avLst/>
          </a:prstGeom>
          <a:solidFill>
            <a:srgbClr val="FFFFCC"/>
          </a:solidFill>
          <a:ln w="12700" cmpd="sng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import</a:t>
            </a:r>
          </a:p>
        </p:txBody>
      </p:sp>
      <p:sp>
        <p:nvSpPr>
          <p:cNvPr id="18" name="Rounded Rectangle 24">
            <a:extLst>
              <a:ext uri="{FF2B5EF4-FFF2-40B4-BE49-F238E27FC236}">
                <a16:creationId xmlns:a16="http://schemas.microsoft.com/office/drawing/2014/main" id="{95FB1916-A094-439F-9521-300CB03D4210}"/>
              </a:ext>
            </a:extLst>
          </p:cNvPr>
          <p:cNvSpPr/>
          <p:nvPr/>
        </p:nvSpPr>
        <p:spPr>
          <a:xfrm>
            <a:off x="6532450" y="6216672"/>
            <a:ext cx="2019517" cy="334357"/>
          </a:xfrm>
          <a:prstGeom prst="roundRect">
            <a:avLst/>
          </a:prstGeom>
          <a:solidFill>
            <a:srgbClr val="FFFFCC"/>
          </a:solidFill>
          <a:ln w="12700" cmpd="sng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Binary Module Interface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BC3CDB-34F4-4F1F-85E0-27FA3E75F26F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flipH="1" flipV="1">
            <a:off x="6113567" y="4681943"/>
            <a:ext cx="1315720" cy="700880"/>
          </a:xfrm>
          <a:prstGeom prst="straightConnector1">
            <a:avLst/>
          </a:prstGeom>
          <a:ln w="12700">
            <a:headEnd type="stealth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07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Řetězce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0546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</a:t>
            </a:r>
            <a:r>
              <a:rPr lang="cs-CZ" dirty="0"/>
              <a:t> </a:t>
            </a:r>
            <a:r>
              <a:rPr lang="en-US" dirty="0"/>
              <a:t>/</a:t>
            </a:r>
            <a:r>
              <a:rPr lang="cs-CZ" dirty="0"/>
              <a:t> </a:t>
            </a:r>
            <a:r>
              <a:rPr lang="en-US" dirty="0" err="1"/>
              <a:t>im</a:t>
            </a:r>
            <a:r>
              <a:rPr lang="cs-CZ" dirty="0"/>
              <a:t>port, template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5BC917-35DB-44A0-BE96-70222B82B555}"/>
              </a:ext>
            </a:extLst>
          </p:cNvPr>
          <p:cNvSpPr txBox="1"/>
          <p:nvPr/>
        </p:nvSpPr>
        <p:spPr>
          <a:xfrm>
            <a:off x="346918" y="696808"/>
            <a:ext cx="3159048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export module </a:t>
            </a:r>
            <a:r>
              <a:rPr lang="en-US" b="1" dirty="0" err="1"/>
              <a:t>mylib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std.core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b="1" dirty="0"/>
              <a:t>export </a:t>
            </a:r>
            <a:r>
              <a:rPr lang="en-US" dirty="0"/>
              <a:t>std::string </a:t>
            </a:r>
            <a:r>
              <a:rPr lang="en-US" dirty="0" err="1"/>
              <a:t>get_text</a:t>
            </a:r>
            <a:r>
              <a:rPr lang="en-US" dirty="0"/>
              <a:t>() {</a:t>
            </a:r>
          </a:p>
          <a:p>
            <a:r>
              <a:rPr lang="en-US" dirty="0"/>
              <a:t>  return "I am here";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E0ABD-6095-4B30-BD1F-23E003A95404}"/>
              </a:ext>
            </a:extLst>
          </p:cNvPr>
          <p:cNvSpPr txBox="1"/>
          <p:nvPr/>
        </p:nvSpPr>
        <p:spPr>
          <a:xfrm>
            <a:off x="5070552" y="696808"/>
            <a:ext cx="3159048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import </a:t>
            </a:r>
            <a:r>
              <a:rPr lang="en-US" b="1" dirty="0" err="1"/>
              <a:t>mylib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s = </a:t>
            </a:r>
            <a:r>
              <a:rPr lang="en-US" dirty="0" err="1"/>
              <a:t>get_text</a:t>
            </a:r>
            <a:r>
              <a:rPr lang="en-US" dirty="0"/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A832D-29FE-4B2C-97C1-DD27042626BB}"/>
              </a:ext>
            </a:extLst>
          </p:cNvPr>
          <p:cNvSpPr txBox="1"/>
          <p:nvPr/>
        </p:nvSpPr>
        <p:spPr>
          <a:xfrm>
            <a:off x="2515366" y="670861"/>
            <a:ext cx="9906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mylib.</a:t>
            </a:r>
            <a:r>
              <a:rPr lang="en-US" sz="1400" b="1" dirty="0" err="1"/>
              <a:t>ixx</a:t>
            </a:r>
            <a:endParaRPr lang="cs-CZ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699B19-14EA-4950-AA0B-2341351AC2A6}"/>
              </a:ext>
            </a:extLst>
          </p:cNvPr>
          <p:cNvSpPr txBox="1"/>
          <p:nvPr/>
        </p:nvSpPr>
        <p:spPr>
          <a:xfrm>
            <a:off x="7067071" y="696808"/>
            <a:ext cx="1162529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whatever.cpp</a:t>
            </a:r>
            <a:endParaRPr lang="cs-CZ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10046B-0CFB-4A7D-B4D0-2C831482FE6F}"/>
              </a:ext>
            </a:extLst>
          </p:cNvPr>
          <p:cNvSpPr txBox="1"/>
          <p:nvPr/>
        </p:nvSpPr>
        <p:spPr>
          <a:xfrm>
            <a:off x="3352445" y="1627516"/>
            <a:ext cx="3159048" cy="149271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export module </a:t>
            </a:r>
            <a:r>
              <a:rPr lang="en-US" dirty="0" err="1"/>
              <a:t>mylib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b="1" dirty="0"/>
              <a:t>export {</a:t>
            </a:r>
          </a:p>
          <a:p>
            <a:r>
              <a:rPr lang="en-US" dirty="0"/>
              <a:t>  std::string </a:t>
            </a:r>
            <a:r>
              <a:rPr lang="en-US" dirty="0" err="1"/>
              <a:t>get_text</a:t>
            </a:r>
            <a:r>
              <a:rPr lang="en-US" dirty="0"/>
              <a:t>() {..}</a:t>
            </a:r>
          </a:p>
          <a:p>
            <a:r>
              <a:rPr lang="en-US" dirty="0"/>
              <a:t>  class S { .... };</a:t>
            </a:r>
          </a:p>
          <a:p>
            <a:r>
              <a:rPr lang="en-US" dirty="0"/>
              <a:t>  ....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BF17B6-6086-4D9D-BBC5-FB2EF9A0DA83}"/>
              </a:ext>
            </a:extLst>
          </p:cNvPr>
          <p:cNvSpPr txBox="1"/>
          <p:nvPr/>
        </p:nvSpPr>
        <p:spPr>
          <a:xfrm>
            <a:off x="346919" y="3584760"/>
            <a:ext cx="3159048" cy="2893100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export module </a:t>
            </a:r>
            <a:r>
              <a:rPr lang="cs-CZ" dirty="0"/>
              <a:t>temple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export template</a:t>
            </a:r>
            <a:r>
              <a:rPr lang="en-US" dirty="0"/>
              <a:t> &lt;</a:t>
            </a:r>
            <a:r>
              <a:rPr lang="en-US" dirty="0" err="1"/>
              <a:t>typename</a:t>
            </a:r>
            <a:r>
              <a:rPr lang="en-US" dirty="0"/>
              <a:t> T&gt;</a:t>
            </a:r>
          </a:p>
          <a:p>
            <a:r>
              <a:rPr lang="en-US" dirty="0"/>
              <a:t>struct foo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T value;</a:t>
            </a:r>
          </a:p>
          <a:p>
            <a:r>
              <a:rPr lang="en-US" dirty="0"/>
              <a:t>  foo(T const v):value(v) {}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export template</a:t>
            </a:r>
            <a:r>
              <a:rPr lang="en-US" dirty="0"/>
              <a:t> &lt;</a:t>
            </a:r>
            <a:r>
              <a:rPr lang="en-US" dirty="0" err="1"/>
              <a:t>typename</a:t>
            </a:r>
            <a:r>
              <a:rPr lang="en-US" dirty="0"/>
              <a:t> T&gt;</a:t>
            </a:r>
          </a:p>
          <a:p>
            <a:r>
              <a:rPr lang="en-US" dirty="0"/>
              <a:t>foo&lt;T&gt; </a:t>
            </a:r>
            <a:r>
              <a:rPr lang="en-US" dirty="0" err="1"/>
              <a:t>make_foo</a:t>
            </a:r>
            <a:r>
              <a:rPr lang="en-US" dirty="0"/>
              <a:t>(T const value)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return foo&lt;T&gt;(value);</a:t>
            </a:r>
          </a:p>
          <a:p>
            <a:r>
              <a:rPr lang="en-US" dirty="0"/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114BDB-B161-406E-A754-B74942AFF35E}"/>
              </a:ext>
            </a:extLst>
          </p:cNvPr>
          <p:cNvSpPr txBox="1"/>
          <p:nvPr/>
        </p:nvSpPr>
        <p:spPr>
          <a:xfrm>
            <a:off x="4793387" y="4384979"/>
            <a:ext cx="3436213" cy="209288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import </a:t>
            </a:r>
            <a:r>
              <a:rPr lang="cs-CZ" dirty="0"/>
              <a:t>temple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   </a:t>
            </a:r>
          </a:p>
          <a:p>
            <a:r>
              <a:rPr lang="en-US" dirty="0"/>
              <a:t>  auto fi = </a:t>
            </a:r>
            <a:r>
              <a:rPr lang="en-US" dirty="0" err="1"/>
              <a:t>make_foo</a:t>
            </a:r>
            <a:r>
              <a:rPr lang="en-US" dirty="0"/>
              <a:t>( 42);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fi.value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auto fs = </a:t>
            </a:r>
            <a:r>
              <a:rPr lang="en-US" dirty="0" err="1"/>
              <a:t>make_foo</a:t>
            </a:r>
            <a:r>
              <a:rPr lang="en-US" dirty="0"/>
              <a:t>( "</a:t>
            </a:r>
            <a:r>
              <a:rPr lang="en-US" dirty="0" err="1"/>
              <a:t>modules"s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fs.value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Rectangular Callout 4">
            <a:extLst>
              <a:ext uri="{FF2B5EF4-FFF2-40B4-BE49-F238E27FC236}">
                <a16:creationId xmlns:a16="http://schemas.microsoft.com/office/drawing/2014/main" id="{8B33F912-92F3-4A6A-9EF5-8BE1A3334BCF}"/>
              </a:ext>
            </a:extLst>
          </p:cNvPr>
          <p:cNvSpPr/>
          <p:nvPr/>
        </p:nvSpPr>
        <p:spPr>
          <a:xfrm>
            <a:off x="3705810" y="3568627"/>
            <a:ext cx="2175153" cy="334738"/>
          </a:xfrm>
          <a:prstGeom prst="wedgeRectCallout">
            <a:avLst>
              <a:gd name="adj1" fmla="val -80309"/>
              <a:gd name="adj2" fmla="val 68460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BMI - přeložený mezikód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5" name="Rectangular Callout 4">
            <a:extLst>
              <a:ext uri="{FF2B5EF4-FFF2-40B4-BE49-F238E27FC236}">
                <a16:creationId xmlns:a16="http://schemas.microsoft.com/office/drawing/2014/main" id="{4F32AADE-82BA-4B5F-9524-E668F5CE897E}"/>
              </a:ext>
            </a:extLst>
          </p:cNvPr>
          <p:cNvSpPr/>
          <p:nvPr/>
        </p:nvSpPr>
        <p:spPr>
          <a:xfrm>
            <a:off x="6677246" y="3568627"/>
            <a:ext cx="1467293" cy="692497"/>
          </a:xfrm>
          <a:prstGeom prst="wedgeRectCallout">
            <a:avLst>
              <a:gd name="adj1" fmla="val -80037"/>
              <a:gd name="adj2" fmla="val 75229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není nutný mnohonásobný překlad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343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0" grpId="0" animBg="1"/>
      <p:bldP spid="1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partitions</a:t>
            </a:r>
            <a:r>
              <a:rPr lang="cs-CZ" dirty="0"/>
              <a:t>, private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E0ABD-6095-4B30-BD1F-23E003A95404}"/>
              </a:ext>
            </a:extLst>
          </p:cNvPr>
          <p:cNvSpPr txBox="1"/>
          <p:nvPr/>
        </p:nvSpPr>
        <p:spPr>
          <a:xfrm>
            <a:off x="4990342" y="2495774"/>
            <a:ext cx="3159048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import </a:t>
            </a:r>
            <a:r>
              <a:rPr lang="en-US" b="1" dirty="0" err="1"/>
              <a:t>mylib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s = </a:t>
            </a:r>
            <a:r>
              <a:rPr lang="en-US" dirty="0" err="1"/>
              <a:t>get_text</a:t>
            </a:r>
            <a:r>
              <a:rPr lang="en-US" dirty="0"/>
              <a:t>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699B19-14EA-4950-AA0B-2341351AC2A6}"/>
              </a:ext>
            </a:extLst>
          </p:cNvPr>
          <p:cNvSpPr txBox="1"/>
          <p:nvPr/>
        </p:nvSpPr>
        <p:spPr>
          <a:xfrm>
            <a:off x="6986861" y="2495774"/>
            <a:ext cx="1162529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whatever.cpp</a:t>
            </a:r>
            <a:endParaRPr lang="cs-CZ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10046B-0CFB-4A7D-B4D0-2C831482FE6F}"/>
              </a:ext>
            </a:extLst>
          </p:cNvPr>
          <p:cNvSpPr txBox="1"/>
          <p:nvPr/>
        </p:nvSpPr>
        <p:spPr>
          <a:xfrm>
            <a:off x="346918" y="2295719"/>
            <a:ext cx="3436212" cy="89255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export module </a:t>
            </a:r>
            <a:r>
              <a:rPr lang="en-US" dirty="0" err="1"/>
              <a:t>mylib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b="1" dirty="0"/>
              <a:t>export import :</a:t>
            </a:r>
            <a:r>
              <a:rPr lang="en-US" b="1" dirty="0" err="1"/>
              <a:t>fnc</a:t>
            </a:r>
            <a:r>
              <a:rPr lang="en-US" b="1" dirty="0"/>
              <a:t>;</a:t>
            </a:r>
          </a:p>
          <a:p>
            <a:r>
              <a:rPr lang="en-US" b="1" dirty="0"/>
              <a:t>export import :classes;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A832D-29FE-4B2C-97C1-DD27042626BB}"/>
              </a:ext>
            </a:extLst>
          </p:cNvPr>
          <p:cNvSpPr txBox="1"/>
          <p:nvPr/>
        </p:nvSpPr>
        <p:spPr>
          <a:xfrm>
            <a:off x="2891790" y="2295719"/>
            <a:ext cx="89134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mylib.ixx</a:t>
            </a:r>
            <a:endParaRPr lang="cs-CZ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A8F179-E1DB-455F-82B7-FFE40644F7C3}"/>
              </a:ext>
            </a:extLst>
          </p:cNvPr>
          <p:cNvSpPr txBox="1"/>
          <p:nvPr/>
        </p:nvSpPr>
        <p:spPr>
          <a:xfrm>
            <a:off x="4990342" y="692229"/>
            <a:ext cx="3159048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export module </a:t>
            </a:r>
            <a:r>
              <a:rPr lang="en-US" b="1" dirty="0" err="1"/>
              <a:t>mylib:fnc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export {</a:t>
            </a:r>
          </a:p>
          <a:p>
            <a:r>
              <a:rPr lang="en-US" dirty="0"/>
              <a:t>  std::string </a:t>
            </a:r>
            <a:r>
              <a:rPr lang="en-US" dirty="0" err="1"/>
              <a:t>get_text</a:t>
            </a:r>
            <a:r>
              <a:rPr lang="en-US" dirty="0"/>
              <a:t>() {..}</a:t>
            </a:r>
          </a:p>
          <a:p>
            <a:r>
              <a:rPr lang="en-US" dirty="0"/>
              <a:t>  ....</a:t>
            </a:r>
          </a:p>
          <a:p>
            <a:r>
              <a:rPr lang="en-US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63B58A-DC16-4BF5-84AE-6A3FB8D74ED2}"/>
              </a:ext>
            </a:extLst>
          </p:cNvPr>
          <p:cNvSpPr txBox="1"/>
          <p:nvPr/>
        </p:nvSpPr>
        <p:spPr>
          <a:xfrm>
            <a:off x="346918" y="692229"/>
            <a:ext cx="3436213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b="1" dirty="0"/>
              <a:t>export module </a:t>
            </a:r>
            <a:r>
              <a:rPr lang="en-US" b="1" dirty="0" err="1"/>
              <a:t>mylib:classes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export {</a:t>
            </a:r>
          </a:p>
          <a:p>
            <a:r>
              <a:rPr lang="en-US" dirty="0"/>
              <a:t>  class S { .... };</a:t>
            </a:r>
          </a:p>
          <a:p>
            <a:r>
              <a:rPr lang="en-US" dirty="0"/>
              <a:t>  ....</a:t>
            </a:r>
          </a:p>
          <a:p>
            <a:r>
              <a:rPr lang="en-US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AEDCBA-A162-4940-8298-4529D02C0DB2}"/>
              </a:ext>
            </a:extLst>
          </p:cNvPr>
          <p:cNvSpPr txBox="1"/>
          <p:nvPr/>
        </p:nvSpPr>
        <p:spPr>
          <a:xfrm>
            <a:off x="7489494" y="705189"/>
            <a:ext cx="65989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mlf.ixx</a:t>
            </a:r>
            <a:endParaRPr lang="cs-CZ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3639B5-3323-406E-9B70-4D6229AD233F}"/>
              </a:ext>
            </a:extLst>
          </p:cNvPr>
          <p:cNvSpPr txBox="1"/>
          <p:nvPr/>
        </p:nvSpPr>
        <p:spPr>
          <a:xfrm>
            <a:off x="3086100" y="692229"/>
            <a:ext cx="69703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/>
              <a:t>mlc.ixx</a:t>
            </a:r>
            <a:endParaRPr lang="cs-CZ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C68087-560C-4441-8284-5CB55B83BCB6}"/>
              </a:ext>
            </a:extLst>
          </p:cNvPr>
          <p:cNvSpPr txBox="1"/>
          <p:nvPr/>
        </p:nvSpPr>
        <p:spPr>
          <a:xfrm>
            <a:off x="346918" y="3834363"/>
            <a:ext cx="3436213" cy="2693045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export module </a:t>
            </a:r>
            <a:r>
              <a:rPr lang="cs-CZ" dirty="0"/>
              <a:t>i</a:t>
            </a:r>
            <a:r>
              <a:rPr lang="en-US" dirty="0"/>
              <a:t>m</a:t>
            </a:r>
            <a:r>
              <a:rPr lang="cs-CZ" dirty="0"/>
              <a:t>p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struct </a:t>
            </a:r>
            <a:r>
              <a:rPr lang="en-US" dirty="0" err="1">
                <a:solidFill>
                  <a:srgbClr val="FF0000"/>
                </a:solidFill>
              </a:rPr>
              <a:t>Impl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endParaRPr lang="en-US" dirty="0"/>
          </a:p>
          <a:p>
            <a:r>
              <a:rPr lang="en-US" dirty="0"/>
              <a:t>export class S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void do</a:t>
            </a:r>
            <a:r>
              <a:rPr lang="cs-CZ" dirty="0"/>
              <a:t>it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</a:rPr>
              <a:t>Impl</a:t>
            </a:r>
            <a:r>
              <a:rPr lang="en-US" dirty="0"/>
              <a:t>* get() { return </a:t>
            </a:r>
            <a:r>
              <a:rPr lang="en-US" dirty="0" err="1"/>
              <a:t>i</a:t>
            </a:r>
            <a:r>
              <a:rPr lang="en-US" dirty="0"/>
              <a:t>_.get(); }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std::</a:t>
            </a:r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Impl</a:t>
            </a:r>
            <a:r>
              <a:rPr lang="en-US" dirty="0"/>
              <a:t>&gt; </a:t>
            </a:r>
            <a:r>
              <a:rPr lang="en-US" dirty="0" err="1"/>
              <a:t>i</a:t>
            </a:r>
            <a:r>
              <a:rPr lang="en-US" dirty="0"/>
              <a:t>_;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b="1" dirty="0"/>
              <a:t>module :private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struct </a:t>
            </a:r>
            <a:r>
              <a:rPr lang="en-US" dirty="0" err="1">
                <a:solidFill>
                  <a:srgbClr val="FF0000"/>
                </a:solidFill>
              </a:rPr>
              <a:t>Impl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{ .... }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AC74D-B30F-4E09-BAF1-AF2B9EBC3F32}"/>
              </a:ext>
            </a:extLst>
          </p:cNvPr>
          <p:cNvSpPr txBox="1"/>
          <p:nvPr/>
        </p:nvSpPr>
        <p:spPr>
          <a:xfrm>
            <a:off x="4990342" y="3834363"/>
            <a:ext cx="3159048" cy="189282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import </a:t>
            </a:r>
            <a:r>
              <a:rPr lang="cs-CZ" dirty="0"/>
              <a:t>i</a:t>
            </a:r>
            <a:r>
              <a:rPr lang="en-US" dirty="0"/>
              <a:t>m</a:t>
            </a:r>
            <a:r>
              <a:rPr lang="cs-CZ" dirty="0"/>
              <a:t>p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S </a:t>
            </a:r>
            <a:r>
              <a:rPr lang="en-US" dirty="0" err="1"/>
              <a:t>s</a:t>
            </a:r>
            <a:r>
              <a:rPr lang="en-US" dirty="0"/>
              <a:t>;</a:t>
            </a:r>
          </a:p>
          <a:p>
            <a:r>
              <a:rPr lang="en-US" dirty="0"/>
              <a:t>  s.do</a:t>
            </a:r>
            <a:r>
              <a:rPr lang="cs-CZ" dirty="0"/>
              <a:t>it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s.get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strike="sngStrike" dirty="0">
                <a:solidFill>
                  <a:srgbClr val="FF0000"/>
                </a:solidFill>
              </a:rPr>
              <a:t>auto </a:t>
            </a:r>
            <a:r>
              <a:rPr lang="en-US" strike="sngStrike" dirty="0" err="1">
                <a:solidFill>
                  <a:srgbClr val="FF0000"/>
                </a:solidFill>
              </a:rPr>
              <a:t>impl</a:t>
            </a:r>
            <a:r>
              <a:rPr lang="en-US" strike="sngStrike" dirty="0">
                <a:solidFill>
                  <a:srgbClr val="FF0000"/>
                </a:solidFill>
              </a:rPr>
              <a:t> = *</a:t>
            </a:r>
            <a:r>
              <a:rPr lang="en-US" strike="sngStrike" dirty="0" err="1">
                <a:solidFill>
                  <a:srgbClr val="FF0000"/>
                </a:solidFill>
              </a:rPr>
              <a:t>s.get</a:t>
            </a:r>
            <a:r>
              <a:rPr lang="en-US" strike="sngStrike" dirty="0">
                <a:solidFill>
                  <a:srgbClr val="FF0000"/>
                </a:solidFill>
              </a:rPr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18" name="Rounded Rectangular Callout 4">
            <a:extLst>
              <a:ext uri="{FF2B5EF4-FFF2-40B4-BE49-F238E27FC236}">
                <a16:creationId xmlns:a16="http://schemas.microsoft.com/office/drawing/2014/main" id="{6633AEA7-C7D7-4C18-A707-7E6CF6072D66}"/>
              </a:ext>
            </a:extLst>
          </p:cNvPr>
          <p:cNvSpPr/>
          <p:nvPr/>
        </p:nvSpPr>
        <p:spPr>
          <a:xfrm>
            <a:off x="7100373" y="4882742"/>
            <a:ext cx="1843602" cy="307777"/>
          </a:xfrm>
          <a:prstGeom prst="wedgeRoundRectCallout">
            <a:avLst>
              <a:gd name="adj1" fmla="val -72753"/>
              <a:gd name="adj2" fmla="val 6836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Error: undefined type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19" name="Rounded Rectangular Callout 4">
            <a:extLst>
              <a:ext uri="{FF2B5EF4-FFF2-40B4-BE49-F238E27FC236}">
                <a16:creationId xmlns:a16="http://schemas.microsoft.com/office/drawing/2014/main" id="{74FD7FD7-5CB7-44FC-9D3E-58A25A28B81C}"/>
              </a:ext>
            </a:extLst>
          </p:cNvPr>
          <p:cNvSpPr/>
          <p:nvPr/>
        </p:nvSpPr>
        <p:spPr>
          <a:xfrm>
            <a:off x="7100373" y="4428620"/>
            <a:ext cx="1843602" cy="307777"/>
          </a:xfrm>
          <a:prstGeom prst="wedgeRoundRectCallout">
            <a:avLst>
              <a:gd name="adj1" fmla="val -72753"/>
              <a:gd name="adj2" fmla="val 68368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OK: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metoda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/ pointer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0" name="Rounded Rectangular Callout 20">
            <a:extLst>
              <a:ext uri="{FF2B5EF4-FFF2-40B4-BE49-F238E27FC236}">
                <a16:creationId xmlns:a16="http://schemas.microsoft.com/office/drawing/2014/main" id="{8F11BE07-5963-405F-9331-D3712480C986}"/>
              </a:ext>
            </a:extLst>
          </p:cNvPr>
          <p:cNvSpPr/>
          <p:nvPr/>
        </p:nvSpPr>
        <p:spPr>
          <a:xfrm>
            <a:off x="6444415" y="6007224"/>
            <a:ext cx="1704975" cy="520184"/>
          </a:xfrm>
          <a:prstGeom prst="wedgeRoundRectCallout">
            <a:avLst>
              <a:gd name="adj1" fmla="val 116"/>
              <a:gd name="adj2" fmla="val 48581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400" dirty="0">
                <a:solidFill>
                  <a:srgbClr val="456A1C"/>
                </a:solidFill>
                <a:latin typeface="+mj-lt"/>
              </a:rPr>
              <a:t>modul gumové pole</a:t>
            </a:r>
            <a:endParaRPr lang="en-US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754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8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0074" y="2370114"/>
            <a:ext cx="5638126" cy="890124"/>
          </a:xfrm>
        </p:spPr>
        <p:txBody>
          <a:bodyPr>
            <a:normAutofit/>
          </a:bodyPr>
          <a:lstStyle/>
          <a:p>
            <a:r>
              <a:rPr lang="en-US" dirty="0"/>
              <a:t>Ranges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3652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4"/>
            <a:ext cx="8971233" cy="6188144"/>
          </a:xfrm>
        </p:spPr>
        <p:txBody>
          <a:bodyPr>
            <a:normAutofit/>
          </a:bodyPr>
          <a:lstStyle/>
          <a:p>
            <a:r>
              <a:rPr lang="en-US" dirty="0" err="1"/>
              <a:t>stl</a:t>
            </a:r>
            <a:endParaRPr lang="en-US" dirty="0"/>
          </a:p>
          <a:p>
            <a:pPr lvl="1"/>
            <a:r>
              <a:rPr lang="en-US" dirty="0"/>
              <a:t>iterator based algorithms - verbosity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  <a:p>
            <a:pPr lvl="1"/>
            <a:r>
              <a:rPr lang="en-US" dirty="0"/>
              <a:t>no orthogonal composition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ranges</a:t>
            </a:r>
          </a:p>
          <a:p>
            <a:pPr lvl="2"/>
            <a:r>
              <a:rPr lang="en-US" dirty="0"/>
              <a:t>(</a:t>
            </a:r>
            <a:r>
              <a:rPr lang="cs-CZ" dirty="0"/>
              <a:t>it,it</a:t>
            </a:r>
            <a:r>
              <a:rPr lang="en-US" dirty="0"/>
              <a:t>), (</a:t>
            </a:r>
            <a:r>
              <a:rPr lang="en-US" dirty="0" err="1"/>
              <a:t>it,count</a:t>
            </a:r>
            <a:r>
              <a:rPr lang="en-US" dirty="0"/>
              <a:t>), (</a:t>
            </a:r>
            <a:r>
              <a:rPr lang="en-US" dirty="0" err="1"/>
              <a:t>it,predicate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all std:: containers</a:t>
            </a:r>
          </a:p>
          <a:p>
            <a:pPr lvl="2"/>
            <a:r>
              <a:rPr lang="en-US" dirty="0"/>
              <a:t>composability</a:t>
            </a:r>
          </a:p>
          <a:p>
            <a:pPr lvl="2"/>
            <a:r>
              <a:rPr lang="en-US" dirty="0"/>
              <a:t>lazy evaluation</a:t>
            </a:r>
            <a:endParaRPr lang="cs-C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5BC917-35DB-44A0-BE96-70222B82B555}"/>
              </a:ext>
            </a:extLst>
          </p:cNvPr>
          <p:cNvSpPr txBox="1"/>
          <p:nvPr/>
        </p:nvSpPr>
        <p:spPr>
          <a:xfrm>
            <a:off x="3487530" y="3635979"/>
            <a:ext cx="5435912" cy="1892826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fr-FR" dirty="0"/>
              <a:t>#include &lt;</a:t>
            </a:r>
            <a:r>
              <a:rPr lang="fr-FR" b="1" dirty="0"/>
              <a:t>ranges</a:t>
            </a:r>
            <a:r>
              <a:rPr lang="fr-FR" dirty="0"/>
              <a:t>&gt;</a:t>
            </a:r>
          </a:p>
          <a:p>
            <a:r>
              <a:rPr lang="fr-FR" dirty="0" err="1"/>
              <a:t>vector</a:t>
            </a:r>
            <a:r>
              <a:rPr lang="fr-FR" dirty="0"/>
              <a:t>&lt;</a:t>
            </a:r>
            <a:r>
              <a:rPr lang="fr-FR" dirty="0" err="1"/>
              <a:t>int</a:t>
            </a:r>
            <a:r>
              <a:rPr lang="fr-FR" dirty="0"/>
              <a:t>&gt; </a:t>
            </a:r>
            <a:r>
              <a:rPr lang="fr-FR" dirty="0" err="1"/>
              <a:t>numbers</a:t>
            </a:r>
            <a:r>
              <a:rPr lang="fr-FR" dirty="0"/>
              <a:t> = { .... };</a:t>
            </a:r>
            <a:endParaRPr lang="cs-CZ" dirty="0"/>
          </a:p>
          <a:p>
            <a:endParaRPr lang="fr-FR" dirty="0"/>
          </a:p>
          <a:p>
            <a:r>
              <a:rPr lang="fr-FR" b="1" dirty="0"/>
              <a:t>auto </a:t>
            </a:r>
            <a:r>
              <a:rPr lang="fr-FR" dirty="0" err="1"/>
              <a:t>results</a:t>
            </a:r>
            <a:r>
              <a:rPr lang="fr-FR" dirty="0"/>
              <a:t> = </a:t>
            </a:r>
            <a:r>
              <a:rPr lang="fr-FR" dirty="0" err="1"/>
              <a:t>numbers</a:t>
            </a:r>
            <a:endParaRPr lang="fr-FR" dirty="0"/>
          </a:p>
          <a:p>
            <a:r>
              <a:rPr lang="fr-FR" dirty="0"/>
              <a:t>  </a:t>
            </a:r>
            <a:r>
              <a:rPr lang="fr-FR" b="1" dirty="0"/>
              <a:t>|</a:t>
            </a:r>
            <a:r>
              <a:rPr lang="fr-FR" dirty="0"/>
              <a:t> ranges::</a:t>
            </a:r>
            <a:r>
              <a:rPr lang="fr-FR" dirty="0" err="1"/>
              <a:t>views</a:t>
            </a:r>
            <a:r>
              <a:rPr lang="fr-FR" dirty="0"/>
              <a:t>::</a:t>
            </a:r>
            <a:r>
              <a:rPr lang="fr-FR" b="1" dirty="0" err="1"/>
              <a:t>filter</a:t>
            </a:r>
            <a:r>
              <a:rPr lang="fr-FR" dirty="0"/>
              <a:t>( </a:t>
            </a:r>
            <a:r>
              <a:rPr lang="fr-FR" b="1" dirty="0"/>
              <a:t>[]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n) { </a:t>
            </a:r>
            <a:r>
              <a:rPr lang="fr-FR" b="1" dirty="0"/>
              <a:t>return n%2 == 0; </a:t>
            </a:r>
            <a:r>
              <a:rPr lang="fr-FR" dirty="0"/>
              <a:t>})</a:t>
            </a:r>
          </a:p>
          <a:p>
            <a:r>
              <a:rPr lang="fr-FR" dirty="0"/>
              <a:t>  </a:t>
            </a:r>
            <a:r>
              <a:rPr lang="fr-FR" b="1" dirty="0"/>
              <a:t>|</a:t>
            </a:r>
            <a:r>
              <a:rPr lang="fr-FR" dirty="0"/>
              <a:t> ranges::</a:t>
            </a:r>
            <a:r>
              <a:rPr lang="fr-FR" dirty="0" err="1"/>
              <a:t>views</a:t>
            </a:r>
            <a:r>
              <a:rPr lang="fr-FR" dirty="0"/>
              <a:t>::</a:t>
            </a:r>
            <a:r>
              <a:rPr lang="fr-FR" b="1" dirty="0" err="1"/>
              <a:t>transform</a:t>
            </a:r>
            <a:r>
              <a:rPr lang="fr-FR" dirty="0"/>
              <a:t>( </a:t>
            </a:r>
            <a:r>
              <a:rPr lang="fr-FR" b="1" dirty="0"/>
              <a:t>[]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n) { </a:t>
            </a:r>
            <a:r>
              <a:rPr lang="fr-FR" b="1" dirty="0"/>
              <a:t>return n*2;</a:t>
            </a:r>
            <a:r>
              <a:rPr lang="fr-FR" dirty="0"/>
              <a:t> });</a:t>
            </a:r>
          </a:p>
          <a:p>
            <a:endParaRPr lang="fr-FR" b="1" dirty="0"/>
          </a:p>
          <a:p>
            <a:r>
              <a:rPr lang="fr-FR" dirty="0"/>
              <a:t>for( auto v : </a:t>
            </a:r>
            <a:r>
              <a:rPr lang="fr-FR" dirty="0" err="1"/>
              <a:t>results</a:t>
            </a:r>
            <a:r>
              <a:rPr lang="fr-FR" dirty="0"/>
              <a:t>) </a:t>
            </a:r>
          </a:p>
          <a:p>
            <a:r>
              <a:rPr lang="fr-FR" dirty="0"/>
              <a:t>        cout &lt;&lt; v &lt;&lt; " ";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80D9CB-E180-4633-8E32-42480FB108BB}"/>
              </a:ext>
            </a:extLst>
          </p:cNvPr>
          <p:cNvSpPr txBox="1"/>
          <p:nvPr/>
        </p:nvSpPr>
        <p:spPr>
          <a:xfrm>
            <a:off x="1455842" y="1294675"/>
            <a:ext cx="7467600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 b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b="0" dirty="0" err="1"/>
              <a:t>set_difference</a:t>
            </a:r>
            <a:r>
              <a:rPr lang="en-US" b="0" dirty="0"/>
              <a:t>( </a:t>
            </a:r>
            <a:r>
              <a:rPr lang="en-US" dirty="0">
                <a:solidFill>
                  <a:srgbClr val="0070C0"/>
                </a:solidFill>
              </a:rPr>
              <a:t>v2.begin(), v2.end()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v3.begin(), v3.end()</a:t>
            </a:r>
            <a:r>
              <a:rPr lang="en-US" dirty="0"/>
              <a:t>, </a:t>
            </a:r>
            <a:r>
              <a:rPr lang="en-US" b="0" dirty="0" err="1"/>
              <a:t>back_inserter</a:t>
            </a:r>
            <a:r>
              <a:rPr lang="en-US" b="0" dirty="0"/>
              <a:t>(v4));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DFF1B4-05B6-42B0-BEEF-45AF7284C1C9}"/>
              </a:ext>
            </a:extLst>
          </p:cNvPr>
          <p:cNvSpPr txBox="1"/>
          <p:nvPr/>
        </p:nvSpPr>
        <p:spPr>
          <a:xfrm>
            <a:off x="1455842" y="1978379"/>
            <a:ext cx="7467600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 b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transform( </a:t>
            </a:r>
            <a:r>
              <a:rPr lang="en-US" dirty="0" err="1"/>
              <a:t>input.begin</a:t>
            </a:r>
            <a:r>
              <a:rPr lang="en-US" dirty="0"/>
              <a:t>(), </a:t>
            </a:r>
            <a:r>
              <a:rPr lang="en-US" dirty="0" err="1"/>
              <a:t>input.end</a:t>
            </a:r>
            <a:r>
              <a:rPr lang="en-US" dirty="0"/>
              <a:t>(), </a:t>
            </a:r>
            <a:r>
              <a:rPr lang="en-US" b="0" dirty="0" err="1"/>
              <a:t>back_inserter</a:t>
            </a:r>
            <a:r>
              <a:rPr lang="en-US" b="0" dirty="0"/>
              <a:t>(output), </a:t>
            </a:r>
            <a:r>
              <a:rPr lang="en-US" dirty="0"/>
              <a:t>f);</a:t>
            </a:r>
          </a:p>
          <a:p>
            <a:r>
              <a:rPr lang="en-US" dirty="0" err="1"/>
              <a:t>copy_if</a:t>
            </a:r>
            <a:r>
              <a:rPr lang="en-US" dirty="0"/>
              <a:t>( </a:t>
            </a:r>
            <a:r>
              <a:rPr lang="en-US" dirty="0" err="1"/>
              <a:t>input.begin</a:t>
            </a:r>
            <a:r>
              <a:rPr lang="en-US" dirty="0"/>
              <a:t>(), </a:t>
            </a:r>
            <a:r>
              <a:rPr lang="en-US" dirty="0" err="1"/>
              <a:t>input.end</a:t>
            </a:r>
            <a:r>
              <a:rPr lang="en-US" dirty="0"/>
              <a:t>(), </a:t>
            </a:r>
            <a:r>
              <a:rPr lang="en-US" b="0" dirty="0" err="1"/>
              <a:t>back_inserter</a:t>
            </a:r>
            <a:r>
              <a:rPr lang="en-US" b="0" dirty="0"/>
              <a:t>(output), </a:t>
            </a:r>
            <a:r>
              <a:rPr lang="en-US" dirty="0"/>
              <a:t>p);</a:t>
            </a:r>
          </a:p>
          <a:p>
            <a:r>
              <a:rPr lang="en-US" strike="sngStrike" dirty="0" err="1">
                <a:solidFill>
                  <a:srgbClr val="FF0000"/>
                </a:solidFill>
              </a:rPr>
              <a:t>transform_if</a:t>
            </a:r>
            <a:endParaRPr lang="en-US" strike="sngStrike" dirty="0">
              <a:solidFill>
                <a:srgbClr val="FF0000"/>
              </a:solidFill>
            </a:endParaRPr>
          </a:p>
        </p:txBody>
      </p:sp>
      <p:sp>
        <p:nvSpPr>
          <p:cNvPr id="23" name="Rounded Rectangular Callout 4">
            <a:extLst>
              <a:ext uri="{FF2B5EF4-FFF2-40B4-BE49-F238E27FC236}">
                <a16:creationId xmlns:a16="http://schemas.microsoft.com/office/drawing/2014/main" id="{735E56DA-EDE7-4E7E-B7B7-044258DABE80}"/>
              </a:ext>
            </a:extLst>
          </p:cNvPr>
          <p:cNvSpPr/>
          <p:nvPr/>
        </p:nvSpPr>
        <p:spPr>
          <a:xfrm>
            <a:off x="7020904" y="3441273"/>
            <a:ext cx="1526648" cy="502169"/>
          </a:xfrm>
          <a:prstGeom prst="wedgeRoundRectCallout">
            <a:avLst>
              <a:gd name="adj1" fmla="val -63688"/>
              <a:gd name="adj2" fmla="val 142400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zde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se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nic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nevyhodnocuje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4" name="Rounded Rectangular Callout 4">
            <a:extLst>
              <a:ext uri="{FF2B5EF4-FFF2-40B4-BE49-F238E27FC236}">
                <a16:creationId xmlns:a16="http://schemas.microsoft.com/office/drawing/2014/main" id="{C48E78E3-40BD-461C-8726-7FCEA86E0C61}"/>
              </a:ext>
            </a:extLst>
          </p:cNvPr>
          <p:cNvSpPr/>
          <p:nvPr/>
        </p:nvSpPr>
        <p:spPr>
          <a:xfrm>
            <a:off x="1685970" y="4495528"/>
            <a:ext cx="1526648" cy="759819"/>
          </a:xfrm>
          <a:prstGeom prst="wedgeRoundRectCallout">
            <a:avLst>
              <a:gd name="adj1" fmla="val 68597"/>
              <a:gd name="adj2" fmla="val -5158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rgbClr val="456A1C"/>
                </a:solidFill>
                <a:latin typeface="+mj-lt"/>
              </a:rPr>
              <a:t>transform_view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&lt; 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 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filter_view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&lt; </a:t>
            </a:r>
          </a:p>
          <a:p>
            <a:r>
              <a:rPr lang="en-US" sz="1400" dirty="0">
                <a:solidFill>
                  <a:srgbClr val="456A1C"/>
                </a:solidFill>
                <a:latin typeface="+mj-lt"/>
              </a:rPr>
              <a:t>   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ref_view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&lt;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&gt;&gt;&gt;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  <p:sp>
        <p:nvSpPr>
          <p:cNvPr id="25" name="Rounded Rectangular Callout 4">
            <a:extLst>
              <a:ext uri="{FF2B5EF4-FFF2-40B4-BE49-F238E27FC236}">
                <a16:creationId xmlns:a16="http://schemas.microsoft.com/office/drawing/2014/main" id="{2D7427BE-7BB8-4045-A3B9-9319A50A0160}"/>
              </a:ext>
            </a:extLst>
          </p:cNvPr>
          <p:cNvSpPr/>
          <p:nvPr/>
        </p:nvSpPr>
        <p:spPr>
          <a:xfrm>
            <a:off x="2342318" y="5680035"/>
            <a:ext cx="1526648" cy="457361"/>
          </a:xfrm>
          <a:prstGeom prst="wedgeRoundRectCallout">
            <a:avLst>
              <a:gd name="adj1" fmla="val 66760"/>
              <a:gd name="adj2" fmla="val -128606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vyhodnocen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zde</a:t>
            </a:r>
          </a:p>
        </p:txBody>
      </p:sp>
    </p:spTree>
    <p:extLst>
      <p:ext uri="{BB962C8B-B14F-4D97-AF65-F5344CB8AC3E}">
        <p14:creationId xmlns:p14="http://schemas.microsoft.com/office/powerpoint/2010/main" val="303578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 animBg="1"/>
      <p:bldP spid="24" grpId="0" animBg="1"/>
      <p:bldP spid="2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4"/>
            <a:ext cx="8971233" cy="6188144"/>
          </a:xfrm>
        </p:spPr>
        <p:txBody>
          <a:bodyPr>
            <a:normAutofit/>
          </a:bodyPr>
          <a:lstStyle/>
          <a:p>
            <a:r>
              <a:rPr lang="en-US" dirty="0" err="1"/>
              <a:t>tisk</a:t>
            </a:r>
            <a:r>
              <a:rPr lang="en-US" dirty="0"/>
              <a:t> lich</a:t>
            </a:r>
            <a:r>
              <a:rPr lang="cs-CZ" dirty="0"/>
              <a:t>ých prvků obráceně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po</a:t>
            </a:r>
            <a:r>
              <a:rPr lang="cs-CZ" dirty="0"/>
              <a:t>čet slov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cs-CZ" dirty="0"/>
              <a:t>setřídit kopii bez dvou nejmenších a největších prvků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C++17 vs. C++20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D4C3D1-C099-42D2-9B57-938CFC1E2BDD}"/>
              </a:ext>
            </a:extLst>
          </p:cNvPr>
          <p:cNvSpPr txBox="1"/>
          <p:nvPr/>
        </p:nvSpPr>
        <p:spPr>
          <a:xfrm>
            <a:off x="232372" y="1139600"/>
            <a:ext cx="4205156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 err="1"/>
              <a:t>for_each</a:t>
            </a:r>
            <a:r>
              <a:rPr lang="en-US" dirty="0"/>
              <a:t>( </a:t>
            </a:r>
            <a:r>
              <a:rPr lang="en-US" dirty="0" err="1"/>
              <a:t>v.crbegin</a:t>
            </a:r>
            <a:r>
              <a:rPr lang="en-US" dirty="0"/>
              <a:t>(), </a:t>
            </a:r>
            <a:r>
              <a:rPr lang="en-US" dirty="0" err="1"/>
              <a:t>v.crend</a:t>
            </a:r>
            <a:r>
              <a:rPr lang="en-US" dirty="0"/>
              <a:t>(),</a:t>
            </a:r>
          </a:p>
          <a:p>
            <a:r>
              <a:rPr lang="en-US" dirty="0"/>
              <a:t>   [](auto const x) {</a:t>
            </a:r>
          </a:p>
          <a:p>
            <a:r>
              <a:rPr lang="en-US" dirty="0"/>
              <a:t>      if(x % 2 == 0)  print(x); 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);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968E14-A1D4-4FB9-A941-45BD1DBF7FB7}"/>
              </a:ext>
            </a:extLst>
          </p:cNvPr>
          <p:cNvSpPr txBox="1"/>
          <p:nvPr/>
        </p:nvSpPr>
        <p:spPr>
          <a:xfrm>
            <a:off x="4706474" y="1139600"/>
            <a:ext cx="4205157" cy="69249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for(</a:t>
            </a:r>
            <a:r>
              <a:rPr lang="cs-CZ" dirty="0"/>
              <a:t> </a:t>
            </a:r>
            <a:r>
              <a:rPr lang="en-US" dirty="0"/>
              <a:t>auto&amp;&amp;</a:t>
            </a:r>
            <a:r>
              <a:rPr lang="cs-CZ" dirty="0"/>
              <a:t> </a:t>
            </a:r>
            <a:r>
              <a:rPr lang="en-US" dirty="0"/>
              <a:t>x : v | view::reverse </a:t>
            </a:r>
          </a:p>
          <a:p>
            <a:r>
              <a:rPr lang="en-US" dirty="0"/>
              <a:t>                  | view::filter(</a:t>
            </a:r>
            <a:r>
              <a:rPr lang="en-US" dirty="0" err="1"/>
              <a:t>is_even</a:t>
            </a:r>
            <a:r>
              <a:rPr lang="en-US" dirty="0"/>
              <a:t>))</a:t>
            </a:r>
          </a:p>
          <a:p>
            <a:r>
              <a:rPr lang="en-US" dirty="0"/>
              <a:t>    print(x);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927FBD-A48E-46CA-BD27-FE9A4BD02CB2}"/>
              </a:ext>
            </a:extLst>
          </p:cNvPr>
          <p:cNvSpPr txBox="1"/>
          <p:nvPr/>
        </p:nvSpPr>
        <p:spPr>
          <a:xfrm>
            <a:off x="232370" y="2882696"/>
            <a:ext cx="4205157" cy="1092607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 err="1">
                <a:effectLst/>
              </a:rPr>
              <a:t>istringstream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iss</a:t>
            </a:r>
            <a:r>
              <a:rPr lang="en-US" dirty="0">
                <a:effectLst/>
              </a:rPr>
              <a:t>(text);</a:t>
            </a:r>
          </a:p>
          <a:p>
            <a:r>
              <a:rPr lang="en-US" dirty="0">
                <a:effectLst/>
              </a:rPr>
              <a:t>vector&lt;string&gt; words(</a:t>
            </a:r>
          </a:p>
          <a:p>
            <a:r>
              <a:rPr lang="en-US" dirty="0">
                <a:effectLst/>
              </a:rPr>
              <a:t>    </a:t>
            </a:r>
            <a:r>
              <a:rPr lang="en-US" dirty="0" err="1">
                <a:effectLst/>
              </a:rPr>
              <a:t>istream_iterator</a:t>
            </a:r>
            <a:r>
              <a:rPr lang="en-US" dirty="0">
                <a:effectLst/>
              </a:rPr>
              <a:t>&lt;string&gt;{</a:t>
            </a:r>
            <a:r>
              <a:rPr lang="en-US" dirty="0" err="1">
                <a:effectLst/>
              </a:rPr>
              <a:t>iss</a:t>
            </a:r>
            <a:r>
              <a:rPr lang="en-US" dirty="0">
                <a:effectLst/>
              </a:rPr>
              <a:t>},</a:t>
            </a:r>
          </a:p>
          <a:p>
            <a:r>
              <a:rPr lang="en-US" dirty="0">
                <a:effectLst/>
              </a:rPr>
              <a:t>    </a:t>
            </a:r>
            <a:r>
              <a:rPr lang="en-US" dirty="0" err="1">
                <a:effectLst/>
              </a:rPr>
              <a:t>istream_iterator</a:t>
            </a:r>
            <a:r>
              <a:rPr lang="en-US" dirty="0">
                <a:effectLst/>
              </a:rPr>
              <a:t>&lt;string&gt;</a:t>
            </a:r>
            <a:r>
              <a:rPr lang="en-US" dirty="0"/>
              <a:t>{}</a:t>
            </a:r>
            <a:r>
              <a:rPr lang="en-US" dirty="0">
                <a:effectLst/>
              </a:rPr>
              <a:t>);</a:t>
            </a:r>
          </a:p>
          <a:p>
            <a:r>
              <a:rPr lang="en-US" dirty="0">
                <a:effectLst/>
              </a:rPr>
              <a:t>auto count = </a:t>
            </a:r>
            <a:r>
              <a:rPr lang="en-US" dirty="0" err="1">
                <a:effectLst/>
              </a:rPr>
              <a:t>words.size</a:t>
            </a:r>
            <a:r>
              <a:rPr lang="en-US" dirty="0">
                <a:effectLst/>
              </a:rPr>
              <a:t>();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D17B49-5B6A-45E9-A9D8-B65BC78517BC}"/>
              </a:ext>
            </a:extLst>
          </p:cNvPr>
          <p:cNvSpPr txBox="1"/>
          <p:nvPr/>
        </p:nvSpPr>
        <p:spPr>
          <a:xfrm>
            <a:off x="4706475" y="2882695"/>
            <a:ext cx="4205157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auto count = distance(</a:t>
            </a:r>
          </a:p>
          <a:p>
            <a:r>
              <a:rPr lang="en-US" dirty="0"/>
              <a:t>    view::</a:t>
            </a:r>
            <a:r>
              <a:rPr lang="en-US" dirty="0" err="1"/>
              <a:t>c_str</a:t>
            </a:r>
            <a:r>
              <a:rPr lang="en-US" dirty="0"/>
              <a:t>(text) | view::split(' '));</a:t>
            </a:r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0D55B2-811F-4E8C-AD0F-91BED35FB2AE}"/>
              </a:ext>
            </a:extLst>
          </p:cNvPr>
          <p:cNvSpPr txBox="1"/>
          <p:nvPr/>
        </p:nvSpPr>
        <p:spPr>
          <a:xfrm>
            <a:off x="232370" y="4758560"/>
            <a:ext cx="4205157" cy="1692771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effectLst/>
              </a:rPr>
              <a:t>vector&lt;int&gt; v2 = v;</a:t>
            </a:r>
          </a:p>
          <a:p>
            <a:r>
              <a:rPr lang="en-US" dirty="0">
                <a:effectLst/>
              </a:rPr>
              <a:t>sort( v2.begin(), v2.end());</a:t>
            </a:r>
          </a:p>
          <a:p>
            <a:r>
              <a:rPr lang="en-US" dirty="0">
                <a:effectLst/>
              </a:rPr>
              <a:t>auto first = v2.begin;</a:t>
            </a:r>
          </a:p>
          <a:p>
            <a:r>
              <a:rPr lang="en-US" dirty="0">
                <a:effectLst/>
              </a:rPr>
              <a:t>advance( first, 2);</a:t>
            </a:r>
          </a:p>
          <a:p>
            <a:r>
              <a:rPr lang="en-US" dirty="0">
                <a:effectLst/>
              </a:rPr>
              <a:t>auto last = first;</a:t>
            </a:r>
          </a:p>
          <a:p>
            <a:r>
              <a:rPr lang="en-US" dirty="0">
                <a:effectLst/>
              </a:rPr>
              <a:t>advance( last, v2.size() - 4);</a:t>
            </a:r>
          </a:p>
          <a:p>
            <a:r>
              <a:rPr lang="en-US" dirty="0">
                <a:effectLst/>
              </a:rPr>
              <a:t>v2.erase( last, v2.end());</a:t>
            </a:r>
          </a:p>
          <a:p>
            <a:r>
              <a:rPr lang="en-US" dirty="0">
                <a:effectLst/>
              </a:rPr>
              <a:t>v2.erase( v2.begin(), first);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0CC6B7-A04C-4E85-A958-F8DC43687DE7}"/>
              </a:ext>
            </a:extLst>
          </p:cNvPr>
          <p:cNvSpPr txBox="1"/>
          <p:nvPr/>
        </p:nvSpPr>
        <p:spPr>
          <a:xfrm>
            <a:off x="4706474" y="4758560"/>
            <a:ext cx="4205157" cy="492443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>
                <a:effectLst/>
              </a:rPr>
              <a:t>auto v2 = v | copy | </a:t>
            </a:r>
            <a:r>
              <a:rPr lang="en-US" dirty="0">
                <a:solidFill>
                  <a:srgbClr val="FF0000"/>
                </a:solidFill>
                <a:effectLst/>
              </a:rPr>
              <a:t>action</a:t>
            </a:r>
            <a:r>
              <a:rPr lang="en-US" dirty="0">
                <a:effectLst/>
              </a:rPr>
              <a:t>::sort</a:t>
            </a:r>
          </a:p>
          <a:p>
            <a:r>
              <a:rPr lang="en-US" dirty="0"/>
              <a:t>  </a:t>
            </a:r>
            <a:r>
              <a:rPr lang="en-US" dirty="0">
                <a:effectLst/>
              </a:rPr>
              <a:t>  | </a:t>
            </a:r>
            <a:r>
              <a:rPr lang="en-US" dirty="0">
                <a:solidFill>
                  <a:srgbClr val="FF0000"/>
                </a:solidFill>
                <a:effectLst/>
              </a:rPr>
              <a:t>action</a:t>
            </a:r>
            <a:r>
              <a:rPr lang="en-US" dirty="0">
                <a:effectLst/>
              </a:rPr>
              <a:t>::slice( 2, end - 2);</a:t>
            </a:r>
          </a:p>
        </p:txBody>
      </p:sp>
      <p:sp>
        <p:nvSpPr>
          <p:cNvPr id="14" name="Rounded Rectangular Callout 4">
            <a:extLst>
              <a:ext uri="{FF2B5EF4-FFF2-40B4-BE49-F238E27FC236}">
                <a16:creationId xmlns:a16="http://schemas.microsoft.com/office/drawing/2014/main" id="{36167B71-19E8-457E-B77C-9AB3783C1BBF}"/>
              </a:ext>
            </a:extLst>
          </p:cNvPr>
          <p:cNvSpPr/>
          <p:nvPr/>
        </p:nvSpPr>
        <p:spPr>
          <a:xfrm>
            <a:off x="5120575" y="5718400"/>
            <a:ext cx="1526648" cy="386172"/>
          </a:xfrm>
          <a:prstGeom prst="wedgeRoundRectCallout">
            <a:avLst>
              <a:gd name="adj1" fmla="val -18274"/>
              <a:gd name="adj2" fmla="val -18609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nen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v C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++20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083028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92704" y="577294"/>
            <a:ext cx="8971233" cy="6188144"/>
          </a:xfrm>
        </p:spPr>
        <p:txBody>
          <a:bodyPr>
            <a:normAutofit/>
          </a:bodyPr>
          <a:lstStyle/>
          <a:p>
            <a:r>
              <a:rPr lang="en-US" dirty="0"/>
              <a:t>ranges::to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ranges::copy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 - </a:t>
            </a:r>
            <a:r>
              <a:rPr lang="en-US" dirty="0" err="1"/>
              <a:t>materializace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5BC917-35DB-44A0-BE96-70222B82B555}"/>
              </a:ext>
            </a:extLst>
          </p:cNvPr>
          <p:cNvSpPr txBox="1"/>
          <p:nvPr/>
        </p:nvSpPr>
        <p:spPr>
          <a:xfrm>
            <a:off x="3745816" y="2393449"/>
            <a:ext cx="4821168" cy="1292662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fr-FR" dirty="0"/>
              <a:t>auto r = ....</a:t>
            </a:r>
          </a:p>
          <a:p>
            <a:r>
              <a:rPr lang="fr-FR" dirty="0" err="1"/>
              <a:t>vector</a:t>
            </a:r>
            <a:r>
              <a:rPr lang="fr-FR" dirty="0"/>
              <a:t>&lt;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ranges::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range_value_t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&lt;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decltype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(r)&gt;</a:t>
            </a:r>
            <a:r>
              <a:rPr lang="fr-FR" dirty="0"/>
              <a:t>&gt; v;</a:t>
            </a:r>
          </a:p>
          <a:p>
            <a:r>
              <a:rPr lang="fr-FR" dirty="0"/>
              <a:t>if </a:t>
            </a:r>
            <a:r>
              <a:rPr lang="fr-FR" b="1" dirty="0" err="1"/>
              <a:t>constexpr</a:t>
            </a:r>
            <a:r>
              <a:rPr lang="fr-FR" dirty="0"/>
              <a:t>( ranges::</a:t>
            </a:r>
            <a:r>
              <a:rPr lang="fr-FR" b="1" dirty="0" err="1"/>
              <a:t>sized_range</a:t>
            </a:r>
            <a:r>
              <a:rPr lang="fr-FR" dirty="0"/>
              <a:t>&lt;</a:t>
            </a:r>
            <a:r>
              <a:rPr lang="fr-FR" dirty="0" err="1"/>
              <a:t>decltype</a:t>
            </a:r>
            <a:r>
              <a:rPr lang="fr-FR" dirty="0"/>
              <a:t>(r)&gt;) {</a:t>
            </a:r>
          </a:p>
          <a:p>
            <a:r>
              <a:rPr lang="fr-FR" dirty="0"/>
              <a:t>    </a:t>
            </a:r>
            <a:r>
              <a:rPr lang="fr-FR" dirty="0" err="1"/>
              <a:t>v.reserve</a:t>
            </a:r>
            <a:r>
              <a:rPr lang="fr-FR" dirty="0"/>
              <a:t>( ranges::</a:t>
            </a:r>
            <a:r>
              <a:rPr lang="fr-FR" b="1" dirty="0"/>
              <a:t>size</a:t>
            </a:r>
            <a:r>
              <a:rPr lang="fr-FR" dirty="0"/>
              <a:t>(r));</a:t>
            </a:r>
          </a:p>
          <a:p>
            <a:r>
              <a:rPr lang="fr-FR" dirty="0"/>
              <a:t>}</a:t>
            </a:r>
          </a:p>
          <a:p>
            <a:r>
              <a:rPr lang="fr-FR" dirty="0"/>
              <a:t>ranges::</a:t>
            </a:r>
            <a:r>
              <a:rPr lang="fr-FR" b="1" dirty="0"/>
              <a:t>copy</a:t>
            </a:r>
            <a:r>
              <a:rPr lang="fr-FR" dirty="0"/>
              <a:t>( r, </a:t>
            </a:r>
            <a:r>
              <a:rPr lang="fr-FR" dirty="0" err="1"/>
              <a:t>back_inserter</a:t>
            </a:r>
            <a:r>
              <a:rPr lang="fr-FR" dirty="0"/>
              <a:t>(v));</a:t>
            </a:r>
          </a:p>
        </p:txBody>
      </p:sp>
      <p:sp>
        <p:nvSpPr>
          <p:cNvPr id="23" name="Rounded Rectangular Callout 4">
            <a:extLst>
              <a:ext uri="{FF2B5EF4-FFF2-40B4-BE49-F238E27FC236}">
                <a16:creationId xmlns:a16="http://schemas.microsoft.com/office/drawing/2014/main" id="{735E56DA-EDE7-4E7E-B7B7-044258DABE80}"/>
              </a:ext>
            </a:extLst>
          </p:cNvPr>
          <p:cNvSpPr/>
          <p:nvPr/>
        </p:nvSpPr>
        <p:spPr>
          <a:xfrm>
            <a:off x="2411859" y="4055789"/>
            <a:ext cx="2931025" cy="610897"/>
          </a:xfrm>
          <a:prstGeom prst="wedgeRoundRectCallout">
            <a:avLst>
              <a:gd name="adj1" fmla="val 28053"/>
              <a:gd name="adj2" fmla="val -115303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GCC 10.2 OK</a:t>
            </a:r>
          </a:p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VS 18.6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aktivn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algoritmy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 zatím neumí</a:t>
            </a:r>
          </a:p>
        </p:txBody>
      </p:sp>
      <p:sp>
        <p:nvSpPr>
          <p:cNvPr id="10" name="Rounded Rectangular Callout 4">
            <a:extLst>
              <a:ext uri="{FF2B5EF4-FFF2-40B4-BE49-F238E27FC236}">
                <a16:creationId xmlns:a16="http://schemas.microsoft.com/office/drawing/2014/main" id="{ED97ADFB-1E03-4483-AF2E-D35541157B0C}"/>
              </a:ext>
            </a:extLst>
          </p:cNvPr>
          <p:cNvSpPr/>
          <p:nvPr/>
        </p:nvSpPr>
        <p:spPr>
          <a:xfrm>
            <a:off x="1502476" y="2788695"/>
            <a:ext cx="1526648" cy="502169"/>
          </a:xfrm>
          <a:prstGeom prst="wedgeRoundRectCallout">
            <a:avLst>
              <a:gd name="adj1" fmla="val 96718"/>
              <a:gd name="adj2" fmla="val -2098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456A1C"/>
                </a:solidFill>
                <a:latin typeface="+mj-lt"/>
              </a:rPr>
              <a:t>kompilační if</a:t>
            </a:r>
          </a:p>
        </p:txBody>
      </p:sp>
      <p:sp>
        <p:nvSpPr>
          <p:cNvPr id="11" name="Rounded Rectangular Callout 4">
            <a:extLst>
              <a:ext uri="{FF2B5EF4-FFF2-40B4-BE49-F238E27FC236}">
                <a16:creationId xmlns:a16="http://schemas.microsoft.com/office/drawing/2014/main" id="{8DCCA296-7657-4DDB-9B11-06CF918C73C3}"/>
              </a:ext>
            </a:extLst>
          </p:cNvPr>
          <p:cNvSpPr/>
          <p:nvPr/>
        </p:nvSpPr>
        <p:spPr>
          <a:xfrm>
            <a:off x="5574616" y="4055789"/>
            <a:ext cx="2931025" cy="610897"/>
          </a:xfrm>
          <a:prstGeom prst="wedgeRoundRectCallout">
            <a:avLst>
              <a:gd name="adj1" fmla="val 177"/>
              <a:gd name="adj2" fmla="val -178112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456A1C"/>
                </a:solidFill>
                <a:latin typeface="+mj-lt"/>
              </a:rPr>
              <a:t>VS 18.6 ani 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GCC 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10.2 </a:t>
            </a:r>
            <a:r>
              <a:rPr lang="en-US" sz="1400" dirty="0" err="1">
                <a:solidFill>
                  <a:srgbClr val="456A1C"/>
                </a:solidFill>
                <a:latin typeface="+mj-lt"/>
              </a:rPr>
              <a:t>neum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89608E-712F-4E1E-A5A9-259887820CD7}"/>
              </a:ext>
            </a:extLst>
          </p:cNvPr>
          <p:cNvSpPr txBox="1"/>
          <p:nvPr/>
        </p:nvSpPr>
        <p:spPr>
          <a:xfrm>
            <a:off x="3745816" y="5718400"/>
            <a:ext cx="4821168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cs-CZ" dirty="0"/>
              <a:t>for</a:t>
            </a:r>
            <a:r>
              <a:rPr lang="en-US" dirty="0"/>
              <a:t>( auto&amp;&amp; x : r) ....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88CD99-B317-44BD-A167-48C9E65D998A}"/>
              </a:ext>
            </a:extLst>
          </p:cNvPr>
          <p:cNvSpPr txBox="1"/>
          <p:nvPr/>
        </p:nvSpPr>
        <p:spPr>
          <a:xfrm>
            <a:off x="3745816" y="936994"/>
            <a:ext cx="4821168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auto v = ranges::</a:t>
            </a:r>
            <a:r>
              <a:rPr lang="en-US" b="1" dirty="0"/>
              <a:t>to</a:t>
            </a:r>
            <a:r>
              <a:rPr lang="en-US" dirty="0"/>
              <a:t>&lt;vector&gt;(r);</a:t>
            </a:r>
            <a:endParaRPr lang="fr-FR" dirty="0"/>
          </a:p>
        </p:txBody>
      </p:sp>
      <p:sp>
        <p:nvSpPr>
          <p:cNvPr id="14" name="Rounded Rectangular Callout 4">
            <a:extLst>
              <a:ext uri="{FF2B5EF4-FFF2-40B4-BE49-F238E27FC236}">
                <a16:creationId xmlns:a16="http://schemas.microsoft.com/office/drawing/2014/main" id="{36167B71-19E8-457E-B77C-9AB3783C1BBF}"/>
              </a:ext>
            </a:extLst>
          </p:cNvPr>
          <p:cNvSpPr/>
          <p:nvPr/>
        </p:nvSpPr>
        <p:spPr>
          <a:xfrm>
            <a:off x="4811292" y="1478071"/>
            <a:ext cx="1526648" cy="386172"/>
          </a:xfrm>
          <a:prstGeom prst="wedgeRoundRectCallout">
            <a:avLst>
              <a:gd name="adj1" fmla="val -6823"/>
              <a:gd name="adj2" fmla="val -104264"/>
              <a:gd name="adj3" fmla="val 16667"/>
            </a:avLst>
          </a:prstGeom>
          <a:solidFill>
            <a:srgbClr val="F6FFED"/>
          </a:solidFill>
          <a:ln w="25400">
            <a:solidFill>
              <a:srgbClr val="CCE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456A1C"/>
                </a:solidFill>
                <a:latin typeface="+mj-lt"/>
              </a:rPr>
              <a:t>nen</a:t>
            </a:r>
            <a:r>
              <a:rPr lang="cs-CZ" sz="1400" dirty="0">
                <a:solidFill>
                  <a:srgbClr val="456A1C"/>
                </a:solidFill>
                <a:latin typeface="+mj-lt"/>
              </a:rPr>
              <a:t>í v C</a:t>
            </a:r>
            <a:r>
              <a:rPr lang="en-US" sz="1400" dirty="0">
                <a:solidFill>
                  <a:srgbClr val="456A1C"/>
                </a:solidFill>
                <a:latin typeface="+mj-lt"/>
              </a:rPr>
              <a:t>++20</a:t>
            </a:r>
            <a:endParaRPr lang="cs-CZ" sz="1400" dirty="0">
              <a:solidFill>
                <a:srgbClr val="456A1C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885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cs-CZ" dirty="0"/>
              <a:t>ůzné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68862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46304" y="642112"/>
            <a:ext cx="8921496" cy="613968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err="1"/>
              <a:t>xvalue</a:t>
            </a:r>
            <a:endParaRPr lang="en-US" sz="2400" dirty="0"/>
          </a:p>
          <a:p>
            <a:pPr lvl="1"/>
            <a:r>
              <a:rPr lang="en-US" sz="2000" dirty="0"/>
              <a:t>e</a:t>
            </a:r>
            <a:r>
              <a:rPr lang="en-US" sz="2000" b="1" dirty="0">
                <a:solidFill>
                  <a:srgbClr val="0000FF"/>
                </a:solidFill>
              </a:rPr>
              <a:t>x</a:t>
            </a:r>
            <a:r>
              <a:rPr lang="en-US" sz="2000" dirty="0"/>
              <a:t>piring value, movable</a:t>
            </a:r>
          </a:p>
          <a:p>
            <a:pPr lvl="1"/>
            <a:r>
              <a:rPr lang="en-US" sz="2000" dirty="0"/>
              <a:t>temporary, </a:t>
            </a:r>
            <a:r>
              <a:rPr lang="en-US" sz="2000" dirty="0" err="1"/>
              <a:t>std</a:t>
            </a:r>
            <a:r>
              <a:rPr lang="en-US" sz="2000" dirty="0"/>
              <a:t>::move</a:t>
            </a:r>
          </a:p>
          <a:p>
            <a:pPr lvl="3"/>
            <a:endParaRPr lang="en-US" sz="1600" dirty="0"/>
          </a:p>
          <a:p>
            <a:pPr lvl="3"/>
            <a:endParaRPr lang="en-US" sz="1600" dirty="0"/>
          </a:p>
          <a:p>
            <a:r>
              <a:rPr lang="en-US" sz="2400" dirty="0" err="1"/>
              <a:t>glvalue</a:t>
            </a:r>
            <a:endParaRPr lang="cs-CZ" sz="2400" dirty="0"/>
          </a:p>
          <a:p>
            <a:pPr lvl="1"/>
            <a:r>
              <a:rPr lang="en-US" sz="2000" b="1" dirty="0">
                <a:solidFill>
                  <a:srgbClr val="0000FF"/>
                </a:solidFill>
              </a:rPr>
              <a:t>g</a:t>
            </a:r>
            <a:r>
              <a:rPr lang="en-US" sz="2000" dirty="0"/>
              <a:t>eneralized </a:t>
            </a:r>
            <a:r>
              <a:rPr lang="en-US" sz="2000" b="1" dirty="0" err="1">
                <a:solidFill>
                  <a:srgbClr val="0000FF"/>
                </a:solidFill>
              </a:rPr>
              <a:t>l</a:t>
            </a:r>
            <a:r>
              <a:rPr lang="en-US" sz="2000" dirty="0" err="1"/>
              <a:t>value</a:t>
            </a:r>
            <a:endParaRPr lang="en-US" sz="2000" dirty="0"/>
          </a:p>
          <a:p>
            <a:pPr lvl="1"/>
            <a:r>
              <a:rPr lang="en-US" sz="2000" dirty="0" err="1"/>
              <a:t>lvalue</a:t>
            </a:r>
            <a:r>
              <a:rPr lang="en-US" sz="2000" dirty="0"/>
              <a:t> + </a:t>
            </a:r>
            <a:r>
              <a:rPr lang="en-US" sz="2000" dirty="0" err="1"/>
              <a:t>xvalue</a:t>
            </a:r>
            <a:endParaRPr lang="en-US" sz="2000" dirty="0"/>
          </a:p>
          <a:p>
            <a:r>
              <a:rPr lang="en-US" sz="2400" dirty="0" err="1"/>
              <a:t>prvalue</a:t>
            </a:r>
            <a:endParaRPr lang="en-US" sz="2400" dirty="0"/>
          </a:p>
          <a:p>
            <a:pPr lvl="1"/>
            <a:r>
              <a:rPr lang="en-US" sz="2000" b="1" dirty="0">
                <a:solidFill>
                  <a:srgbClr val="0000FF"/>
                </a:solidFill>
              </a:rPr>
              <a:t>p</a:t>
            </a:r>
            <a:r>
              <a:rPr lang="en-US" sz="2000" dirty="0"/>
              <a:t>ure </a:t>
            </a:r>
            <a:r>
              <a:rPr lang="en-US" sz="2000" b="1" dirty="0" err="1">
                <a:solidFill>
                  <a:srgbClr val="0000FF"/>
                </a:solidFill>
              </a:rPr>
              <a:t>r</a:t>
            </a:r>
            <a:r>
              <a:rPr lang="en-US" sz="2000" dirty="0" err="1"/>
              <a:t>value</a:t>
            </a:r>
            <a:endParaRPr lang="en-US" sz="2000" dirty="0"/>
          </a:p>
          <a:p>
            <a:pPr lvl="1"/>
            <a:r>
              <a:rPr lang="en-US" sz="2000" dirty="0"/>
              <a:t>pre-C++11 </a:t>
            </a:r>
            <a:r>
              <a:rPr lang="en-US" sz="2000" dirty="0" err="1"/>
              <a:t>rvalue</a:t>
            </a:r>
            <a:endParaRPr lang="en-US" sz="2000" dirty="0"/>
          </a:p>
          <a:p>
            <a:r>
              <a:rPr lang="en-US" sz="2400" dirty="0" err="1"/>
              <a:t>rvalue</a:t>
            </a:r>
            <a:r>
              <a:rPr lang="en-US" sz="2400" dirty="0"/>
              <a:t> (C++11)</a:t>
            </a:r>
          </a:p>
          <a:p>
            <a:pPr lvl="1"/>
            <a:r>
              <a:rPr lang="en-US" sz="2000" dirty="0" err="1"/>
              <a:t>prvalue</a:t>
            </a:r>
            <a:r>
              <a:rPr lang="en-US" sz="2000" dirty="0"/>
              <a:t> + </a:t>
            </a:r>
            <a:r>
              <a:rPr lang="en-US" sz="2000" dirty="0" err="1"/>
              <a:t>xvalue</a:t>
            </a:r>
            <a:endParaRPr lang="cs-CZ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xvalues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401" y="1143000"/>
            <a:ext cx="4125649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7344" y="1869440"/>
            <a:ext cx="2298192" cy="292388"/>
          </a:xfrm>
          <a:prstGeom prst="rect">
            <a:avLst/>
          </a:prstGeom>
          <a:solidFill>
            <a:srgbClr val="ECF7FE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>
                <a:latin typeface="Consolas" panose="020B0609020204030204" pitchFamily="49" charset="0"/>
                <a:cs typeface="Courier New" pitchFamily="49" charset="0"/>
              </a:defRPr>
            </a:lvl1pPr>
          </a:lstStyle>
          <a:p>
            <a:r>
              <a:rPr lang="en-US" dirty="0"/>
              <a:t>x = </a:t>
            </a:r>
            <a:r>
              <a:rPr lang="en-US" dirty="0" err="1"/>
              <a:t>std</a:t>
            </a:r>
            <a:r>
              <a:rPr lang="en-US" dirty="0"/>
              <a:t>::move( victim);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3057974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Special members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707136"/>
            <a:ext cx="8839200" cy="592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0803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Audio </a:t>
            </a:r>
            <a:r>
              <a:rPr lang="en-US" dirty="0"/>
              <a:t>player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4294967295"/>
          </p:nvPr>
        </p:nvSpPr>
        <p:spPr>
          <a:xfrm>
            <a:off x="228600" y="838200"/>
            <a:ext cx="4114800" cy="5867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cs-CZ" sz="2400" dirty="0"/>
              <a:t>interpet</a:t>
            </a:r>
          </a:p>
          <a:p>
            <a:pPr lvl="1"/>
            <a:r>
              <a:rPr lang="cs-CZ" sz="2000" dirty="0"/>
              <a:t>album</a:t>
            </a:r>
            <a:endParaRPr lang="en-US" sz="2000" dirty="0"/>
          </a:p>
          <a:p>
            <a:pPr lvl="2"/>
            <a:r>
              <a:rPr lang="cs-CZ" sz="2000" dirty="0"/>
              <a:t>rok, </a:t>
            </a:r>
            <a:r>
              <a:rPr lang="en-US" sz="2000" dirty="0"/>
              <a:t>n</a:t>
            </a:r>
            <a:r>
              <a:rPr lang="cs-CZ" sz="2000" dirty="0"/>
              <a:t>ázev</a:t>
            </a:r>
          </a:p>
          <a:p>
            <a:pPr lvl="2"/>
            <a:r>
              <a:rPr lang="cs-CZ" sz="2000" dirty="0"/>
              <a:t>žánr: rock, pop, folk, ...</a:t>
            </a:r>
          </a:p>
          <a:p>
            <a:pPr lvl="2"/>
            <a:r>
              <a:rPr lang="cs-CZ" sz="2000" dirty="0"/>
              <a:t>track</a:t>
            </a:r>
            <a:endParaRPr lang="en-US" sz="2000" dirty="0"/>
          </a:p>
          <a:p>
            <a:r>
              <a:rPr lang="en-US" sz="2400" dirty="0" err="1"/>
              <a:t>favorit</a:t>
            </a:r>
            <a:endParaRPr lang="en-US" sz="2400" dirty="0"/>
          </a:p>
          <a:p>
            <a:pPr lvl="1"/>
            <a:r>
              <a:rPr lang="en-US" sz="2000" dirty="0"/>
              <a:t>interpret, album, track</a:t>
            </a:r>
          </a:p>
          <a:p>
            <a:pPr lvl="2"/>
            <a:endParaRPr lang="cs-CZ" sz="900" dirty="0"/>
          </a:p>
          <a:p>
            <a:r>
              <a:rPr lang="cs-CZ" sz="2400" dirty="0"/>
              <a:t>přehrávat</a:t>
            </a:r>
          </a:p>
          <a:p>
            <a:pPr lvl="1"/>
            <a:r>
              <a:rPr lang="cs-CZ" sz="2000" dirty="0"/>
              <a:t>konkrétní album</a:t>
            </a:r>
          </a:p>
          <a:p>
            <a:pPr lvl="1"/>
            <a:r>
              <a:rPr lang="cs-CZ" sz="2000" dirty="0"/>
              <a:t>žánr</a:t>
            </a:r>
          </a:p>
          <a:p>
            <a:pPr lvl="1"/>
            <a:r>
              <a:rPr lang="en-US" sz="2000" dirty="0"/>
              <a:t>alba v </a:t>
            </a:r>
            <a:r>
              <a:rPr lang="en-US" sz="2000" dirty="0" err="1"/>
              <a:t>letech</a:t>
            </a:r>
            <a:endParaRPr lang="cs-CZ" sz="2000" dirty="0"/>
          </a:p>
          <a:p>
            <a:pPr lvl="1"/>
            <a:r>
              <a:rPr lang="cs-CZ" sz="2000" dirty="0"/>
              <a:t>náhodně interpreta</a:t>
            </a:r>
            <a:endParaRPr lang="en-US" sz="2000" dirty="0"/>
          </a:p>
          <a:p>
            <a:pPr lvl="1"/>
            <a:r>
              <a:rPr lang="en-US" sz="2000" dirty="0" err="1"/>
              <a:t>favority</a:t>
            </a:r>
            <a:endParaRPr lang="cs-CZ" sz="2000" dirty="0"/>
          </a:p>
          <a:p>
            <a:pPr lvl="1"/>
            <a:r>
              <a:rPr lang="cs-CZ" sz="2000" dirty="0"/>
              <a:t>...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457200"/>
            <a:ext cx="2908300" cy="2908300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4365858" y="4038600"/>
            <a:ext cx="4549541" cy="2514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cs-CZ" sz="2400" dirty="0"/>
              <a:t>dekompozice</a:t>
            </a:r>
          </a:p>
          <a:p>
            <a:r>
              <a:rPr lang="cs-CZ" sz="2400" dirty="0"/>
              <a:t>datové struktury</a:t>
            </a:r>
          </a:p>
          <a:p>
            <a:r>
              <a:rPr lang="cs-CZ" sz="2400" dirty="0"/>
              <a:t>funkce a jejich implementace</a:t>
            </a:r>
          </a:p>
          <a:p>
            <a:r>
              <a:rPr lang="en-US" sz="2400" dirty="0" err="1"/>
              <a:t>optimalizace</a:t>
            </a:r>
            <a:endParaRPr lang="en-US" sz="2400" dirty="0"/>
          </a:p>
          <a:p>
            <a:pPr lvl="1"/>
            <a:r>
              <a:rPr lang="en-US" sz="2000" dirty="0"/>
              <a:t>mal</a:t>
            </a:r>
            <a:r>
              <a:rPr lang="cs-CZ" sz="2000" dirty="0"/>
              <a:t>á mobilní zařízení</a:t>
            </a:r>
          </a:p>
          <a:p>
            <a:pPr lvl="1"/>
            <a:r>
              <a:rPr lang="cs-CZ" sz="2000" dirty="0"/>
              <a:t>pomalý procesor</a:t>
            </a:r>
          </a:p>
          <a:p>
            <a:pPr lvl="1"/>
            <a:r>
              <a:rPr lang="cs-CZ" sz="2000" dirty="0"/>
              <a:t>málo paměti</a:t>
            </a:r>
          </a:p>
        </p:txBody>
      </p:sp>
    </p:spTree>
    <p:extLst>
      <p:ext uri="{BB962C8B-B14F-4D97-AF65-F5344CB8AC3E}">
        <p14:creationId xmlns:p14="http://schemas.microsoft.com/office/powerpoint/2010/main" val="180020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lip.potx" id="{01285272-40B9-47FD-B148-ADFCF19A85B1}" vid="{E191ED48-4388-4FE4-8EC3-776821571A70}"/>
    </a:ext>
  </a:extLst>
</a:theme>
</file>

<file path=ppt/theme/theme2.xml><?xml version="1.0" encoding="utf-8"?>
<a:theme xmlns:a="http://schemas.openxmlformats.org/drawingml/2006/main" name="Filip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6FFED"/>
        </a:solidFill>
        <a:ln w="25400">
          <a:solidFill>
            <a:srgbClr val="CCE9AD"/>
          </a:solidFill>
        </a:ln>
      </a:spPr>
      <a:bodyPr rtlCol="0" anchor="ctr"/>
      <a:lstStyle>
        <a:defPPr algn="ctr">
          <a:defRPr sz="1600" dirty="0" smtClean="0">
            <a:solidFill>
              <a:srgbClr val="456A1C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rgbClr val="ECF7FE"/>
        </a:solidFill>
        <a:ln w="25400">
          <a:solidFill>
            <a:schemeClr val="accent4">
              <a:lumMod val="60000"/>
              <a:lumOff val="40000"/>
            </a:schemeClr>
          </a:solidFill>
        </a:ln>
      </a:spPr>
      <a:bodyPr wrap="square" rtlCol="0">
        <a:spAutoFit/>
      </a:bodyPr>
      <a:lstStyle>
        <a:defPPr>
          <a:defRPr sz="1300" dirty="0" smtClean="0">
            <a:latin typeface="Consolas" panose="020B0609020204030204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lip.potx" id="{000E9219-D670-4400-B712-7B521C35260B}" vid="{40126A51-81E9-4FC2-9D21-64839CF5A1F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Filip</Template>
  <TotalTime>7872</TotalTime>
  <Words>17743</Words>
  <Application>Microsoft Office PowerPoint</Application>
  <PresentationFormat>On-screen Show (4:3)</PresentationFormat>
  <Paragraphs>3349</Paragraphs>
  <Slides>126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126</vt:i4>
      </vt:variant>
    </vt:vector>
  </HeadingPairs>
  <TitlesOfParts>
    <vt:vector size="141" baseType="lpstr">
      <vt:lpstr>Arial</vt:lpstr>
      <vt:lpstr>Arial Unicode MS</vt:lpstr>
      <vt:lpstr>Calibri</vt:lpstr>
      <vt:lpstr>Calibri Light</vt:lpstr>
      <vt:lpstr>Cambria Math</vt:lpstr>
      <vt:lpstr>Consolas</vt:lpstr>
      <vt:lpstr>Courier New</vt:lpstr>
      <vt:lpstr>Lucida Sans Unicode</vt:lpstr>
      <vt:lpstr>Tahoma</vt:lpstr>
      <vt:lpstr>Verdana</vt:lpstr>
      <vt:lpstr>Wingdings</vt:lpstr>
      <vt:lpstr>Wingdings 2</vt:lpstr>
      <vt:lpstr>Wingdings 3</vt:lpstr>
      <vt:lpstr>Office Theme</vt:lpstr>
      <vt:lpstr>Filip</vt:lpstr>
      <vt:lpstr>Programování v C++</vt:lpstr>
      <vt:lpstr>Organizace cvičení</vt:lpstr>
      <vt:lpstr>Zaměření cvičení</vt:lpstr>
      <vt:lpstr>Hello world</vt:lpstr>
      <vt:lpstr>Hello world, parametry</vt:lpstr>
      <vt:lpstr>Násobilka</vt:lpstr>
      <vt:lpstr>Rozhraní</vt:lpstr>
      <vt:lpstr>GitLab</vt:lpstr>
      <vt:lpstr>Řetězce</vt:lpstr>
      <vt:lpstr>Řetězce, stringy, C-stringy, string_view</vt:lpstr>
      <vt:lpstr>Nepoužívejte char*</vt:lpstr>
      <vt:lpstr>Řetězce a čísla</vt:lpstr>
      <vt:lpstr>Počítání oveček</vt:lpstr>
      <vt:lpstr>Počítání oveček, streamy</vt:lpstr>
      <vt:lpstr>WSL2 a CMake</vt:lpstr>
      <vt:lpstr>Překlad a linkování</vt:lpstr>
      <vt:lpstr>Modularita a zdrojové soubory</vt:lpstr>
      <vt:lpstr>Inline a ne-inline metody</vt:lpstr>
      <vt:lpstr>Inicializace třídy</vt:lpstr>
      <vt:lpstr>Počítání oveček – upřesnění</vt:lpstr>
      <vt:lpstr>Zápočtový program - zadání</vt:lpstr>
      <vt:lpstr>Zápočtový program - vypracování</vt:lpstr>
      <vt:lpstr>Kontejnery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Algoritmy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Polymorfní struktury</vt:lpstr>
      <vt:lpstr>Polymorfní datové struktury</vt:lpstr>
      <vt:lpstr>Polymorfní struktury - základní idea</vt:lpstr>
      <vt:lpstr>Polymorfní struktury - implementace</vt:lpstr>
      <vt:lpstr>Polymorfní struktury - konkrétní datové typy</vt:lpstr>
      <vt:lpstr>Polymorfní struktury - přiřazení</vt:lpstr>
      <vt:lpstr>Polymorfní struktury - make_unique</vt:lpstr>
      <vt:lpstr>Polymorfní struktury - slicing</vt:lpstr>
      <vt:lpstr>Polymorfní struktury - kopie podle typu</vt:lpstr>
      <vt:lpstr>Polymorfní struktury - klonování</vt:lpstr>
      <vt:lpstr>Polymorfní struktury - copy constructor</vt:lpstr>
      <vt:lpstr>Polymorfní struktury - self-assignment</vt:lpstr>
      <vt:lpstr>Šablony</vt:lpstr>
      <vt:lpstr>Šablony</vt:lpstr>
      <vt:lpstr>Šablony a operatory</vt:lpstr>
      <vt:lpstr>Gumové pole</vt:lpstr>
      <vt:lpstr>Gumové pole - deklarace</vt:lpstr>
      <vt:lpstr>Gumové pole - iterator</vt:lpstr>
      <vt:lpstr>Gumové pole - kopie, implementace</vt:lpstr>
      <vt:lpstr>Šablony - nejen typ dat</vt:lpstr>
      <vt:lpstr>Výjimky</vt:lpstr>
      <vt:lpstr>Výjimky</vt:lpstr>
      <vt:lpstr>Výjimky při inicializaci a destrukci</vt:lpstr>
      <vt:lpstr>Vlastní typ výjimky</vt:lpstr>
      <vt:lpstr>noexcept</vt:lpstr>
      <vt:lpstr>random</vt:lpstr>
      <vt:lpstr>Výjimky - použití</vt:lpstr>
      <vt:lpstr>Filesystem</vt:lpstr>
      <vt:lpstr>PowerPoint Presentation</vt:lpstr>
      <vt:lpstr>PowerPoint Presentation</vt:lpstr>
      <vt:lpstr>PowerPoint Presentation</vt:lpstr>
      <vt:lpstr>PowerPoint Presentation</vt:lpstr>
      <vt:lpstr>Chrono</vt:lpstr>
      <vt:lpstr>chrono</vt:lpstr>
      <vt:lpstr>chrono</vt:lpstr>
      <vt:lpstr>chrono calendars &amp; timezones</vt:lpstr>
      <vt:lpstr>optional, any, variant</vt:lpstr>
      <vt:lpstr>variant &amp; visit</vt:lpstr>
      <vt:lpstr>variant &amp; visit</vt:lpstr>
      <vt:lpstr>Moduly</vt:lpstr>
      <vt:lpstr>include vs. import</vt:lpstr>
      <vt:lpstr>export / import, template</vt:lpstr>
      <vt:lpstr>partitions, private</vt:lpstr>
      <vt:lpstr>Ranges</vt:lpstr>
      <vt:lpstr>ranges</vt:lpstr>
      <vt:lpstr>C++17 vs. C++20</vt:lpstr>
      <vt:lpstr>ranges - materializace</vt:lpstr>
      <vt:lpstr>Různé</vt:lpstr>
      <vt:lpstr>xvalues</vt:lpstr>
      <vt:lpstr>Special members</vt:lpstr>
      <vt:lpstr>Audio player</vt:lpstr>
      <vt:lpstr>Zápočtový program</vt:lpstr>
      <vt:lpstr>The End</vt:lpstr>
      <vt:lpstr>starší slajdy</vt:lpstr>
      <vt:lpstr>Streamy</vt:lpstr>
      <vt:lpstr>operátor &lt;&lt;</vt:lpstr>
      <vt:lpstr>Stream manipulátory</vt:lpstr>
      <vt:lpstr>Bezparametrický manipulátor</vt:lpstr>
      <vt:lpstr>Parametrický manipulátor</vt:lpstr>
      <vt:lpstr>Parametrický manipulátor</vt:lpstr>
      <vt:lpstr>PowerPoint Presentation</vt:lpstr>
      <vt:lpstr>ios_base::iostate::failbit</vt:lpstr>
      <vt:lpstr>badbit, exceptions</vt:lpstr>
      <vt:lpstr>PowerPoint Presentation</vt:lpstr>
      <vt:lpstr>PowerPoint Presentation</vt:lpstr>
      <vt:lpstr>PowerPoint Presentation</vt:lpstr>
      <vt:lpstr>PowerPoint Presentation</vt:lpstr>
      <vt:lpstr>Parametry příkazové řádky</vt:lpstr>
      <vt:lpstr>Zpracování příkazové řádky</vt:lpstr>
      <vt:lpstr>Zpracování příkazové řádky</vt:lpstr>
      <vt:lpstr>Zpracování příkazové řádky</vt:lpstr>
      <vt:lpstr>vidle</vt:lpstr>
      <vt:lpstr>slovník</vt:lpstr>
      <vt:lpstr>slovník</vt:lpstr>
      <vt:lpstr>range-based for</vt:lpstr>
      <vt:lpstr>Gumové pole</vt:lpstr>
      <vt:lpstr>Gumové pole - iterator</vt:lpstr>
      <vt:lpstr>Gitlab ve VS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Počítačové systémy</dc:title>
  <dc:creator>Filip O Zavoral</dc:creator>
  <cp:lastModifiedBy>Filip Zavoral</cp:lastModifiedBy>
  <cp:revision>657</cp:revision>
  <dcterms:created xsi:type="dcterms:W3CDTF">2020-02-10T18:04:36Z</dcterms:created>
  <dcterms:modified xsi:type="dcterms:W3CDTF">2022-11-01T21:42:29Z</dcterms:modified>
</cp:coreProperties>
</file>