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modernComment_101_63C74911.xml" ContentType="application/vnd.ms-powerpoint.comments+xml"/>
  <Override PartName="/ppt/comments/modernComment_104_3CAADFC9.xml" ContentType="application/vnd.ms-powerpoint.comments+xml"/>
  <Override PartName="/ppt/comments/modernComment_106_81031C99.xml" ContentType="application/vnd.ms-powerpoint.comments+xml"/>
  <Override PartName="/ppt/comments/modernComment_102_439B3218.xml" ContentType="application/vnd.ms-powerpoint.comments+xml"/>
  <Override PartName="/ppt/comments/modernComment_107_259735A2.xml" ContentType="application/vnd.ms-powerpoint.comment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comments/modernComment_10C_A044C3FB.xml" ContentType="application/vnd.ms-powerpoint.comments+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comments/modernComment_109_18260E3.xml" ContentType="application/vnd.ms-powerpoint.comments+xml"/>
  <Override PartName="/ppt/comments/modernComment_10A_6627CC1B.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52" r:id="rId1"/>
  </p:sldMasterIdLst>
  <p:sldIdLst>
    <p:sldId id="256" r:id="rId2"/>
    <p:sldId id="269" r:id="rId3"/>
    <p:sldId id="267" r:id="rId4"/>
    <p:sldId id="275" r:id="rId5"/>
    <p:sldId id="270" r:id="rId6"/>
    <p:sldId id="257" r:id="rId7"/>
    <p:sldId id="260" r:id="rId8"/>
    <p:sldId id="261" r:id="rId9"/>
    <p:sldId id="262" r:id="rId10"/>
    <p:sldId id="258" r:id="rId11"/>
    <p:sldId id="273" r:id="rId12"/>
    <p:sldId id="263" r:id="rId13"/>
    <p:sldId id="268" r:id="rId14"/>
    <p:sldId id="272" r:id="rId15"/>
    <p:sldId id="264" r:id="rId16"/>
    <p:sldId id="265" r:id="rId17"/>
    <p:sldId id="274" r:id="rId18"/>
    <p:sldId id="266"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D64BC26-568C-E8B6-3FE1-56889B42BFAC}" name="Damodhar, Jangam" initials="DJ" userId="S::jdamodhar@deloitte.com::118a0c9a-dbb9-4d85-8184-c0f159ce2096" providerId="AD"/>
  <p188:author id="{2365E1C6-7259-402F-0BD4-B79E815FABC8}" name="Toilliez, Jean" initials="TJ" userId="S::jtoilliez@deloitte.com::4a90f1da-aff8-4fae-86f3-dcbffa89261f"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01A328-C00C-4242-8FA1-D700DBA8D799}" v="13" dt="2023-11-29T02:19:23.115"/>
    <p1510:client id="{84264669-E917-48E8-B598-D486E2ADEF05}" v="202" dt="2023-11-29T03:24:40.394"/>
    <p1510:client id="{DA555F86-D314-4334-B4D2-582573282BBD}" v="38" dt="2023-11-29T02:17:21.6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0" d="100"/>
          <a:sy n="60" d="100"/>
        </p:scale>
        <p:origin x="884" y="1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modernComment_101_63C74911.xml><?xml version="1.0" encoding="utf-8"?>
<p188:cmLst xmlns:a="http://schemas.openxmlformats.org/drawingml/2006/main" xmlns:r="http://schemas.openxmlformats.org/officeDocument/2006/relationships" xmlns:p188="http://schemas.microsoft.com/office/powerpoint/2018/8/main">
  <p188:cm id="{3134F57E-B296-4EE7-A8C9-C6972DE3BAB3}" authorId="{2365E1C6-7259-402F-0BD4-B79E815FABC8}" created="2023-11-29T02:08:30.090">
    <pc:sldMkLst xmlns:pc="http://schemas.microsoft.com/office/powerpoint/2013/main/command">
      <pc:docMk/>
      <pc:sldMk cId="1674004753" sldId="257"/>
    </pc:sldMkLst>
    <p188:txBody>
      <a:bodyPr/>
      <a:lstStyle/>
      <a:p>
        <a:r>
          <a:rPr lang="en-US"/>
          <a:t>For repeating columns you can use categorical variables to save memory</a:t>
        </a:r>
      </a:p>
    </p188:txBody>
  </p188:cm>
</p188:cmLst>
</file>

<file path=ppt/comments/modernComment_102_439B3218.xml><?xml version="1.0" encoding="utf-8"?>
<p188:cmLst xmlns:a="http://schemas.openxmlformats.org/drawingml/2006/main" xmlns:r="http://schemas.openxmlformats.org/officeDocument/2006/relationships" xmlns:p188="http://schemas.microsoft.com/office/powerpoint/2018/8/main">
  <p188:cm id="{2D094AC5-DAA1-4484-839D-46CBB94CED40}" authorId="{2365E1C6-7259-402F-0BD4-B79E815FABC8}" created="2023-11-29T02:13:45.655">
    <pc:sldMkLst xmlns:pc="http://schemas.microsoft.com/office/powerpoint/2013/main/command">
      <pc:docMk/>
      <pc:sldMk cId="1134244376" sldId="258"/>
    </pc:sldMkLst>
    <p188:replyLst>
      <p188:reply id="{15CCB5DF-895C-4B91-B657-46B914F303C5}" authorId="{2365E1C6-7259-402F-0BD4-B79E815FABC8}" created="2023-11-29T02:14:34.288">
        <p188:txBody>
          <a:bodyPr/>
          <a:lstStyle/>
          <a:p>
            <a:r>
              <a:rPr lang="en-US"/>
              <a:t>Perhaps if there are lots of people (local_pop goes up) then the distance to the nearest FGH would reduce (go down) since it's a busy area.</a:t>
            </a:r>
          </a:p>
        </p188:txBody>
        <p188:extLst>
          <p:ext xmlns:p="http://schemas.openxmlformats.org/presentationml/2006/main" uri="{57CB4572-C831-44C2-8A1C-0ADB6CCDFE69}">
            <p223:reactions xmlns:p223="http://schemas.microsoft.com/office/powerpoint/2022/03/main" xmlns="">
              <p223:rxn type="👍">
                <p223:instance time="2023-11-29T02:14:53.178" authorId="{3D64BC26-568C-E8B6-3FE1-56889B42BFAC}"/>
              </p223:rxn>
            </p223:reactions>
          </p:ext>
        </p188:extLst>
      </p188:reply>
    </p188:replyLst>
    <p188:txBody>
      <a:bodyPr/>
      <a:lstStyle/>
      <a:p>
        <a:r>
          <a:rPr lang="en-US"/>
          <a:t>Ok so here we see that local_pop and nearest_fgh correlate somewhat negatively -- could be useful to explain why?</a:t>
        </a:r>
      </a:p>
    </p188:txBody>
  </p188:cm>
</p188:cmLst>
</file>

<file path=ppt/comments/modernComment_104_3CAADFC9.xml><?xml version="1.0" encoding="utf-8"?>
<p188:cmLst xmlns:a="http://schemas.openxmlformats.org/drawingml/2006/main" xmlns:r="http://schemas.openxmlformats.org/officeDocument/2006/relationships" xmlns:p188="http://schemas.microsoft.com/office/powerpoint/2018/8/main">
  <p188:cm id="{27334C43-1A9F-4E01-81F8-5D52D50079C8}" authorId="{2365E1C6-7259-402F-0BD4-B79E815FABC8}" created="2023-11-29T02:09:52.581">
    <pc:sldMkLst xmlns:pc="http://schemas.microsoft.com/office/powerpoint/2013/main/command">
      <pc:docMk/>
      <pc:sldMk cId="1017831369" sldId="260"/>
    </pc:sldMkLst>
    <p188:replyLst>
      <p188:reply id="{EE07871D-CA59-4DDD-8355-BFCBA1B11209}" authorId="{2365E1C6-7259-402F-0BD4-B79E815FABC8}" created="2023-11-29T02:10:21.245">
        <p188:txBody>
          <a:bodyPr/>
          <a:lstStyle/>
          <a:p>
            <a:r>
              <a:rPr lang="en-US"/>
              <a:t>Since it's log you may want to rescale and then discuss outliers.</a:t>
            </a:r>
          </a:p>
        </p188:txBody>
      </p188:reply>
    </p188:replyLst>
    <p188:txBody>
      <a:bodyPr/>
      <a:lstStyle/>
      <a:p>
        <a:r>
          <a:rPr lang="en-US"/>
          <a:t>You could represent the population as a log-normal, seems like this is the distribution.</a:t>
        </a:r>
      </a:p>
    </p188:txBody>
  </p188:cm>
</p188:cmLst>
</file>

<file path=ppt/comments/modernComment_106_81031C99.xml><?xml version="1.0" encoding="utf-8"?>
<p188:cmLst xmlns:a="http://schemas.openxmlformats.org/drawingml/2006/main" xmlns:r="http://schemas.openxmlformats.org/officeDocument/2006/relationships" xmlns:p188="http://schemas.microsoft.com/office/powerpoint/2018/8/main">
  <p188:cm id="{A78A7B7B-AA70-45CF-8A7B-BDA1038BA389}" authorId="{2365E1C6-7259-402F-0BD4-B79E815FABC8}" created="2023-11-29T02:12:07.937">
    <pc:sldMkLst xmlns:pc="http://schemas.microsoft.com/office/powerpoint/2013/main/command">
      <pc:docMk/>
      <pc:sldMk cId="2164464793" sldId="262"/>
    </pc:sldMkLst>
    <p188:txBody>
      <a:bodyPr/>
      <a:lstStyle/>
      <a:p>
        <a:r>
          <a:rPr lang="en-US"/>
          <a:t>This could use some improvements; year-three-profit is a discrete variable, so perhaps a new way to show data would be best. Maybe a matrix with the count of individuals within a box.</a:t>
        </a:r>
      </a:p>
    </p188:txBody>
  </p188:cm>
</p188:cmLst>
</file>

<file path=ppt/comments/modernComment_107_259735A2.xml><?xml version="1.0" encoding="utf-8"?>
<p188:cmLst xmlns:a="http://schemas.openxmlformats.org/drawingml/2006/main" xmlns:r="http://schemas.openxmlformats.org/officeDocument/2006/relationships" xmlns:p188="http://schemas.microsoft.com/office/powerpoint/2018/8/main">
  <p188:cm id="{DF1991CA-5D09-400A-BDD9-E1BB631F6371}" authorId="{2365E1C6-7259-402F-0BD4-B79E815FABC8}" created="2023-11-29T02:15:31.513">
    <pc:sldMkLst xmlns:pc="http://schemas.microsoft.com/office/powerpoint/2013/main/command">
      <pc:docMk/>
      <pc:sldMk cId="630666658" sldId="263"/>
    </pc:sldMkLst>
    <p188:replyLst>
      <p188:reply id="{8EE5A898-7085-4B3C-919D-9AA1E491ACA2}" authorId="{2365E1C6-7259-402F-0BD4-B79E815FABC8}" created="2023-11-29T02:16:06.668">
        <p188:txBody>
          <a:bodyPr/>
          <a:lstStyle/>
          <a:p>
            <a:r>
              <a:rPr lang="en-US"/>
              <a:t>Suggestion: provide a bit more explanation of the F1-metric, what's that about (accuracy recall, etc.) -- and finally maybe something about k-fold cross-val.</a:t>
            </a:r>
          </a:p>
        </p188:txBody>
      </p188:reply>
    </p188:replyLst>
    <p188:txBody>
      <a:bodyPr/>
      <a:lstStyle/>
      <a:p>
        <a:r>
          <a:rPr lang="en-US"/>
          <a:t>Any other models you could have explored? Suggest a couple and then move on; it is nice to explain to your audience why you picked those. RFM are very comprehensive but tend to overfit; Logistic models are more basic.</a:t>
        </a:r>
      </a:p>
    </p188:txBody>
  </p188:cm>
</p188:cmLst>
</file>

<file path=ppt/comments/modernComment_109_18260E3.xml><?xml version="1.0" encoding="utf-8"?>
<p188:cmLst xmlns:a="http://schemas.openxmlformats.org/drawingml/2006/main" xmlns:r="http://schemas.openxmlformats.org/officeDocument/2006/relationships" xmlns:p188="http://schemas.microsoft.com/office/powerpoint/2018/8/main">
  <p188:cm id="{462F2A24-E786-4003-AE55-39DF9494147F}" authorId="{2365E1C6-7259-402F-0BD4-B79E815FABC8}" created="2023-11-29T02:17:07.907">
    <pc:sldMkLst xmlns:pc="http://schemas.microsoft.com/office/powerpoint/2013/main/command">
      <pc:docMk/>
      <pc:sldMk cId="25321699" sldId="265"/>
    </pc:sldMkLst>
    <p188:txBody>
      <a:bodyPr/>
      <a:lstStyle/>
      <a:p>
        <a:r>
          <a:rPr lang="en-US"/>
          <a:t>Quick discussion: what does this mean? This is key.</a:t>
        </a:r>
      </a:p>
    </p188:txBody>
  </p188:cm>
</p188:cmLst>
</file>

<file path=ppt/comments/modernComment_10A_6627CC1B.xml><?xml version="1.0" encoding="utf-8"?>
<p188:cmLst xmlns:a="http://schemas.openxmlformats.org/drawingml/2006/main" xmlns:r="http://schemas.openxmlformats.org/officeDocument/2006/relationships" xmlns:p188="http://schemas.microsoft.com/office/powerpoint/2018/8/main">
  <p188:cm id="{FAFE9D6F-3C1F-4755-82CF-B77340639B59}" authorId="{2365E1C6-7259-402F-0BD4-B79E815FABC8}" created="2023-11-29T02:18:45.691">
    <ac:txMkLst xmlns:ac="http://schemas.microsoft.com/office/drawing/2013/main/command">
      <pc:docMk xmlns:pc="http://schemas.microsoft.com/office/powerpoint/2013/main/command"/>
      <pc:sldMk xmlns:pc="http://schemas.microsoft.com/office/powerpoint/2013/main/command" cId="1713884187" sldId="266"/>
      <ac:spMk id="3" creationId="{054F2666-C6E2-62E8-B0A8-A657F2D9451A}"/>
      <ac:txMk cp="116" len="152">
        <ac:context len="269" hash="1507309646"/>
      </ac:txMk>
    </ac:txMkLst>
    <p188:pos x="7071506" y="3175981"/>
    <p188:replyLst>
      <p188:reply id="{085855B6-BE86-4AB3-AE3B-3EC93A6BC8B9}" authorId="{2365E1C6-7259-402F-0BD4-B79E815FABC8}" created="2023-11-29T02:19:23.092">
        <p188:txBody>
          <a:bodyPr/>
          <a:lstStyle/>
          <a:p>
            <a:r>
              <a:rPr lang="en-US"/>
              <a:t>We need a conclusion: what drives profits?
</a:t>
            </a:r>
          </a:p>
        </p188:txBody>
      </p188:reply>
    </p188:replyLst>
    <p188:txBody>
      <a:bodyPr/>
      <a:lstStyle/>
      <a:p>
        <a:r>
          <a:rPr lang="en-US"/>
          <a:t>Yes and also you can mention intrinsic factors such as management quality, etc.</a:t>
        </a:r>
      </a:p>
    </p188:txBody>
  </p188:cm>
</p188:cmLst>
</file>

<file path=ppt/comments/modernComment_10C_A044C3FB.xml><?xml version="1.0" encoding="utf-8"?>
<p188:cmLst xmlns:a="http://schemas.openxmlformats.org/drawingml/2006/main" xmlns:r="http://schemas.openxmlformats.org/officeDocument/2006/relationships" xmlns:p188="http://schemas.microsoft.com/office/powerpoint/2018/8/main">
  <p188:cm id="{EC3BCAF6-B0D0-42DB-8A48-25D2061EE5AB}" authorId="{2365E1C6-7259-402F-0BD4-B79E815FABC8}" created="2023-11-29T02:16:35.650">
    <pc:sldMkLst xmlns:pc="http://schemas.microsoft.com/office/powerpoint/2013/main/command">
      <pc:docMk/>
      <pc:sldMk cId="2688861179" sldId="268"/>
    </pc:sldMkLst>
    <p188:txBody>
      <a:bodyPr/>
      <a:lstStyle/>
      <a:p>
        <a:r>
          <a:rPr lang="en-US"/>
          <a:t>Great. Previous slide: mention something about this, add an example for yourself and make sure you understand by heart!</a:t>
        </a:r>
      </a:p>
    </p188:txBody>
  </p188:cm>
</p188:cmLst>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927892-F7CB-4910-B242-BC541FDD57DE}"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1A475E59-1F80-4FDA-9FE2-9D435F8E4098}">
      <dgm:prSet/>
      <dgm:spPr/>
      <dgm:t>
        <a:bodyPr/>
        <a:lstStyle/>
        <a:p>
          <a:pPr>
            <a:lnSpc>
              <a:spcPct val="100000"/>
            </a:lnSpc>
          </a:pPr>
          <a:r>
            <a:rPr lang="en-US"/>
            <a:t>Identify which factors are most important in determining the profitability of a new location</a:t>
          </a:r>
        </a:p>
      </dgm:t>
    </dgm:pt>
    <dgm:pt modelId="{6D9CA369-EDF0-49E8-BE38-00D2B1C256DC}" type="parTrans" cxnId="{723CF13D-D450-493C-B390-94F0C80BEF75}">
      <dgm:prSet/>
      <dgm:spPr/>
      <dgm:t>
        <a:bodyPr/>
        <a:lstStyle/>
        <a:p>
          <a:endParaRPr lang="en-US"/>
        </a:p>
      </dgm:t>
    </dgm:pt>
    <dgm:pt modelId="{BEC46F1D-D29D-4435-901C-A8FC79ADCCF3}" type="sibTrans" cxnId="{723CF13D-D450-493C-B390-94F0C80BEF75}">
      <dgm:prSet/>
      <dgm:spPr/>
      <dgm:t>
        <a:bodyPr/>
        <a:lstStyle/>
        <a:p>
          <a:endParaRPr lang="en-US"/>
        </a:p>
      </dgm:t>
    </dgm:pt>
    <dgm:pt modelId="{376E443B-0756-4784-8B30-B540F1097C79}">
      <dgm:prSet/>
      <dgm:spPr/>
      <dgm:t>
        <a:bodyPr/>
        <a:lstStyle/>
        <a:p>
          <a:pPr>
            <a:lnSpc>
              <a:spcPct val="100000"/>
            </a:lnSpc>
          </a:pPr>
          <a:r>
            <a:rPr lang="en-US"/>
            <a:t>Given this data, predict whether the third-year profits are positive with 75% accuracy</a:t>
          </a:r>
        </a:p>
      </dgm:t>
    </dgm:pt>
    <dgm:pt modelId="{6E6E3024-DCD7-42BE-B87C-0BB09E1FE940}" type="parTrans" cxnId="{B8F1F3A7-639F-46E1-82FC-1A83DE7777E0}">
      <dgm:prSet/>
      <dgm:spPr/>
      <dgm:t>
        <a:bodyPr/>
        <a:lstStyle/>
        <a:p>
          <a:endParaRPr lang="en-US"/>
        </a:p>
      </dgm:t>
    </dgm:pt>
    <dgm:pt modelId="{FBC3D8EC-0219-418E-821C-DE370BEF7B38}" type="sibTrans" cxnId="{B8F1F3A7-639F-46E1-82FC-1A83DE7777E0}">
      <dgm:prSet/>
      <dgm:spPr/>
      <dgm:t>
        <a:bodyPr/>
        <a:lstStyle/>
        <a:p>
          <a:endParaRPr lang="en-US"/>
        </a:p>
      </dgm:t>
    </dgm:pt>
    <dgm:pt modelId="{978BA1C4-BF85-45A1-AE64-57D5E5BD5E23}" type="pres">
      <dgm:prSet presAssocID="{06927892-F7CB-4910-B242-BC541FDD57DE}" presName="root" presStyleCnt="0">
        <dgm:presLayoutVars>
          <dgm:dir/>
          <dgm:resizeHandles val="exact"/>
        </dgm:presLayoutVars>
      </dgm:prSet>
      <dgm:spPr/>
    </dgm:pt>
    <dgm:pt modelId="{405C18DB-76A4-4A23-9164-741165484931}" type="pres">
      <dgm:prSet presAssocID="{1A475E59-1F80-4FDA-9FE2-9D435F8E4098}" presName="compNode" presStyleCnt="0"/>
      <dgm:spPr/>
    </dgm:pt>
    <dgm:pt modelId="{36BECCF7-BF64-479C-BD71-6C44C4A7B2E3}" type="pres">
      <dgm:prSet presAssocID="{1A475E59-1F80-4FDA-9FE2-9D435F8E4098}" presName="bgRect" presStyleLbl="bgShp" presStyleIdx="0" presStyleCnt="2"/>
      <dgm:spPr/>
    </dgm:pt>
    <dgm:pt modelId="{72E6D31A-FF72-49C4-BDAC-E6D22AC1A112}" type="pres">
      <dgm:prSet presAssocID="{1A475E59-1F80-4FDA-9FE2-9D435F8E409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B615994A-5B6D-41A9-825C-2DD9EE7CAF5C}" type="pres">
      <dgm:prSet presAssocID="{1A475E59-1F80-4FDA-9FE2-9D435F8E4098}" presName="spaceRect" presStyleCnt="0"/>
      <dgm:spPr/>
    </dgm:pt>
    <dgm:pt modelId="{F7500807-5E2C-4332-8F3F-95206099FE8B}" type="pres">
      <dgm:prSet presAssocID="{1A475E59-1F80-4FDA-9FE2-9D435F8E4098}" presName="parTx" presStyleLbl="revTx" presStyleIdx="0" presStyleCnt="2">
        <dgm:presLayoutVars>
          <dgm:chMax val="0"/>
          <dgm:chPref val="0"/>
        </dgm:presLayoutVars>
      </dgm:prSet>
      <dgm:spPr/>
    </dgm:pt>
    <dgm:pt modelId="{C4453A68-C063-49C3-9749-27D09D698AA6}" type="pres">
      <dgm:prSet presAssocID="{BEC46F1D-D29D-4435-901C-A8FC79ADCCF3}" presName="sibTrans" presStyleCnt="0"/>
      <dgm:spPr/>
    </dgm:pt>
    <dgm:pt modelId="{DFE5EAB2-B061-4918-9C10-9270B5D72D84}" type="pres">
      <dgm:prSet presAssocID="{376E443B-0756-4784-8B30-B540F1097C79}" presName="compNode" presStyleCnt="0"/>
      <dgm:spPr/>
    </dgm:pt>
    <dgm:pt modelId="{F1F04EA2-00B0-4AC9-A560-ACB4CF635636}" type="pres">
      <dgm:prSet presAssocID="{376E443B-0756-4784-8B30-B540F1097C79}" presName="bgRect" presStyleLbl="bgShp" presStyleIdx="1" presStyleCnt="2"/>
      <dgm:spPr/>
    </dgm:pt>
    <dgm:pt modelId="{4FB060F4-79A7-4B6E-91AC-24A07C6BD6BC}" type="pres">
      <dgm:prSet presAssocID="{376E443B-0756-4784-8B30-B540F1097C7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445DF00F-2398-4E7C-9AAF-3A53407EAA89}" type="pres">
      <dgm:prSet presAssocID="{376E443B-0756-4784-8B30-B540F1097C79}" presName="spaceRect" presStyleCnt="0"/>
      <dgm:spPr/>
    </dgm:pt>
    <dgm:pt modelId="{05E762EE-A7AE-4770-A4BE-1EAC435375F4}" type="pres">
      <dgm:prSet presAssocID="{376E443B-0756-4784-8B30-B540F1097C79}" presName="parTx" presStyleLbl="revTx" presStyleIdx="1" presStyleCnt="2">
        <dgm:presLayoutVars>
          <dgm:chMax val="0"/>
          <dgm:chPref val="0"/>
        </dgm:presLayoutVars>
      </dgm:prSet>
      <dgm:spPr/>
    </dgm:pt>
  </dgm:ptLst>
  <dgm:cxnLst>
    <dgm:cxn modelId="{80BA9727-68A9-48E1-8FA8-8C69C619CD84}" type="presOf" srcId="{06927892-F7CB-4910-B242-BC541FDD57DE}" destId="{978BA1C4-BF85-45A1-AE64-57D5E5BD5E23}" srcOrd="0" destOrd="0" presId="urn:microsoft.com/office/officeart/2018/2/layout/IconVerticalSolidList"/>
    <dgm:cxn modelId="{723CF13D-D450-493C-B390-94F0C80BEF75}" srcId="{06927892-F7CB-4910-B242-BC541FDD57DE}" destId="{1A475E59-1F80-4FDA-9FE2-9D435F8E4098}" srcOrd="0" destOrd="0" parTransId="{6D9CA369-EDF0-49E8-BE38-00D2B1C256DC}" sibTransId="{BEC46F1D-D29D-4435-901C-A8FC79ADCCF3}"/>
    <dgm:cxn modelId="{11544260-00E2-470B-89B0-2E48FEE175A1}" type="presOf" srcId="{1A475E59-1F80-4FDA-9FE2-9D435F8E4098}" destId="{F7500807-5E2C-4332-8F3F-95206099FE8B}" srcOrd="0" destOrd="0" presId="urn:microsoft.com/office/officeart/2018/2/layout/IconVerticalSolidList"/>
    <dgm:cxn modelId="{B8F1F3A7-639F-46E1-82FC-1A83DE7777E0}" srcId="{06927892-F7CB-4910-B242-BC541FDD57DE}" destId="{376E443B-0756-4784-8B30-B540F1097C79}" srcOrd="1" destOrd="0" parTransId="{6E6E3024-DCD7-42BE-B87C-0BB09E1FE940}" sibTransId="{FBC3D8EC-0219-418E-821C-DE370BEF7B38}"/>
    <dgm:cxn modelId="{BF72BAC3-A0DB-4003-9ED3-1F0EB5C92C9B}" type="presOf" srcId="{376E443B-0756-4784-8B30-B540F1097C79}" destId="{05E762EE-A7AE-4770-A4BE-1EAC435375F4}" srcOrd="0" destOrd="0" presId="urn:microsoft.com/office/officeart/2018/2/layout/IconVerticalSolidList"/>
    <dgm:cxn modelId="{A2D44446-6C4F-45E1-8CE5-126FEF9E9BF4}" type="presParOf" srcId="{978BA1C4-BF85-45A1-AE64-57D5E5BD5E23}" destId="{405C18DB-76A4-4A23-9164-741165484931}" srcOrd="0" destOrd="0" presId="urn:microsoft.com/office/officeart/2018/2/layout/IconVerticalSolidList"/>
    <dgm:cxn modelId="{37AF8F04-B04F-4258-931D-B96848A497FC}" type="presParOf" srcId="{405C18DB-76A4-4A23-9164-741165484931}" destId="{36BECCF7-BF64-479C-BD71-6C44C4A7B2E3}" srcOrd="0" destOrd="0" presId="urn:microsoft.com/office/officeart/2018/2/layout/IconVerticalSolidList"/>
    <dgm:cxn modelId="{A4A603F5-CBA0-4454-8A5E-8D9A5B0122C2}" type="presParOf" srcId="{405C18DB-76A4-4A23-9164-741165484931}" destId="{72E6D31A-FF72-49C4-BDAC-E6D22AC1A112}" srcOrd="1" destOrd="0" presId="urn:microsoft.com/office/officeart/2018/2/layout/IconVerticalSolidList"/>
    <dgm:cxn modelId="{E6D4659C-20E1-4AB8-83DD-5B3B29ED27C8}" type="presParOf" srcId="{405C18DB-76A4-4A23-9164-741165484931}" destId="{B615994A-5B6D-41A9-825C-2DD9EE7CAF5C}" srcOrd="2" destOrd="0" presId="urn:microsoft.com/office/officeart/2018/2/layout/IconVerticalSolidList"/>
    <dgm:cxn modelId="{B6D7C72D-2C39-4464-864C-C70A17021DF9}" type="presParOf" srcId="{405C18DB-76A4-4A23-9164-741165484931}" destId="{F7500807-5E2C-4332-8F3F-95206099FE8B}" srcOrd="3" destOrd="0" presId="urn:microsoft.com/office/officeart/2018/2/layout/IconVerticalSolidList"/>
    <dgm:cxn modelId="{A58AA8D7-8534-4359-86B9-496C4718A4DA}" type="presParOf" srcId="{978BA1C4-BF85-45A1-AE64-57D5E5BD5E23}" destId="{C4453A68-C063-49C3-9749-27D09D698AA6}" srcOrd="1" destOrd="0" presId="urn:microsoft.com/office/officeart/2018/2/layout/IconVerticalSolidList"/>
    <dgm:cxn modelId="{FF938584-74BA-42A6-8CE1-3C2A0D0C0E90}" type="presParOf" srcId="{978BA1C4-BF85-45A1-AE64-57D5E5BD5E23}" destId="{DFE5EAB2-B061-4918-9C10-9270B5D72D84}" srcOrd="2" destOrd="0" presId="urn:microsoft.com/office/officeart/2018/2/layout/IconVerticalSolidList"/>
    <dgm:cxn modelId="{438CEFE7-2609-4387-BD15-32173C7B79F3}" type="presParOf" srcId="{DFE5EAB2-B061-4918-9C10-9270B5D72D84}" destId="{F1F04EA2-00B0-4AC9-A560-ACB4CF635636}" srcOrd="0" destOrd="0" presId="urn:microsoft.com/office/officeart/2018/2/layout/IconVerticalSolidList"/>
    <dgm:cxn modelId="{2638166C-AA15-43B5-A0E3-C9954232A103}" type="presParOf" srcId="{DFE5EAB2-B061-4918-9C10-9270B5D72D84}" destId="{4FB060F4-79A7-4B6E-91AC-24A07C6BD6BC}" srcOrd="1" destOrd="0" presId="urn:microsoft.com/office/officeart/2018/2/layout/IconVerticalSolidList"/>
    <dgm:cxn modelId="{59E749AC-ADDF-472A-A9B8-AFE9456DE6F6}" type="presParOf" srcId="{DFE5EAB2-B061-4918-9C10-9270B5D72D84}" destId="{445DF00F-2398-4E7C-9AAF-3A53407EAA89}" srcOrd="2" destOrd="0" presId="urn:microsoft.com/office/officeart/2018/2/layout/IconVerticalSolidList"/>
    <dgm:cxn modelId="{C56C5A0A-C10E-4BDA-B569-8790F84ACA1A}" type="presParOf" srcId="{DFE5EAB2-B061-4918-9C10-9270B5D72D84}" destId="{05E762EE-A7AE-4770-A4BE-1EAC435375F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BECCF7-BF64-479C-BD71-6C44C4A7B2E3}">
      <dsp:nvSpPr>
        <dsp:cNvPr id="0" name=""/>
        <dsp:cNvSpPr/>
      </dsp:nvSpPr>
      <dsp:spPr>
        <a:xfrm>
          <a:off x="0" y="579225"/>
          <a:ext cx="3730810" cy="10693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E6D31A-FF72-49C4-BDAC-E6D22AC1A112}">
      <dsp:nvSpPr>
        <dsp:cNvPr id="0" name=""/>
        <dsp:cNvSpPr/>
      </dsp:nvSpPr>
      <dsp:spPr>
        <a:xfrm>
          <a:off x="323475" y="819827"/>
          <a:ext cx="588137" cy="5881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7500807-5E2C-4332-8F3F-95206099FE8B}">
      <dsp:nvSpPr>
        <dsp:cNvPr id="0" name=""/>
        <dsp:cNvSpPr/>
      </dsp:nvSpPr>
      <dsp:spPr>
        <a:xfrm>
          <a:off x="1235087" y="579225"/>
          <a:ext cx="2495722" cy="1069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172" tIns="113172" rIns="113172" bIns="113172" numCol="1" spcCol="1270" anchor="ctr" anchorCtr="0">
          <a:noAutofit/>
        </a:bodyPr>
        <a:lstStyle/>
        <a:p>
          <a:pPr marL="0" lvl="0" indent="0" algn="l" defTabSz="622300">
            <a:lnSpc>
              <a:spcPct val="100000"/>
            </a:lnSpc>
            <a:spcBef>
              <a:spcPct val="0"/>
            </a:spcBef>
            <a:spcAft>
              <a:spcPct val="35000"/>
            </a:spcAft>
            <a:buNone/>
          </a:pPr>
          <a:r>
            <a:rPr lang="en-US" sz="1400" kern="1200"/>
            <a:t>Identify which factors are most important in determining the profitability of a new location</a:t>
          </a:r>
        </a:p>
      </dsp:txBody>
      <dsp:txXfrm>
        <a:off x="1235087" y="579225"/>
        <a:ext cx="2495722" cy="1069340"/>
      </dsp:txXfrm>
    </dsp:sp>
    <dsp:sp modelId="{F1F04EA2-00B0-4AC9-A560-ACB4CF635636}">
      <dsp:nvSpPr>
        <dsp:cNvPr id="0" name=""/>
        <dsp:cNvSpPr/>
      </dsp:nvSpPr>
      <dsp:spPr>
        <a:xfrm>
          <a:off x="0" y="1915901"/>
          <a:ext cx="3730810" cy="10693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B060F4-79A7-4B6E-91AC-24A07C6BD6BC}">
      <dsp:nvSpPr>
        <dsp:cNvPr id="0" name=""/>
        <dsp:cNvSpPr/>
      </dsp:nvSpPr>
      <dsp:spPr>
        <a:xfrm>
          <a:off x="323475" y="2156502"/>
          <a:ext cx="588137" cy="5881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5E762EE-A7AE-4770-A4BE-1EAC435375F4}">
      <dsp:nvSpPr>
        <dsp:cNvPr id="0" name=""/>
        <dsp:cNvSpPr/>
      </dsp:nvSpPr>
      <dsp:spPr>
        <a:xfrm>
          <a:off x="1235087" y="1915901"/>
          <a:ext cx="2495722" cy="1069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172" tIns="113172" rIns="113172" bIns="113172" numCol="1" spcCol="1270" anchor="ctr" anchorCtr="0">
          <a:noAutofit/>
        </a:bodyPr>
        <a:lstStyle/>
        <a:p>
          <a:pPr marL="0" lvl="0" indent="0" algn="l" defTabSz="622300">
            <a:lnSpc>
              <a:spcPct val="100000"/>
            </a:lnSpc>
            <a:spcBef>
              <a:spcPct val="0"/>
            </a:spcBef>
            <a:spcAft>
              <a:spcPct val="35000"/>
            </a:spcAft>
            <a:buNone/>
          </a:pPr>
          <a:r>
            <a:rPr lang="en-US" sz="1400" kern="1200"/>
            <a:t>Given this data, predict whether the third-year profits are positive with 75% accuracy</a:t>
          </a:r>
        </a:p>
      </dsp:txBody>
      <dsp:txXfrm>
        <a:off x="1235087" y="1915901"/>
        <a:ext cx="2495722" cy="106934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8T17:30:56.21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0,'10'0,"51"0,21 0,6 0,0 0,-11 0,-8 0,-4 0,-4 0,-6 0,-3 0,2 0,-5 0,1 0,-8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8T17:31:20.744"/>
    </inkml:context>
    <inkml:brush xml:id="br0">
      <inkml:brushProperty name="width" value="0.5" units="cm"/>
      <inkml:brushProperty name="height" value="1" units="cm"/>
      <inkml:brushProperty name="color" value="#00F900"/>
      <inkml:brushProperty name="tip" value="rectangle"/>
      <inkml:brushProperty name="rasterOp" value="maskPen"/>
      <inkml:brushProperty name="ignorePressure" value="1"/>
    </inkml:brush>
  </inkml:definitions>
  <inkml:trace contextRef="#ctx0" brushRef="#br0">0 180,'20'-1,"0"-2,0 0,0-2,-1 0,1-1,23-11,16-5,0 5,1 2,0 3,1 2,0 3,97 1,-74 9,-27-1,65-4,-101-2,0 0,-1-1,21-9,24-5,-26 11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8T17:31:06.763"/>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26,'1200'0,"-1152"-3,80-14,-94 12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8T17:31:09.036"/>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0 152,'327'0,"-304"0,0-2,0-1,42-11,65-28,-89 27,1 2,0 1,48-6,94 10,6-1,-87-2,-56 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8T17:31:18.117"/>
    </inkml:context>
    <inkml:brush xml:id="br0">
      <inkml:brushProperty name="width" value="0.5" units="cm"/>
      <inkml:brushProperty name="height" value="1" units="cm"/>
      <inkml:brushProperty name="color" value="#00F900"/>
      <inkml:brushProperty name="tip" value="rectangle"/>
      <inkml:brushProperty name="rasterOp" value="maskPen"/>
      <inkml:brushProperty name="ignorePressure" value="1"/>
    </inkml:brush>
  </inkml:definitions>
  <inkml:trace contextRef="#ctx0" brushRef="#br0">1 35,'31'0,"361"-13,22-8,-1 21,-154 2,-214-2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8T17:31:20.744"/>
    </inkml:context>
    <inkml:brush xml:id="br0">
      <inkml:brushProperty name="width" value="0.5" units="cm"/>
      <inkml:brushProperty name="height" value="1" units="cm"/>
      <inkml:brushProperty name="color" value="#00F900"/>
      <inkml:brushProperty name="tip" value="rectangle"/>
      <inkml:brushProperty name="rasterOp" value="maskPen"/>
      <inkml:brushProperty name="ignorePressure" value="1"/>
    </inkml:brush>
  </inkml:definitions>
  <inkml:trace contextRef="#ctx0" brushRef="#br0">0 180,'20'-1,"0"-2,0 0,0-2,-1 0,1-1,23-11,16-5,0 5,1 2,0 3,1 2,0 3,97 1,-74 9,-27-1,65-4,-101-2,0 0,-1-1,21-9,24-5,-26 11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8T17:30:56.21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0,'10'0,"51"0,21 0,6 0,0 0,-11 0,-8 0,-4 0,-4 0,-6 0,-3 0,2 0,-5 0,1 0,-8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8T17:31:06.763"/>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26,'1200'0,"-1152"-3,80-14,-94 12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8T17:31:09.036"/>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0 152,'327'0,"-304"0,0-2,0-1,42-11,65-28,-89 27,1 2,0 1,48-6,94 10,6-1,-87-2,-56 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8T17:31:18.117"/>
    </inkml:context>
    <inkml:brush xml:id="br0">
      <inkml:brushProperty name="width" value="0.5" units="cm"/>
      <inkml:brushProperty name="height" value="1" units="cm"/>
      <inkml:brushProperty name="color" value="#00F900"/>
      <inkml:brushProperty name="tip" value="rectangle"/>
      <inkml:brushProperty name="rasterOp" value="maskPen"/>
      <inkml:brushProperty name="ignorePressure" value="1"/>
    </inkml:brush>
  </inkml:definitions>
  <inkml:trace contextRef="#ctx0" brushRef="#br0">1 35,'31'0,"361"-13,22-8,-1 21,-154 2,-214-2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BCC12CA-E5AD-4C71-AA34-E00C44E1F4B4}" type="datetimeFigureOut">
              <a:rPr lang="en-US" smtClean="0"/>
              <a:t>11/29/2023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9AA19137-06A3-464C-877E-20C915A12B65}" type="slidenum">
              <a:rPr lang="en-US" smtClean="0"/>
              <a:t>‹#›</a:t>
            </a:fld>
            <a:endParaRPr lang="en-US"/>
          </a:p>
        </p:txBody>
      </p:sp>
    </p:spTree>
    <p:extLst>
      <p:ext uri="{BB962C8B-B14F-4D97-AF65-F5344CB8AC3E}">
        <p14:creationId xmlns:p14="http://schemas.microsoft.com/office/powerpoint/2010/main" val="1724024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D5A6F-0669-45E4-A658-A8C7DF24E4D0}"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E6EA4-FFFA-43E3-B7A2-C87386638532}" type="slidenum">
              <a:rPr lang="en-US" smtClean="0"/>
              <a:t>‹#›</a:t>
            </a:fld>
            <a:endParaRPr lang="en-US"/>
          </a:p>
        </p:txBody>
      </p:sp>
    </p:spTree>
    <p:extLst>
      <p:ext uri="{BB962C8B-B14F-4D97-AF65-F5344CB8AC3E}">
        <p14:creationId xmlns:p14="http://schemas.microsoft.com/office/powerpoint/2010/main" val="658749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8ABD5A6F-0669-45E4-A658-A8C7DF24E4D0}" type="datetimeFigureOut">
              <a:rPr lang="en-US" smtClean="0"/>
              <a:t>11/29/2023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B99E6EA4-FFFA-43E3-B7A2-C87386638532}" type="slidenum">
              <a:rPr lang="en-US" smtClean="0"/>
              <a:t>‹#›</a:t>
            </a:fld>
            <a:endParaRPr lang="en-US"/>
          </a:p>
        </p:txBody>
      </p:sp>
    </p:spTree>
    <p:extLst>
      <p:ext uri="{BB962C8B-B14F-4D97-AF65-F5344CB8AC3E}">
        <p14:creationId xmlns:p14="http://schemas.microsoft.com/office/powerpoint/2010/main" val="66704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D5A6F-0669-45E4-A658-A8C7DF24E4D0}"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B99E6EA4-FFFA-43E3-B7A2-C87386638532}" type="slidenum">
              <a:rPr lang="en-US" smtClean="0"/>
              <a:t>‹#›</a:t>
            </a:fld>
            <a:endParaRPr lang="en-US"/>
          </a:p>
        </p:txBody>
      </p:sp>
    </p:spTree>
    <p:extLst>
      <p:ext uri="{BB962C8B-B14F-4D97-AF65-F5344CB8AC3E}">
        <p14:creationId xmlns:p14="http://schemas.microsoft.com/office/powerpoint/2010/main" val="236289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ABD5A6F-0669-45E4-A658-A8C7DF24E4D0}" type="datetimeFigureOut">
              <a:rPr lang="en-US" smtClean="0"/>
              <a:t>11/29/2023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99E6EA4-FFFA-43E3-B7A2-C87386638532}" type="slidenum">
              <a:rPr lang="en-US" smtClean="0"/>
              <a:t>‹#›</a:t>
            </a:fld>
            <a:endParaRPr lang="en-US"/>
          </a:p>
        </p:txBody>
      </p:sp>
    </p:spTree>
    <p:extLst>
      <p:ext uri="{BB962C8B-B14F-4D97-AF65-F5344CB8AC3E}">
        <p14:creationId xmlns:p14="http://schemas.microsoft.com/office/powerpoint/2010/main" val="2842297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BD5A6F-0669-45E4-A658-A8C7DF24E4D0}"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9E6EA4-FFFA-43E3-B7A2-C87386638532}" type="slidenum">
              <a:rPr lang="en-US" smtClean="0"/>
              <a:t>‹#›</a:t>
            </a:fld>
            <a:endParaRPr lang="en-US"/>
          </a:p>
        </p:txBody>
      </p:sp>
    </p:spTree>
    <p:extLst>
      <p:ext uri="{BB962C8B-B14F-4D97-AF65-F5344CB8AC3E}">
        <p14:creationId xmlns:p14="http://schemas.microsoft.com/office/powerpoint/2010/main" val="2806107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BD5A6F-0669-45E4-A658-A8C7DF24E4D0}" type="datetimeFigureOut">
              <a:rPr lang="en-US" smtClean="0"/>
              <a:t>11/29/2023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9E6EA4-FFFA-43E3-B7A2-C87386638532}" type="slidenum">
              <a:rPr lang="en-US" smtClean="0"/>
              <a:t>‹#›</a:t>
            </a:fld>
            <a:endParaRPr lang="en-US"/>
          </a:p>
        </p:txBody>
      </p:sp>
    </p:spTree>
    <p:extLst>
      <p:ext uri="{BB962C8B-B14F-4D97-AF65-F5344CB8AC3E}">
        <p14:creationId xmlns:p14="http://schemas.microsoft.com/office/powerpoint/2010/main" val="3059122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8ABD5A6F-0669-45E4-A658-A8C7DF24E4D0}" type="datetimeFigureOut">
              <a:rPr lang="en-US" smtClean="0"/>
              <a:t>11/29/2023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9E6EA4-FFFA-43E3-B7A2-C87386638532}" type="slidenum">
              <a:rPr lang="en-US" smtClean="0"/>
              <a:t>‹#›</a:t>
            </a:fld>
            <a:endParaRPr lang="en-US"/>
          </a:p>
        </p:txBody>
      </p:sp>
    </p:spTree>
    <p:extLst>
      <p:ext uri="{BB962C8B-B14F-4D97-AF65-F5344CB8AC3E}">
        <p14:creationId xmlns:p14="http://schemas.microsoft.com/office/powerpoint/2010/main" val="243914182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D5A6F-0669-45E4-A658-A8C7DF24E4D0}" type="datetimeFigureOut">
              <a:rPr lang="en-US" smtClean="0"/>
              <a:t>11/29/2023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9E6EA4-FFFA-43E3-B7A2-C87386638532}" type="slidenum">
              <a:rPr lang="en-US" smtClean="0"/>
              <a:t>‹#›</a:t>
            </a:fld>
            <a:endParaRPr lang="en-US"/>
          </a:p>
        </p:txBody>
      </p:sp>
    </p:spTree>
    <p:extLst>
      <p:ext uri="{BB962C8B-B14F-4D97-AF65-F5344CB8AC3E}">
        <p14:creationId xmlns:p14="http://schemas.microsoft.com/office/powerpoint/2010/main" val="417882269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8ABD5A6F-0669-45E4-A658-A8C7DF24E4D0}" type="datetimeFigureOut">
              <a:rPr lang="en-US" smtClean="0"/>
              <a:t>11/29/2023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99E6EA4-FFFA-43E3-B7A2-C87386638532}" type="slidenum">
              <a:rPr lang="en-US" smtClean="0"/>
              <a:t>‹#›</a:t>
            </a:fld>
            <a:endParaRPr lang="en-US"/>
          </a:p>
        </p:txBody>
      </p:sp>
    </p:spTree>
    <p:extLst>
      <p:ext uri="{BB962C8B-B14F-4D97-AF65-F5344CB8AC3E}">
        <p14:creationId xmlns:p14="http://schemas.microsoft.com/office/powerpoint/2010/main" val="1937059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BD5A6F-0669-45E4-A658-A8C7DF24E4D0}"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9E6EA4-FFFA-43E3-B7A2-C87386638532}" type="slidenum">
              <a:rPr lang="en-US" smtClean="0"/>
              <a:t>‹#›</a:t>
            </a:fld>
            <a:endParaRPr lang="en-US"/>
          </a:p>
        </p:txBody>
      </p:sp>
    </p:spTree>
    <p:extLst>
      <p:ext uri="{BB962C8B-B14F-4D97-AF65-F5344CB8AC3E}">
        <p14:creationId xmlns:p14="http://schemas.microsoft.com/office/powerpoint/2010/main" val="1223594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8ABD5A6F-0669-45E4-A658-A8C7DF24E4D0}" type="datetimeFigureOut">
              <a:rPr lang="en-US" smtClean="0"/>
              <a:t>11/29/2023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B99E6EA4-FFFA-43E3-B7A2-C87386638532}"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47652136"/>
      </p:ext>
    </p:extLst>
  </p:cSld>
  <p:clrMap bg1="lt1" tx1="dk1" bg2="lt2" tx2="dk2" accent1="accent1" accent2="accent2" accent3="accent3" accent4="accent4" accent5="accent5" accent6="accent6" hlink="hlink" folHlink="folHlink"/>
  <p:sldLayoutIdLst>
    <p:sldLayoutId id="2147484353" r:id="rId1"/>
    <p:sldLayoutId id="2147484354" r:id="rId2"/>
    <p:sldLayoutId id="2147484355" r:id="rId3"/>
    <p:sldLayoutId id="2147484356" r:id="rId4"/>
    <p:sldLayoutId id="2147484357" r:id="rId5"/>
    <p:sldLayoutId id="2147484358" r:id="rId6"/>
    <p:sldLayoutId id="2147484359" r:id="rId7"/>
    <p:sldLayoutId id="2147484360" r:id="rId8"/>
    <p:sldLayoutId id="2147484361" r:id="rId9"/>
    <p:sldLayoutId id="2147484362" r:id="rId10"/>
    <p:sldLayoutId id="2147484363" r:id="rId11"/>
  </p:sldLayoutIdLst>
  <p:transition>
    <p:fade/>
  </p:transition>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8/10/relationships/comments" Target="../comments/modernComment_102_439B32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17.png"/><Relationship Id="rId3" Type="http://schemas.openxmlformats.org/officeDocument/2006/relationships/image" Target="../media/image1.jpeg"/><Relationship Id="rId7" Type="http://schemas.openxmlformats.org/officeDocument/2006/relationships/image" Target="../media/image14.png"/><Relationship Id="rId12" Type="http://schemas.openxmlformats.org/officeDocument/2006/relationships/customXml" Target="../ink/ink4.xml"/><Relationship Id="rId2" Type="http://schemas.microsoft.com/office/2018/10/relationships/comments" Target="../comments/modernComment_107_259735A2.xml"/><Relationship Id="rId1" Type="http://schemas.openxmlformats.org/officeDocument/2006/relationships/slideLayout" Target="../slideLayouts/slideLayout2.xml"/><Relationship Id="rId6" Type="http://schemas.openxmlformats.org/officeDocument/2006/relationships/customXml" Target="../ink/ink1.xml"/><Relationship Id="rId11" Type="http://schemas.openxmlformats.org/officeDocument/2006/relationships/image" Target="../media/image16.png"/><Relationship Id="rId5" Type="http://schemas.openxmlformats.org/officeDocument/2006/relationships/image" Target="../media/image13.png"/><Relationship Id="rId15" Type="http://schemas.openxmlformats.org/officeDocument/2006/relationships/image" Target="../media/image18.png"/><Relationship Id="rId10" Type="http://schemas.openxmlformats.org/officeDocument/2006/relationships/customXml" Target="../ink/ink3.xml"/><Relationship Id="rId4" Type="http://schemas.openxmlformats.org/officeDocument/2006/relationships/image" Target="../media/image12.png"/><Relationship Id="rId9" Type="http://schemas.openxmlformats.org/officeDocument/2006/relationships/image" Target="../media/image15.png"/><Relationship Id="rId14" Type="http://schemas.openxmlformats.org/officeDocument/2006/relationships/customXml" Target="../ink/ink5.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8/10/relationships/comments" Target="../comments/modernComment_10C_A044C3FB.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customXml" Target="../ink/ink10.xml"/><Relationship Id="rId3" Type="http://schemas.openxmlformats.org/officeDocument/2006/relationships/image" Target="../media/image12.png"/><Relationship Id="rId7" Type="http://schemas.openxmlformats.org/officeDocument/2006/relationships/customXml" Target="../ink/ink7.xml"/><Relationship Id="rId12"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customXml" Target="../ink/ink9.xml"/><Relationship Id="rId5" Type="http://schemas.openxmlformats.org/officeDocument/2006/relationships/customXml" Target="../ink/ink6.xml"/><Relationship Id="rId10" Type="http://schemas.openxmlformats.org/officeDocument/2006/relationships/image" Target="../media/image16.png"/><Relationship Id="rId4" Type="http://schemas.openxmlformats.org/officeDocument/2006/relationships/image" Target="../media/image13.png"/><Relationship Id="rId9" Type="http://schemas.openxmlformats.org/officeDocument/2006/relationships/customXml" Target="../ink/ink8.xml"/><Relationship Id="rId1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microsoft.com/office/2018/10/relationships/comments" Target="../comments/modernComment_109_18260E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8/10/relationships/comments" Target="../comments/modernComment_10A_6627CC1B.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8/10/relationships/comments" Target="../comments/modernComment_101_63C7491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8/10/relationships/comments" Target="../comments/modernComment_104_3CAADFC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8/10/relationships/comments" Target="../comments/modernComment_106_81031C99.xml"/><Relationship Id="rId1" Type="http://schemas.openxmlformats.org/officeDocument/2006/relationships/slideLayout" Target="../slideLayouts/slideLayout2.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44">
            <a:extLst>
              <a:ext uri="{FF2B5EF4-FFF2-40B4-BE49-F238E27FC236}">
                <a16:creationId xmlns:a16="http://schemas.microsoft.com/office/drawing/2014/main" id="{6BFF1E8A-3E3F-4A67-97F8-32C8D4123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46">
            <a:extLst>
              <a:ext uri="{FF2B5EF4-FFF2-40B4-BE49-F238E27FC236}">
                <a16:creationId xmlns:a16="http://schemas.microsoft.com/office/drawing/2014/main" id="{D0BBA9C7-5B8B-474E-9392-E742C78ED5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48">
            <a:extLst>
              <a:ext uri="{FF2B5EF4-FFF2-40B4-BE49-F238E27FC236}">
                <a16:creationId xmlns:a16="http://schemas.microsoft.com/office/drawing/2014/main" id="{1D52F3B2-AFE1-41E8-9E34-D2B02A6582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50">
            <a:extLst>
              <a:ext uri="{FF2B5EF4-FFF2-40B4-BE49-F238E27FC236}">
                <a16:creationId xmlns:a16="http://schemas.microsoft.com/office/drawing/2014/main" id="{C16E6DBF-82B5-4B52-B1C5-E1C756AC5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62" name="Rectangle 52">
            <a:extLst>
              <a:ext uri="{FF2B5EF4-FFF2-40B4-BE49-F238E27FC236}">
                <a16:creationId xmlns:a16="http://schemas.microsoft.com/office/drawing/2014/main" id="{FAAAB002-E48E-4009-828A-511F7A828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Top view meat and vegetable on grill placed on wooden table">
            <a:extLst>
              <a:ext uri="{FF2B5EF4-FFF2-40B4-BE49-F238E27FC236}">
                <a16:creationId xmlns:a16="http://schemas.microsoft.com/office/drawing/2014/main" id="{75C57F56-4E79-013B-47C0-4AFA3906FB52}"/>
              </a:ext>
            </a:extLst>
          </p:cNvPr>
          <p:cNvPicPr>
            <a:picLocks noChangeAspect="1"/>
          </p:cNvPicPr>
          <p:nvPr/>
        </p:nvPicPr>
        <p:blipFill rotWithShape="1">
          <a:blip r:embed="rId2"/>
          <a:srcRect l="19192" t="9091"/>
          <a:stretch/>
        </p:blipFill>
        <p:spPr>
          <a:xfrm>
            <a:off x="9959" y="9949"/>
            <a:ext cx="12191980" cy="6857990"/>
          </a:xfrm>
          <a:prstGeom prst="rect">
            <a:avLst/>
          </a:prstGeom>
        </p:spPr>
      </p:pic>
      <p:grpSp>
        <p:nvGrpSpPr>
          <p:cNvPr id="63" name="Group 54">
            <a:extLst>
              <a:ext uri="{FF2B5EF4-FFF2-40B4-BE49-F238E27FC236}">
                <a16:creationId xmlns:a16="http://schemas.microsoft.com/office/drawing/2014/main" id="{D74D7E9A-D874-4F02-8A2D-F9CD220591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23123"/>
            <a:ext cx="4216219" cy="5935132"/>
            <a:chOff x="438068" y="457200"/>
            <a:chExt cx="3703320" cy="5935132"/>
          </a:xfrm>
        </p:grpSpPr>
        <p:sp>
          <p:nvSpPr>
            <p:cNvPr id="56" name="Rectangle 55">
              <a:extLst>
                <a:ext uri="{FF2B5EF4-FFF2-40B4-BE49-F238E27FC236}">
                  <a16:creationId xmlns:a16="http://schemas.microsoft.com/office/drawing/2014/main" id="{FDF32581-CAA1-43C6-8532-DC56C8435C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57" name="Rectangle 56">
              <a:extLst>
                <a:ext uri="{FF2B5EF4-FFF2-40B4-BE49-F238E27FC236}">
                  <a16:creationId xmlns:a16="http://schemas.microsoft.com/office/drawing/2014/main" id="{97EF55D5-23F0-4398-B16B-AEF5778C3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0" name="Content Placeholder 2">
            <a:extLst>
              <a:ext uri="{FF2B5EF4-FFF2-40B4-BE49-F238E27FC236}">
                <a16:creationId xmlns:a16="http://schemas.microsoft.com/office/drawing/2014/main" id="{FDF49CE8-AC23-82E9-ED77-EEDA0E4B9D42}"/>
              </a:ext>
            </a:extLst>
          </p:cNvPr>
          <p:cNvSpPr txBox="1">
            <a:spLocks/>
          </p:cNvSpPr>
          <p:nvPr/>
        </p:nvSpPr>
        <p:spPr>
          <a:xfrm>
            <a:off x="678531" y="1006956"/>
            <a:ext cx="3730810" cy="1372177"/>
          </a:xfrm>
          <a:prstGeom prst="rect">
            <a:avLst/>
          </a:prstGeom>
        </p:spPr>
        <p:txBody>
          <a:bodyPr vert="horz" lIns="91440" tIns="45720" rIns="91440" bIns="45720" rtlCol="0" anchor="ctr">
            <a:normAutofit fontScale="77500" lnSpcReduction="20000"/>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spcBef>
                <a:spcPct val="0"/>
              </a:spcBef>
            </a:pPr>
            <a:r>
              <a:rPr lang="en-US" sz="2600">
                <a:solidFill>
                  <a:srgbClr val="FFFFFF"/>
                </a:solidFill>
                <a:latin typeface="+mj-lt"/>
                <a:ea typeface="+mj-ea"/>
                <a:cs typeface="+mj-cs"/>
              </a:rPr>
              <a:t>Family Grill </a:t>
            </a:r>
          </a:p>
          <a:p>
            <a:pPr>
              <a:spcBef>
                <a:spcPct val="0"/>
              </a:spcBef>
            </a:pPr>
            <a:r>
              <a:rPr lang="en-US" sz="2600">
                <a:solidFill>
                  <a:srgbClr val="FFFFFF"/>
                </a:solidFill>
                <a:latin typeface="+mj-lt"/>
                <a:ea typeface="+mj-ea"/>
                <a:cs typeface="+mj-cs"/>
              </a:rPr>
              <a:t>House restaurant</a:t>
            </a:r>
          </a:p>
          <a:p>
            <a:pPr>
              <a:spcBef>
                <a:spcPct val="0"/>
              </a:spcBef>
            </a:pPr>
            <a:r>
              <a:rPr lang="en-US" sz="2600">
                <a:solidFill>
                  <a:srgbClr val="FFFFFF"/>
                </a:solidFill>
                <a:latin typeface="+mj-lt"/>
                <a:ea typeface="+mj-ea"/>
                <a:cs typeface="+mj-cs"/>
              </a:rPr>
              <a:t>Location Success</a:t>
            </a:r>
          </a:p>
          <a:p>
            <a:pPr>
              <a:spcBef>
                <a:spcPct val="0"/>
              </a:spcBef>
            </a:pPr>
            <a:r>
              <a:rPr lang="en-US" sz="2600">
                <a:solidFill>
                  <a:srgbClr val="FFFFFF"/>
                </a:solidFill>
                <a:latin typeface="+mj-lt"/>
                <a:ea typeface="+mj-ea"/>
                <a:cs typeface="+mj-cs"/>
              </a:rPr>
              <a:t>Prediction</a:t>
            </a:r>
          </a:p>
        </p:txBody>
      </p:sp>
      <p:sp>
        <p:nvSpPr>
          <p:cNvPr id="8" name="TextBox 7">
            <a:extLst>
              <a:ext uri="{FF2B5EF4-FFF2-40B4-BE49-F238E27FC236}">
                <a16:creationId xmlns:a16="http://schemas.microsoft.com/office/drawing/2014/main" id="{1FB29625-19E4-170B-5447-314B0AF535F9}"/>
              </a:ext>
            </a:extLst>
          </p:cNvPr>
          <p:cNvSpPr txBox="1"/>
          <p:nvPr/>
        </p:nvSpPr>
        <p:spPr>
          <a:xfrm>
            <a:off x="678531" y="4716966"/>
            <a:ext cx="3730810" cy="1285900"/>
          </a:xfrm>
          <a:prstGeom prst="rect">
            <a:avLst/>
          </a:prstGeom>
        </p:spPr>
        <p:txBody>
          <a:bodyPr vert="horz" lIns="91440" tIns="45720" rIns="91440" bIns="45720" rtlCol="0" anchor="ctr">
            <a:normAutofit/>
          </a:bodyPr>
          <a:lstStyle/>
          <a:p>
            <a:pPr>
              <a:spcBef>
                <a:spcPct val="20000"/>
              </a:spcBef>
              <a:spcAft>
                <a:spcPts val="600"/>
              </a:spcAft>
              <a:buClr>
                <a:srgbClr val="DCA245"/>
              </a:buClr>
              <a:buSzPct val="92000"/>
            </a:pPr>
            <a:r>
              <a:rPr lang="en-US" b="1">
                <a:solidFill>
                  <a:srgbClr val="FFFFFF"/>
                </a:solidFill>
              </a:rPr>
              <a:t> Damodhar, Jangam</a:t>
            </a:r>
          </a:p>
          <a:p>
            <a:pPr>
              <a:spcBef>
                <a:spcPct val="20000"/>
              </a:spcBef>
              <a:spcAft>
                <a:spcPts val="600"/>
              </a:spcAft>
              <a:buClr>
                <a:srgbClr val="DCA245"/>
              </a:buClr>
              <a:buSzPct val="92000"/>
            </a:pPr>
            <a:r>
              <a:rPr lang="en-US" sz="1600">
                <a:solidFill>
                  <a:schemeClr val="bg1">
                    <a:lumMod val="85000"/>
                  </a:schemeClr>
                </a:solidFill>
              </a:rPr>
              <a:t>  Data Scientist </a:t>
            </a:r>
          </a:p>
          <a:p>
            <a:pPr>
              <a:spcBef>
                <a:spcPct val="20000"/>
              </a:spcBef>
              <a:spcAft>
                <a:spcPts val="600"/>
              </a:spcAft>
              <a:buClr>
                <a:srgbClr val="DCA245"/>
              </a:buClr>
              <a:buSzPct val="92000"/>
            </a:pPr>
            <a:r>
              <a:rPr lang="en-US" sz="1600">
                <a:solidFill>
                  <a:schemeClr val="bg1">
                    <a:lumMod val="85000"/>
                  </a:schemeClr>
                </a:solidFill>
              </a:rPr>
              <a:t>  DataCamp</a:t>
            </a:r>
          </a:p>
        </p:txBody>
      </p:sp>
    </p:spTree>
    <p:extLst>
      <p:ext uri="{BB962C8B-B14F-4D97-AF65-F5344CB8AC3E}">
        <p14:creationId xmlns:p14="http://schemas.microsoft.com/office/powerpoint/2010/main" val="682790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op view meat and vegetable on grill placed on wooden table">
            <a:extLst>
              <a:ext uri="{FF2B5EF4-FFF2-40B4-BE49-F238E27FC236}">
                <a16:creationId xmlns:a16="http://schemas.microsoft.com/office/drawing/2014/main" id="{714F685A-EA81-1C95-6F00-6AC4CB71C6DF}"/>
              </a:ext>
            </a:extLst>
          </p:cNvPr>
          <p:cNvPicPr>
            <a:picLocks noChangeAspect="1"/>
          </p:cNvPicPr>
          <p:nvPr/>
        </p:nvPicPr>
        <p:blipFill rotWithShape="1">
          <a:blip r:embed="rId3"/>
          <a:srcRect l="62439" r="7438"/>
          <a:stretch/>
        </p:blipFill>
        <p:spPr>
          <a:xfrm>
            <a:off x="0" y="11"/>
            <a:ext cx="4131713" cy="6857989"/>
          </a:xfrm>
          <a:prstGeom prst="rect">
            <a:avLst/>
          </a:prstGeom>
        </p:spPr>
      </p:pic>
      <p:sp>
        <p:nvSpPr>
          <p:cNvPr id="2" name="Title 1">
            <a:extLst>
              <a:ext uri="{FF2B5EF4-FFF2-40B4-BE49-F238E27FC236}">
                <a16:creationId xmlns:a16="http://schemas.microsoft.com/office/drawing/2014/main" id="{C3DDE223-6C68-F4D1-CFCF-D2B0F56A4DC5}"/>
              </a:ext>
            </a:extLst>
          </p:cNvPr>
          <p:cNvSpPr>
            <a:spLocks noGrp="1"/>
          </p:cNvSpPr>
          <p:nvPr>
            <p:ph type="title"/>
          </p:nvPr>
        </p:nvSpPr>
        <p:spPr>
          <a:xfrm>
            <a:off x="4538546" y="702156"/>
            <a:ext cx="7072262" cy="1013800"/>
          </a:xfrm>
        </p:spPr>
        <p:txBody>
          <a:bodyPr/>
          <a:lstStyle/>
          <a:p>
            <a:r>
              <a:rPr lang="en-US"/>
              <a:t>Data Correlation:</a:t>
            </a:r>
          </a:p>
        </p:txBody>
      </p:sp>
      <p:pic>
        <p:nvPicPr>
          <p:cNvPr id="4" name="Picture 3">
            <a:extLst>
              <a:ext uri="{FF2B5EF4-FFF2-40B4-BE49-F238E27FC236}">
                <a16:creationId xmlns:a16="http://schemas.microsoft.com/office/drawing/2014/main" id="{73886F4A-F69C-1F1A-1C44-05BB9358628F}"/>
              </a:ext>
            </a:extLst>
          </p:cNvPr>
          <p:cNvPicPr>
            <a:picLocks noChangeAspect="1"/>
          </p:cNvPicPr>
          <p:nvPr/>
        </p:nvPicPr>
        <p:blipFill>
          <a:blip r:embed="rId4"/>
          <a:stretch>
            <a:fillRect/>
          </a:stretch>
        </p:blipFill>
        <p:spPr>
          <a:xfrm>
            <a:off x="5051503" y="2183090"/>
            <a:ext cx="4799981" cy="4207776"/>
          </a:xfrm>
          <a:prstGeom prst="rect">
            <a:avLst/>
          </a:prstGeom>
        </p:spPr>
      </p:pic>
    </p:spTree>
    <p:extLst>
      <p:ext uri="{BB962C8B-B14F-4D97-AF65-F5344CB8AC3E}">
        <p14:creationId xmlns:p14="http://schemas.microsoft.com/office/powerpoint/2010/main" val="1134244376"/>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BFF1E8A-3E3F-4A67-97F8-32C8D4123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D0BBA9C7-5B8B-474E-9392-E742C78ED5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D52F3B2-AFE1-41E8-9E34-D2B02A6582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A8E2F28-54A2-432C-AAF7-7154C3D57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p view meat and vegetable on grill placed on wooden table">
            <a:extLst>
              <a:ext uri="{FF2B5EF4-FFF2-40B4-BE49-F238E27FC236}">
                <a16:creationId xmlns:a16="http://schemas.microsoft.com/office/drawing/2014/main" id="{6D89FEB9-3C9B-DD57-A2DA-215FBE4D2581}"/>
              </a:ext>
            </a:extLst>
          </p:cNvPr>
          <p:cNvPicPr>
            <a:picLocks noChangeAspect="1"/>
          </p:cNvPicPr>
          <p:nvPr/>
        </p:nvPicPr>
        <p:blipFill rotWithShape="1">
          <a:blip r:embed="rId2">
            <a:alphaModFix amt="34000"/>
          </a:blip>
          <a:srcRect l="11111"/>
          <a:stretch/>
        </p:blipFill>
        <p:spPr>
          <a:xfrm>
            <a:off x="20" y="-21256"/>
            <a:ext cx="12191980" cy="6857990"/>
          </a:xfrm>
          <a:prstGeom prst="rect">
            <a:avLst/>
          </a:prstGeom>
        </p:spPr>
      </p:pic>
      <p:sp>
        <p:nvSpPr>
          <p:cNvPr id="2" name="Title 1">
            <a:extLst>
              <a:ext uri="{FF2B5EF4-FFF2-40B4-BE49-F238E27FC236}">
                <a16:creationId xmlns:a16="http://schemas.microsoft.com/office/drawing/2014/main" id="{D31B7CD0-639F-188E-5B6E-96C1132BD2EE}"/>
              </a:ext>
            </a:extLst>
          </p:cNvPr>
          <p:cNvSpPr>
            <a:spLocks noGrp="1"/>
          </p:cNvSpPr>
          <p:nvPr>
            <p:ph type="title"/>
          </p:nvPr>
        </p:nvSpPr>
        <p:spPr>
          <a:xfrm>
            <a:off x="498476" y="-1589419"/>
            <a:ext cx="10225530" cy="4079667"/>
          </a:xfrm>
        </p:spPr>
        <p:txBody>
          <a:bodyPr vert="horz" lIns="91440" tIns="45720" rIns="91440" bIns="45720" rtlCol="0" anchor="b">
            <a:normAutofit/>
          </a:bodyPr>
          <a:lstStyle/>
          <a:p>
            <a:r>
              <a:rPr lang="en-US" sz="4000">
                <a:solidFill>
                  <a:schemeClr val="tx1"/>
                </a:solidFill>
              </a:rPr>
              <a:t>Part 2</a:t>
            </a:r>
            <a:br>
              <a:rPr lang="en-US" sz="4000"/>
            </a:br>
            <a:r>
              <a:rPr lang="en-US" sz="4000">
                <a:solidFill>
                  <a:schemeClr val="tx1"/>
                </a:solidFill>
              </a:rPr>
              <a:t>Model development</a:t>
            </a:r>
          </a:p>
        </p:txBody>
      </p:sp>
    </p:spTree>
    <p:extLst>
      <p:ext uri="{BB962C8B-B14F-4D97-AF65-F5344CB8AC3E}">
        <p14:creationId xmlns:p14="http://schemas.microsoft.com/office/powerpoint/2010/main" val="83631138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Top view meat and vegetable on grill placed on wooden table">
            <a:extLst>
              <a:ext uri="{FF2B5EF4-FFF2-40B4-BE49-F238E27FC236}">
                <a16:creationId xmlns:a16="http://schemas.microsoft.com/office/drawing/2014/main" id="{2EF95417-C233-A06C-8915-CE56FDA8712B}"/>
              </a:ext>
            </a:extLst>
          </p:cNvPr>
          <p:cNvPicPr>
            <a:picLocks noChangeAspect="1"/>
          </p:cNvPicPr>
          <p:nvPr/>
        </p:nvPicPr>
        <p:blipFill rotWithShape="1">
          <a:blip r:embed="rId3">
            <a:alphaModFix amt="11000"/>
          </a:blip>
          <a:srcRect l="19192" t="9091"/>
          <a:stretch/>
        </p:blipFill>
        <p:spPr>
          <a:xfrm>
            <a:off x="20" y="10"/>
            <a:ext cx="12191980" cy="6857990"/>
          </a:xfrm>
          <a:prstGeom prst="rect">
            <a:avLst/>
          </a:prstGeom>
        </p:spPr>
      </p:pic>
      <p:sp>
        <p:nvSpPr>
          <p:cNvPr id="2" name="Title 1">
            <a:extLst>
              <a:ext uri="{FF2B5EF4-FFF2-40B4-BE49-F238E27FC236}">
                <a16:creationId xmlns:a16="http://schemas.microsoft.com/office/drawing/2014/main" id="{02782A1B-BBCD-71DF-1745-5F354027AB4A}"/>
              </a:ext>
            </a:extLst>
          </p:cNvPr>
          <p:cNvSpPr>
            <a:spLocks noGrp="1"/>
          </p:cNvSpPr>
          <p:nvPr>
            <p:ph type="title"/>
          </p:nvPr>
        </p:nvSpPr>
        <p:spPr/>
        <p:txBody>
          <a:bodyPr>
            <a:normAutofit/>
          </a:bodyPr>
          <a:lstStyle/>
          <a:p>
            <a:r>
              <a:rPr lang="en-US">
                <a:solidFill>
                  <a:schemeClr val="tx1"/>
                </a:solidFill>
              </a:rPr>
              <a:t>Logistic Regression Vs</a:t>
            </a:r>
            <a:br>
              <a:rPr lang="en-US">
                <a:solidFill>
                  <a:schemeClr val="tx1"/>
                </a:solidFill>
              </a:rPr>
            </a:br>
            <a:r>
              <a:rPr lang="en-US">
                <a:solidFill>
                  <a:schemeClr val="tx1"/>
                </a:solidFill>
              </a:rPr>
              <a:t> Random Forest</a:t>
            </a:r>
          </a:p>
        </p:txBody>
      </p:sp>
      <p:pic>
        <p:nvPicPr>
          <p:cNvPr id="4" name="Picture 3">
            <a:extLst>
              <a:ext uri="{FF2B5EF4-FFF2-40B4-BE49-F238E27FC236}">
                <a16:creationId xmlns:a16="http://schemas.microsoft.com/office/drawing/2014/main" id="{65C5F403-5EE5-303F-471A-D59649AF1BAF}"/>
              </a:ext>
            </a:extLst>
          </p:cNvPr>
          <p:cNvPicPr>
            <a:picLocks noChangeAspect="1"/>
          </p:cNvPicPr>
          <p:nvPr/>
        </p:nvPicPr>
        <p:blipFill>
          <a:blip r:embed="rId4"/>
          <a:stretch>
            <a:fillRect/>
          </a:stretch>
        </p:blipFill>
        <p:spPr>
          <a:xfrm>
            <a:off x="581192" y="2051826"/>
            <a:ext cx="5459446" cy="34528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9C2333C0-D144-B93C-71A5-AF364312DDC7}"/>
              </a:ext>
            </a:extLst>
          </p:cNvPr>
          <p:cNvPicPr>
            <a:picLocks noChangeAspect="1"/>
          </p:cNvPicPr>
          <p:nvPr/>
        </p:nvPicPr>
        <p:blipFill>
          <a:blip r:embed="rId5"/>
          <a:stretch>
            <a:fillRect/>
          </a:stretch>
        </p:blipFill>
        <p:spPr>
          <a:xfrm>
            <a:off x="6285264" y="2051826"/>
            <a:ext cx="5325544" cy="34528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7C70D93F-9736-0D78-B0B6-EF68D4D3C9A7}"/>
                  </a:ext>
                </a:extLst>
              </p14:cNvPr>
              <p14:cNvContentPartPr/>
              <p14:nvPr/>
            </p14:nvContentPartPr>
            <p14:xfrm>
              <a:off x="4460268" y="3891486"/>
              <a:ext cx="325800" cy="360"/>
            </p14:xfrm>
          </p:contentPart>
        </mc:Choice>
        <mc:Fallback xmlns="">
          <p:pic>
            <p:nvPicPr>
              <p:cNvPr id="5" name="Ink 4">
                <a:extLst>
                  <a:ext uri="{FF2B5EF4-FFF2-40B4-BE49-F238E27FC236}">
                    <a16:creationId xmlns:a16="http://schemas.microsoft.com/office/drawing/2014/main" id="{7C70D93F-9736-0D78-B0B6-EF68D4D3C9A7}"/>
                  </a:ext>
                </a:extLst>
              </p:cNvPr>
              <p:cNvPicPr/>
              <p:nvPr/>
            </p:nvPicPr>
            <p:blipFill>
              <a:blip r:embed="rId7"/>
              <a:stretch>
                <a:fillRect/>
              </a:stretch>
            </p:blipFill>
            <p:spPr>
              <a:xfrm>
                <a:off x="4406208" y="3783486"/>
                <a:ext cx="433559"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91811269-96FC-4E94-C77F-1479B8211F36}"/>
                  </a:ext>
                </a:extLst>
              </p14:cNvPr>
              <p14:cNvContentPartPr/>
              <p14:nvPr/>
            </p14:nvContentPartPr>
            <p14:xfrm>
              <a:off x="4270548" y="3860166"/>
              <a:ext cx="507960" cy="9360"/>
            </p14:xfrm>
          </p:contentPart>
        </mc:Choice>
        <mc:Fallback xmlns="">
          <p:pic>
            <p:nvPicPr>
              <p:cNvPr id="6" name="Ink 5">
                <a:extLst>
                  <a:ext uri="{FF2B5EF4-FFF2-40B4-BE49-F238E27FC236}">
                    <a16:creationId xmlns:a16="http://schemas.microsoft.com/office/drawing/2014/main" id="{91811269-96FC-4E94-C77F-1479B8211F36}"/>
                  </a:ext>
                </a:extLst>
              </p:cNvPr>
              <p:cNvPicPr/>
              <p:nvPr/>
            </p:nvPicPr>
            <p:blipFill>
              <a:blip r:embed="rId9"/>
              <a:stretch>
                <a:fillRect/>
              </a:stretch>
            </p:blipFill>
            <p:spPr>
              <a:xfrm>
                <a:off x="4180548" y="3680166"/>
                <a:ext cx="687600" cy="36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8EF050AD-47AC-9E95-3BA5-3CF4BC6BEDB8}"/>
                  </a:ext>
                </a:extLst>
              </p14:cNvPr>
              <p14:cNvContentPartPr/>
              <p14:nvPr/>
            </p14:nvContentPartPr>
            <p14:xfrm>
              <a:off x="9734988" y="3758286"/>
              <a:ext cx="479160" cy="55080"/>
            </p14:xfrm>
          </p:contentPart>
        </mc:Choice>
        <mc:Fallback xmlns="">
          <p:pic>
            <p:nvPicPr>
              <p:cNvPr id="8" name="Ink 7">
                <a:extLst>
                  <a:ext uri="{FF2B5EF4-FFF2-40B4-BE49-F238E27FC236}">
                    <a16:creationId xmlns:a16="http://schemas.microsoft.com/office/drawing/2014/main" id="{8EF050AD-47AC-9E95-3BA5-3CF4BC6BEDB8}"/>
                  </a:ext>
                </a:extLst>
              </p:cNvPr>
              <p:cNvPicPr/>
              <p:nvPr/>
            </p:nvPicPr>
            <p:blipFill>
              <a:blip r:embed="rId11"/>
              <a:stretch>
                <a:fillRect/>
              </a:stretch>
            </p:blipFill>
            <p:spPr>
              <a:xfrm>
                <a:off x="9644988" y="3577102"/>
                <a:ext cx="658800" cy="417086"/>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5E425A92-C482-293D-7315-8DA269F186DC}"/>
                  </a:ext>
                </a:extLst>
              </p14:cNvPr>
              <p14:cNvContentPartPr/>
              <p14:nvPr/>
            </p14:nvContentPartPr>
            <p14:xfrm>
              <a:off x="4348308" y="3890406"/>
              <a:ext cx="559800" cy="12600"/>
            </p14:xfrm>
          </p:contentPart>
        </mc:Choice>
        <mc:Fallback xmlns="">
          <p:pic>
            <p:nvPicPr>
              <p:cNvPr id="10" name="Ink 9">
                <a:extLst>
                  <a:ext uri="{FF2B5EF4-FFF2-40B4-BE49-F238E27FC236}">
                    <a16:creationId xmlns:a16="http://schemas.microsoft.com/office/drawing/2014/main" id="{5E425A92-C482-293D-7315-8DA269F186DC}"/>
                  </a:ext>
                </a:extLst>
              </p:cNvPr>
              <p:cNvPicPr/>
              <p:nvPr/>
            </p:nvPicPr>
            <p:blipFill>
              <a:blip r:embed="rId13"/>
              <a:stretch>
                <a:fillRect/>
              </a:stretch>
            </p:blipFill>
            <p:spPr>
              <a:xfrm>
                <a:off x="4258308" y="3710406"/>
                <a:ext cx="73944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C26DBD23-3D0A-7FA6-21FC-857AE7C1AA3F}"/>
                  </a:ext>
                </a:extLst>
              </p14:cNvPr>
              <p14:cNvContentPartPr/>
              <p14:nvPr/>
            </p14:nvContentPartPr>
            <p14:xfrm>
              <a:off x="9812748" y="3737406"/>
              <a:ext cx="414360" cy="65160"/>
            </p14:xfrm>
          </p:contentPart>
        </mc:Choice>
        <mc:Fallback xmlns="">
          <p:pic>
            <p:nvPicPr>
              <p:cNvPr id="12" name="Ink 11">
                <a:extLst>
                  <a:ext uri="{FF2B5EF4-FFF2-40B4-BE49-F238E27FC236}">
                    <a16:creationId xmlns:a16="http://schemas.microsoft.com/office/drawing/2014/main" id="{C26DBD23-3D0A-7FA6-21FC-857AE7C1AA3F}"/>
                  </a:ext>
                </a:extLst>
              </p:cNvPr>
              <p:cNvPicPr/>
              <p:nvPr/>
            </p:nvPicPr>
            <p:blipFill>
              <a:blip r:embed="rId15"/>
              <a:stretch>
                <a:fillRect/>
              </a:stretch>
            </p:blipFill>
            <p:spPr>
              <a:xfrm>
                <a:off x="9722748" y="3557406"/>
                <a:ext cx="594000" cy="424800"/>
              </a:xfrm>
              <a:prstGeom prst="rect">
                <a:avLst/>
              </a:prstGeom>
            </p:spPr>
          </p:pic>
        </mc:Fallback>
      </mc:AlternateContent>
    </p:spTree>
    <p:extLst>
      <p:ext uri="{BB962C8B-B14F-4D97-AF65-F5344CB8AC3E}">
        <p14:creationId xmlns:p14="http://schemas.microsoft.com/office/powerpoint/2010/main" val="630666658"/>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B8DB28-FA7D-4C33-BBA2-6D73D0156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op view meat and vegetable on grill placed on wooden table">
            <a:extLst>
              <a:ext uri="{FF2B5EF4-FFF2-40B4-BE49-F238E27FC236}">
                <a16:creationId xmlns:a16="http://schemas.microsoft.com/office/drawing/2014/main" id="{00DD26AE-C07B-8F6F-3103-53CA6BAD98AA}"/>
              </a:ext>
            </a:extLst>
          </p:cNvPr>
          <p:cNvPicPr>
            <a:picLocks noChangeAspect="1"/>
          </p:cNvPicPr>
          <p:nvPr/>
        </p:nvPicPr>
        <p:blipFill rotWithShape="1">
          <a:blip r:embed="rId3"/>
          <a:srcRect l="10778" t="9091" r="8414"/>
          <a:stretch/>
        </p:blipFill>
        <p:spPr>
          <a:xfrm>
            <a:off x="20" y="10"/>
            <a:ext cx="12191980" cy="6857990"/>
          </a:xfrm>
          <a:prstGeom prst="rect">
            <a:avLst/>
          </a:prstGeom>
        </p:spPr>
      </p:pic>
      <p:sp>
        <p:nvSpPr>
          <p:cNvPr id="16" name="Rectangle 10">
            <a:extLst>
              <a:ext uri="{FF2B5EF4-FFF2-40B4-BE49-F238E27FC236}">
                <a16:creationId xmlns:a16="http://schemas.microsoft.com/office/drawing/2014/main" id="{264FF5A0-304A-44DA-A4D4-A1E66D92F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4EABC973-6EF2-4B8E-8799-A96B9EA2A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DCA245"/>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AD43769B-7D6E-4E76-B810-BEC3B774B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0424575-0F53-82A3-7D17-36710F3AD6BC}"/>
              </a:ext>
            </a:extLst>
          </p:cNvPr>
          <p:cNvSpPr>
            <a:spLocks noGrp="1"/>
          </p:cNvSpPr>
          <p:nvPr>
            <p:ph type="title"/>
          </p:nvPr>
        </p:nvSpPr>
        <p:spPr>
          <a:xfrm>
            <a:off x="584200" y="1006956"/>
            <a:ext cx="7213600" cy="1372177"/>
          </a:xfrm>
        </p:spPr>
        <p:txBody>
          <a:bodyPr anchor="ctr">
            <a:normAutofit/>
          </a:bodyPr>
          <a:lstStyle/>
          <a:p>
            <a:r>
              <a:rPr lang="en-US" b="0" i="0">
                <a:solidFill>
                  <a:srgbClr val="FFFFFF"/>
                </a:solidFill>
                <a:effectLst/>
                <a:latin typeface="Studio-Feixen-Sans"/>
              </a:rPr>
              <a:t>metrics</a:t>
            </a:r>
            <a:endParaRPr lang="en-US">
              <a:solidFill>
                <a:srgbClr val="FFFFFF"/>
              </a:solidFill>
            </a:endParaRPr>
          </a:p>
        </p:txBody>
      </p:sp>
      <p:sp>
        <p:nvSpPr>
          <p:cNvPr id="3" name="Content Placeholder 2">
            <a:extLst>
              <a:ext uri="{FF2B5EF4-FFF2-40B4-BE49-F238E27FC236}">
                <a16:creationId xmlns:a16="http://schemas.microsoft.com/office/drawing/2014/main" id="{3D77F96A-AEBF-60AE-7118-DC7C7BB31AC6}"/>
              </a:ext>
            </a:extLst>
          </p:cNvPr>
          <p:cNvSpPr>
            <a:spLocks noGrp="1"/>
          </p:cNvSpPr>
          <p:nvPr>
            <p:ph idx="1"/>
          </p:nvPr>
        </p:nvSpPr>
        <p:spPr>
          <a:xfrm>
            <a:off x="581192" y="2438399"/>
            <a:ext cx="7216607" cy="3564467"/>
          </a:xfrm>
        </p:spPr>
        <p:txBody>
          <a:bodyPr>
            <a:normAutofit/>
          </a:bodyPr>
          <a:lstStyle/>
          <a:p>
            <a:pPr marL="0" indent="0">
              <a:lnSpc>
                <a:spcPct val="90000"/>
              </a:lnSpc>
              <a:buClr>
                <a:srgbClr val="DCA245"/>
              </a:buClr>
              <a:buNone/>
            </a:pPr>
            <a:r>
              <a:rPr lang="en-US" sz="1500" dirty="0">
                <a:solidFill>
                  <a:srgbClr val="FFFFFF"/>
                </a:solidFill>
              </a:rPr>
              <a:t>These are performance metrics commonly used in machine learning and data science to evaluate the accuracy of a classification model. </a:t>
            </a:r>
          </a:p>
          <a:p>
            <a:pPr>
              <a:lnSpc>
                <a:spcPct val="90000"/>
              </a:lnSpc>
              <a:buClr>
                <a:srgbClr val="DCA245"/>
              </a:buClr>
            </a:pPr>
            <a:r>
              <a:rPr lang="en-US" sz="1500" dirty="0">
                <a:solidFill>
                  <a:srgbClr val="FFFFFF"/>
                </a:solidFill>
              </a:rPr>
              <a:t> Precision: Precision is the proportion of true positive predictions out of all positive predictions made by the model. It measures how precise or accurate the positive predictions are. Mathematically, Precision = True positives / (True positives + False positives).</a:t>
            </a:r>
          </a:p>
          <a:p>
            <a:pPr>
              <a:lnSpc>
                <a:spcPct val="90000"/>
              </a:lnSpc>
              <a:buClr>
                <a:srgbClr val="DCA245"/>
              </a:buClr>
            </a:pPr>
            <a:r>
              <a:rPr lang="en-US" sz="1500" dirty="0">
                <a:solidFill>
                  <a:srgbClr val="FFFFFF"/>
                </a:solidFill>
              </a:rPr>
              <a:t> Recall: Recall is the proportion of true positive predictions out of all actual positive cases in the data. It measures how well the model is able to identify positive cases from the total number of positive cases. Mathematically, Recall = True positives / (True positives + False negatives).</a:t>
            </a:r>
          </a:p>
          <a:p>
            <a:pPr>
              <a:lnSpc>
                <a:spcPct val="90000"/>
              </a:lnSpc>
              <a:buClr>
                <a:srgbClr val="DCA245"/>
              </a:buClr>
            </a:pPr>
            <a:r>
              <a:rPr lang="en-US" sz="1500" dirty="0">
                <a:solidFill>
                  <a:srgbClr val="FFFFFF"/>
                </a:solidFill>
              </a:rPr>
              <a:t>F1 Score: F1 score is the harmonic mean of precision and recall, and is another measure of the model's accuracy. It ranges from 0 to 1, with higher scores indicating better performance. Mathematically, F1 score = 2*(Precision * Recall) / (Precision + Recall).</a:t>
            </a:r>
          </a:p>
        </p:txBody>
      </p:sp>
    </p:spTree>
    <p:extLst>
      <p:ext uri="{BB962C8B-B14F-4D97-AF65-F5344CB8AC3E}">
        <p14:creationId xmlns:p14="http://schemas.microsoft.com/office/powerpoint/2010/main" val="2688861179"/>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Top view meat and vegetable on grill placed on wooden table">
            <a:extLst>
              <a:ext uri="{FF2B5EF4-FFF2-40B4-BE49-F238E27FC236}">
                <a16:creationId xmlns:a16="http://schemas.microsoft.com/office/drawing/2014/main" id="{2EF95417-C233-A06C-8915-CE56FDA8712B}"/>
              </a:ext>
            </a:extLst>
          </p:cNvPr>
          <p:cNvPicPr>
            <a:picLocks noChangeAspect="1"/>
          </p:cNvPicPr>
          <p:nvPr/>
        </p:nvPicPr>
        <p:blipFill rotWithShape="1">
          <a:blip r:embed="rId2">
            <a:alphaModFix amt="20000"/>
          </a:blip>
          <a:srcRect l="19192" t="9091"/>
          <a:stretch/>
        </p:blipFill>
        <p:spPr>
          <a:xfrm>
            <a:off x="20" y="-148846"/>
            <a:ext cx="12191980" cy="6857990"/>
          </a:xfrm>
          <a:prstGeom prst="rect">
            <a:avLst/>
          </a:prstGeom>
        </p:spPr>
      </p:pic>
      <p:sp>
        <p:nvSpPr>
          <p:cNvPr id="2" name="Title 1">
            <a:extLst>
              <a:ext uri="{FF2B5EF4-FFF2-40B4-BE49-F238E27FC236}">
                <a16:creationId xmlns:a16="http://schemas.microsoft.com/office/drawing/2014/main" id="{02782A1B-BBCD-71DF-1745-5F354027AB4A}"/>
              </a:ext>
            </a:extLst>
          </p:cNvPr>
          <p:cNvSpPr>
            <a:spLocks noGrp="1"/>
          </p:cNvSpPr>
          <p:nvPr>
            <p:ph type="title"/>
          </p:nvPr>
        </p:nvSpPr>
        <p:spPr/>
        <p:txBody>
          <a:bodyPr>
            <a:normAutofit/>
          </a:bodyPr>
          <a:lstStyle/>
          <a:p>
            <a:r>
              <a:rPr lang="en-US">
                <a:solidFill>
                  <a:schemeClr val="tx1"/>
                </a:solidFill>
              </a:rPr>
              <a:t>Logistic Regression Vs</a:t>
            </a:r>
            <a:br>
              <a:rPr lang="en-US">
                <a:solidFill>
                  <a:schemeClr val="tx1"/>
                </a:solidFill>
              </a:rPr>
            </a:br>
            <a:r>
              <a:rPr lang="en-US">
                <a:solidFill>
                  <a:schemeClr val="tx1"/>
                </a:solidFill>
              </a:rPr>
              <a:t> Random Forest</a:t>
            </a:r>
          </a:p>
        </p:txBody>
      </p:sp>
      <p:pic>
        <p:nvPicPr>
          <p:cNvPr id="4" name="Picture 3">
            <a:extLst>
              <a:ext uri="{FF2B5EF4-FFF2-40B4-BE49-F238E27FC236}">
                <a16:creationId xmlns:a16="http://schemas.microsoft.com/office/drawing/2014/main" id="{65C5F403-5EE5-303F-471A-D59649AF1BAF}"/>
              </a:ext>
            </a:extLst>
          </p:cNvPr>
          <p:cNvPicPr>
            <a:picLocks noChangeAspect="1"/>
          </p:cNvPicPr>
          <p:nvPr/>
        </p:nvPicPr>
        <p:blipFill>
          <a:blip r:embed="rId3"/>
          <a:stretch>
            <a:fillRect/>
          </a:stretch>
        </p:blipFill>
        <p:spPr>
          <a:xfrm>
            <a:off x="581192" y="2051826"/>
            <a:ext cx="5459446" cy="34528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9C2333C0-D144-B93C-71A5-AF364312DDC7}"/>
              </a:ext>
            </a:extLst>
          </p:cNvPr>
          <p:cNvPicPr>
            <a:picLocks noChangeAspect="1"/>
          </p:cNvPicPr>
          <p:nvPr/>
        </p:nvPicPr>
        <p:blipFill>
          <a:blip r:embed="rId4"/>
          <a:stretch>
            <a:fillRect/>
          </a:stretch>
        </p:blipFill>
        <p:spPr>
          <a:xfrm>
            <a:off x="6285264" y="2051826"/>
            <a:ext cx="5325544" cy="34528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7C70D93F-9736-0D78-B0B6-EF68D4D3C9A7}"/>
                  </a:ext>
                </a:extLst>
              </p14:cNvPr>
              <p14:cNvContentPartPr/>
              <p14:nvPr/>
            </p14:nvContentPartPr>
            <p14:xfrm>
              <a:off x="4460268" y="3891486"/>
              <a:ext cx="325800" cy="360"/>
            </p14:xfrm>
          </p:contentPart>
        </mc:Choice>
        <mc:Fallback xmlns="">
          <p:pic>
            <p:nvPicPr>
              <p:cNvPr id="5" name="Ink 4">
                <a:extLst>
                  <a:ext uri="{FF2B5EF4-FFF2-40B4-BE49-F238E27FC236}">
                    <a16:creationId xmlns:a16="http://schemas.microsoft.com/office/drawing/2014/main" id="{7C70D93F-9736-0D78-B0B6-EF68D4D3C9A7}"/>
                  </a:ext>
                </a:extLst>
              </p:cNvPr>
              <p:cNvPicPr/>
              <p:nvPr/>
            </p:nvPicPr>
            <p:blipFill>
              <a:blip r:embed="rId6"/>
              <a:stretch>
                <a:fillRect/>
              </a:stretch>
            </p:blipFill>
            <p:spPr>
              <a:xfrm>
                <a:off x="4406208" y="3783486"/>
                <a:ext cx="433559"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91811269-96FC-4E94-C77F-1479B8211F36}"/>
                  </a:ext>
                </a:extLst>
              </p14:cNvPr>
              <p14:cNvContentPartPr/>
              <p14:nvPr/>
            </p14:nvContentPartPr>
            <p14:xfrm>
              <a:off x="4270548" y="3860166"/>
              <a:ext cx="507960" cy="9360"/>
            </p14:xfrm>
          </p:contentPart>
        </mc:Choice>
        <mc:Fallback xmlns="">
          <p:pic>
            <p:nvPicPr>
              <p:cNvPr id="6" name="Ink 5">
                <a:extLst>
                  <a:ext uri="{FF2B5EF4-FFF2-40B4-BE49-F238E27FC236}">
                    <a16:creationId xmlns:a16="http://schemas.microsoft.com/office/drawing/2014/main" id="{91811269-96FC-4E94-C77F-1479B8211F36}"/>
                  </a:ext>
                </a:extLst>
              </p:cNvPr>
              <p:cNvPicPr/>
              <p:nvPr/>
            </p:nvPicPr>
            <p:blipFill>
              <a:blip r:embed="rId8"/>
              <a:stretch>
                <a:fillRect/>
              </a:stretch>
            </p:blipFill>
            <p:spPr>
              <a:xfrm>
                <a:off x="4180548" y="3680166"/>
                <a:ext cx="687600" cy="36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8EF050AD-47AC-9E95-3BA5-3CF4BC6BEDB8}"/>
                  </a:ext>
                </a:extLst>
              </p14:cNvPr>
              <p14:cNvContentPartPr/>
              <p14:nvPr/>
            </p14:nvContentPartPr>
            <p14:xfrm>
              <a:off x="9734988" y="3758286"/>
              <a:ext cx="479160" cy="55080"/>
            </p14:xfrm>
          </p:contentPart>
        </mc:Choice>
        <mc:Fallback xmlns="">
          <p:pic>
            <p:nvPicPr>
              <p:cNvPr id="8" name="Ink 7">
                <a:extLst>
                  <a:ext uri="{FF2B5EF4-FFF2-40B4-BE49-F238E27FC236}">
                    <a16:creationId xmlns:a16="http://schemas.microsoft.com/office/drawing/2014/main" id="{8EF050AD-47AC-9E95-3BA5-3CF4BC6BEDB8}"/>
                  </a:ext>
                </a:extLst>
              </p:cNvPr>
              <p:cNvPicPr/>
              <p:nvPr/>
            </p:nvPicPr>
            <p:blipFill>
              <a:blip r:embed="rId10"/>
              <a:stretch>
                <a:fillRect/>
              </a:stretch>
            </p:blipFill>
            <p:spPr>
              <a:xfrm>
                <a:off x="9644988" y="3577102"/>
                <a:ext cx="658800" cy="41708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5E425A92-C482-293D-7315-8DA269F186DC}"/>
                  </a:ext>
                </a:extLst>
              </p14:cNvPr>
              <p14:cNvContentPartPr/>
              <p14:nvPr/>
            </p14:nvContentPartPr>
            <p14:xfrm>
              <a:off x="4348308" y="3890406"/>
              <a:ext cx="559800" cy="12600"/>
            </p14:xfrm>
          </p:contentPart>
        </mc:Choice>
        <mc:Fallback xmlns="">
          <p:pic>
            <p:nvPicPr>
              <p:cNvPr id="10" name="Ink 9">
                <a:extLst>
                  <a:ext uri="{FF2B5EF4-FFF2-40B4-BE49-F238E27FC236}">
                    <a16:creationId xmlns:a16="http://schemas.microsoft.com/office/drawing/2014/main" id="{5E425A92-C482-293D-7315-8DA269F186DC}"/>
                  </a:ext>
                </a:extLst>
              </p:cNvPr>
              <p:cNvPicPr/>
              <p:nvPr/>
            </p:nvPicPr>
            <p:blipFill>
              <a:blip r:embed="rId12"/>
              <a:stretch>
                <a:fillRect/>
              </a:stretch>
            </p:blipFill>
            <p:spPr>
              <a:xfrm>
                <a:off x="4258308" y="3710406"/>
                <a:ext cx="73944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C26DBD23-3D0A-7FA6-21FC-857AE7C1AA3F}"/>
                  </a:ext>
                </a:extLst>
              </p14:cNvPr>
              <p14:cNvContentPartPr/>
              <p14:nvPr/>
            </p14:nvContentPartPr>
            <p14:xfrm>
              <a:off x="9812748" y="3737406"/>
              <a:ext cx="414360" cy="65160"/>
            </p14:xfrm>
          </p:contentPart>
        </mc:Choice>
        <mc:Fallback xmlns="">
          <p:pic>
            <p:nvPicPr>
              <p:cNvPr id="12" name="Ink 11">
                <a:extLst>
                  <a:ext uri="{FF2B5EF4-FFF2-40B4-BE49-F238E27FC236}">
                    <a16:creationId xmlns:a16="http://schemas.microsoft.com/office/drawing/2014/main" id="{C26DBD23-3D0A-7FA6-21FC-857AE7C1AA3F}"/>
                  </a:ext>
                </a:extLst>
              </p:cNvPr>
              <p:cNvPicPr/>
              <p:nvPr/>
            </p:nvPicPr>
            <p:blipFill>
              <a:blip r:embed="rId14"/>
              <a:stretch>
                <a:fillRect/>
              </a:stretch>
            </p:blipFill>
            <p:spPr>
              <a:xfrm>
                <a:off x="9722748" y="3557406"/>
                <a:ext cx="594000" cy="424800"/>
              </a:xfrm>
              <a:prstGeom prst="rect">
                <a:avLst/>
              </a:prstGeom>
            </p:spPr>
          </p:pic>
        </mc:Fallback>
      </mc:AlternateContent>
    </p:spTree>
    <p:extLst>
      <p:ext uri="{BB962C8B-B14F-4D97-AF65-F5344CB8AC3E}">
        <p14:creationId xmlns:p14="http://schemas.microsoft.com/office/powerpoint/2010/main" val="1443224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A6644D-81DC-AB13-F3D3-62901577DA88}"/>
              </a:ext>
            </a:extLst>
          </p:cNvPr>
          <p:cNvSpPr>
            <a:spLocks noGrp="1"/>
          </p:cNvSpPr>
          <p:nvPr>
            <p:ph type="title"/>
          </p:nvPr>
        </p:nvSpPr>
        <p:spPr>
          <a:xfrm>
            <a:off x="4580465" y="702156"/>
            <a:ext cx="7027334" cy="1013800"/>
          </a:xfrm>
        </p:spPr>
        <p:txBody>
          <a:bodyPr>
            <a:normAutofit/>
          </a:bodyPr>
          <a:lstStyle/>
          <a:p>
            <a:r>
              <a:rPr lang="en-US">
                <a:solidFill>
                  <a:schemeClr val="accent1"/>
                </a:solidFill>
              </a:rPr>
              <a:t>Model comparison </a:t>
            </a:r>
          </a:p>
        </p:txBody>
      </p:sp>
      <p:sp>
        <p:nvSpPr>
          <p:cNvPr id="24" name="Rectangle 23">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DCA245"/>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op view meat and vegetable on grill placed on wooden table">
            <a:extLst>
              <a:ext uri="{FF2B5EF4-FFF2-40B4-BE49-F238E27FC236}">
                <a16:creationId xmlns:a16="http://schemas.microsoft.com/office/drawing/2014/main" id="{9947C8B1-5C00-E212-33BD-869C622DAB14}"/>
              </a:ext>
            </a:extLst>
          </p:cNvPr>
          <p:cNvPicPr>
            <a:picLocks noChangeAspect="1"/>
          </p:cNvPicPr>
          <p:nvPr/>
        </p:nvPicPr>
        <p:blipFill rotWithShape="1">
          <a:blip r:embed="rId2"/>
          <a:srcRect l="61557" r="6558" b="1"/>
          <a:stretch/>
        </p:blipFill>
        <p:spPr>
          <a:xfrm>
            <a:off x="448732" y="600075"/>
            <a:ext cx="3683001" cy="5775325"/>
          </a:xfrm>
          <a:prstGeom prst="rect">
            <a:avLst/>
          </a:prstGeom>
        </p:spPr>
      </p:pic>
      <p:sp>
        <p:nvSpPr>
          <p:cNvPr id="3" name="Content Placeholder 2">
            <a:extLst>
              <a:ext uri="{FF2B5EF4-FFF2-40B4-BE49-F238E27FC236}">
                <a16:creationId xmlns:a16="http://schemas.microsoft.com/office/drawing/2014/main" id="{CEFD691C-D724-72B1-95C1-2E2374EB635E}"/>
              </a:ext>
            </a:extLst>
          </p:cNvPr>
          <p:cNvSpPr>
            <a:spLocks noGrp="1"/>
          </p:cNvSpPr>
          <p:nvPr>
            <p:ph idx="1"/>
          </p:nvPr>
        </p:nvSpPr>
        <p:spPr>
          <a:xfrm>
            <a:off x="4382726" y="1896533"/>
            <a:ext cx="7225074" cy="3962266"/>
          </a:xfrm>
        </p:spPr>
        <p:txBody>
          <a:bodyPr>
            <a:normAutofit/>
          </a:bodyPr>
          <a:lstStyle/>
          <a:p>
            <a:pPr marL="305435" indent="-305435">
              <a:buClr>
                <a:srgbClr val="DCA245"/>
              </a:buClr>
            </a:pPr>
            <a:r>
              <a:rPr lang="en-US"/>
              <a:t>Random Forest is an ensemble learning method that combines multiple decision trees. This ensemble approach often results in more robust and accurate predictions, reducing overfitting compared to individual decision trees, hence the random forest should fit better than the baseline model logistic or any decision tree model</a:t>
            </a:r>
          </a:p>
          <a:p>
            <a:pPr marL="305435" indent="-305435">
              <a:buClr>
                <a:srgbClr val="DCA245"/>
              </a:buClr>
            </a:pPr>
            <a:r>
              <a:rPr lang="en-US"/>
              <a:t>The accuracy of logistic regression is 58.7%, while the random forest achieves 92.6%.</a:t>
            </a:r>
          </a:p>
          <a:p>
            <a:pPr marL="305435" indent="-305435">
              <a:buClr>
                <a:srgbClr val="DCA245"/>
              </a:buClr>
            </a:pPr>
            <a:r>
              <a:rPr lang="en-US"/>
              <a:t>Classification metrics reveals that the ensemble random forest exhibits better precision, recall, and F1 score.</a:t>
            </a:r>
          </a:p>
        </p:txBody>
      </p:sp>
    </p:spTree>
    <p:extLst>
      <p:ext uri="{BB962C8B-B14F-4D97-AF65-F5344CB8AC3E}">
        <p14:creationId xmlns:p14="http://schemas.microsoft.com/office/powerpoint/2010/main" val="2108977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52365-C59E-CDC9-EDC4-86397B9D2F7F}"/>
              </a:ext>
            </a:extLst>
          </p:cNvPr>
          <p:cNvSpPr>
            <a:spLocks noGrp="1"/>
          </p:cNvSpPr>
          <p:nvPr>
            <p:ph type="title"/>
          </p:nvPr>
        </p:nvSpPr>
        <p:spPr>
          <a:xfrm>
            <a:off x="4751129" y="702156"/>
            <a:ext cx="6859678" cy="1013800"/>
          </a:xfrm>
        </p:spPr>
        <p:txBody>
          <a:bodyPr/>
          <a:lstStyle/>
          <a:p>
            <a:r>
              <a:rPr lang="en-US"/>
              <a:t>Feature Importance</a:t>
            </a:r>
          </a:p>
        </p:txBody>
      </p:sp>
      <p:pic>
        <p:nvPicPr>
          <p:cNvPr id="6146" name="Picture 2">
            <a:extLst>
              <a:ext uri="{FF2B5EF4-FFF2-40B4-BE49-F238E27FC236}">
                <a16:creationId xmlns:a16="http://schemas.microsoft.com/office/drawing/2014/main" id="{02950498-0252-0D4E-C2C1-EA371EEA5AD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751129" y="2268192"/>
            <a:ext cx="6099015" cy="367823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Top view meat and vegetable on grill placed on wooden table">
            <a:extLst>
              <a:ext uri="{FF2B5EF4-FFF2-40B4-BE49-F238E27FC236}">
                <a16:creationId xmlns:a16="http://schemas.microsoft.com/office/drawing/2014/main" id="{6DE044D7-B8DC-93E8-D15E-F21721277185}"/>
              </a:ext>
            </a:extLst>
          </p:cNvPr>
          <p:cNvPicPr>
            <a:picLocks noChangeAspect="1"/>
          </p:cNvPicPr>
          <p:nvPr/>
        </p:nvPicPr>
        <p:blipFill rotWithShape="1">
          <a:blip r:embed="rId4"/>
          <a:srcRect l="62439" r="7438"/>
          <a:stretch/>
        </p:blipFill>
        <p:spPr>
          <a:xfrm>
            <a:off x="0" y="11"/>
            <a:ext cx="4131713" cy="6857989"/>
          </a:xfrm>
          <a:prstGeom prst="rect">
            <a:avLst/>
          </a:prstGeom>
        </p:spPr>
      </p:pic>
    </p:spTree>
    <p:extLst>
      <p:ext uri="{BB962C8B-B14F-4D97-AF65-F5344CB8AC3E}">
        <p14:creationId xmlns:p14="http://schemas.microsoft.com/office/powerpoint/2010/main" val="25321699"/>
      </p:ext>
    </p:extLst>
  </p:cSld>
  <p:clrMapOvr>
    <a:masterClrMapping/>
  </p:clrMapOvr>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0" name="Rectangle 389">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4B1FA9-D5EB-0299-F609-08717A05EAA9}"/>
              </a:ext>
            </a:extLst>
          </p:cNvPr>
          <p:cNvSpPr>
            <a:spLocks noGrp="1"/>
          </p:cNvSpPr>
          <p:nvPr>
            <p:ph type="title"/>
          </p:nvPr>
        </p:nvSpPr>
        <p:spPr>
          <a:xfrm>
            <a:off x="4449934" y="702156"/>
            <a:ext cx="7157865" cy="1013800"/>
          </a:xfrm>
        </p:spPr>
        <p:txBody>
          <a:bodyPr>
            <a:normAutofit/>
          </a:bodyPr>
          <a:lstStyle/>
          <a:p>
            <a:r>
              <a:rPr lang="en-US" dirty="0">
                <a:solidFill>
                  <a:schemeClr val="accent1"/>
                </a:solidFill>
              </a:rPr>
              <a:t>Business</a:t>
            </a:r>
          </a:p>
        </p:txBody>
      </p:sp>
      <p:pic>
        <p:nvPicPr>
          <p:cNvPr id="4" name="Picture 3" descr="Top view meat and vegetable on grill placed on wooden table">
            <a:extLst>
              <a:ext uri="{FF2B5EF4-FFF2-40B4-BE49-F238E27FC236}">
                <a16:creationId xmlns:a16="http://schemas.microsoft.com/office/drawing/2014/main" id="{14452335-8135-C43B-7E3D-AD29BEA456DC}"/>
              </a:ext>
            </a:extLst>
          </p:cNvPr>
          <p:cNvPicPr>
            <a:picLocks noChangeAspect="1"/>
          </p:cNvPicPr>
          <p:nvPr/>
        </p:nvPicPr>
        <p:blipFill rotWithShape="1">
          <a:blip r:embed="rId2"/>
          <a:srcRect l="62439" r="7438"/>
          <a:stretch/>
        </p:blipFill>
        <p:spPr>
          <a:xfrm>
            <a:off x="20" y="10"/>
            <a:ext cx="4131713" cy="6857989"/>
          </a:xfrm>
          <a:prstGeom prst="rect">
            <a:avLst/>
          </a:prstGeom>
        </p:spPr>
      </p:pic>
      <p:sp>
        <p:nvSpPr>
          <p:cNvPr id="391" name="Rectangle 390">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49934" y="457200"/>
            <a:ext cx="7223760" cy="91440"/>
          </a:xfrm>
          <a:prstGeom prst="rect">
            <a:avLst/>
          </a:prstGeom>
          <a:solidFill>
            <a:srgbClr val="DCA245"/>
          </a:solidFill>
          <a:ln>
            <a:noFill/>
          </a:ln>
          <a:effectLst/>
        </p:spPr>
        <p:style>
          <a:lnRef idx="1">
            <a:schemeClr val="accent1"/>
          </a:lnRef>
          <a:fillRef idx="3">
            <a:schemeClr val="accent1"/>
          </a:fillRef>
          <a:effectRef idx="2">
            <a:schemeClr val="accent1"/>
          </a:effectRef>
          <a:fontRef idx="minor">
            <a:schemeClr val="lt1"/>
          </a:fontRef>
        </p:style>
      </p:sp>
      <p:sp>
        <p:nvSpPr>
          <p:cNvPr id="369" name="Content Placeholder 368">
            <a:extLst>
              <a:ext uri="{FF2B5EF4-FFF2-40B4-BE49-F238E27FC236}">
                <a16:creationId xmlns:a16="http://schemas.microsoft.com/office/drawing/2014/main" id="{F189152C-2F1A-067D-DA11-B44BF7E2CC56}"/>
              </a:ext>
            </a:extLst>
          </p:cNvPr>
          <p:cNvSpPr>
            <a:spLocks noGrp="1"/>
          </p:cNvSpPr>
          <p:nvPr>
            <p:ph idx="1"/>
          </p:nvPr>
        </p:nvSpPr>
        <p:spPr>
          <a:xfrm>
            <a:off x="4449934" y="1280307"/>
            <a:ext cx="7157866" cy="3962266"/>
          </a:xfrm>
        </p:spPr>
        <p:txBody>
          <a:bodyPr>
            <a:normAutofit/>
          </a:bodyPr>
          <a:lstStyle/>
          <a:p>
            <a:pPr marL="305435" indent="-305435">
              <a:spcBef>
                <a:spcPts val="0"/>
              </a:spcBef>
              <a:spcAft>
                <a:spcPts val="0"/>
              </a:spcAft>
              <a:buClr>
                <a:srgbClr val="DCA245"/>
              </a:buClr>
              <a:buChar char="•"/>
            </a:pPr>
            <a:r>
              <a:rPr lang="en-US" dirty="0">
                <a:latin typeface="Calibri"/>
                <a:ea typeface="Calibri"/>
                <a:cs typeface="Calibri"/>
              </a:rPr>
              <a:t>Identify which factors are most important in determining the profitability of a new location</a:t>
            </a:r>
          </a:p>
          <a:p>
            <a:pPr marL="629920" lvl="1" indent="-305435">
              <a:spcBef>
                <a:spcPts val="0"/>
              </a:spcBef>
              <a:spcAft>
                <a:spcPts val="0"/>
              </a:spcAft>
              <a:buClr>
                <a:srgbClr val="DCA245"/>
              </a:buClr>
              <a:buChar char="•"/>
            </a:pPr>
            <a:r>
              <a:rPr lang="en-US" dirty="0" err="1">
                <a:latin typeface="Calibri"/>
                <a:ea typeface="Calibri"/>
                <a:cs typeface="Calibri"/>
              </a:rPr>
              <a:t>local_pop</a:t>
            </a:r>
            <a:r>
              <a:rPr lang="en-US" dirty="0">
                <a:latin typeface="Calibri"/>
                <a:ea typeface="Calibri"/>
                <a:cs typeface="Calibri"/>
              </a:rPr>
              <a:t> (</a:t>
            </a:r>
            <a:r>
              <a:rPr lang="en-US" b="1" dirty="0">
                <a:latin typeface="Calibri"/>
                <a:ea typeface="Calibri"/>
                <a:cs typeface="Calibri"/>
              </a:rPr>
              <a:t>28%</a:t>
            </a:r>
            <a:r>
              <a:rPr lang="en-US" dirty="0">
                <a:latin typeface="Calibri"/>
                <a:ea typeface="Calibri"/>
                <a:cs typeface="Calibri"/>
              </a:rPr>
              <a:t>)</a:t>
            </a:r>
          </a:p>
          <a:p>
            <a:pPr marL="629920" lvl="1" indent="-305435">
              <a:spcBef>
                <a:spcPts val="0"/>
              </a:spcBef>
              <a:spcAft>
                <a:spcPts val="0"/>
              </a:spcAft>
              <a:buClr>
                <a:srgbClr val="DCA245"/>
              </a:buClr>
              <a:buChar char="•"/>
            </a:pPr>
            <a:r>
              <a:rPr lang="en-US" dirty="0">
                <a:latin typeface="Calibri"/>
                <a:ea typeface="Calibri"/>
                <a:cs typeface="Calibri"/>
              </a:rPr>
              <a:t>Highway (</a:t>
            </a:r>
            <a:r>
              <a:rPr lang="en-US" b="1" dirty="0">
                <a:latin typeface="Calibri"/>
                <a:ea typeface="Calibri"/>
                <a:cs typeface="Calibri"/>
              </a:rPr>
              <a:t>27%</a:t>
            </a:r>
            <a:r>
              <a:rPr lang="en-US" dirty="0">
                <a:latin typeface="Calibri"/>
                <a:ea typeface="Calibri"/>
                <a:cs typeface="Calibri"/>
              </a:rPr>
              <a:t>)</a:t>
            </a:r>
          </a:p>
          <a:p>
            <a:pPr marL="629920" lvl="1" indent="-305435">
              <a:spcBef>
                <a:spcPts val="0"/>
              </a:spcBef>
              <a:spcAft>
                <a:spcPts val="0"/>
              </a:spcAft>
              <a:buClr>
                <a:srgbClr val="DCA245"/>
              </a:buClr>
              <a:buChar char="•"/>
            </a:pPr>
            <a:r>
              <a:rPr lang="en-US" dirty="0" err="1">
                <a:latin typeface="Calibri"/>
                <a:ea typeface="Calibri"/>
                <a:cs typeface="Calibri"/>
              </a:rPr>
              <a:t>nearest_fgh</a:t>
            </a:r>
            <a:r>
              <a:rPr lang="en-US" dirty="0">
                <a:latin typeface="Calibri"/>
                <a:ea typeface="Calibri"/>
                <a:cs typeface="Calibri"/>
              </a:rPr>
              <a:t> (</a:t>
            </a:r>
            <a:r>
              <a:rPr lang="en-US" b="1" dirty="0">
                <a:latin typeface="Calibri"/>
                <a:ea typeface="Calibri"/>
                <a:cs typeface="Calibri"/>
              </a:rPr>
              <a:t>25%</a:t>
            </a:r>
            <a:r>
              <a:rPr lang="en-US" dirty="0">
                <a:latin typeface="Calibri"/>
                <a:ea typeface="Calibri"/>
                <a:cs typeface="Calibri"/>
              </a:rPr>
              <a:t>). </a:t>
            </a:r>
          </a:p>
          <a:p>
            <a:pPr marL="305435" indent="-305435">
              <a:spcBef>
                <a:spcPts val="0"/>
              </a:spcBef>
              <a:spcAft>
                <a:spcPts val="0"/>
              </a:spcAft>
              <a:buClr>
                <a:srgbClr val="DCA245"/>
              </a:buClr>
              <a:buChar char="•"/>
            </a:pPr>
            <a:endParaRPr lang="en-US" dirty="0">
              <a:latin typeface="Calibri"/>
              <a:ea typeface="Calibri"/>
              <a:cs typeface="Calibri"/>
            </a:endParaRPr>
          </a:p>
          <a:p>
            <a:pPr marL="305435" indent="-305435">
              <a:spcBef>
                <a:spcPts val="0"/>
              </a:spcBef>
              <a:spcAft>
                <a:spcPts val="0"/>
              </a:spcAft>
              <a:buClr>
                <a:srgbClr val="DCA245"/>
              </a:buClr>
              <a:buChar char="•"/>
            </a:pPr>
            <a:r>
              <a:rPr lang="en-US" dirty="0">
                <a:latin typeface="Calibri"/>
                <a:ea typeface="Calibri"/>
                <a:cs typeface="Calibri"/>
              </a:rPr>
              <a:t>Given this data, predict whether the third-year profits are positive with </a:t>
            </a:r>
            <a:r>
              <a:rPr lang="en-US" b="1" dirty="0">
                <a:latin typeface="Calibri"/>
                <a:ea typeface="Calibri"/>
                <a:cs typeface="Calibri"/>
              </a:rPr>
              <a:t>75% </a:t>
            </a:r>
            <a:r>
              <a:rPr lang="en-US" dirty="0">
                <a:latin typeface="Calibri"/>
                <a:ea typeface="Calibri"/>
                <a:cs typeface="Calibri"/>
              </a:rPr>
              <a:t>accuracy</a:t>
            </a:r>
          </a:p>
          <a:p>
            <a:pPr marL="629920" lvl="1" indent="-305435">
              <a:spcBef>
                <a:spcPts val="0"/>
              </a:spcBef>
              <a:spcAft>
                <a:spcPts val="0"/>
              </a:spcAft>
              <a:buClr>
                <a:srgbClr val="DCA245"/>
              </a:buClr>
              <a:buChar char="•"/>
            </a:pPr>
            <a:r>
              <a:rPr lang="en-US" dirty="0">
                <a:latin typeface="Calibri"/>
                <a:ea typeface="Calibri"/>
                <a:cs typeface="Calibri"/>
              </a:rPr>
              <a:t>Model able to predict </a:t>
            </a:r>
            <a:r>
              <a:rPr lang="en-US" b="1" dirty="0">
                <a:latin typeface="Calibri"/>
                <a:ea typeface="Calibri"/>
                <a:cs typeface="Calibri"/>
              </a:rPr>
              <a:t>92%</a:t>
            </a:r>
            <a:r>
              <a:rPr lang="en-US" dirty="0">
                <a:latin typeface="Calibri"/>
                <a:ea typeface="Calibri"/>
                <a:cs typeface="Calibri"/>
              </a:rPr>
              <a:t> accuracy</a:t>
            </a:r>
          </a:p>
          <a:p>
            <a:pPr marL="305435" indent="-305435">
              <a:buClr>
                <a:srgbClr val="DCA245"/>
              </a:buClr>
            </a:pPr>
            <a:endParaRPr lang="en-US" dirty="0"/>
          </a:p>
        </p:txBody>
      </p:sp>
    </p:spTree>
    <p:extLst>
      <p:ext uri="{BB962C8B-B14F-4D97-AF65-F5344CB8AC3E}">
        <p14:creationId xmlns:p14="http://schemas.microsoft.com/office/powerpoint/2010/main" val="2335994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F5822C-B182-ED9B-87AB-B15886408708}"/>
              </a:ext>
            </a:extLst>
          </p:cNvPr>
          <p:cNvSpPr>
            <a:spLocks noGrp="1"/>
          </p:cNvSpPr>
          <p:nvPr>
            <p:ph type="title"/>
          </p:nvPr>
        </p:nvSpPr>
        <p:spPr>
          <a:xfrm>
            <a:off x="4449934" y="702156"/>
            <a:ext cx="7157865" cy="1013800"/>
          </a:xfrm>
        </p:spPr>
        <p:txBody>
          <a:bodyPr>
            <a:normAutofit/>
          </a:bodyPr>
          <a:lstStyle/>
          <a:p>
            <a:r>
              <a:rPr lang="en-US">
                <a:solidFill>
                  <a:schemeClr val="accent1"/>
                </a:solidFill>
              </a:rPr>
              <a:t>Recommendations:</a:t>
            </a:r>
          </a:p>
        </p:txBody>
      </p:sp>
      <p:pic>
        <p:nvPicPr>
          <p:cNvPr id="4" name="Picture 3" descr="Top view meat and vegetable on grill placed on wooden table">
            <a:extLst>
              <a:ext uri="{FF2B5EF4-FFF2-40B4-BE49-F238E27FC236}">
                <a16:creationId xmlns:a16="http://schemas.microsoft.com/office/drawing/2014/main" id="{E9156CC3-3255-7953-ED2E-1F14FF6C9F48}"/>
              </a:ext>
            </a:extLst>
          </p:cNvPr>
          <p:cNvPicPr>
            <a:picLocks noChangeAspect="1"/>
          </p:cNvPicPr>
          <p:nvPr/>
        </p:nvPicPr>
        <p:blipFill rotWithShape="1">
          <a:blip r:embed="rId3"/>
          <a:srcRect l="62439" r="7438"/>
          <a:stretch/>
        </p:blipFill>
        <p:spPr>
          <a:xfrm>
            <a:off x="0" y="11"/>
            <a:ext cx="4131713" cy="6857989"/>
          </a:xfrm>
          <a:prstGeom prst="rect">
            <a:avLst/>
          </a:prstGeom>
        </p:spPr>
      </p:pic>
      <p:sp>
        <p:nvSpPr>
          <p:cNvPr id="16" name="Rectangle 10">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49934" y="457200"/>
            <a:ext cx="7223760" cy="91440"/>
          </a:xfrm>
          <a:prstGeom prst="rect">
            <a:avLst/>
          </a:prstGeom>
          <a:solidFill>
            <a:srgbClr val="DCA245"/>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54F2666-C6E2-62E8-B0A8-A657F2D9451A}"/>
              </a:ext>
            </a:extLst>
          </p:cNvPr>
          <p:cNvSpPr>
            <a:spLocks noGrp="1"/>
          </p:cNvSpPr>
          <p:nvPr>
            <p:ph idx="1"/>
          </p:nvPr>
        </p:nvSpPr>
        <p:spPr>
          <a:xfrm>
            <a:off x="4449933" y="702156"/>
            <a:ext cx="7157866" cy="3962266"/>
          </a:xfrm>
        </p:spPr>
        <p:txBody>
          <a:bodyPr>
            <a:normAutofit/>
          </a:bodyPr>
          <a:lstStyle/>
          <a:p>
            <a:pPr marL="305435" indent="-305435">
              <a:buClr>
                <a:srgbClr val="DCA245"/>
              </a:buClr>
            </a:pPr>
            <a:r>
              <a:rPr lang="en-US" dirty="0"/>
              <a:t>Continuously improve the model by collecting more data, performing feature engineering, and fine-tuning parameters.</a:t>
            </a:r>
          </a:p>
          <a:p>
            <a:pPr marL="305435" indent="-305435">
              <a:buClr>
                <a:srgbClr val="DCA245"/>
              </a:buClr>
            </a:pPr>
            <a:r>
              <a:rPr lang="en-US" dirty="0"/>
              <a:t>Despite this, it is important to take note of unrepresented factors, such as the manageable by owner, and the residential or business district location.</a:t>
            </a:r>
          </a:p>
        </p:txBody>
      </p:sp>
    </p:spTree>
    <p:extLst>
      <p:ext uri="{BB962C8B-B14F-4D97-AF65-F5344CB8AC3E}">
        <p14:creationId xmlns:p14="http://schemas.microsoft.com/office/powerpoint/2010/main" val="1713884187"/>
      </p:ext>
    </p:extLst>
  </p:cSld>
  <p:clrMapOvr>
    <a:masterClrMapping/>
  </p:clrMapOvr>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BFF1E8A-3E3F-4A67-97F8-32C8D4123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0BBA9C7-5B8B-474E-9392-E742C78ED5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1D52F3B2-AFE1-41E8-9E34-D2B02A6582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7A8E2F28-54A2-432C-AAF7-7154C3D57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2" name="Rectangle 21">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Top view meat and vegetable on grill placed on wooden table">
            <a:extLst>
              <a:ext uri="{FF2B5EF4-FFF2-40B4-BE49-F238E27FC236}">
                <a16:creationId xmlns:a16="http://schemas.microsoft.com/office/drawing/2014/main" id="{12C82444-5B25-D4F0-5605-38DA9E2A6705}"/>
              </a:ext>
            </a:extLst>
          </p:cNvPr>
          <p:cNvPicPr>
            <a:picLocks noChangeAspect="1"/>
          </p:cNvPicPr>
          <p:nvPr/>
        </p:nvPicPr>
        <p:blipFill rotWithShape="1">
          <a:blip r:embed="rId2">
            <a:alphaModFix amt="50000"/>
          </a:blip>
          <a:srcRect l="11111"/>
          <a:stretch/>
        </p:blipFill>
        <p:spPr>
          <a:xfrm>
            <a:off x="20" y="-420237"/>
            <a:ext cx="12191980" cy="6857990"/>
          </a:xfrm>
          <a:prstGeom prst="rect">
            <a:avLst/>
          </a:prstGeom>
        </p:spPr>
      </p:pic>
      <p:sp>
        <p:nvSpPr>
          <p:cNvPr id="8" name="TextBox 7">
            <a:extLst>
              <a:ext uri="{FF2B5EF4-FFF2-40B4-BE49-F238E27FC236}">
                <a16:creationId xmlns:a16="http://schemas.microsoft.com/office/drawing/2014/main" id="{59342C19-DA36-352F-A15B-7476989AFF9E}"/>
              </a:ext>
            </a:extLst>
          </p:cNvPr>
          <p:cNvSpPr txBox="1"/>
          <p:nvPr/>
        </p:nvSpPr>
        <p:spPr>
          <a:xfrm>
            <a:off x="1010051" y="2391267"/>
            <a:ext cx="2732049" cy="694498"/>
          </a:xfrm>
          <a:prstGeom prst="rect">
            <a:avLst/>
          </a:prstGeom>
          <a:ln>
            <a:solidFill>
              <a:schemeClr val="accent6">
                <a:lumMod val="60000"/>
                <a:lumOff val="40000"/>
              </a:schemeClr>
            </a:solidFill>
          </a:ln>
        </p:spPr>
        <p:txBody>
          <a:bodyPr vert="horz" lIns="91440" tIns="45720" rIns="91440" bIns="45720" rtlCol="0" anchor="b">
            <a:normAutofit lnSpcReduction="10000"/>
          </a:bodyPr>
          <a:lstStyle/>
          <a:p>
            <a:pPr>
              <a:spcBef>
                <a:spcPct val="0"/>
              </a:spcBef>
              <a:spcAft>
                <a:spcPts val="600"/>
              </a:spcAft>
            </a:pPr>
            <a:r>
              <a:rPr lang="en-US" sz="4000" b="1" dirty="0">
                <a:ln w="6600">
                  <a:solidFill>
                    <a:schemeClr val="accent2">
                      <a:lumMod val="50000"/>
                    </a:schemeClr>
                  </a:solidFill>
                  <a:prstDash val="solid"/>
                </a:ln>
                <a:solidFill>
                  <a:schemeClr val="accent2">
                    <a:lumMod val="40000"/>
                    <a:lumOff val="60000"/>
                  </a:schemeClr>
                </a:solidFill>
                <a:effectLst>
                  <a:glow rad="228600">
                    <a:schemeClr val="accent6">
                      <a:satMod val="175000"/>
                      <a:alpha val="40000"/>
                    </a:schemeClr>
                  </a:glow>
                  <a:outerShdw dist="38100" dir="2700000" algn="tl" rotWithShape="0">
                    <a:schemeClr val="accent2"/>
                  </a:outerShdw>
                </a:effectLst>
                <a:latin typeface="+mj-lt"/>
                <a:ea typeface="+mj-ea"/>
                <a:cs typeface="+mj-cs"/>
              </a:rPr>
              <a:t>Thank you</a:t>
            </a:r>
          </a:p>
        </p:txBody>
      </p:sp>
    </p:spTree>
    <p:extLst>
      <p:ext uri="{BB962C8B-B14F-4D97-AF65-F5344CB8AC3E}">
        <p14:creationId xmlns:p14="http://schemas.microsoft.com/office/powerpoint/2010/main" val="154150965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AAAB002-E48E-4009-828A-511F7A828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p view meat and vegetable on grill placed on wooden table">
            <a:extLst>
              <a:ext uri="{FF2B5EF4-FFF2-40B4-BE49-F238E27FC236}">
                <a16:creationId xmlns:a16="http://schemas.microsoft.com/office/drawing/2014/main" id="{1552C000-E346-DD86-F44D-AFF9E719A927}"/>
              </a:ext>
            </a:extLst>
          </p:cNvPr>
          <p:cNvPicPr>
            <a:picLocks noChangeAspect="1"/>
          </p:cNvPicPr>
          <p:nvPr/>
        </p:nvPicPr>
        <p:blipFill rotWithShape="1">
          <a:blip r:embed="rId2"/>
          <a:srcRect l="19192" t="9091"/>
          <a:stretch/>
        </p:blipFill>
        <p:spPr>
          <a:xfrm>
            <a:off x="20" y="10"/>
            <a:ext cx="12191980" cy="6857990"/>
          </a:xfrm>
          <a:prstGeom prst="rect">
            <a:avLst/>
          </a:prstGeom>
        </p:spPr>
      </p:pic>
      <p:grpSp>
        <p:nvGrpSpPr>
          <p:cNvPr id="18" name="Group 17">
            <a:extLst>
              <a:ext uri="{FF2B5EF4-FFF2-40B4-BE49-F238E27FC236}">
                <a16:creationId xmlns:a16="http://schemas.microsoft.com/office/drawing/2014/main" id="{D74D7E9A-D874-4F02-8A2D-F9CD220591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23123"/>
            <a:ext cx="4216219" cy="5935132"/>
            <a:chOff x="438068" y="457200"/>
            <a:chExt cx="3703320" cy="5935132"/>
          </a:xfrm>
        </p:grpSpPr>
        <p:sp>
          <p:nvSpPr>
            <p:cNvPr id="19" name="Rectangle 18">
              <a:extLst>
                <a:ext uri="{FF2B5EF4-FFF2-40B4-BE49-F238E27FC236}">
                  <a16:creationId xmlns:a16="http://schemas.microsoft.com/office/drawing/2014/main" id="{FDF32581-CAA1-43C6-8532-DC56C8435C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97EF55D5-23F0-4398-B16B-AEF5778C3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82F947B-DB37-A5A8-EAEC-37245928A0EC}"/>
              </a:ext>
            </a:extLst>
          </p:cNvPr>
          <p:cNvSpPr>
            <a:spLocks noGrp="1"/>
          </p:cNvSpPr>
          <p:nvPr>
            <p:ph type="title"/>
          </p:nvPr>
        </p:nvSpPr>
        <p:spPr>
          <a:xfrm>
            <a:off x="681540" y="1006956"/>
            <a:ext cx="3730810" cy="1372177"/>
          </a:xfrm>
        </p:spPr>
        <p:txBody>
          <a:bodyPr anchor="ctr">
            <a:normAutofit/>
          </a:bodyPr>
          <a:lstStyle/>
          <a:p>
            <a:r>
              <a:rPr lang="en-US" sz="2600" b="0" i="0">
                <a:solidFill>
                  <a:srgbClr val="FFFFFF"/>
                </a:solidFill>
                <a:effectLst/>
                <a:latin typeface="Arial" panose="020B0604020202020204" pitchFamily="34" charset="0"/>
              </a:rPr>
              <a:t>About </a:t>
            </a:r>
            <a:br>
              <a:rPr lang="en-US" sz="2600" b="0" i="0">
                <a:solidFill>
                  <a:srgbClr val="FFFFFF"/>
                </a:solidFill>
                <a:effectLst/>
                <a:latin typeface="Arial" panose="020B0604020202020204" pitchFamily="34" charset="0"/>
              </a:rPr>
            </a:br>
            <a:r>
              <a:rPr lang="en-US" sz="2600" b="0" i="0">
                <a:solidFill>
                  <a:srgbClr val="FFFFFF"/>
                </a:solidFill>
                <a:effectLst/>
                <a:latin typeface="Arial" panose="020B0604020202020204" pitchFamily="34" charset="0"/>
              </a:rPr>
              <a:t>Family Grill House</a:t>
            </a:r>
            <a:endParaRPr lang="en-US" sz="2600">
              <a:solidFill>
                <a:srgbClr val="FFFFFF"/>
              </a:solidFill>
            </a:endParaRPr>
          </a:p>
        </p:txBody>
      </p:sp>
      <p:sp>
        <p:nvSpPr>
          <p:cNvPr id="3" name="Content Placeholder 2">
            <a:extLst>
              <a:ext uri="{FF2B5EF4-FFF2-40B4-BE49-F238E27FC236}">
                <a16:creationId xmlns:a16="http://schemas.microsoft.com/office/drawing/2014/main" id="{D80284E0-5C2A-4E0B-616F-4D6FF548E5E5}"/>
              </a:ext>
            </a:extLst>
          </p:cNvPr>
          <p:cNvSpPr>
            <a:spLocks noGrp="1"/>
          </p:cNvSpPr>
          <p:nvPr>
            <p:ph idx="1"/>
          </p:nvPr>
        </p:nvSpPr>
        <p:spPr>
          <a:xfrm>
            <a:off x="678531" y="2438399"/>
            <a:ext cx="3730810" cy="3564467"/>
          </a:xfrm>
        </p:spPr>
        <p:txBody>
          <a:bodyPr>
            <a:normAutofit/>
          </a:bodyPr>
          <a:lstStyle/>
          <a:p>
            <a:pPr marL="0" indent="0">
              <a:buClr>
                <a:srgbClr val="DCA245"/>
              </a:buClr>
              <a:buNone/>
            </a:pPr>
            <a:r>
              <a:rPr lang="en-US" b="0" i="0">
                <a:solidFill>
                  <a:srgbClr val="FFFFFF"/>
                </a:solidFill>
                <a:effectLst/>
                <a:latin typeface="Arial" panose="020B0604020202020204" pitchFamily="34" charset="0"/>
              </a:rPr>
              <a:t>Family Grill House is a major franchise restaurant chain with over a thousand locations. The company allows franchise operators to suggest new locations and helps them get the restaurants open and running.</a:t>
            </a:r>
            <a:endParaRPr lang="en-US">
              <a:solidFill>
                <a:srgbClr val="FFFFFF"/>
              </a:solidFill>
            </a:endParaRPr>
          </a:p>
        </p:txBody>
      </p:sp>
    </p:spTree>
    <p:extLst>
      <p:ext uri="{BB962C8B-B14F-4D97-AF65-F5344CB8AC3E}">
        <p14:creationId xmlns:p14="http://schemas.microsoft.com/office/powerpoint/2010/main" val="326533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1">
            <a:extLst>
              <a:ext uri="{FF2B5EF4-FFF2-40B4-BE49-F238E27FC236}">
                <a16:creationId xmlns:a16="http://schemas.microsoft.com/office/drawing/2014/main" id="{FAAAB002-E48E-4009-828A-511F7A828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op view meat and vegetable on grill placed on wooden table">
            <a:extLst>
              <a:ext uri="{FF2B5EF4-FFF2-40B4-BE49-F238E27FC236}">
                <a16:creationId xmlns:a16="http://schemas.microsoft.com/office/drawing/2014/main" id="{14452335-8135-C43B-7E3D-AD29BEA456DC}"/>
              </a:ext>
            </a:extLst>
          </p:cNvPr>
          <p:cNvPicPr>
            <a:picLocks noChangeAspect="1"/>
          </p:cNvPicPr>
          <p:nvPr/>
        </p:nvPicPr>
        <p:blipFill rotWithShape="1">
          <a:blip r:embed="rId2"/>
          <a:srcRect l="19192" t="9091"/>
          <a:stretch/>
        </p:blipFill>
        <p:spPr>
          <a:xfrm>
            <a:off x="20" y="10"/>
            <a:ext cx="12191980" cy="6857990"/>
          </a:xfrm>
          <a:prstGeom prst="rect">
            <a:avLst/>
          </a:prstGeom>
        </p:spPr>
      </p:pic>
      <p:grpSp>
        <p:nvGrpSpPr>
          <p:cNvPr id="24" name="Group 23">
            <a:extLst>
              <a:ext uri="{FF2B5EF4-FFF2-40B4-BE49-F238E27FC236}">
                <a16:creationId xmlns:a16="http://schemas.microsoft.com/office/drawing/2014/main" id="{D74D7E9A-D874-4F02-8A2D-F9CD220591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23123"/>
            <a:ext cx="4216219" cy="5935132"/>
            <a:chOff x="438068" y="457200"/>
            <a:chExt cx="3703320" cy="5935132"/>
          </a:xfrm>
        </p:grpSpPr>
        <p:sp>
          <p:nvSpPr>
            <p:cNvPr id="25" name="Rectangle 24">
              <a:extLst>
                <a:ext uri="{FF2B5EF4-FFF2-40B4-BE49-F238E27FC236}">
                  <a16:creationId xmlns:a16="http://schemas.microsoft.com/office/drawing/2014/main" id="{FDF32581-CAA1-43C6-8532-DC56C8435C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97EF55D5-23F0-4398-B16B-AEF5778C3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24B1FA9-D5EB-0299-F609-08717A05EAA9}"/>
              </a:ext>
            </a:extLst>
          </p:cNvPr>
          <p:cNvSpPr>
            <a:spLocks noGrp="1"/>
          </p:cNvSpPr>
          <p:nvPr>
            <p:ph type="title"/>
          </p:nvPr>
        </p:nvSpPr>
        <p:spPr>
          <a:xfrm>
            <a:off x="681540" y="1006956"/>
            <a:ext cx="3730810" cy="1372177"/>
          </a:xfrm>
        </p:spPr>
        <p:txBody>
          <a:bodyPr anchor="ctr">
            <a:normAutofit/>
          </a:bodyPr>
          <a:lstStyle/>
          <a:p>
            <a:r>
              <a:rPr lang="en-US" sz="2600">
                <a:solidFill>
                  <a:srgbClr val="FFFFFF"/>
                </a:solidFill>
              </a:rPr>
              <a:t>Business goals</a:t>
            </a:r>
          </a:p>
        </p:txBody>
      </p:sp>
      <p:graphicFrame>
        <p:nvGraphicFramePr>
          <p:cNvPr id="5" name="Content Placeholder 2">
            <a:extLst>
              <a:ext uri="{FF2B5EF4-FFF2-40B4-BE49-F238E27FC236}">
                <a16:creationId xmlns:a16="http://schemas.microsoft.com/office/drawing/2014/main" id="{64A80E55-2259-65F5-3735-74A2A113F8CD}"/>
              </a:ext>
            </a:extLst>
          </p:cNvPr>
          <p:cNvGraphicFramePr>
            <a:graphicFrameLocks noGrp="1"/>
          </p:cNvGraphicFramePr>
          <p:nvPr>
            <p:ph idx="1"/>
            <p:extLst>
              <p:ext uri="{D42A27DB-BD31-4B8C-83A1-F6EECF244321}">
                <p14:modId xmlns:p14="http://schemas.microsoft.com/office/powerpoint/2010/main" val="4111573027"/>
              </p:ext>
            </p:extLst>
          </p:nvPr>
        </p:nvGraphicFramePr>
        <p:xfrm>
          <a:off x="678531" y="1573698"/>
          <a:ext cx="3730810" cy="35644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4840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BFF1E8A-3E3F-4A67-97F8-32C8D4123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D0BBA9C7-5B8B-474E-9392-E742C78ED5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D52F3B2-AFE1-41E8-9E34-D2B02A6582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A8E2F28-54A2-432C-AAF7-7154C3D57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p view meat and vegetable on grill placed on wooden table">
            <a:extLst>
              <a:ext uri="{FF2B5EF4-FFF2-40B4-BE49-F238E27FC236}">
                <a16:creationId xmlns:a16="http://schemas.microsoft.com/office/drawing/2014/main" id="{6D89FEB9-3C9B-DD57-A2DA-215FBE4D2581}"/>
              </a:ext>
            </a:extLst>
          </p:cNvPr>
          <p:cNvPicPr>
            <a:picLocks noChangeAspect="1"/>
          </p:cNvPicPr>
          <p:nvPr/>
        </p:nvPicPr>
        <p:blipFill rotWithShape="1">
          <a:blip r:embed="rId2">
            <a:alphaModFix amt="40000"/>
          </a:blip>
          <a:srcRect l="11111"/>
          <a:stretch/>
        </p:blipFill>
        <p:spPr>
          <a:xfrm>
            <a:off x="20" y="10"/>
            <a:ext cx="12191980" cy="6857990"/>
          </a:xfrm>
          <a:prstGeom prst="rect">
            <a:avLst/>
          </a:prstGeom>
        </p:spPr>
      </p:pic>
      <p:sp>
        <p:nvSpPr>
          <p:cNvPr id="2" name="Title 1">
            <a:extLst>
              <a:ext uri="{FF2B5EF4-FFF2-40B4-BE49-F238E27FC236}">
                <a16:creationId xmlns:a16="http://schemas.microsoft.com/office/drawing/2014/main" id="{D31B7CD0-639F-188E-5B6E-96C1132BD2EE}"/>
              </a:ext>
            </a:extLst>
          </p:cNvPr>
          <p:cNvSpPr>
            <a:spLocks noGrp="1"/>
          </p:cNvSpPr>
          <p:nvPr>
            <p:ph type="title"/>
          </p:nvPr>
        </p:nvSpPr>
        <p:spPr>
          <a:xfrm>
            <a:off x="250826" y="944231"/>
            <a:ext cx="10225530" cy="1546017"/>
          </a:xfrm>
        </p:spPr>
        <p:txBody>
          <a:bodyPr vert="horz" lIns="91440" tIns="45720" rIns="91440" bIns="45720" rtlCol="0" anchor="b">
            <a:normAutofit fontScale="90000"/>
          </a:bodyPr>
          <a:lstStyle/>
          <a:p>
            <a:r>
              <a:rPr lang="en-US" sz="4000">
                <a:solidFill>
                  <a:srgbClr val="FFFFFF"/>
                </a:solidFill>
              </a:rPr>
              <a:t>Part 1</a:t>
            </a:r>
            <a:br>
              <a:rPr lang="en-US" sz="4000">
                <a:solidFill>
                  <a:srgbClr val="FFFFFF"/>
                </a:solidFill>
              </a:rPr>
            </a:br>
            <a:r>
              <a:rPr lang="en-US" sz="4000">
                <a:solidFill>
                  <a:srgbClr val="FFFFFF"/>
                </a:solidFill>
                <a:ea typeface="+mj-lt"/>
                <a:cs typeface="+mj-lt"/>
              </a:rPr>
              <a:t>Exploratory Data </a:t>
            </a:r>
            <a:br>
              <a:rPr lang="en-US" sz="4000">
                <a:solidFill>
                  <a:srgbClr val="FFFFFF"/>
                </a:solidFill>
                <a:ea typeface="+mj-lt"/>
                <a:cs typeface="+mj-lt"/>
              </a:rPr>
            </a:br>
            <a:r>
              <a:rPr lang="en-US" sz="4000">
                <a:solidFill>
                  <a:srgbClr val="FFFFFF"/>
                </a:solidFill>
                <a:ea typeface="+mj-lt"/>
                <a:cs typeface="+mj-lt"/>
              </a:rPr>
              <a:t>Analysis (EDA)</a:t>
            </a:r>
            <a:endParaRPr lang="en-US" sz="4000">
              <a:solidFill>
                <a:srgbClr val="FFFFFF"/>
              </a:solidFill>
            </a:endParaRPr>
          </a:p>
        </p:txBody>
      </p:sp>
    </p:spTree>
    <p:extLst>
      <p:ext uri="{BB962C8B-B14F-4D97-AF65-F5344CB8AC3E}">
        <p14:creationId xmlns:p14="http://schemas.microsoft.com/office/powerpoint/2010/main" val="233846884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op view meat and vegetable on grill placed on wooden table">
            <a:extLst>
              <a:ext uri="{FF2B5EF4-FFF2-40B4-BE49-F238E27FC236}">
                <a16:creationId xmlns:a16="http://schemas.microsoft.com/office/drawing/2014/main" id="{5AD76232-8444-FA16-50E4-A662ED188A67}"/>
              </a:ext>
            </a:extLst>
          </p:cNvPr>
          <p:cNvPicPr>
            <a:picLocks noChangeAspect="1"/>
          </p:cNvPicPr>
          <p:nvPr/>
        </p:nvPicPr>
        <p:blipFill rotWithShape="1">
          <a:blip r:embed="rId2">
            <a:alphaModFix amt="20000"/>
          </a:blip>
          <a:srcRect l="19192" t="9091"/>
          <a:stretch/>
        </p:blipFill>
        <p:spPr>
          <a:xfrm>
            <a:off x="20" y="10"/>
            <a:ext cx="12191980" cy="6857990"/>
          </a:xfrm>
          <a:prstGeom prst="rect">
            <a:avLst/>
          </a:prstGeom>
        </p:spPr>
      </p:pic>
      <p:sp>
        <p:nvSpPr>
          <p:cNvPr id="2" name="Title 1">
            <a:extLst>
              <a:ext uri="{FF2B5EF4-FFF2-40B4-BE49-F238E27FC236}">
                <a16:creationId xmlns:a16="http://schemas.microsoft.com/office/drawing/2014/main" id="{1EB0C678-D1C7-8063-0B04-B6D7DADAD745}"/>
              </a:ext>
            </a:extLst>
          </p:cNvPr>
          <p:cNvSpPr>
            <a:spLocks noGrp="1"/>
          </p:cNvSpPr>
          <p:nvPr>
            <p:ph type="title"/>
          </p:nvPr>
        </p:nvSpPr>
        <p:spPr/>
        <p:txBody>
          <a:bodyPr/>
          <a:lstStyle/>
          <a:p>
            <a:r>
              <a:rPr lang="en-US"/>
              <a:t>Sample data</a:t>
            </a:r>
          </a:p>
        </p:txBody>
      </p:sp>
      <p:sp>
        <p:nvSpPr>
          <p:cNvPr id="3" name="Content Placeholder 2">
            <a:extLst>
              <a:ext uri="{FF2B5EF4-FFF2-40B4-BE49-F238E27FC236}">
                <a16:creationId xmlns:a16="http://schemas.microsoft.com/office/drawing/2014/main" id="{F8F34DC9-0804-E646-9C4C-76E91645E2A8}"/>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CCC9818F-E84E-A0C8-3C8B-E880FD321C02}"/>
              </a:ext>
            </a:extLst>
          </p:cNvPr>
          <p:cNvPicPr>
            <a:picLocks noChangeAspect="1"/>
          </p:cNvPicPr>
          <p:nvPr/>
        </p:nvPicPr>
        <p:blipFill>
          <a:blip r:embed="rId3"/>
          <a:stretch>
            <a:fillRect/>
          </a:stretch>
        </p:blipFill>
        <p:spPr>
          <a:xfrm>
            <a:off x="768621" y="2180496"/>
            <a:ext cx="9896475" cy="3552825"/>
          </a:xfrm>
          <a:prstGeom prst="rect">
            <a:avLst/>
          </a:prstGeom>
        </p:spPr>
      </p:pic>
    </p:spTree>
    <p:extLst>
      <p:ext uri="{BB962C8B-B14F-4D97-AF65-F5344CB8AC3E}">
        <p14:creationId xmlns:p14="http://schemas.microsoft.com/office/powerpoint/2010/main" val="1507970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CCBB30-FD6B-9AC4-46E1-93892EE71294}"/>
              </a:ext>
            </a:extLst>
          </p:cNvPr>
          <p:cNvSpPr>
            <a:spLocks noGrp="1"/>
          </p:cNvSpPr>
          <p:nvPr>
            <p:ph type="title"/>
          </p:nvPr>
        </p:nvSpPr>
        <p:spPr>
          <a:xfrm>
            <a:off x="4449934" y="702156"/>
            <a:ext cx="7157865" cy="522248"/>
          </a:xfrm>
        </p:spPr>
        <p:txBody>
          <a:bodyPr>
            <a:normAutofit/>
          </a:bodyPr>
          <a:lstStyle/>
          <a:p>
            <a:r>
              <a:rPr lang="en-US">
                <a:solidFill>
                  <a:schemeClr val="accent1"/>
                </a:solidFill>
              </a:rPr>
              <a:t>Data Validation</a:t>
            </a:r>
          </a:p>
        </p:txBody>
      </p:sp>
      <p:pic>
        <p:nvPicPr>
          <p:cNvPr id="4" name="Picture 3" descr="Top view meat and vegetable on grill placed on wooden table">
            <a:extLst>
              <a:ext uri="{FF2B5EF4-FFF2-40B4-BE49-F238E27FC236}">
                <a16:creationId xmlns:a16="http://schemas.microsoft.com/office/drawing/2014/main" id="{4D7E1C6A-01FF-EF17-7AE7-B9AD00E8C5FC}"/>
              </a:ext>
            </a:extLst>
          </p:cNvPr>
          <p:cNvPicPr>
            <a:picLocks noChangeAspect="1"/>
          </p:cNvPicPr>
          <p:nvPr/>
        </p:nvPicPr>
        <p:blipFill rotWithShape="1">
          <a:blip r:embed="rId3"/>
          <a:srcRect l="62439" r="7438"/>
          <a:stretch/>
        </p:blipFill>
        <p:spPr>
          <a:xfrm>
            <a:off x="20" y="10"/>
            <a:ext cx="4131713" cy="6857989"/>
          </a:xfrm>
          <a:prstGeom prst="rect">
            <a:avLst/>
          </a:prstGeom>
        </p:spPr>
      </p:pic>
      <p:sp>
        <p:nvSpPr>
          <p:cNvPr id="17" name="Rectangle 16">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49934" y="457200"/>
            <a:ext cx="7223760" cy="91440"/>
          </a:xfrm>
          <a:prstGeom prst="rect">
            <a:avLst/>
          </a:prstGeom>
          <a:solidFill>
            <a:srgbClr val="DCA245"/>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7B84ABE-F1C2-462A-7664-222E0E57BCE6}"/>
              </a:ext>
            </a:extLst>
          </p:cNvPr>
          <p:cNvSpPr>
            <a:spLocks noGrp="1"/>
          </p:cNvSpPr>
          <p:nvPr>
            <p:ph idx="1"/>
          </p:nvPr>
        </p:nvSpPr>
        <p:spPr>
          <a:xfrm>
            <a:off x="4449934" y="1224404"/>
            <a:ext cx="7157866" cy="5249994"/>
          </a:xfrm>
        </p:spPr>
        <p:txBody>
          <a:bodyPr>
            <a:normAutofit lnSpcReduction="10000"/>
          </a:bodyPr>
          <a:lstStyle/>
          <a:p>
            <a:pPr marL="0" indent="0">
              <a:lnSpc>
                <a:spcPct val="90000"/>
              </a:lnSpc>
              <a:buClr>
                <a:srgbClr val="DCA245"/>
              </a:buClr>
              <a:buNone/>
            </a:pPr>
            <a:r>
              <a:rPr lang="en-US" sz="1400"/>
              <a:t>This dataset comprises 1090 rows and 8 columns. I have validated all variables, and below are the changes made in accordance with the given data requirements:</a:t>
            </a:r>
          </a:p>
          <a:p>
            <a:pPr>
              <a:lnSpc>
                <a:spcPct val="90000"/>
              </a:lnSpc>
              <a:buClr>
                <a:srgbClr val="DCA245"/>
              </a:buClr>
            </a:pPr>
            <a:r>
              <a:rPr lang="en-US" sz="1400"/>
              <a:t>1. location: This column is discrete and contains a unique identifier for each restaurant. It was validated to ensure uniqueness. </a:t>
            </a:r>
          </a:p>
          <a:p>
            <a:pPr>
              <a:lnSpc>
                <a:spcPct val="90000"/>
              </a:lnSpc>
              <a:buClr>
                <a:srgbClr val="DCA245"/>
              </a:buClr>
            </a:pPr>
            <a:r>
              <a:rPr lang="en-US" sz="1400"/>
              <a:t>2. year_3_profit: This column is nominal and binary in nature, indicating whether a restaurant was profitable after 3 years or not. </a:t>
            </a:r>
          </a:p>
          <a:p>
            <a:pPr>
              <a:lnSpc>
                <a:spcPct val="90000"/>
              </a:lnSpc>
              <a:buClr>
                <a:srgbClr val="DCA245"/>
              </a:buClr>
            </a:pPr>
            <a:r>
              <a:rPr lang="en-US" sz="1400"/>
              <a:t>3. </a:t>
            </a:r>
            <a:r>
              <a:rPr lang="en-US" sz="1400" err="1"/>
              <a:t>local_pop</a:t>
            </a:r>
            <a:r>
              <a:rPr lang="en-US" sz="1400"/>
              <a:t>: This column is discrete and contains the population within 30 minutes of travel to the restaurant. Any positive integer. The 'Unknown' values were replaced with the mean of the data. </a:t>
            </a:r>
          </a:p>
          <a:p>
            <a:pPr>
              <a:lnSpc>
                <a:spcPct val="90000"/>
              </a:lnSpc>
              <a:buClr>
                <a:srgbClr val="DCA245"/>
              </a:buClr>
            </a:pPr>
            <a:r>
              <a:rPr lang="en-US" sz="1400"/>
              <a:t>4. competitors: This column is discrete and contains the number of competitor restaurants within 2 kilometers. Any positive integer. </a:t>
            </a:r>
          </a:p>
          <a:p>
            <a:pPr>
              <a:lnSpc>
                <a:spcPct val="90000"/>
              </a:lnSpc>
              <a:buClr>
                <a:srgbClr val="DCA245"/>
              </a:buClr>
            </a:pPr>
            <a:r>
              <a:rPr lang="en-US" sz="1400"/>
              <a:t>5. </a:t>
            </a:r>
            <a:r>
              <a:rPr lang="en-US" sz="1400" err="1"/>
              <a:t>nearest_fgh</a:t>
            </a:r>
            <a:r>
              <a:rPr lang="en-US" sz="1400"/>
              <a:t>: This column is continuous and contains the distance in kilometers to the nearest Family Grill House location. Any positive value. </a:t>
            </a:r>
          </a:p>
          <a:p>
            <a:pPr>
              <a:lnSpc>
                <a:spcPct val="90000"/>
              </a:lnSpc>
              <a:buClr>
                <a:srgbClr val="DCA245"/>
              </a:buClr>
            </a:pPr>
            <a:r>
              <a:rPr lang="en-US" sz="1400"/>
              <a:t>6. hours: This column is ordinal, containing one of "Regular", "Extended", or "24 hours". Since this is ordinal data, it has been mapped to preserve the order. Empty hours were substituted with the most frequent data. </a:t>
            </a:r>
          </a:p>
          <a:p>
            <a:pPr>
              <a:lnSpc>
                <a:spcPct val="90000"/>
              </a:lnSpc>
              <a:buClr>
                <a:srgbClr val="DCA245"/>
              </a:buClr>
            </a:pPr>
            <a:r>
              <a:rPr lang="en-US" sz="1400"/>
              <a:t>7. highway: This column is discrete and contains travel time in minutes to the nearest highway. Should be at least 1 minute. Negative values were replaced with the mean to comply with the requirement of a minimum time of one minute. </a:t>
            </a:r>
          </a:p>
          <a:p>
            <a:pPr>
              <a:lnSpc>
                <a:spcPct val="90000"/>
              </a:lnSpc>
              <a:buClr>
                <a:srgbClr val="DCA245"/>
              </a:buClr>
            </a:pPr>
            <a:r>
              <a:rPr lang="en-US" sz="1400"/>
              <a:t>8. </a:t>
            </a:r>
            <a:r>
              <a:rPr lang="en-US" sz="1400" err="1"/>
              <a:t>drivethru</a:t>
            </a:r>
            <a:r>
              <a:rPr lang="en-US" sz="1400"/>
              <a:t>: This column is binary and contains whether the location has a drive-through order and collection service ("Yes" or "No"). As an ordinal feature, 'No </a:t>
            </a:r>
            <a:r>
              <a:rPr lang="en-US" sz="1400" err="1"/>
              <a:t>drivethru</a:t>
            </a:r>
            <a:r>
              <a:rPr lang="en-US" sz="1400"/>
              <a:t>' has been replaced with 'No'. </a:t>
            </a:r>
          </a:p>
        </p:txBody>
      </p:sp>
    </p:spTree>
    <p:extLst>
      <p:ext uri="{BB962C8B-B14F-4D97-AF65-F5344CB8AC3E}">
        <p14:creationId xmlns:p14="http://schemas.microsoft.com/office/powerpoint/2010/main" val="1674004753"/>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1023D0C-14EE-D760-E60F-1871D9244C62}"/>
              </a:ext>
            </a:extLst>
          </p:cNvPr>
          <p:cNvSpPr txBox="1"/>
          <p:nvPr/>
        </p:nvSpPr>
        <p:spPr>
          <a:xfrm>
            <a:off x="4165041" y="5595853"/>
            <a:ext cx="7412439" cy="1119982"/>
          </a:xfrm>
          <a:prstGeom prst="rect">
            <a:avLst/>
          </a:prstGeom>
        </p:spPr>
        <p:txBody>
          <a:bodyPr vert="horz" lIns="91440" tIns="45720" rIns="91440" bIns="45720" rtlCol="0" anchor="ctr">
            <a:normAutofit/>
          </a:bodyPr>
          <a:lstStyle/>
          <a:p>
            <a:pPr marL="342900" indent="-342900">
              <a:lnSpc>
                <a:spcPct val="90000"/>
              </a:lnSpc>
              <a:spcAft>
                <a:spcPts val="600"/>
              </a:spcAft>
              <a:buFont typeface="Arial" panose="020B0604020202020204" pitchFamily="34" charset="0"/>
              <a:buChar char="•"/>
            </a:pPr>
            <a:r>
              <a:rPr lang="en-US" sz="2000"/>
              <a:t>There are many outliers in the nearest_fgh feature</a:t>
            </a:r>
          </a:p>
          <a:p>
            <a:pPr marL="342900" indent="-342900">
              <a:lnSpc>
                <a:spcPct val="90000"/>
              </a:lnSpc>
              <a:spcAft>
                <a:spcPts val="600"/>
              </a:spcAft>
              <a:buFont typeface="Arial" panose="020B0604020202020204" pitchFamily="34" charset="0"/>
              <a:buChar char="•"/>
            </a:pPr>
            <a:r>
              <a:rPr lang="en-US" sz="2000"/>
              <a:t>The median distance from the </a:t>
            </a:r>
            <a:r>
              <a:rPr lang="en-US" sz="2000" err="1"/>
              <a:t>fgh</a:t>
            </a:r>
            <a:r>
              <a:rPr lang="en-US" sz="2000"/>
              <a:t> restaurant to the highway is ~15</a:t>
            </a:r>
          </a:p>
        </p:txBody>
      </p:sp>
      <p:sp>
        <p:nvSpPr>
          <p:cNvPr id="6" name="Title 1">
            <a:extLst>
              <a:ext uri="{FF2B5EF4-FFF2-40B4-BE49-F238E27FC236}">
                <a16:creationId xmlns:a16="http://schemas.microsoft.com/office/drawing/2014/main" id="{68DB2A03-1E89-3165-C494-7AE0798C021A}"/>
              </a:ext>
            </a:extLst>
          </p:cNvPr>
          <p:cNvSpPr txBox="1">
            <a:spLocks/>
          </p:cNvSpPr>
          <p:nvPr/>
        </p:nvSpPr>
        <p:spPr>
          <a:xfrm>
            <a:off x="581192" y="702156"/>
            <a:ext cx="11029616" cy="10138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GRAPH</a:t>
            </a:r>
          </a:p>
        </p:txBody>
      </p:sp>
      <p:sp>
        <p:nvSpPr>
          <p:cNvPr id="10" name="Title 9">
            <a:extLst>
              <a:ext uri="{FF2B5EF4-FFF2-40B4-BE49-F238E27FC236}">
                <a16:creationId xmlns:a16="http://schemas.microsoft.com/office/drawing/2014/main" id="{4EE123A1-89AE-07FB-B8C0-383FEBBA0C29}"/>
              </a:ext>
            </a:extLst>
          </p:cNvPr>
          <p:cNvSpPr>
            <a:spLocks noGrp="1"/>
          </p:cNvSpPr>
          <p:nvPr>
            <p:ph type="title"/>
          </p:nvPr>
        </p:nvSpPr>
        <p:spPr>
          <a:xfrm>
            <a:off x="4404732" y="702156"/>
            <a:ext cx="7206076" cy="1013800"/>
          </a:xfrm>
        </p:spPr>
        <p:txBody>
          <a:bodyPr/>
          <a:lstStyle/>
          <a:p>
            <a:r>
              <a:rPr lang="en-US"/>
              <a:t>graph</a:t>
            </a:r>
          </a:p>
        </p:txBody>
      </p:sp>
      <p:pic>
        <p:nvPicPr>
          <p:cNvPr id="11" name="Picture 10" descr="Top view meat and vegetable on grill placed on wooden table">
            <a:extLst>
              <a:ext uri="{FF2B5EF4-FFF2-40B4-BE49-F238E27FC236}">
                <a16:creationId xmlns:a16="http://schemas.microsoft.com/office/drawing/2014/main" id="{D08495A6-BC5F-39EA-2650-F6A71A08E560}"/>
              </a:ext>
            </a:extLst>
          </p:cNvPr>
          <p:cNvPicPr>
            <a:picLocks noChangeAspect="1"/>
          </p:cNvPicPr>
          <p:nvPr/>
        </p:nvPicPr>
        <p:blipFill rotWithShape="1">
          <a:blip r:embed="rId3"/>
          <a:srcRect l="62439" r="7438"/>
          <a:stretch/>
        </p:blipFill>
        <p:spPr>
          <a:xfrm>
            <a:off x="0" y="11"/>
            <a:ext cx="4131713" cy="6857989"/>
          </a:xfrm>
          <a:prstGeom prst="rect">
            <a:avLst/>
          </a:prstGeom>
        </p:spPr>
      </p:pic>
      <p:pic>
        <p:nvPicPr>
          <p:cNvPr id="13" name="Picture 12">
            <a:extLst>
              <a:ext uri="{FF2B5EF4-FFF2-40B4-BE49-F238E27FC236}">
                <a16:creationId xmlns:a16="http://schemas.microsoft.com/office/drawing/2014/main" id="{C24798B5-744B-97BC-FD46-8E8CB540651A}"/>
              </a:ext>
            </a:extLst>
          </p:cNvPr>
          <p:cNvPicPr>
            <a:picLocks noChangeAspect="1"/>
          </p:cNvPicPr>
          <p:nvPr/>
        </p:nvPicPr>
        <p:blipFill rotWithShape="1">
          <a:blip r:embed="rId4"/>
          <a:srcRect r="1390"/>
          <a:stretch/>
        </p:blipFill>
        <p:spPr>
          <a:xfrm>
            <a:off x="4293220" y="1822842"/>
            <a:ext cx="7317588" cy="3920752"/>
          </a:xfrm>
          <a:prstGeom prst="rect">
            <a:avLst/>
          </a:prstGeom>
        </p:spPr>
      </p:pic>
    </p:spTree>
    <p:extLst>
      <p:ext uri="{BB962C8B-B14F-4D97-AF65-F5344CB8AC3E}">
        <p14:creationId xmlns:p14="http://schemas.microsoft.com/office/powerpoint/2010/main" val="1017831369"/>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Top view meat and vegetable on grill placed on wooden table">
            <a:extLst>
              <a:ext uri="{FF2B5EF4-FFF2-40B4-BE49-F238E27FC236}">
                <a16:creationId xmlns:a16="http://schemas.microsoft.com/office/drawing/2014/main" id="{D38F3EAF-5787-D4C8-17D1-C0D11D68F5AE}"/>
              </a:ext>
            </a:extLst>
          </p:cNvPr>
          <p:cNvPicPr>
            <a:picLocks noChangeAspect="1"/>
          </p:cNvPicPr>
          <p:nvPr/>
        </p:nvPicPr>
        <p:blipFill rotWithShape="1">
          <a:blip r:embed="rId2">
            <a:alphaModFix amt="5000"/>
          </a:blip>
          <a:srcRect l="19192" t="9091"/>
          <a:stretch/>
        </p:blipFill>
        <p:spPr>
          <a:xfrm>
            <a:off x="152420" y="18598"/>
            <a:ext cx="12191980" cy="6857990"/>
          </a:xfrm>
          <a:prstGeom prst="rect">
            <a:avLst/>
          </a:prstGeom>
        </p:spPr>
      </p:pic>
      <p:pic>
        <p:nvPicPr>
          <p:cNvPr id="11" name="Picture 10" descr="Top view meat and vegetable on grill placed on wooden table">
            <a:extLst>
              <a:ext uri="{FF2B5EF4-FFF2-40B4-BE49-F238E27FC236}">
                <a16:creationId xmlns:a16="http://schemas.microsoft.com/office/drawing/2014/main" id="{F7A475CE-AE54-E5D7-FD06-27355FAC3A58}"/>
              </a:ext>
            </a:extLst>
          </p:cNvPr>
          <p:cNvPicPr>
            <a:picLocks noChangeAspect="1"/>
          </p:cNvPicPr>
          <p:nvPr/>
        </p:nvPicPr>
        <p:blipFill rotWithShape="1">
          <a:blip r:embed="rId2">
            <a:alphaModFix amt="5000"/>
          </a:blip>
          <a:srcRect l="19192" t="9091"/>
          <a:stretch/>
        </p:blipFill>
        <p:spPr>
          <a:xfrm>
            <a:off x="20" y="10"/>
            <a:ext cx="12191980" cy="6857990"/>
          </a:xfrm>
          <a:prstGeom prst="rect">
            <a:avLst/>
          </a:prstGeom>
        </p:spPr>
      </p:pic>
      <p:sp>
        <p:nvSpPr>
          <p:cNvPr id="2" name="Title 1">
            <a:extLst>
              <a:ext uri="{FF2B5EF4-FFF2-40B4-BE49-F238E27FC236}">
                <a16:creationId xmlns:a16="http://schemas.microsoft.com/office/drawing/2014/main" id="{DC3891C2-F50A-EAAA-B175-92F1D72B86DC}"/>
              </a:ext>
            </a:extLst>
          </p:cNvPr>
          <p:cNvSpPr>
            <a:spLocks noGrp="1"/>
          </p:cNvSpPr>
          <p:nvPr>
            <p:ph type="title"/>
          </p:nvPr>
        </p:nvSpPr>
        <p:spPr/>
        <p:txBody>
          <a:bodyPr>
            <a:normAutofit/>
          </a:bodyPr>
          <a:lstStyle/>
          <a:p>
            <a:r>
              <a:rPr lang="en-US"/>
              <a:t>graphs </a:t>
            </a:r>
          </a:p>
        </p:txBody>
      </p:sp>
      <p:sp>
        <p:nvSpPr>
          <p:cNvPr id="5" name="TextBox 4">
            <a:extLst>
              <a:ext uri="{FF2B5EF4-FFF2-40B4-BE49-F238E27FC236}">
                <a16:creationId xmlns:a16="http://schemas.microsoft.com/office/drawing/2014/main" id="{07615C9A-01A6-FFFA-D96C-EC5DF32D8151}"/>
              </a:ext>
            </a:extLst>
          </p:cNvPr>
          <p:cNvSpPr txBox="1"/>
          <p:nvPr/>
        </p:nvSpPr>
        <p:spPr>
          <a:xfrm>
            <a:off x="766353" y="5752425"/>
            <a:ext cx="10782785" cy="646331"/>
          </a:xfrm>
          <a:prstGeom prst="rect">
            <a:avLst/>
          </a:prstGeom>
          <a:noFill/>
        </p:spPr>
        <p:txBody>
          <a:bodyPr wrap="square">
            <a:spAutoFit/>
          </a:bodyPr>
          <a:lstStyle/>
          <a:p>
            <a:pPr marL="285750" indent="-285750">
              <a:buFont typeface="Arial" panose="020B0604020202020204" pitchFamily="34" charset="0"/>
              <a:buChar char="•"/>
            </a:pPr>
            <a:r>
              <a:rPr lang="en-US"/>
              <a:t>Stores with extended hours appear to be more profitable.</a:t>
            </a:r>
          </a:p>
          <a:p>
            <a:pPr marL="285750" indent="-285750">
              <a:buFont typeface="Arial" panose="020B0604020202020204" pitchFamily="34" charset="0"/>
              <a:buChar char="•"/>
            </a:pPr>
            <a:r>
              <a:rPr lang="en-US"/>
              <a:t>Drive-thru establishments seem to generate more profit than those without drive-thru.</a:t>
            </a:r>
          </a:p>
        </p:txBody>
      </p:sp>
      <p:pic>
        <p:nvPicPr>
          <p:cNvPr id="4" name="Picture 3">
            <a:extLst>
              <a:ext uri="{FF2B5EF4-FFF2-40B4-BE49-F238E27FC236}">
                <a16:creationId xmlns:a16="http://schemas.microsoft.com/office/drawing/2014/main" id="{6EE6638D-DF99-F40B-33B5-67294B9C29CA}"/>
              </a:ext>
            </a:extLst>
          </p:cNvPr>
          <p:cNvPicPr>
            <a:picLocks noChangeAspect="1"/>
          </p:cNvPicPr>
          <p:nvPr/>
        </p:nvPicPr>
        <p:blipFill>
          <a:blip r:embed="rId3"/>
          <a:stretch>
            <a:fillRect/>
          </a:stretch>
        </p:blipFill>
        <p:spPr>
          <a:xfrm>
            <a:off x="1161468" y="2042609"/>
            <a:ext cx="5127937" cy="3589099"/>
          </a:xfrm>
          <a:prstGeom prst="rect">
            <a:avLst/>
          </a:prstGeom>
        </p:spPr>
      </p:pic>
      <p:pic>
        <p:nvPicPr>
          <p:cNvPr id="8" name="Picture 7">
            <a:extLst>
              <a:ext uri="{FF2B5EF4-FFF2-40B4-BE49-F238E27FC236}">
                <a16:creationId xmlns:a16="http://schemas.microsoft.com/office/drawing/2014/main" id="{C92C1A76-EBD1-CFE4-3D1B-8706E7FDEF13}"/>
              </a:ext>
            </a:extLst>
          </p:cNvPr>
          <p:cNvPicPr>
            <a:picLocks noChangeAspect="1"/>
          </p:cNvPicPr>
          <p:nvPr/>
        </p:nvPicPr>
        <p:blipFill>
          <a:blip r:embed="rId4"/>
          <a:stretch>
            <a:fillRect/>
          </a:stretch>
        </p:blipFill>
        <p:spPr>
          <a:xfrm>
            <a:off x="6289405" y="2042608"/>
            <a:ext cx="5141020" cy="3589100"/>
          </a:xfrm>
          <a:prstGeom prst="rect">
            <a:avLst/>
          </a:prstGeom>
        </p:spPr>
      </p:pic>
    </p:spTree>
    <p:extLst>
      <p:ext uri="{BB962C8B-B14F-4D97-AF65-F5344CB8AC3E}">
        <p14:creationId xmlns:p14="http://schemas.microsoft.com/office/powerpoint/2010/main" val="1268282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E36EB-4FE7-7E9C-E40A-BFED7418A98F}"/>
              </a:ext>
            </a:extLst>
          </p:cNvPr>
          <p:cNvSpPr>
            <a:spLocks noGrp="1"/>
          </p:cNvSpPr>
          <p:nvPr>
            <p:ph type="title"/>
          </p:nvPr>
        </p:nvSpPr>
        <p:spPr>
          <a:xfrm>
            <a:off x="4642910" y="702156"/>
            <a:ext cx="6967897" cy="1013800"/>
          </a:xfrm>
        </p:spPr>
        <p:txBody>
          <a:bodyPr>
            <a:normAutofit/>
          </a:bodyPr>
          <a:lstStyle/>
          <a:p>
            <a:r>
              <a:rPr lang="en-US"/>
              <a:t>graph</a:t>
            </a:r>
          </a:p>
        </p:txBody>
      </p:sp>
      <p:sp>
        <p:nvSpPr>
          <p:cNvPr id="5" name="TextBox 4">
            <a:extLst>
              <a:ext uri="{FF2B5EF4-FFF2-40B4-BE49-F238E27FC236}">
                <a16:creationId xmlns:a16="http://schemas.microsoft.com/office/drawing/2014/main" id="{72D05C14-0FA9-7BCB-3969-8298DE8CFD98}"/>
              </a:ext>
            </a:extLst>
          </p:cNvPr>
          <p:cNvSpPr txBox="1"/>
          <p:nvPr/>
        </p:nvSpPr>
        <p:spPr>
          <a:xfrm>
            <a:off x="4906537" y="5664820"/>
            <a:ext cx="5569873" cy="646331"/>
          </a:xfrm>
          <a:prstGeom prst="rect">
            <a:avLst/>
          </a:prstGeom>
          <a:noFill/>
        </p:spPr>
        <p:txBody>
          <a:bodyPr wrap="square">
            <a:spAutoFit/>
          </a:bodyPr>
          <a:lstStyle/>
          <a:p>
            <a:r>
              <a:rPr lang="en-US"/>
              <a:t>Stores without competitors and with higher local populations seem to be more profitable.</a:t>
            </a:r>
          </a:p>
        </p:txBody>
      </p:sp>
      <p:pic>
        <p:nvPicPr>
          <p:cNvPr id="4" name="Picture 3">
            <a:extLst>
              <a:ext uri="{FF2B5EF4-FFF2-40B4-BE49-F238E27FC236}">
                <a16:creationId xmlns:a16="http://schemas.microsoft.com/office/drawing/2014/main" id="{1DFDF1EC-0C67-58EF-65D1-23F966604DEA}"/>
              </a:ext>
            </a:extLst>
          </p:cNvPr>
          <p:cNvPicPr>
            <a:picLocks noChangeAspect="1"/>
          </p:cNvPicPr>
          <p:nvPr/>
        </p:nvPicPr>
        <p:blipFill>
          <a:blip r:embed="rId3"/>
          <a:stretch>
            <a:fillRect/>
          </a:stretch>
        </p:blipFill>
        <p:spPr>
          <a:xfrm>
            <a:off x="4642911" y="2199785"/>
            <a:ext cx="6248566" cy="3305119"/>
          </a:xfrm>
          <a:prstGeom prst="rect">
            <a:avLst/>
          </a:prstGeom>
        </p:spPr>
      </p:pic>
      <p:pic>
        <p:nvPicPr>
          <p:cNvPr id="7" name="Picture 6" descr="Top view meat and vegetable on grill placed on wooden table">
            <a:extLst>
              <a:ext uri="{FF2B5EF4-FFF2-40B4-BE49-F238E27FC236}">
                <a16:creationId xmlns:a16="http://schemas.microsoft.com/office/drawing/2014/main" id="{144F9872-D6BE-7D17-21C4-15EF7AC1043B}"/>
              </a:ext>
            </a:extLst>
          </p:cNvPr>
          <p:cNvPicPr>
            <a:picLocks noChangeAspect="1"/>
          </p:cNvPicPr>
          <p:nvPr/>
        </p:nvPicPr>
        <p:blipFill rotWithShape="1">
          <a:blip r:embed="rId4"/>
          <a:srcRect l="62439" r="7438"/>
          <a:stretch/>
        </p:blipFill>
        <p:spPr>
          <a:xfrm>
            <a:off x="0" y="11"/>
            <a:ext cx="4131713" cy="6857989"/>
          </a:xfrm>
          <a:prstGeom prst="rect">
            <a:avLst/>
          </a:prstGeom>
        </p:spPr>
      </p:pic>
    </p:spTree>
    <p:extLst>
      <p:ext uri="{BB962C8B-B14F-4D97-AF65-F5344CB8AC3E}">
        <p14:creationId xmlns:p14="http://schemas.microsoft.com/office/powerpoint/2010/main" val="2164464793"/>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TM03457464[[fn=Dividend]]</Template>
  <TotalTime>99</TotalTime>
  <Words>859</Words>
  <Application>Microsoft Office PowerPoint</Application>
  <PresentationFormat>Widescreen</PresentationFormat>
  <Paragraphs>59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Gill Sans MT</vt:lpstr>
      <vt:lpstr>Studio-Feixen-Sans</vt:lpstr>
      <vt:lpstr>Wingdings 2</vt:lpstr>
      <vt:lpstr>Dividend</vt:lpstr>
      <vt:lpstr>PowerPoint Presentation</vt:lpstr>
      <vt:lpstr>About  Family Grill House</vt:lpstr>
      <vt:lpstr>Business goals</vt:lpstr>
      <vt:lpstr>Part 1 Exploratory Data  Analysis (EDA)</vt:lpstr>
      <vt:lpstr>Sample data</vt:lpstr>
      <vt:lpstr>Data Validation</vt:lpstr>
      <vt:lpstr>graph</vt:lpstr>
      <vt:lpstr>graphs </vt:lpstr>
      <vt:lpstr>graph</vt:lpstr>
      <vt:lpstr>Data Correlation:</vt:lpstr>
      <vt:lpstr>Part 2 Model development</vt:lpstr>
      <vt:lpstr>Logistic Regression Vs  Random Forest</vt:lpstr>
      <vt:lpstr>metrics</vt:lpstr>
      <vt:lpstr>Logistic Regression Vs  Random Forest</vt:lpstr>
      <vt:lpstr>Model comparison </vt:lpstr>
      <vt:lpstr>Feature Importance</vt:lpstr>
      <vt:lpstr>Business</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 Ravi teja, Kanumuri</dc:creator>
  <cp:lastModifiedBy>Damodhar, Jangam</cp:lastModifiedBy>
  <cp:revision>4</cp:revision>
  <dcterms:created xsi:type="dcterms:W3CDTF">2023-11-27T06:56:00Z</dcterms:created>
  <dcterms:modified xsi:type="dcterms:W3CDTF">2023-11-29T06:57:50Z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89256c7-9946-44df-b379-51beb93fd2d9_Enabled">
    <vt:lpwstr>true</vt:lpwstr>
  </property>
  <property fmtid="{D5CDD505-2E9C-101B-9397-08002B2CF9AE}" pid="3" name="MSIP_Label_589256c7-9946-44df-b379-51beb93fd2d9_SetDate">
    <vt:lpwstr>2023-11-28T17:34:10Z</vt:lpwstr>
  </property>
  <property fmtid="{D5CDD505-2E9C-101B-9397-08002B2CF9AE}" pid="4" name="MSIP_Label_589256c7-9946-44df-b379-51beb93fd2d9_Method">
    <vt:lpwstr>Privileged</vt:lpwstr>
  </property>
  <property fmtid="{D5CDD505-2E9C-101B-9397-08002B2CF9AE}" pid="5" name="MSIP_Label_589256c7-9946-44df-b379-51beb93fd2d9_Name">
    <vt:lpwstr>589256c7-9946-44df-b379-51beb93fd2d9</vt:lpwstr>
  </property>
  <property fmtid="{D5CDD505-2E9C-101B-9397-08002B2CF9AE}" pid="6" name="MSIP_Label_589256c7-9946-44df-b379-51beb93fd2d9_SiteId">
    <vt:lpwstr>36da45f1-dd2c-4d1f-af13-5abe46b99921</vt:lpwstr>
  </property>
  <property fmtid="{D5CDD505-2E9C-101B-9397-08002B2CF9AE}" pid="7" name="MSIP_Label_589256c7-9946-44df-b379-51beb93fd2d9_ActionId">
    <vt:lpwstr>88127515-d2a4-4f1b-bd90-f7d757333b4b</vt:lpwstr>
  </property>
  <property fmtid="{D5CDD505-2E9C-101B-9397-08002B2CF9AE}" pid="8" name="MSIP_Label_589256c7-9946-44df-b379-51beb93fd2d9_ContentBits">
    <vt:lpwstr>0</vt:lpwstr>
  </property>
</Properties>
</file>