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59" r:id="rId7"/>
    <p:sldId id="272" r:id="rId8"/>
    <p:sldId id="273" r:id="rId9"/>
    <p:sldId id="261" r:id="rId10"/>
    <p:sldId id="274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4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04/05/2023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03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98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19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1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56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61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7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04/05/2023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Pho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.wikipedia.org/wiki/Andro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Kanban_(d%C3%A9veloppement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.wikipedia.org/wiki/Toyo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l’outil de projet : Trello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réalisée par Florent Guyard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2DF4553-064D-FC2D-C47E-529AB13D8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22" y="1214241"/>
            <a:ext cx="5710074" cy="4953317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57908" y="0"/>
            <a:ext cx="9498435" cy="62068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sz="3200" dirty="0"/>
              <a:t>Anatomie d’un ticket</a:t>
            </a:r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9015F12C-3C4D-7017-660D-68BA45771AF5}"/>
              </a:ext>
            </a:extLst>
          </p:cNvPr>
          <p:cNvSpPr/>
          <p:nvPr/>
        </p:nvSpPr>
        <p:spPr>
          <a:xfrm rot="5400000">
            <a:off x="1953952" y="728700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2EA5A6-F7DF-ADBA-E7F5-0F405E41977C}"/>
              </a:ext>
            </a:extLst>
          </p:cNvPr>
          <p:cNvSpPr txBox="1"/>
          <p:nvPr/>
        </p:nvSpPr>
        <p:spPr>
          <a:xfrm>
            <a:off x="724845" y="1609038"/>
            <a:ext cx="244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Rappel des indications précédentes  attribution, rôle, niveau de priorité</a:t>
            </a:r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09831FB-8EF7-0A49-A3DE-EDF149EBD7EC}"/>
              </a:ext>
            </a:extLst>
          </p:cNvPr>
          <p:cNvSpPr/>
          <p:nvPr/>
        </p:nvSpPr>
        <p:spPr>
          <a:xfrm rot="5400000">
            <a:off x="1941751" y="1443505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8F1485-474D-B4CC-A405-8B4460B696AF}"/>
              </a:ext>
            </a:extLst>
          </p:cNvPr>
          <p:cNvSpPr txBox="1"/>
          <p:nvPr/>
        </p:nvSpPr>
        <p:spPr>
          <a:xfrm>
            <a:off x="751355" y="2305010"/>
            <a:ext cx="227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Rappel de la durée estimée du ticket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698385D8-BBBA-3CE9-147C-015337B4F672}"/>
              </a:ext>
            </a:extLst>
          </p:cNvPr>
          <p:cNvSpPr/>
          <p:nvPr/>
        </p:nvSpPr>
        <p:spPr>
          <a:xfrm rot="5400000">
            <a:off x="1941627" y="2214736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8D03B1-FE88-17E1-3106-B44E1E2813CB}"/>
              </a:ext>
            </a:extLst>
          </p:cNvPr>
          <p:cNvSpPr txBox="1"/>
          <p:nvPr/>
        </p:nvSpPr>
        <p:spPr>
          <a:xfrm>
            <a:off x="1172455" y="3275111"/>
            <a:ext cx="143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Objectif du ticket</a:t>
            </a:r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08E703F1-A360-5568-33A6-C9CF64CA9E7D}"/>
              </a:ext>
            </a:extLst>
          </p:cNvPr>
          <p:cNvSpPr/>
          <p:nvPr/>
        </p:nvSpPr>
        <p:spPr>
          <a:xfrm rot="5400000">
            <a:off x="1941627" y="3063702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1F8571-6229-E4FD-B969-FE3FEDE6A387}"/>
              </a:ext>
            </a:extLst>
          </p:cNvPr>
          <p:cNvSpPr txBox="1"/>
          <p:nvPr/>
        </p:nvSpPr>
        <p:spPr>
          <a:xfrm>
            <a:off x="855508" y="3785523"/>
            <a:ext cx="231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Technologies nécessaires à la réalisation du ticket, complexité et rappel de la durée estimée</a:t>
            </a:r>
          </a:p>
        </p:txBody>
      </p:sp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CF44A2D1-F0A8-9760-1D8C-44DC955AFD97}"/>
              </a:ext>
            </a:extLst>
          </p:cNvPr>
          <p:cNvSpPr/>
          <p:nvPr/>
        </p:nvSpPr>
        <p:spPr>
          <a:xfrm rot="5400000">
            <a:off x="1941627" y="4314277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7D786-9ABF-99A9-605F-3CFAE6BDEFBD}"/>
              </a:ext>
            </a:extLst>
          </p:cNvPr>
          <p:cNvSpPr txBox="1"/>
          <p:nvPr/>
        </p:nvSpPr>
        <p:spPr>
          <a:xfrm>
            <a:off x="663832" y="4833463"/>
            <a:ext cx="242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Inspirés des User stories, les succès </a:t>
            </a:r>
          </a:p>
          <a:p>
            <a:r>
              <a:rPr lang="fr-FR" sz="1200" dirty="0">
                <a:solidFill>
                  <a:srgbClr val="FFC000"/>
                </a:solidFill>
              </a:rPr>
              <a:t>permettent aux développeurs de </a:t>
            </a:r>
          </a:p>
          <a:p>
            <a:r>
              <a:rPr lang="fr-FR" sz="1200" dirty="0">
                <a:solidFill>
                  <a:srgbClr val="FFC000"/>
                </a:solidFill>
              </a:rPr>
              <a:t>Savoir quand un ticket peut-être </a:t>
            </a:r>
          </a:p>
          <a:p>
            <a:r>
              <a:rPr lang="fr-FR" sz="1200" dirty="0">
                <a:solidFill>
                  <a:srgbClr val="FFC000"/>
                </a:solidFill>
              </a:rPr>
              <a:t>considéré comme résolu</a:t>
            </a:r>
          </a:p>
        </p:txBody>
      </p:sp>
      <p:sp>
        <p:nvSpPr>
          <p:cNvPr id="2" name="Flèche : haut 1">
            <a:extLst>
              <a:ext uri="{FF2B5EF4-FFF2-40B4-BE49-F238E27FC236}">
                <a16:creationId xmlns:a16="http://schemas.microsoft.com/office/drawing/2014/main" id="{08FC4179-7FCD-2933-4DD8-4C7D3CCEB2E5}"/>
              </a:ext>
            </a:extLst>
          </p:cNvPr>
          <p:cNvSpPr/>
          <p:nvPr/>
        </p:nvSpPr>
        <p:spPr>
          <a:xfrm rot="16200000">
            <a:off x="9899854" y="2283433"/>
            <a:ext cx="216024" cy="2382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6DE06E-E422-49D4-A576-032546AF9EF0}"/>
              </a:ext>
            </a:extLst>
          </p:cNvPr>
          <p:cNvSpPr txBox="1"/>
          <p:nvPr/>
        </p:nvSpPr>
        <p:spPr>
          <a:xfrm>
            <a:off x="9091291" y="2218476"/>
            <a:ext cx="24015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Ajout ou modification des</a:t>
            </a:r>
          </a:p>
          <a:p>
            <a:r>
              <a:rPr lang="fr-FR" sz="1400" dirty="0">
                <a:solidFill>
                  <a:srgbClr val="FFC000"/>
                </a:solidFill>
              </a:rPr>
              <a:t>options pour chaque ticket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individuellement : échéances,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pièces jointes, attribution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des tickets…</a:t>
            </a: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57D47B41-4628-9EFB-A8F8-337356ACEAF0}"/>
              </a:ext>
            </a:extLst>
          </p:cNvPr>
          <p:cNvSpPr/>
          <p:nvPr/>
        </p:nvSpPr>
        <p:spPr>
          <a:xfrm rot="10800000">
            <a:off x="8423690" y="1551082"/>
            <a:ext cx="3168352" cy="3600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92D4AC-CF38-3647-4146-8D65AE258BCA}"/>
              </a:ext>
            </a:extLst>
          </p:cNvPr>
          <p:cNvSpPr txBox="1"/>
          <p:nvPr/>
        </p:nvSpPr>
        <p:spPr>
          <a:xfrm>
            <a:off x="9392756" y="1089417"/>
            <a:ext cx="170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C000"/>
                </a:solidFill>
              </a:rPr>
              <a:t>Ce bouton permet de </a:t>
            </a:r>
          </a:p>
          <a:p>
            <a:r>
              <a:rPr lang="fr-FR" sz="1200" dirty="0">
                <a:solidFill>
                  <a:srgbClr val="FFC000"/>
                </a:solidFill>
              </a:rPr>
              <a:t>s’intégrer dans ce ticket.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4197E-A345-E76E-564E-6E96BA6797BC}"/>
              </a:ext>
            </a:extLst>
          </p:cNvPr>
          <p:cNvSpPr/>
          <p:nvPr/>
        </p:nvSpPr>
        <p:spPr>
          <a:xfrm>
            <a:off x="3646140" y="6021288"/>
            <a:ext cx="4248472" cy="146270"/>
          </a:xfrm>
          <a:prstGeom prst="rect">
            <a:avLst/>
          </a:prstGeom>
          <a:solidFill>
            <a:srgbClr val="F1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6828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68284"/>
            <a:ext cx="10360501" cy="5620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Temps nécessaire à la réalisation du projet</a:t>
            </a:r>
          </a:p>
        </p:txBody>
      </p:sp>
      <p:pic>
        <p:nvPicPr>
          <p:cNvPr id="5" name="Image 4" descr="Une image contenant calendrier&#10;&#10;Description générée automatiquement">
            <a:extLst>
              <a:ext uri="{FF2B5EF4-FFF2-40B4-BE49-F238E27FC236}">
                <a16:creationId xmlns:a16="http://schemas.microsoft.com/office/drawing/2014/main" id="{454594D9-06F2-ACDD-8033-7BAEC9774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9" y="1556792"/>
            <a:ext cx="2485462" cy="3989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C99842-2762-86EF-F9A7-5150206CC8F7}"/>
              </a:ext>
            </a:extLst>
          </p:cNvPr>
          <p:cNvSpPr txBox="1"/>
          <p:nvPr/>
        </p:nvSpPr>
        <p:spPr>
          <a:xfrm>
            <a:off x="3286100" y="1556792"/>
            <a:ext cx="74013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Pour la réalisation des différents tickets, il faut compter:</a:t>
            </a:r>
          </a:p>
          <a:p>
            <a:endParaRPr lang="fr-FR" sz="1400" dirty="0"/>
          </a:p>
          <a:p>
            <a:r>
              <a:rPr lang="fr-FR" sz="1400" dirty="0"/>
              <a:t>Pour un développeur </a:t>
            </a:r>
            <a:r>
              <a:rPr lang="fr-FR" sz="1400" dirty="0" err="1"/>
              <a:t>front-end</a:t>
            </a:r>
            <a:r>
              <a:rPr lang="fr-FR" sz="1400" dirty="0"/>
              <a:t> et un développeur </a:t>
            </a:r>
            <a:r>
              <a:rPr lang="fr-FR" sz="1400" dirty="0" err="1"/>
              <a:t>back-end</a:t>
            </a:r>
            <a:r>
              <a:rPr lang="fr-FR" sz="1400" dirty="0"/>
              <a:t> : 18 jours ouvrés, donc environ 1 mois.</a:t>
            </a:r>
          </a:p>
          <a:p>
            <a:endParaRPr lang="fr-FR" sz="1400" dirty="0"/>
          </a:p>
          <a:p>
            <a:r>
              <a:rPr lang="fr-FR" sz="1400" dirty="0"/>
              <a:t>Il est possible de diminuer ce délais, notamment en ajoutant un deuxième </a:t>
            </a:r>
          </a:p>
          <a:p>
            <a:r>
              <a:rPr lang="fr-FR" sz="1400" dirty="0"/>
              <a:t>développeur </a:t>
            </a:r>
            <a:r>
              <a:rPr lang="fr-FR" sz="1400" dirty="0" err="1"/>
              <a:t>front-end</a:t>
            </a:r>
            <a:r>
              <a:rPr lang="fr-FR" sz="1400" dirty="0"/>
              <a:t> (ou full-stack), car il y a un peu plus de tickets concernant la partie front </a:t>
            </a:r>
          </a:p>
          <a:p>
            <a:r>
              <a:rPr lang="fr-FR" sz="1400" dirty="0"/>
              <a:t>du site.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2335DC-0632-6303-DCD2-1DD16EEAF698}"/>
              </a:ext>
            </a:extLst>
          </p:cNvPr>
          <p:cNvSpPr txBox="1"/>
          <p:nvPr/>
        </p:nvSpPr>
        <p:spPr>
          <a:xfrm>
            <a:off x="3286100" y="4437112"/>
            <a:ext cx="7280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Délai et complexité des tickets ont vocation à donner une première indication au client.</a:t>
            </a:r>
          </a:p>
          <a:p>
            <a:endParaRPr lang="fr-FR" sz="1400" dirty="0"/>
          </a:p>
          <a:p>
            <a:r>
              <a:rPr lang="fr-FR" sz="1400" dirty="0"/>
              <a:t>Ces informations pourront être revues à la hausse/baisse par les développeurs, par exemple lors</a:t>
            </a:r>
          </a:p>
          <a:p>
            <a:r>
              <a:rPr lang="fr-FR" sz="1400" dirty="0"/>
              <a:t>d’un Planning Poker </a:t>
            </a:r>
          </a:p>
        </p:txBody>
      </p:sp>
    </p:spTree>
    <p:extLst>
      <p:ext uri="{BB962C8B-B14F-4D97-AF65-F5344CB8AC3E}">
        <p14:creationId xmlns:p14="http://schemas.microsoft.com/office/powerpoint/2010/main" val="10360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fr-FR" b="1"/>
              <a:t>Merci beaucoup pour votre attention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EA58B4E-600A-9095-1160-8CC6B7D50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38150" b="2"/>
          <a:stretch/>
        </p:blipFill>
        <p:spPr>
          <a:xfrm>
            <a:off x="5484971" y="584200"/>
            <a:ext cx="6094413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325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de la présentation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Trello</a:t>
            </a:r>
          </a:p>
          <a:p>
            <a:pPr rtl="0"/>
            <a:r>
              <a:rPr lang="fr-FR" dirty="0"/>
              <a:t>Présentation de l’interface de Trello</a:t>
            </a:r>
          </a:p>
          <a:p>
            <a:pPr rtl="0"/>
            <a:r>
              <a:rPr lang="fr-FR" dirty="0"/>
              <a:t>Présentation des tickets 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F6A01C-D9B8-7C3B-B6A3-73F787FBCEC1}"/>
              </a:ext>
            </a:extLst>
          </p:cNvPr>
          <p:cNvSpPr txBox="1"/>
          <p:nvPr/>
        </p:nvSpPr>
        <p:spPr>
          <a:xfrm>
            <a:off x="7750596" y="5967156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/>
              <a:t>Lien vers Trello : https://urlz.fr/lGe2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205980" y="207054"/>
            <a:ext cx="9498435" cy="897064"/>
          </a:xfrm>
        </p:spPr>
        <p:txBody>
          <a:bodyPr rtlCol="0"/>
          <a:lstStyle/>
          <a:p>
            <a:pPr rtl="0"/>
            <a:r>
              <a:rPr lang="fr-FR" dirty="0"/>
              <a:t>Trello qu’est-ce que c’est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91A583-DB9E-EE25-E54D-C91F6A1903C7}"/>
              </a:ext>
            </a:extLst>
          </p:cNvPr>
          <p:cNvSpPr txBox="1"/>
          <p:nvPr/>
        </p:nvSpPr>
        <p:spPr>
          <a:xfrm>
            <a:off x="4545124" y="1403247"/>
            <a:ext cx="280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/>
              <a:t>Un peu d’histoire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A1ED2-4CB6-6A9C-836C-FE5E00FA2798}"/>
              </a:ext>
            </a:extLst>
          </p:cNvPr>
          <p:cNvSpPr txBox="1"/>
          <p:nvPr/>
        </p:nvSpPr>
        <p:spPr>
          <a:xfrm>
            <a:off x="1135865" y="2105070"/>
            <a:ext cx="8259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2010 : l’entreprise </a:t>
            </a:r>
            <a:r>
              <a:rPr lang="fr-FR" sz="2000" dirty="0" err="1"/>
              <a:t>Frog</a:t>
            </a:r>
            <a:r>
              <a:rPr lang="fr-FR" sz="2000" dirty="0"/>
              <a:t> Creek Software décide de mettre en place son propre </a:t>
            </a:r>
          </a:p>
          <a:p>
            <a:r>
              <a:rPr lang="fr-FR" sz="2000" dirty="0"/>
              <a:t>outils de gestion de projet, nommé alors </a:t>
            </a:r>
            <a:r>
              <a:rPr lang="fr-FR" sz="2000" dirty="0" err="1"/>
              <a:t>Trellis</a:t>
            </a:r>
            <a:r>
              <a:rPr lang="fr-FR" sz="20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9EB940-0421-94BA-96E9-C15A683237EB}"/>
              </a:ext>
            </a:extLst>
          </p:cNvPr>
          <p:cNvSpPr txBox="1"/>
          <p:nvPr/>
        </p:nvSpPr>
        <p:spPr>
          <a:xfrm>
            <a:off x="1116750" y="3217181"/>
            <a:ext cx="7229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2011 : L’entreprise décide d’ouvrir au public son outil </a:t>
            </a:r>
          </a:p>
          <a:p>
            <a:r>
              <a:rPr lang="fr-FR" sz="2000" dirty="0"/>
              <a:t>sous la forme d'un site web et d'une application </a:t>
            </a:r>
            <a:r>
              <a:rPr lang="fr-FR" sz="2000" dirty="0">
                <a:hlinkClick r:id="rId3" tooltip="IPhone"/>
              </a:rPr>
              <a:t>iPhone</a:t>
            </a:r>
            <a:r>
              <a:rPr lang="fr-FR" sz="2000" dirty="0"/>
              <a:t> et </a:t>
            </a:r>
            <a:r>
              <a:rPr lang="fr-FR" sz="2000" dirty="0">
                <a:hlinkClick r:id="rId4"/>
              </a:rPr>
              <a:t>Android</a:t>
            </a:r>
            <a:r>
              <a:rPr lang="fr-FR" sz="2000" dirty="0"/>
              <a:t>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61102-C884-D8FD-629E-80839E4BFB03}"/>
              </a:ext>
            </a:extLst>
          </p:cNvPr>
          <p:cNvSpPr txBox="1"/>
          <p:nvPr/>
        </p:nvSpPr>
        <p:spPr>
          <a:xfrm>
            <a:off x="1116750" y="4262440"/>
            <a:ext cx="7411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2014 :  l'outil est détaché de la société Fog Creek Software et devient </a:t>
            </a:r>
          </a:p>
          <a:p>
            <a:r>
              <a:rPr lang="fr-FR" sz="2000" dirty="0"/>
              <a:t>le produit principal de la société Trello Inc., </a:t>
            </a:r>
          </a:p>
          <a:p>
            <a:r>
              <a:rPr lang="fr-FR" sz="2000" dirty="0"/>
              <a:t>fondée pour continuer le développement de l'outil. </a:t>
            </a:r>
          </a:p>
          <a:p>
            <a:r>
              <a:rPr lang="fr-FR" sz="2000" dirty="0"/>
              <a:t>La société fait une levée de fonds de 10,3 millions de dollars.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22882-ADDA-1898-8A5B-18FF379FF8E9}"/>
              </a:ext>
            </a:extLst>
          </p:cNvPr>
          <p:cNvSpPr txBox="1"/>
          <p:nvPr/>
        </p:nvSpPr>
        <p:spPr>
          <a:xfrm>
            <a:off x="1197868" y="61312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2DCF5C-DB38-1432-7BBA-87B651FEAB41}"/>
              </a:ext>
            </a:extLst>
          </p:cNvPr>
          <p:cNvSpPr txBox="1"/>
          <p:nvPr/>
        </p:nvSpPr>
        <p:spPr>
          <a:xfrm>
            <a:off x="1116750" y="5747224"/>
            <a:ext cx="553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2017 </a:t>
            </a:r>
            <a:r>
              <a:rPr lang="fr-FR" sz="2800" dirty="0"/>
              <a:t>: </a:t>
            </a:r>
            <a:r>
              <a:rPr lang="fr-FR" sz="2000" dirty="0"/>
              <a:t>Trello est racheté par </a:t>
            </a:r>
            <a:r>
              <a:rPr lang="fr-FR" sz="2000" dirty="0" err="1"/>
              <a:t>Atlassian</a:t>
            </a:r>
            <a:r>
              <a:rPr lang="fr-FR" sz="2000" dirty="0"/>
              <a:t> pour 425 M$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422004" y="229973"/>
            <a:ext cx="9498435" cy="897064"/>
          </a:xfrm>
        </p:spPr>
        <p:txBody>
          <a:bodyPr rtlCol="0"/>
          <a:lstStyle/>
          <a:p>
            <a:pPr rtl="0"/>
            <a:r>
              <a:rPr lang="fr-FR" dirty="0"/>
              <a:t>Trello qu’est-ce que c’est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91A583-DB9E-EE25-E54D-C91F6A1903C7}"/>
              </a:ext>
            </a:extLst>
          </p:cNvPr>
          <p:cNvSpPr txBox="1"/>
          <p:nvPr/>
        </p:nvSpPr>
        <p:spPr>
          <a:xfrm>
            <a:off x="4545124" y="1403247"/>
            <a:ext cx="36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i="1" dirty="0">
                <a:solidFill>
                  <a:prstClr val="white"/>
                </a:solidFill>
                <a:latin typeface="Calibri"/>
              </a:rPr>
              <a:t>Présentation technique</a:t>
            </a:r>
            <a:endParaRPr kumimoji="0" lang="fr-F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E1A590-5276-CF4B-8C5C-9BB42433A201}"/>
              </a:ext>
            </a:extLst>
          </p:cNvPr>
          <p:cNvSpPr txBox="1"/>
          <p:nvPr/>
        </p:nvSpPr>
        <p:spPr>
          <a:xfrm>
            <a:off x="1554340" y="2090076"/>
            <a:ext cx="949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Trello</a:t>
            </a:r>
            <a:r>
              <a:rPr lang="fr-FR" sz="2000" dirty="0"/>
              <a:t> est un outil de gestion de projet en ligne inspiré par la méthode </a:t>
            </a:r>
            <a:r>
              <a:rPr lang="fr-FR" sz="2000" dirty="0">
                <a:hlinkClick r:id="rId3" tooltip="Kanban (développement)"/>
              </a:rPr>
              <a:t>Kanban</a:t>
            </a:r>
            <a:r>
              <a:rPr lang="fr-FR" sz="2000" dirty="0"/>
              <a:t> de </a:t>
            </a:r>
            <a:r>
              <a:rPr lang="fr-FR" sz="2000" dirty="0">
                <a:hlinkClick r:id="rId4"/>
              </a:rPr>
              <a:t>Toyota</a:t>
            </a:r>
            <a:r>
              <a:rPr lang="fr-FR" sz="2000" dirty="0"/>
              <a:t>.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F1BC87-7C0E-F8EE-564C-5EA3AF0EC1B7}"/>
              </a:ext>
            </a:extLst>
          </p:cNvPr>
          <p:cNvSpPr txBox="1"/>
          <p:nvPr/>
        </p:nvSpPr>
        <p:spPr>
          <a:xfrm>
            <a:off x="1554340" y="2664401"/>
            <a:ext cx="952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Organisation des projets en planches listant des cartes, chacune représentant des tâches.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D152C3-5B48-6208-197B-970A94AF64E2}"/>
              </a:ext>
            </a:extLst>
          </p:cNvPr>
          <p:cNvSpPr txBox="1"/>
          <p:nvPr/>
        </p:nvSpPr>
        <p:spPr>
          <a:xfrm>
            <a:off x="1554340" y="3287602"/>
            <a:ext cx="65760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Les cartes sont assignables à des utilisateurs et sont mobiles </a:t>
            </a:r>
          </a:p>
          <a:p>
            <a:r>
              <a:rPr lang="fr-FR" sz="2000" dirty="0"/>
              <a:t>d'une planche à l'autre, traduisant leur avancement.</a:t>
            </a:r>
          </a:p>
          <a:p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581AD9-33BD-6670-D661-CF6C3787D412}"/>
              </a:ext>
            </a:extLst>
          </p:cNvPr>
          <p:cNvSpPr txBox="1"/>
          <p:nvPr/>
        </p:nvSpPr>
        <p:spPr>
          <a:xfrm>
            <a:off x="1554340" y="4212121"/>
            <a:ext cx="806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Souvent utilisé par les équipes de développement les équipes de marketing les équipes de gestion de projet et les équipes de service client.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791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6180" y="229973"/>
            <a:ext cx="7914259" cy="897064"/>
          </a:xfrm>
        </p:spPr>
        <p:txBody>
          <a:bodyPr rtlCol="0"/>
          <a:lstStyle/>
          <a:p>
            <a:pPr rtl="0"/>
            <a:r>
              <a:rPr lang="fr-FR" dirty="0"/>
              <a:t>Pourquoi Trello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91A583-DB9E-EE25-E54D-C91F6A1903C7}"/>
              </a:ext>
            </a:extLst>
          </p:cNvPr>
          <p:cNvSpPr txBox="1"/>
          <p:nvPr/>
        </p:nvSpPr>
        <p:spPr>
          <a:xfrm>
            <a:off x="4545124" y="1403247"/>
            <a:ext cx="3647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avantages de Trello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F1BC87-7C0E-F8EE-564C-5EA3AF0EC1B7}"/>
              </a:ext>
            </a:extLst>
          </p:cNvPr>
          <p:cNvSpPr txBox="1"/>
          <p:nvPr/>
        </p:nvSpPr>
        <p:spPr>
          <a:xfrm>
            <a:off x="1554340" y="2664401"/>
            <a:ext cx="3003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</a:t>
            </a:r>
            <a:r>
              <a:rPr lang="fr-FR" sz="2000" dirty="0">
                <a:solidFill>
                  <a:prstClr val="white"/>
                </a:solidFill>
                <a:latin typeface="Calibri"/>
              </a:rPr>
              <a:t>e et intuitif 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D152C3-5B48-6208-197B-970A94AF64E2}"/>
              </a:ext>
            </a:extLst>
          </p:cNvPr>
          <p:cNvSpPr txBox="1"/>
          <p:nvPr/>
        </p:nvSpPr>
        <p:spPr>
          <a:xfrm>
            <a:off x="1554340" y="3270270"/>
            <a:ext cx="657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Flexibilité et réutilisation pour de multiples projets diversifiés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581AD9-33BD-6670-D661-CF6C3787D412}"/>
              </a:ext>
            </a:extLst>
          </p:cNvPr>
          <p:cNvSpPr txBox="1"/>
          <p:nvPr/>
        </p:nvSpPr>
        <p:spPr>
          <a:xfrm>
            <a:off x="1554340" y="3893989"/>
            <a:ext cx="806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Collaboratif : ajout et/ou modifications des tâches, pièces jointes commentaires, échéances. Les notifications sont en temps réel.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9074B4-B7E5-2B14-8C2E-898D3399F659}"/>
              </a:ext>
            </a:extLst>
          </p:cNvPr>
          <p:cNvSpPr txBox="1"/>
          <p:nvPr/>
        </p:nvSpPr>
        <p:spPr>
          <a:xfrm>
            <a:off x="1554340" y="4831978"/>
            <a:ext cx="604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Multiplateforme : ordinateurs, smartphones, tablettes…</a:t>
            </a:r>
          </a:p>
        </p:txBody>
      </p:sp>
      <p:pic>
        <p:nvPicPr>
          <p:cNvPr id="7" name="Image 6" descr="Une image contenant léger, projecteur&#10;&#10;Description générée automatiquement">
            <a:extLst>
              <a:ext uri="{FF2B5EF4-FFF2-40B4-BE49-F238E27FC236}">
                <a16:creationId xmlns:a16="http://schemas.microsoft.com/office/drawing/2014/main" id="{9DD0D2E2-8916-AAD8-BCB3-492AFB731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825484"/>
            <a:ext cx="3148922" cy="16471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7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9739"/>
            <a:ext cx="10360501" cy="5620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Interface de Trello</a:t>
            </a:r>
          </a:p>
        </p:txBody>
      </p:sp>
      <p:pic>
        <p:nvPicPr>
          <p:cNvPr id="5" name="Image 4" descr="Une image contenant texte, Appareils électroniques, ordinateur, affichage&#10;&#10;Description générée automatiquement">
            <a:extLst>
              <a:ext uri="{FF2B5EF4-FFF2-40B4-BE49-F238E27FC236}">
                <a16:creationId xmlns:a16="http://schemas.microsoft.com/office/drawing/2014/main" id="{2A0594C1-A6AB-9808-32A4-38DEE9B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1814"/>
            <a:ext cx="12188825" cy="64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02" y="49503"/>
            <a:ext cx="10360501" cy="5620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Le Kanban</a:t>
            </a:r>
          </a:p>
        </p:txBody>
      </p:sp>
      <p:pic>
        <p:nvPicPr>
          <p:cNvPr id="4" name="Image 3" descr="Une image contenant texte, intérieur, capture d’écran&#10;&#10;Description générée automatiquement">
            <a:extLst>
              <a:ext uri="{FF2B5EF4-FFF2-40B4-BE49-F238E27FC236}">
                <a16:creationId xmlns:a16="http://schemas.microsoft.com/office/drawing/2014/main" id="{FF1FA96E-21A4-D8AB-961E-13E02F27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6" y="764704"/>
            <a:ext cx="11495012" cy="18659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1D72E27D-67A7-6DCC-FF14-C9CB975B452B}"/>
              </a:ext>
            </a:extLst>
          </p:cNvPr>
          <p:cNvSpPr/>
          <p:nvPr/>
        </p:nvSpPr>
        <p:spPr>
          <a:xfrm rot="2755438">
            <a:off x="902405" y="3112916"/>
            <a:ext cx="33123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1FEF010E-7833-104F-6CE0-419B8C0A5C99}"/>
              </a:ext>
            </a:extLst>
          </p:cNvPr>
          <p:cNvSpPr/>
          <p:nvPr/>
        </p:nvSpPr>
        <p:spPr>
          <a:xfrm rot="3825811">
            <a:off x="2829769" y="3080426"/>
            <a:ext cx="2670050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4D8DC69A-554B-9ED8-6353-467CF241A740}"/>
              </a:ext>
            </a:extLst>
          </p:cNvPr>
          <p:cNvSpPr/>
          <p:nvPr/>
        </p:nvSpPr>
        <p:spPr>
          <a:xfrm rot="5400000">
            <a:off x="4906280" y="3104964"/>
            <a:ext cx="23762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8BBA9D9E-9756-FF62-4EB9-1D283C3DF182}"/>
              </a:ext>
            </a:extLst>
          </p:cNvPr>
          <p:cNvSpPr/>
          <p:nvPr/>
        </p:nvSpPr>
        <p:spPr>
          <a:xfrm rot="6547940">
            <a:off x="6763941" y="3080343"/>
            <a:ext cx="258710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33EF4DE3-AEA9-F281-9550-98A007ADC8F8}"/>
              </a:ext>
            </a:extLst>
          </p:cNvPr>
          <p:cNvSpPr/>
          <p:nvPr/>
        </p:nvSpPr>
        <p:spPr>
          <a:xfrm rot="8103613">
            <a:off x="8253498" y="3130237"/>
            <a:ext cx="33123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76CC2D-BCA4-301B-046F-1ECB7F207D7E}"/>
              </a:ext>
            </a:extLst>
          </p:cNvPr>
          <p:cNvSpPr txBox="1"/>
          <p:nvPr/>
        </p:nvSpPr>
        <p:spPr>
          <a:xfrm>
            <a:off x="1773932" y="4725144"/>
            <a:ext cx="9260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Trello reprend le principe des kanbans. J’ai ajouté 5 colonnes</a:t>
            </a:r>
          </a:p>
          <a:p>
            <a:r>
              <a:rPr lang="fr-FR" sz="2800" dirty="0"/>
              <a:t>qui correspondent aux 5 états que peuvent prendre les tickets</a:t>
            </a:r>
          </a:p>
        </p:txBody>
      </p:sp>
    </p:spTree>
    <p:extLst>
      <p:ext uri="{BB962C8B-B14F-4D97-AF65-F5344CB8AC3E}">
        <p14:creationId xmlns:p14="http://schemas.microsoft.com/office/powerpoint/2010/main" val="42495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02" y="49503"/>
            <a:ext cx="10360501" cy="5620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Passage en revue des tickets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6A28C-2212-E85C-FDF2-C6EBCC89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484784"/>
            <a:ext cx="1873425" cy="4706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30ABC3-74D8-EE81-B1C6-5D56491C1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33" y="1484784"/>
            <a:ext cx="2005845" cy="4706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428C884-5FFF-5BFB-2F9A-1B4C39163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14" y="1484784"/>
            <a:ext cx="2005845" cy="4706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6363A1-ECC9-52DC-5538-42CD98780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4325492"/>
            <a:ext cx="2232248" cy="18481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37BF94-DD3F-EF2C-4FC1-D75487966B04}"/>
              </a:ext>
            </a:extLst>
          </p:cNvPr>
          <p:cNvSpPr txBox="1"/>
          <p:nvPr/>
        </p:nvSpPr>
        <p:spPr>
          <a:xfrm>
            <a:off x="9176804" y="1340768"/>
            <a:ext cx="253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Voici les tickets présents sur Trello</a:t>
            </a:r>
          </a:p>
        </p:txBody>
      </p:sp>
    </p:spTree>
    <p:extLst>
      <p:ext uri="{BB962C8B-B14F-4D97-AF65-F5344CB8AC3E}">
        <p14:creationId xmlns:p14="http://schemas.microsoft.com/office/powerpoint/2010/main" val="1135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12AF08-DA05-C906-5F6E-1A7A2D1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02" y="265527"/>
            <a:ext cx="10360501" cy="56207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b="1" dirty="0"/>
              <a:t>Anatomie d’un ticket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F19E27-82CC-B740-299F-3FCAB4CA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76" y="1938129"/>
            <a:ext cx="5344271" cy="29817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FF605E3-113A-1C91-B938-9D116DD608FA}"/>
              </a:ext>
            </a:extLst>
          </p:cNvPr>
          <p:cNvSpPr/>
          <p:nvPr/>
        </p:nvSpPr>
        <p:spPr>
          <a:xfrm rot="5400000">
            <a:off x="2241984" y="1808820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6D9D25-8B56-1F0D-31B8-21BADF290B50}"/>
              </a:ext>
            </a:extLst>
          </p:cNvPr>
          <p:cNvSpPr txBox="1"/>
          <p:nvPr/>
        </p:nvSpPr>
        <p:spPr>
          <a:xfrm>
            <a:off x="874103" y="1757706"/>
            <a:ext cx="25481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Mise en place d’un code couleur </a:t>
            </a:r>
          </a:p>
          <a:p>
            <a:endParaRPr lang="fr-FR" sz="1400" dirty="0">
              <a:solidFill>
                <a:srgbClr val="FFC000"/>
              </a:solidFill>
            </a:endParaRPr>
          </a:p>
          <a:p>
            <a:r>
              <a:rPr lang="fr-FR" sz="1400" dirty="0">
                <a:solidFill>
                  <a:srgbClr val="FFC000"/>
                </a:solidFill>
              </a:rPr>
              <a:t>- Orange signifie que le ticket est réservé au développeur </a:t>
            </a:r>
            <a:r>
              <a:rPr lang="fr-FR" sz="1400" dirty="0" err="1">
                <a:solidFill>
                  <a:srgbClr val="FFC000"/>
                </a:solidFill>
              </a:rPr>
              <a:t>front-end</a:t>
            </a:r>
            <a:r>
              <a:rPr lang="fr-FR" sz="1400" dirty="0">
                <a:solidFill>
                  <a:srgbClr val="FFC000"/>
                </a:solidFill>
              </a:rPr>
              <a:t>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- Rouge signifie P1 (urgent)</a:t>
            </a:r>
          </a:p>
          <a:p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3E4048D-E04B-BF68-3F6E-5F16CAC462AA}"/>
              </a:ext>
            </a:extLst>
          </p:cNvPr>
          <p:cNvSpPr/>
          <p:nvPr/>
        </p:nvSpPr>
        <p:spPr>
          <a:xfrm>
            <a:off x="4786612" y="4581127"/>
            <a:ext cx="216024" cy="2011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533578-E053-DCD1-C1E9-C823C089DF70}"/>
              </a:ext>
            </a:extLst>
          </p:cNvPr>
          <p:cNvSpPr txBox="1"/>
          <p:nvPr/>
        </p:nvSpPr>
        <p:spPr>
          <a:xfrm>
            <a:off x="2480215" y="5876508"/>
            <a:ext cx="241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La date sert d’indicateur quant à la durée estimée pour la réalisation d’un ticket (</a:t>
            </a:r>
            <a:r>
              <a:rPr lang="fr-FR" sz="1400" i="1" dirty="0">
                <a:solidFill>
                  <a:srgbClr val="FFC000"/>
                </a:solidFill>
              </a:rPr>
              <a:t>1 jour</a:t>
            </a:r>
            <a:r>
              <a:rPr lang="fr-FR" sz="1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11D5471F-A8D6-2B69-6055-D2BAFA9D495B}"/>
              </a:ext>
            </a:extLst>
          </p:cNvPr>
          <p:cNvSpPr/>
          <p:nvPr/>
        </p:nvSpPr>
        <p:spPr>
          <a:xfrm rot="16200000">
            <a:off x="9701798" y="1865212"/>
            <a:ext cx="216024" cy="26642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CBCE64-C6E5-6BFF-7E7A-3FFB94E90128}"/>
              </a:ext>
            </a:extLst>
          </p:cNvPr>
          <p:cNvSpPr txBox="1"/>
          <p:nvPr/>
        </p:nvSpPr>
        <p:spPr>
          <a:xfrm>
            <a:off x="8952338" y="2222865"/>
            <a:ext cx="226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Tout le monde peut voit et modifier un ticket en cliquant sur le crayon ou directement sur le ticket</a:t>
            </a:r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A4E5BFC-2208-DAC6-F4BA-FD254627A4FA}"/>
              </a:ext>
            </a:extLst>
          </p:cNvPr>
          <p:cNvSpPr/>
          <p:nvPr/>
        </p:nvSpPr>
        <p:spPr>
          <a:xfrm rot="16200000">
            <a:off x="9626297" y="2988610"/>
            <a:ext cx="216025" cy="28152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E1C6E4-80E8-6D07-0373-20F113D15FEF}"/>
              </a:ext>
            </a:extLst>
          </p:cNvPr>
          <p:cNvSpPr txBox="1"/>
          <p:nvPr/>
        </p:nvSpPr>
        <p:spPr>
          <a:xfrm>
            <a:off x="8968676" y="4486844"/>
            <a:ext cx="27825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Il est possible d’attribuer une ou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plusieurs personnes à la réalisation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d’un ticket</a:t>
            </a:r>
          </a:p>
        </p:txBody>
      </p:sp>
      <p:sp>
        <p:nvSpPr>
          <p:cNvPr id="16" name="Flèche : virage 15">
            <a:extLst>
              <a:ext uri="{FF2B5EF4-FFF2-40B4-BE49-F238E27FC236}">
                <a16:creationId xmlns:a16="http://schemas.microsoft.com/office/drawing/2014/main" id="{A95CA70A-B188-DF51-92A0-8EBCB4FCA349}"/>
              </a:ext>
            </a:extLst>
          </p:cNvPr>
          <p:cNvSpPr/>
          <p:nvPr/>
        </p:nvSpPr>
        <p:spPr>
          <a:xfrm rot="5400000" flipV="1">
            <a:off x="9438037" y="603504"/>
            <a:ext cx="378117" cy="2888903"/>
          </a:xfrm>
          <a:prstGeom prst="bentArrow">
            <a:avLst>
              <a:gd name="adj1" fmla="val 25000"/>
              <a:gd name="adj2" fmla="val 2385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B75CA4-AE4C-EFAF-C924-5407F7ED3C79}"/>
              </a:ext>
            </a:extLst>
          </p:cNvPr>
          <p:cNvSpPr txBox="1"/>
          <p:nvPr/>
        </p:nvSpPr>
        <p:spPr>
          <a:xfrm>
            <a:off x="8263855" y="1286509"/>
            <a:ext cx="292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Il est possible de modifier les options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de la colonne en cliquant ici</a:t>
            </a:r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49DF7232-402B-1C33-CA7C-AB33C9E5CABD}"/>
              </a:ext>
            </a:extLst>
          </p:cNvPr>
          <p:cNvSpPr/>
          <p:nvPr/>
        </p:nvSpPr>
        <p:spPr>
          <a:xfrm>
            <a:off x="6382444" y="3717032"/>
            <a:ext cx="216024" cy="2875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59327E5-4B6D-C865-F80F-B654D6AE5AC5}"/>
              </a:ext>
            </a:extLst>
          </p:cNvPr>
          <p:cNvSpPr txBox="1"/>
          <p:nvPr/>
        </p:nvSpPr>
        <p:spPr>
          <a:xfrm>
            <a:off x="6585294" y="6245840"/>
            <a:ext cx="11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Titre du ticket</a:t>
            </a:r>
          </a:p>
        </p:txBody>
      </p:sp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38B47F52-C4A4-A4A0-E1DF-6B7390D0F279}"/>
              </a:ext>
            </a:extLst>
          </p:cNvPr>
          <p:cNvSpPr/>
          <p:nvPr/>
        </p:nvSpPr>
        <p:spPr>
          <a:xfrm rot="5400000">
            <a:off x="2253494" y="2518251"/>
            <a:ext cx="216024" cy="2736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EF99E9-22BF-B1FD-601F-611176642789}"/>
              </a:ext>
            </a:extLst>
          </p:cNvPr>
          <p:cNvSpPr txBox="1"/>
          <p:nvPr/>
        </p:nvSpPr>
        <p:spPr>
          <a:xfrm>
            <a:off x="874102" y="4004616"/>
            <a:ext cx="2261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Nom de la user story à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laquelle se rapporte chaque </a:t>
            </a:r>
          </a:p>
          <a:p>
            <a:r>
              <a:rPr lang="fr-FR" sz="1400" dirty="0">
                <a:solidFill>
                  <a:srgbClr val="FFC000"/>
                </a:solidFill>
              </a:rPr>
              <a:t>ticket </a:t>
            </a:r>
          </a:p>
        </p:txBody>
      </p:sp>
    </p:spTree>
    <p:extLst>
      <p:ext uri="{BB962C8B-B14F-4D97-AF65-F5344CB8AC3E}">
        <p14:creationId xmlns:p14="http://schemas.microsoft.com/office/powerpoint/2010/main" val="370888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281</TotalTime>
  <Words>629</Words>
  <Application>Microsoft Office PowerPoint</Application>
  <PresentationFormat>Personnalisé</PresentationFormat>
  <Paragraphs>94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Technologie 16:9</vt:lpstr>
      <vt:lpstr>Présentation de l’outil de projet : Trello</vt:lpstr>
      <vt:lpstr>Sommaire de la présentation</vt:lpstr>
      <vt:lpstr>Trello qu’est-ce que c’est ?</vt:lpstr>
      <vt:lpstr>Trello qu’est-ce que c’est ?</vt:lpstr>
      <vt:lpstr>Pourquoi Trello ?</vt:lpstr>
      <vt:lpstr>Interface de Trello</vt:lpstr>
      <vt:lpstr>Le Kanban</vt:lpstr>
      <vt:lpstr>Passage en revue des tickets</vt:lpstr>
      <vt:lpstr>Anatomie d’un ticket</vt:lpstr>
      <vt:lpstr>Anatomie d’un ticket</vt:lpstr>
      <vt:lpstr>Temps nécessaire à la réalisation du projet</vt:lpstr>
      <vt:lpstr>Merci beaucoup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l’outil de projet : Trello</dc:title>
  <dc:creator>florent guyard</dc:creator>
  <cp:lastModifiedBy>florent guyard</cp:lastModifiedBy>
  <cp:revision>21</cp:revision>
  <dcterms:created xsi:type="dcterms:W3CDTF">2023-05-03T17:04:49Z</dcterms:created>
  <dcterms:modified xsi:type="dcterms:W3CDTF">2023-05-04T09:26:47Z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