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9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71" r:id="rId12"/>
    <p:sldId id="270" r:id="rId13"/>
    <p:sldId id="272" r:id="rId14"/>
    <p:sldId id="267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1CFE5-C993-42C5-98EA-8B565CFA01B3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D6138-8BA6-477E-9713-A0018C1F69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69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A04DD7-A895-9DA8-B463-B93304354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59BEEE-74BA-275B-DE4D-32A4E0825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4BED99-4E3F-DC4A-F557-F854A193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A053-BC5C-429E-8596-9991BA4F2132}" type="datetime1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FF9E9C-D3BF-1B92-591A-48EBA1CB8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D39FF2-4132-C0DA-458C-BEFBC4E1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9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5EB6AE-C5C7-6D43-C779-CAF709FF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D31550-A52F-4447-4410-26470DF2B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6D143F-DF0F-980C-B131-BA06CB42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E193-497C-4922-A0C6-4AC60B37B8DE}" type="datetime1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A2915D-625E-CBC5-46F6-02B3A37A0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8733D3-D393-35EC-1171-6B03A7B4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33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F87D4B2-58D1-71EF-14AA-881C16DD0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111419-34DD-8966-6FE9-0FCDA6373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CCE285-FA7F-355D-0C8C-30BA85599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56D8-D367-4610-937F-6DC4D4CA74A2}" type="datetime1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9DCBD0-A851-8272-9C35-1F6523FB3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F361F6-8160-E30E-2FDE-F13A015F5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33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3225D-F39E-A1F1-91DC-6EEC2ACB2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5D6CB3-376D-2245-4DBC-2541CCC0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59F8A5-E40C-A936-8E77-8F792A4CE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7010-4D3E-4C28-99D1-136D20F29935}" type="datetime1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1D7139-A4CF-3DCB-F210-5ACCE9AA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C0D691-5E3B-84AF-A090-64D34AEB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1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539BC5-D801-BC76-E8EF-8B7DE4B4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7F7F36-3059-4B9B-136B-A4A41D0D8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0E8256-CA83-CE5A-E0FE-7B33A3323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EB5F-CEBF-46C3-B1AE-F989DF7EF13B}" type="datetime1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DBA776-3AB8-9AD6-1735-662D52E0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E8D87A-CD45-64FF-4F40-02D2D74C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5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3BAE97-18D9-23C1-0C51-4F8724EBB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EF736A-2099-104E-1932-40148ADB0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99FB29-09F5-6AC6-D97B-E5BF06DF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188700-D249-3BF5-D2E1-563C9534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5D90-FE22-4529-BF52-994494BAE5AE}" type="datetime1">
              <a:rPr lang="fr-FR" smtClean="0"/>
              <a:t>10/05/2023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6388E4-9C81-4CDD-E093-EFA26198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D1FF79-ECB2-206F-B847-D901A04F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85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D15566-96EC-1F2B-1A9F-E465938C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1EE9C8-18B4-1960-D99F-84DC6B450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55F64E4-E22E-5232-2330-7440D95E1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EE5736E-B1F2-7D0D-A32E-86C2E460A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774579F-0040-E30D-9946-809C3DF20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F0159E7-B3D1-CFB6-568D-BCCA67C06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5FD7-45C3-4129-B02E-3046546EA5D1}" type="datetime1">
              <a:rPr lang="fr-FR" smtClean="0"/>
              <a:t>10/05/2023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3C75CF5-2092-1A8B-EAF2-93D1C4CCD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8E68CF2-C164-FA57-E21F-6F4383A6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19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5664F-7AD7-00D7-BC55-B6326AE92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0EF138-DF45-BF7A-2703-50D1B373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7003-0BCB-4593-B2B4-6F01BEFD3932}" type="datetime1">
              <a:rPr lang="fr-FR" smtClean="0"/>
              <a:t>10/05/2023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F2F1390-FD05-69B9-BD6A-D77767E0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36BA71-D25E-4EB5-6A43-0FF68418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81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EAC9354-21FA-1B5B-EA71-6B31A5E3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9042-B0B5-4262-800E-FA2DFD129415}" type="datetime1">
              <a:rPr lang="fr-FR" smtClean="0"/>
              <a:t>10/05/2023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22C4F40-9386-1762-921F-CA7FE893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06147E-D49B-7695-0532-D5429A55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95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75118-3142-6D24-A356-9B3EAA8D2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B4A64D-431F-2EFF-CE96-505AE553E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8243AF-14D5-0215-269C-AD027C6FA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C0325E-E8E5-93F3-2F4C-B6976743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A208-46B0-467D-B50B-FE3A10B64B71}" type="datetime1">
              <a:rPr lang="fr-FR" smtClean="0"/>
              <a:t>10/05/2023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4D666C-B6A0-6062-802F-EBE230BC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B3946C-7E43-340D-DDD2-5795646E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74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5BCC80-ECFA-14DF-150B-A899C6955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7A5E43A-36C4-3D59-A843-347DB21C5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B02D64-DBB2-20EE-9833-7CD3E0121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0E2BB4-B4F4-0888-E171-246D441A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5F3-56BA-4ED8-81AA-401C7E9790B9}" type="datetime1">
              <a:rPr lang="fr-FR" smtClean="0"/>
              <a:t>10/05/2023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C2ABA0-F90C-56D8-AF66-2536FF4B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58675A-7F66-29D2-8D9D-1BEF9330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71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35BAB4-4FCC-5FC1-298F-5510CB55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DCCFB4-89A2-A97D-D4B1-D5DBA57A9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0F1B44-A22D-35C9-77AB-74A0D045F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562FB-9694-4368-A66B-7C2F397C5163}" type="datetime1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CD81E3-85BB-DA63-8872-961A04BC4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583E8F-0072-E6D3-D0F7-61AF857B2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870F5-2469-49EC-A44E-C9B5362F8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36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ct@menumaker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upport@menumaker.co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BBAD3D-5AF2-E31A-957D-28EBE5AD4D4A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i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Présentation de Florent Guyard</a:t>
            </a:r>
          </a:p>
        </p:txBody>
      </p:sp>
      <p:pic>
        <p:nvPicPr>
          <p:cNvPr id="5" name="Image 4" descr="Une image contenant texte, lettre&#10;&#10;Description générée automatiquement">
            <a:extLst>
              <a:ext uri="{FF2B5EF4-FFF2-40B4-BE49-F238E27FC236}">
                <a16:creationId xmlns:a16="http://schemas.microsoft.com/office/drawing/2014/main" id="{D3D1EF4A-5310-8094-9CFA-254314F0B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8577"/>
            <a:ext cx="12192000" cy="5139423"/>
          </a:xfrm>
          <a:prstGeom prst="rect">
            <a:avLst/>
          </a:prstGeom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D896E27-61CD-FDF0-5BFD-192A595B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CFB5-0C95-44C7-B31B-CD8A7B1B23CA}" type="datetime1">
              <a:rPr lang="fr-FR" smtClean="0"/>
              <a:t>10/05/2023</a:t>
            </a:fld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481BCC5-CDB2-241E-B9A2-E4441B0D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556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F624D9C-C577-A0C7-3440-9A807E601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5" y="136799"/>
            <a:ext cx="2619886" cy="143088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644165A-25D6-79BE-3108-28DC04B1F457}"/>
              </a:ext>
            </a:extLst>
          </p:cNvPr>
          <p:cNvSpPr txBox="1"/>
          <p:nvPr/>
        </p:nvSpPr>
        <p:spPr>
          <a:xfrm>
            <a:off x="2594037" y="1984697"/>
            <a:ext cx="6113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Notre outil de gestion de projet : Trello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14947F-4A22-05F9-B790-1140CD357803}"/>
              </a:ext>
            </a:extLst>
          </p:cNvPr>
          <p:cNvSpPr txBox="1"/>
          <p:nvPr/>
        </p:nvSpPr>
        <p:spPr>
          <a:xfrm>
            <a:off x="2266160" y="282946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1E820FC-F41B-AA14-25BC-39FFD61E91E2}"/>
              </a:ext>
            </a:extLst>
          </p:cNvPr>
          <p:cNvSpPr txBox="1"/>
          <p:nvPr/>
        </p:nvSpPr>
        <p:spPr>
          <a:xfrm>
            <a:off x="1350700" y="3117641"/>
            <a:ext cx="3758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1/ Utilisation de la méthode éprouvée</a:t>
            </a:r>
          </a:p>
          <a:p>
            <a:r>
              <a:rPr lang="fr-FR" dirty="0">
                <a:latin typeface="Calibri"/>
              </a:rPr>
              <a:t>du Kanban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B2D36CA-AE29-E8C7-7210-13204FF4A7F3}"/>
              </a:ext>
            </a:extLst>
          </p:cNvPr>
          <p:cNvSpPr txBox="1"/>
          <p:nvPr/>
        </p:nvSpPr>
        <p:spPr>
          <a:xfrm>
            <a:off x="5245245" y="3106234"/>
            <a:ext cx="616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2/ Flexibilité et réutilisation pour de multiples projets diversifiés 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F923B3C-7898-0A64-118F-7F2A9E6AB021}"/>
              </a:ext>
            </a:extLst>
          </p:cNvPr>
          <p:cNvSpPr txBox="1"/>
          <p:nvPr/>
        </p:nvSpPr>
        <p:spPr>
          <a:xfrm>
            <a:off x="1350700" y="4217652"/>
            <a:ext cx="9971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3/ Collaboratif : ajout et/ou modifications des tâches, pièces jointes commentaires échéances. Les notifications sont en temps réel.</a:t>
            </a:r>
          </a:p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C14FFC-93B8-85B7-E144-8858847436FD}"/>
              </a:ext>
            </a:extLst>
          </p:cNvPr>
          <p:cNvSpPr txBox="1"/>
          <p:nvPr/>
        </p:nvSpPr>
        <p:spPr>
          <a:xfrm>
            <a:off x="1324372" y="5483827"/>
            <a:ext cx="5622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/>
              <a:t>4/ Multiplateforme : ordinateurs, smartphones, tablettes…</a:t>
            </a:r>
          </a:p>
          <a:p>
            <a:endParaRPr lang="fr-FR" dirty="0"/>
          </a:p>
        </p:txBody>
      </p:sp>
      <p:pic>
        <p:nvPicPr>
          <p:cNvPr id="10" name="Image 9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88C52C98-E356-CAA9-AE51-B298483B8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374" y="261692"/>
            <a:ext cx="3857625" cy="1181100"/>
          </a:xfrm>
          <a:prstGeom prst="rect">
            <a:avLst/>
          </a:prstGeom>
        </p:spPr>
      </p:pic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969355F7-3474-7D2F-4F70-FBD0999B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5B03-718B-45F7-95FB-A971DFD54B9D}" type="datetime1">
              <a:rPr lang="fr-FR" smtClean="0"/>
              <a:t>10/05/2023</a:t>
            </a:fld>
            <a:endParaRPr lang="fr-FR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ED12286-7F76-81A6-7B9E-E094C7C70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77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 descr="Une image contenant texte, Appareils électroniques, ordinateur, affichage&#10;&#10;Description générée automatiquement">
            <a:extLst>
              <a:ext uri="{FF2B5EF4-FFF2-40B4-BE49-F238E27FC236}">
                <a16:creationId xmlns:a16="http://schemas.microsoft.com/office/drawing/2014/main" id="{35E1504E-D47D-97EC-E9D5-C1F90725B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18D3AF-A5D7-F11C-CC4A-52531E386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7010-4D3E-4C28-99D1-136D20F29935}" type="datetime1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3D7B75-E1EE-FF34-07E5-BE0E40A4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11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FF1BF5A-1EB2-ED51-1A00-9F9ED71587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4" t="17353" r="16487" b="16919"/>
          <a:stretch/>
        </p:blipFill>
        <p:spPr>
          <a:xfrm>
            <a:off x="9393382" y="3253510"/>
            <a:ext cx="1357744" cy="12542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BCD6D6BF-9FBD-F533-D0F4-1AAD966E0A02}"/>
              </a:ext>
            </a:extLst>
          </p:cNvPr>
          <p:cNvSpPr/>
          <p:nvPr/>
        </p:nvSpPr>
        <p:spPr>
          <a:xfrm rot="16200000">
            <a:off x="11229247" y="3391435"/>
            <a:ext cx="484632" cy="97840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389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F624D9C-C577-A0C7-3440-9A807E601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7" y="135183"/>
            <a:ext cx="1697852" cy="92730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514947F-4A22-05F9-B790-1140CD357803}"/>
              </a:ext>
            </a:extLst>
          </p:cNvPr>
          <p:cNvSpPr txBox="1"/>
          <p:nvPr/>
        </p:nvSpPr>
        <p:spPr>
          <a:xfrm>
            <a:off x="2266160" y="282946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 9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88C52C98-E356-CAA9-AE51-B298483B8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113" y="261692"/>
            <a:ext cx="2619886" cy="802138"/>
          </a:xfrm>
          <a:prstGeom prst="rect">
            <a:avLst/>
          </a:prstGeom>
        </p:spPr>
      </p:pic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969355F7-3474-7D2F-4F70-FBD0999B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85B03-718B-45F7-95FB-A971DFD54B9D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10/05/2023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ED12286-7F76-81A6-7B9E-E094C7C70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C870F5-2469-49EC-A44E-C9B5362F860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Image 18" descr="Une image contenant texte&#10;&#10;Description générée automatiquement">
            <a:extLst>
              <a:ext uri="{FF2B5EF4-FFF2-40B4-BE49-F238E27FC236}">
                <a16:creationId xmlns:a16="http://schemas.microsoft.com/office/drawing/2014/main" id="{F04CE2E3-D08D-B125-32FF-C45CE7FE02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343" y="4508242"/>
            <a:ext cx="2581635" cy="18481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1" name="Image 20" descr="Une image contenant texte&#10;&#10;Description générée automatiquement">
            <a:extLst>
              <a:ext uri="{FF2B5EF4-FFF2-40B4-BE49-F238E27FC236}">
                <a16:creationId xmlns:a16="http://schemas.microsoft.com/office/drawing/2014/main" id="{E5501D67-DD0D-977C-F8B3-0993010648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32" y="1167156"/>
            <a:ext cx="1993243" cy="520910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D33E9620-8464-3B42-4CCD-907F841E76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61" y="1187068"/>
            <a:ext cx="2183267" cy="51856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F68BA55B-771A-D184-A0BB-75A6A51FD7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281" y="1187068"/>
            <a:ext cx="2100509" cy="516928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AA4FFC1D-9C7C-AF03-9B3A-747C35F838DF}"/>
              </a:ext>
            </a:extLst>
          </p:cNvPr>
          <p:cNvSpPr txBox="1"/>
          <p:nvPr/>
        </p:nvSpPr>
        <p:spPr>
          <a:xfrm>
            <a:off x="2469394" y="496177"/>
            <a:ext cx="652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Ensemble des ticket techniques pour la réalisation de Menu maker</a:t>
            </a:r>
          </a:p>
        </p:txBody>
      </p:sp>
    </p:spTree>
    <p:extLst>
      <p:ext uri="{BB962C8B-B14F-4D97-AF65-F5344CB8AC3E}">
        <p14:creationId xmlns:p14="http://schemas.microsoft.com/office/powerpoint/2010/main" val="2679013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BC174D30-A627-838A-7E69-7E16EC650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7108167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F8C2F8-7A8F-D84C-8361-031B58CEE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7010-4D3E-4C28-99D1-136D20F29935}" type="datetime1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6EFC36-E191-2806-CFFF-0AF104D3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5616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BBAD3D-5AF2-E31A-957D-28EBE5AD4D4A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Merci beaucoup de 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votre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attention</a:t>
            </a:r>
          </a:p>
        </p:txBody>
      </p:sp>
      <p:pic>
        <p:nvPicPr>
          <p:cNvPr id="5" name="Image 4" descr="Une image contenant texte, lettre&#10;&#10;Description générée automatiquement">
            <a:extLst>
              <a:ext uri="{FF2B5EF4-FFF2-40B4-BE49-F238E27FC236}">
                <a16:creationId xmlns:a16="http://schemas.microsoft.com/office/drawing/2014/main" id="{D3D1EF4A-5310-8094-9CFA-254314F0B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8577"/>
            <a:ext cx="12192000" cy="5139423"/>
          </a:xfrm>
          <a:prstGeom prst="rect">
            <a:avLst/>
          </a:prstGeom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C24D41-C6E5-2414-6D06-07D182B53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93FE-A50C-410D-8E07-DE65B5FAFB8E}" type="datetime1">
              <a:rPr lang="fr-FR" smtClean="0"/>
              <a:t>10/05/2023</a:t>
            </a:fld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7005FBB-82A2-D187-45E5-66FAF4F4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63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BBAD3D-5AF2-E31A-957D-28EBE5AD4D4A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SOMMAIRE</a:t>
            </a:r>
          </a:p>
        </p:txBody>
      </p:sp>
      <p:pic>
        <p:nvPicPr>
          <p:cNvPr id="5" name="Image 4" descr="Une image contenant texte, lettre&#10;&#10;Description générée automatiquement">
            <a:extLst>
              <a:ext uri="{FF2B5EF4-FFF2-40B4-BE49-F238E27FC236}">
                <a16:creationId xmlns:a16="http://schemas.microsoft.com/office/drawing/2014/main" id="{D3D1EF4A-5310-8094-9CFA-254314F0B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8577"/>
            <a:ext cx="12192000" cy="51394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727A954-27E5-7A28-981C-EB4CA76691DA}"/>
              </a:ext>
            </a:extLst>
          </p:cNvPr>
          <p:cNvSpPr/>
          <p:nvPr/>
        </p:nvSpPr>
        <p:spPr>
          <a:xfrm>
            <a:off x="1199072" y="3131389"/>
            <a:ext cx="5141343" cy="2510286"/>
          </a:xfrm>
          <a:prstGeom prst="rect">
            <a:avLst/>
          </a:prstGeom>
          <a:solidFill>
            <a:srgbClr val="FBF0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C80DD43-D8FD-E0F3-596B-77BA68EA3FE7}"/>
              </a:ext>
            </a:extLst>
          </p:cNvPr>
          <p:cNvSpPr txBox="1"/>
          <p:nvPr/>
        </p:nvSpPr>
        <p:spPr>
          <a:xfrm>
            <a:off x="838200" y="2801115"/>
            <a:ext cx="50035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b="1" dirty="0"/>
              <a:t>Le fonctionnement de Menu Maker</a:t>
            </a:r>
          </a:p>
          <a:p>
            <a:pPr marL="400050" indent="-400050">
              <a:buFont typeface="+mj-lt"/>
              <a:buAutoNum type="romanUcPeriod"/>
            </a:pPr>
            <a:endParaRPr lang="fr-FR" b="1" dirty="0"/>
          </a:p>
          <a:p>
            <a:pPr marL="400050" indent="-400050">
              <a:buFont typeface="+mj-lt"/>
              <a:buAutoNum type="romanUcPeriod"/>
            </a:pPr>
            <a:endParaRPr lang="fr-FR" b="1" dirty="0"/>
          </a:p>
          <a:p>
            <a:pPr marL="400050" indent="-400050">
              <a:buFont typeface="+mj-lt"/>
              <a:buAutoNum type="romanUcPeriod"/>
            </a:pPr>
            <a:r>
              <a:rPr lang="fr-FR" b="1" dirty="0"/>
              <a:t>Le fonctionnement de </a:t>
            </a:r>
            <a:r>
              <a:rPr lang="fr-FR" b="1" dirty="0" err="1"/>
              <a:t>Webgencia</a:t>
            </a:r>
            <a:endParaRPr lang="fr-FR" b="1" dirty="0"/>
          </a:p>
          <a:p>
            <a:pPr marL="400050" indent="-400050">
              <a:buFont typeface="+mj-lt"/>
              <a:buAutoNum type="romanUcPeriod"/>
            </a:pPr>
            <a:endParaRPr lang="fr-FR" b="1" dirty="0"/>
          </a:p>
          <a:p>
            <a:pPr marL="400050" indent="-400050">
              <a:buFont typeface="+mj-lt"/>
              <a:buAutoNum type="romanUcPeriod"/>
            </a:pPr>
            <a:endParaRPr lang="fr-FR" b="1" dirty="0"/>
          </a:p>
          <a:p>
            <a:pPr marL="400050" indent="-400050">
              <a:buFont typeface="+mj-lt"/>
              <a:buAutoNum type="romanUcPeriod"/>
            </a:pPr>
            <a:r>
              <a:rPr lang="fr-FR" b="1" dirty="0"/>
              <a:t>La réalisation de Menu Maker par nos équipes</a:t>
            </a:r>
          </a:p>
          <a:p>
            <a:pPr marL="400050" indent="-400050">
              <a:buFont typeface="+mj-lt"/>
              <a:buAutoNum type="romanUcPeriod"/>
            </a:pPr>
            <a:endParaRPr lang="fr-FR" b="1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CB0D84-301F-701F-FED4-E5C03F8AF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B61A-2025-4D59-92E2-6C75DCBCCC62}" type="datetime1">
              <a:rPr lang="fr-FR" smtClean="0"/>
              <a:t>10/05/2023</a:t>
            </a:fld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4610C4-5468-5BCA-AC97-A3DE8694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87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BA9E1E4-4B4C-4212-63D0-B81D7FD007AE}"/>
              </a:ext>
            </a:extLst>
          </p:cNvPr>
          <p:cNvSpPr txBox="1"/>
          <p:nvPr/>
        </p:nvSpPr>
        <p:spPr>
          <a:xfrm>
            <a:off x="3400245" y="789194"/>
            <a:ext cx="5391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Le fonctionnement de Menu Maker</a:t>
            </a:r>
          </a:p>
        </p:txBody>
      </p:sp>
      <p:pic>
        <p:nvPicPr>
          <p:cNvPr id="4" name="Image 3" descr="Une image contenant texte, tableau blanc&#10;&#10;Description générée automatiquement">
            <a:extLst>
              <a:ext uri="{FF2B5EF4-FFF2-40B4-BE49-F238E27FC236}">
                <a16:creationId xmlns:a16="http://schemas.microsoft.com/office/drawing/2014/main" id="{D922591A-B1CC-6EBB-F3E6-70ACA6BD5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371" y="1591441"/>
            <a:ext cx="9015519" cy="3028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DF29E1F4-947D-DE08-357C-C8774655D5F5}"/>
              </a:ext>
            </a:extLst>
          </p:cNvPr>
          <p:cNvSpPr/>
          <p:nvPr/>
        </p:nvSpPr>
        <p:spPr>
          <a:xfrm>
            <a:off x="4489047" y="2998592"/>
            <a:ext cx="683490" cy="214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6DBEA8AD-1EB0-9807-099E-D4F8AA574F9D}"/>
              </a:ext>
            </a:extLst>
          </p:cNvPr>
          <p:cNvSpPr/>
          <p:nvPr/>
        </p:nvSpPr>
        <p:spPr>
          <a:xfrm>
            <a:off x="7384647" y="2998592"/>
            <a:ext cx="683490" cy="214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3A756F37-9AEC-2390-B49E-81EFD1441926}"/>
              </a:ext>
            </a:extLst>
          </p:cNvPr>
          <p:cNvSpPr/>
          <p:nvPr/>
        </p:nvSpPr>
        <p:spPr>
          <a:xfrm rot="10800000">
            <a:off x="7384647" y="3835398"/>
            <a:ext cx="683490" cy="214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5065E58A-AF36-B6E4-E89D-CB6DFD4C6305}"/>
              </a:ext>
            </a:extLst>
          </p:cNvPr>
          <p:cNvSpPr/>
          <p:nvPr/>
        </p:nvSpPr>
        <p:spPr>
          <a:xfrm rot="10800000">
            <a:off x="4489047" y="3835398"/>
            <a:ext cx="683490" cy="214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4FDB7E4-7857-4AD0-DC68-36902B25E8CF}"/>
              </a:ext>
            </a:extLst>
          </p:cNvPr>
          <p:cNvSpPr txBox="1"/>
          <p:nvPr/>
        </p:nvSpPr>
        <p:spPr>
          <a:xfrm>
            <a:off x="5351773" y="5559917"/>
            <a:ext cx="1764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Api Instagram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Api Deliveroo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C6D24D65-A8CE-B6B8-00DC-EED63FCA5CDC}"/>
              </a:ext>
            </a:extLst>
          </p:cNvPr>
          <p:cNvSpPr/>
          <p:nvPr/>
        </p:nvSpPr>
        <p:spPr>
          <a:xfrm rot="5400000">
            <a:off x="5490255" y="5057761"/>
            <a:ext cx="683490" cy="214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9C2703F-09C0-5005-1C1A-CBACEC35F088}"/>
              </a:ext>
            </a:extLst>
          </p:cNvPr>
          <p:cNvSpPr/>
          <p:nvPr/>
        </p:nvSpPr>
        <p:spPr>
          <a:xfrm rot="16200000">
            <a:off x="6186119" y="5057761"/>
            <a:ext cx="683490" cy="214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Légende : flèche vers la gauche 14">
            <a:extLst>
              <a:ext uri="{FF2B5EF4-FFF2-40B4-BE49-F238E27FC236}">
                <a16:creationId xmlns:a16="http://schemas.microsoft.com/office/drawing/2014/main" id="{AAA86795-FC54-AB15-1B64-34CD78844668}"/>
              </a:ext>
            </a:extLst>
          </p:cNvPr>
          <p:cNvSpPr/>
          <p:nvPr/>
        </p:nvSpPr>
        <p:spPr>
          <a:xfrm>
            <a:off x="7272066" y="5425882"/>
            <a:ext cx="3209027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tiers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5167C7A-F6A4-0542-138E-B1C54FE1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27C8-B302-49D1-AAF0-E953D827907F}" type="datetime1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2EDCCF-1B1F-D852-8CB0-4D8F61A7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76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BA9E1E4-4B4C-4212-63D0-B81D7FD007AE}"/>
              </a:ext>
            </a:extLst>
          </p:cNvPr>
          <p:cNvSpPr txBox="1"/>
          <p:nvPr/>
        </p:nvSpPr>
        <p:spPr>
          <a:xfrm>
            <a:off x="2128568" y="785571"/>
            <a:ext cx="7934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 fonctionnement de Menu Maker (2</a:t>
            </a:r>
            <a:r>
              <a:rPr kumimoji="0" lang="fr-F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ème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partie)</a:t>
            </a:r>
          </a:p>
        </p:txBody>
      </p:sp>
      <p:pic>
        <p:nvPicPr>
          <p:cNvPr id="4" name="Image 3" descr="Une image contenant texte, tableau blanc&#10;&#10;Description générée automatiquement">
            <a:extLst>
              <a:ext uri="{FF2B5EF4-FFF2-40B4-BE49-F238E27FC236}">
                <a16:creationId xmlns:a16="http://schemas.microsoft.com/office/drawing/2014/main" id="{D922591A-B1CC-6EBB-F3E6-70ACA6BD5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40" y="1591441"/>
            <a:ext cx="11887199" cy="3028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4FDB7E4-7857-4AD0-DC68-36902B25E8CF}"/>
              </a:ext>
            </a:extLst>
          </p:cNvPr>
          <p:cNvSpPr txBox="1"/>
          <p:nvPr/>
        </p:nvSpPr>
        <p:spPr>
          <a:xfrm>
            <a:off x="5213644" y="5989344"/>
            <a:ext cx="1764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 Instagram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 Deliveroo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C6D24D65-A8CE-B6B8-00DC-EED63FCA5CDC}"/>
              </a:ext>
            </a:extLst>
          </p:cNvPr>
          <p:cNvSpPr/>
          <p:nvPr/>
        </p:nvSpPr>
        <p:spPr>
          <a:xfrm rot="5400000">
            <a:off x="5378159" y="5596232"/>
            <a:ext cx="571955" cy="214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9C2703F-09C0-5005-1C1A-CBACEC35F088}"/>
              </a:ext>
            </a:extLst>
          </p:cNvPr>
          <p:cNvSpPr/>
          <p:nvPr/>
        </p:nvSpPr>
        <p:spPr>
          <a:xfrm rot="16200000">
            <a:off x="6128556" y="5596232"/>
            <a:ext cx="571956" cy="214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Légende : flèche vers la gauche 14">
            <a:extLst>
              <a:ext uri="{FF2B5EF4-FFF2-40B4-BE49-F238E27FC236}">
                <a16:creationId xmlns:a16="http://schemas.microsoft.com/office/drawing/2014/main" id="{AAA86795-FC54-AB15-1B64-34CD78844668}"/>
              </a:ext>
            </a:extLst>
          </p:cNvPr>
          <p:cNvSpPr/>
          <p:nvPr/>
        </p:nvSpPr>
        <p:spPr>
          <a:xfrm>
            <a:off x="6978358" y="5855309"/>
            <a:ext cx="3209027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 tiers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2DA8FD8-046E-C28C-D5A8-6DA0BE146176}"/>
              </a:ext>
            </a:extLst>
          </p:cNvPr>
          <p:cNvSpPr txBox="1"/>
          <p:nvPr/>
        </p:nvSpPr>
        <p:spPr>
          <a:xfrm>
            <a:off x="1674373" y="4750680"/>
            <a:ext cx="908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React.js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8F09781-E3C8-4CF6-C528-831B96E083A3}"/>
              </a:ext>
            </a:extLst>
          </p:cNvPr>
          <p:cNvSpPr txBox="1"/>
          <p:nvPr/>
        </p:nvSpPr>
        <p:spPr>
          <a:xfrm>
            <a:off x="5771271" y="4762077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Node.js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9D8D23F-C1E8-D0A7-8E85-572CD90543C8}"/>
              </a:ext>
            </a:extLst>
          </p:cNvPr>
          <p:cNvSpPr txBox="1"/>
          <p:nvPr/>
        </p:nvSpPr>
        <p:spPr>
          <a:xfrm>
            <a:off x="9707515" y="4750680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SQL - MySQL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204A552-30A2-467A-1552-5AC804508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B6F3-7AE1-4738-A29C-D17342493CD1}" type="datetime1">
              <a:rPr lang="fr-FR" smtClean="0"/>
              <a:t>10/05/2023</a:t>
            </a:fld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4D7F9914-1E0E-A1D7-D5E0-26855047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23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BBAD3D-5AF2-E31A-957D-28EBE5AD4D4A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Informations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techniques – Menu maker</a:t>
            </a:r>
          </a:p>
        </p:txBody>
      </p:sp>
      <p:pic>
        <p:nvPicPr>
          <p:cNvPr id="5" name="Image 4" descr="Une image contenant texte, lettre&#10;&#10;Description générée automatiquement">
            <a:extLst>
              <a:ext uri="{FF2B5EF4-FFF2-40B4-BE49-F238E27FC236}">
                <a16:creationId xmlns:a16="http://schemas.microsoft.com/office/drawing/2014/main" id="{D3D1EF4A-5310-8094-9CFA-254314F0B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8577"/>
            <a:ext cx="12192000" cy="51394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5C1D044-A405-255C-64E3-6AE83B3FF8F5}"/>
              </a:ext>
            </a:extLst>
          </p:cNvPr>
          <p:cNvSpPr/>
          <p:nvPr/>
        </p:nvSpPr>
        <p:spPr>
          <a:xfrm>
            <a:off x="1199072" y="3131389"/>
            <a:ext cx="5141343" cy="2510286"/>
          </a:xfrm>
          <a:prstGeom prst="rect">
            <a:avLst/>
          </a:prstGeom>
          <a:solidFill>
            <a:srgbClr val="FBF0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46B77B-A5F6-E4DF-B216-ED2675ABB180}"/>
              </a:ext>
            </a:extLst>
          </p:cNvPr>
          <p:cNvSpPr txBox="1"/>
          <p:nvPr/>
        </p:nvSpPr>
        <p:spPr>
          <a:xfrm>
            <a:off x="825610" y="1908347"/>
            <a:ext cx="561589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Compatibilité navigateur : </a:t>
            </a:r>
            <a:r>
              <a:rPr lang="fr-FR" dirty="0"/>
              <a:t>Toutes les versions récentes 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Firefox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Safari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Chrome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/>
              <a:t>Service d’hébergement : </a:t>
            </a:r>
            <a:r>
              <a:rPr lang="fr-FR" dirty="0" err="1"/>
              <a:t>OVHCloud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Adresses e-mail de support technique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u="sng" dirty="0">
                <a:solidFill>
                  <a:srgbClr val="000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contact@menumaker.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u="sng" dirty="0">
                <a:solidFill>
                  <a:srgbClr val="000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support@menumaker.com</a:t>
            </a:r>
            <a:endParaRPr lang="fr-FR" u="sng" dirty="0">
              <a:solidFill>
                <a:srgbClr val="00008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u="sng" dirty="0">
              <a:solidFill>
                <a:srgbClr val="00008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b="1" dirty="0"/>
              <a:t>Langue d’utilisation : </a:t>
            </a:r>
            <a:r>
              <a:rPr lang="fr-FR" dirty="0"/>
              <a:t>français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b="1" dirty="0"/>
              <a:t>Authentification sécurisée des utilisateurs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AuthO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Express.js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A0B77AD-148F-0C98-1499-4DA1E4EF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F3A13-F036-45B1-B88B-E65B0E95147B}" type="datetime1">
              <a:rPr lang="fr-FR" smtClean="0"/>
              <a:t>10/05/2023</a:t>
            </a:fld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A38505-C04A-903E-C827-ADEF393F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53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F624D9C-C577-A0C7-3440-9A807E601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883" y="190880"/>
            <a:ext cx="3284135" cy="164332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61187CA-1AEA-75D4-B509-240E7CD33211}"/>
              </a:ext>
            </a:extLst>
          </p:cNvPr>
          <p:cNvSpPr txBox="1"/>
          <p:nvPr/>
        </p:nvSpPr>
        <p:spPr>
          <a:xfrm>
            <a:off x="4231651" y="1834202"/>
            <a:ext cx="3538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Veille technologique et informative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6EB2C0C-62DB-1F25-25A7-6746D4075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03" y="2712108"/>
            <a:ext cx="3285067" cy="18478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1EF477B-65D3-DA7F-6370-736FD6F20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717" y="2712108"/>
            <a:ext cx="3285067" cy="184785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44907D3-F31F-84E6-F206-9E5B6E6ED3E5}"/>
              </a:ext>
            </a:extLst>
          </p:cNvPr>
          <p:cNvSpPr txBox="1"/>
          <p:nvPr/>
        </p:nvSpPr>
        <p:spPr>
          <a:xfrm>
            <a:off x="7705717" y="4882551"/>
            <a:ext cx="3467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Feedly</a:t>
            </a:r>
            <a:r>
              <a:rPr lang="fr-FR" b="1" dirty="0"/>
              <a:t> est un agrégateur de contenu qui permet de rassembler des flux RSS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5809C34-A485-C3B1-42B2-08461A462B2D}"/>
              </a:ext>
            </a:extLst>
          </p:cNvPr>
          <p:cNvSpPr txBox="1"/>
          <p:nvPr/>
        </p:nvSpPr>
        <p:spPr>
          <a:xfrm>
            <a:off x="755526" y="4882551"/>
            <a:ext cx="39898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Wakelet</a:t>
            </a:r>
            <a:r>
              <a:rPr lang="fr-FR" b="1" dirty="0"/>
              <a:t> est un outil de curation </a:t>
            </a:r>
          </a:p>
          <a:p>
            <a:r>
              <a:rPr lang="fr-FR" b="1" dirty="0"/>
              <a:t>de contenu qui permet aux utilisateurs </a:t>
            </a:r>
          </a:p>
          <a:p>
            <a:r>
              <a:rPr lang="fr-FR" b="1" dirty="0"/>
              <a:t>de collecter, d'organiser et de </a:t>
            </a:r>
          </a:p>
          <a:p>
            <a:r>
              <a:rPr lang="fr-FR" b="1" dirty="0"/>
              <a:t>partager des articles, des vidéos, </a:t>
            </a:r>
          </a:p>
          <a:p>
            <a:r>
              <a:rPr lang="fr-FR" b="1" dirty="0"/>
              <a:t>des images et d'autres contenus en ligne.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EE8EEB-F6A8-5400-50B9-E8058A5D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97CD-139F-4870-84BC-0EE44C28F412}" type="datetime1">
              <a:rPr lang="fr-FR" smtClean="0"/>
              <a:t>10/05/2023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00C854-0384-86CA-BA89-930AF145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999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F624D9C-C577-A0C7-3440-9A807E601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657" y="258566"/>
            <a:ext cx="2926686" cy="1464461"/>
          </a:xfrm>
          <a:prstGeom prst="rect">
            <a:avLst/>
          </a:prstGeom>
        </p:spPr>
      </p:pic>
      <p:pic>
        <p:nvPicPr>
          <p:cNvPr id="3" name="Image 2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1B5998F5-0482-AAC0-9830-309CFADB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73" y="1713935"/>
            <a:ext cx="11462327" cy="450059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26C6810-286C-8946-CB30-34B96E70080A}"/>
              </a:ext>
            </a:extLst>
          </p:cNvPr>
          <p:cNvSpPr txBox="1"/>
          <p:nvPr/>
        </p:nvSpPr>
        <p:spPr>
          <a:xfrm>
            <a:off x="823407" y="2235787"/>
            <a:ext cx="3928383" cy="530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fr-FR" sz="2848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Méthode agile : le </a:t>
            </a:r>
            <a:r>
              <a:rPr lang="fr-FR" sz="2848" b="1" dirty="0"/>
              <a:t>S</a:t>
            </a:r>
            <a:r>
              <a:rPr lang="fr-FR" sz="2848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crum</a:t>
            </a:r>
            <a:endParaRPr lang="fr-FR" sz="3200" b="1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6456F68-097A-E546-7C5E-BC897D532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530C-F356-4F24-9D39-C93F685A54B1}" type="datetime1">
              <a:rPr lang="fr-FR" smtClean="0"/>
              <a:t>10/05/2023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39AEE5-8F54-3B47-3D52-E6D070341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345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F624D9C-C577-A0C7-3440-9A807E601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200" y="95541"/>
            <a:ext cx="3284135" cy="164332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C310896-B390-56ED-2DCE-7C2A4B1DBAD4}"/>
              </a:ext>
            </a:extLst>
          </p:cNvPr>
          <p:cNvSpPr txBox="1"/>
          <p:nvPr/>
        </p:nvSpPr>
        <p:spPr>
          <a:xfrm>
            <a:off x="4225302" y="1703457"/>
            <a:ext cx="358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Les avantages de la méthode Scrum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1F78B0B-FFBF-A813-B2B9-FB472ACDEA62}"/>
              </a:ext>
            </a:extLst>
          </p:cNvPr>
          <p:cNvSpPr txBox="1"/>
          <p:nvPr/>
        </p:nvSpPr>
        <p:spPr>
          <a:xfrm>
            <a:off x="838042" y="2319269"/>
            <a:ext cx="10308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Flexibilité : </a:t>
            </a:r>
            <a:r>
              <a:rPr lang="fr-FR" dirty="0"/>
              <a:t>la méthode Scrum est conçue pour être flexible et permettre </a:t>
            </a:r>
          </a:p>
          <a:p>
            <a:r>
              <a:rPr lang="fr-FR" dirty="0"/>
              <a:t>une adaptation rapide aux changements de priorités ou aux nouveaux besoins.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F7C0EEC-DC25-768C-2082-FE88A9C48EA3}"/>
              </a:ext>
            </a:extLst>
          </p:cNvPr>
          <p:cNvSpPr txBox="1"/>
          <p:nvPr/>
        </p:nvSpPr>
        <p:spPr>
          <a:xfrm>
            <a:off x="838042" y="3053858"/>
            <a:ext cx="9251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Amélioration continue : </a:t>
            </a:r>
            <a:r>
              <a:rPr lang="fr-FR" dirty="0"/>
              <a:t>la méthode Scrum favorise une culture d'amélioration continue, en encourageant les membres de l'équipe à réfléchir sur les points forts et les points faibles de chaque sprint, et à apporter des améliorations pour le sprint suivant.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36F9D0-1164-1DA5-DE07-AE39EFFB27A5}"/>
              </a:ext>
            </a:extLst>
          </p:cNvPr>
          <p:cNvSpPr txBox="1"/>
          <p:nvPr/>
        </p:nvSpPr>
        <p:spPr>
          <a:xfrm>
            <a:off x="838042" y="4065446"/>
            <a:ext cx="10103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Livraison rapide de fonctionnalités : </a:t>
            </a:r>
            <a:r>
              <a:rPr lang="fr-FR" dirty="0"/>
              <a:t>la méthode Scrum permet de livrer des fonctionnalités rapidement </a:t>
            </a:r>
          </a:p>
          <a:p>
            <a:r>
              <a:rPr lang="fr-FR" dirty="0"/>
              <a:t>même sur des projets complexes. En travaillant par sprints, l'équipe peut se concentrer sur les </a:t>
            </a:r>
          </a:p>
          <a:p>
            <a:r>
              <a:rPr lang="fr-FR" dirty="0"/>
              <a:t>fonctionnalités les plus importantes et livrer des versions fonctionnelles du produit tout au long du projet.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74033B8-3DF6-0B5E-CCDA-1B190039E9B2}"/>
              </a:ext>
            </a:extLst>
          </p:cNvPr>
          <p:cNvSpPr txBox="1"/>
          <p:nvPr/>
        </p:nvSpPr>
        <p:spPr>
          <a:xfrm>
            <a:off x="838042" y="5765456"/>
            <a:ext cx="1267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En somme, la méthode Scrum en milieu professionnel permet de gérer les projets de manière flexible, </a:t>
            </a:r>
          </a:p>
          <a:p>
            <a:r>
              <a:rPr lang="fr-FR" i="1" dirty="0"/>
              <a:t>transparente, collaborative et efficace. Nous sommes en mesure de garantir un contact permanent avec le client.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C31E5BC6-BAE5-654B-D980-9AD4B35B8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A160-5773-497C-A8D5-3C130F9703FF}" type="datetime1">
              <a:rPr lang="fr-FR" smtClean="0"/>
              <a:t>10/05/2023</a:t>
            </a:fld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8F846AD-3FF7-6CA1-F4AB-54876F8D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20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F624D9C-C577-A0C7-3440-9A807E601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47" y="134797"/>
            <a:ext cx="2049324" cy="102544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644165A-25D6-79BE-3108-28DC04B1F457}"/>
              </a:ext>
            </a:extLst>
          </p:cNvPr>
          <p:cNvSpPr txBox="1"/>
          <p:nvPr/>
        </p:nvSpPr>
        <p:spPr>
          <a:xfrm>
            <a:off x="2967156" y="134797"/>
            <a:ext cx="2772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b="1" dirty="0">
                <a:solidFill>
                  <a:prstClr val="black"/>
                </a:solidFill>
                <a:latin typeface="Calibri" panose="020F0502020204030204"/>
              </a:rPr>
              <a:t>Gestion de projet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61366E7-3132-086F-319E-8BB9822DC050}"/>
              </a:ext>
            </a:extLst>
          </p:cNvPr>
          <p:cNvSpPr txBox="1"/>
          <p:nvPr/>
        </p:nvSpPr>
        <p:spPr>
          <a:xfrm>
            <a:off x="2967156" y="658017"/>
            <a:ext cx="543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 la création d’une fonctionnalité jusqu’à sa réalisation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52DC747C-6645-1082-7D8A-A66D7C1AC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47" y="1701071"/>
            <a:ext cx="3183147" cy="8387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59542A76-D3D4-6601-D8F0-1C52D99104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541" y="2981416"/>
            <a:ext cx="3891057" cy="34848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06589CC-44EE-D174-5236-141695B22F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020" y="1494522"/>
            <a:ext cx="4868533" cy="38689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Flèche : virage 12">
            <a:extLst>
              <a:ext uri="{FF2B5EF4-FFF2-40B4-BE49-F238E27FC236}">
                <a16:creationId xmlns:a16="http://schemas.microsoft.com/office/drawing/2014/main" id="{601993ED-7AEE-364B-20E4-5E80473CAA6A}"/>
              </a:ext>
            </a:extLst>
          </p:cNvPr>
          <p:cNvSpPr/>
          <p:nvPr/>
        </p:nvSpPr>
        <p:spPr>
          <a:xfrm flipV="1">
            <a:off x="1363484" y="2611307"/>
            <a:ext cx="914502" cy="163538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Flèche : virage 13">
            <a:extLst>
              <a:ext uri="{FF2B5EF4-FFF2-40B4-BE49-F238E27FC236}">
                <a16:creationId xmlns:a16="http://schemas.microsoft.com/office/drawing/2014/main" id="{7913568E-E1FE-4474-89B2-9865FC2F1DC7}"/>
              </a:ext>
            </a:extLst>
          </p:cNvPr>
          <p:cNvSpPr/>
          <p:nvPr/>
        </p:nvSpPr>
        <p:spPr>
          <a:xfrm rot="16200000" flipV="1">
            <a:off x="7319623" y="4559239"/>
            <a:ext cx="914502" cy="275150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714445-FE44-AB18-B5F9-FF8808116572}"/>
              </a:ext>
            </a:extLst>
          </p:cNvPr>
          <p:cNvSpPr/>
          <p:nvPr/>
        </p:nvSpPr>
        <p:spPr>
          <a:xfrm>
            <a:off x="1302589" y="2120436"/>
            <a:ext cx="1423358" cy="182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348D6B5-B46F-59DB-9AF0-85E2D9E3B5CE}"/>
              </a:ext>
            </a:extLst>
          </p:cNvPr>
          <p:cNvSpPr txBox="1"/>
          <p:nvPr/>
        </p:nvSpPr>
        <p:spPr>
          <a:xfrm>
            <a:off x="3355989" y="1840846"/>
            <a:ext cx="184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La fonctionnalité souhaitée par le client…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9E53E33-F79A-EC33-0E85-EFD98D4586E3}"/>
              </a:ext>
            </a:extLst>
          </p:cNvPr>
          <p:cNvSpPr txBox="1"/>
          <p:nvPr/>
        </p:nvSpPr>
        <p:spPr>
          <a:xfrm>
            <a:off x="166447" y="4399472"/>
            <a:ext cx="1996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… nous la convertissons en un objectif, nous y ajoutons les contraintes avec lesquelles travailler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16A6E82-5E50-BA8A-BAE6-19D2167DB7DC}"/>
              </a:ext>
            </a:extLst>
          </p:cNvPr>
          <p:cNvSpPr txBox="1"/>
          <p:nvPr/>
        </p:nvSpPr>
        <p:spPr>
          <a:xfrm>
            <a:off x="9014604" y="5704158"/>
            <a:ext cx="3089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Nous réfléchissons ensuite aux </a:t>
            </a:r>
          </a:p>
          <a:p>
            <a:r>
              <a:rPr lang="fr-FR" sz="1200" dirty="0"/>
              <a:t>solutions techniques permettant la réalisation </a:t>
            </a:r>
          </a:p>
          <a:p>
            <a:r>
              <a:rPr lang="fr-FR" sz="1200" dirty="0"/>
              <a:t>par les développeurs de cet objectif. 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E01A35A-F26A-C0AF-2C30-FF92B63D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E9FB2-8DB6-4828-BF9D-97971CBF2278}" type="datetime1">
              <a:rPr lang="fr-FR" smtClean="0"/>
              <a:t>10/05/2023</a:t>
            </a:fld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8C03CB-8BB4-B879-1F50-947DED25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4430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</TotalTime>
  <Words>472</Words>
  <Application>Microsoft Office PowerPoint</Application>
  <PresentationFormat>Grand écran</PresentationFormat>
  <Paragraphs>97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florent guyard</dc:creator>
  <cp:lastModifiedBy>florent guyard</cp:lastModifiedBy>
  <cp:revision>18</cp:revision>
  <dcterms:created xsi:type="dcterms:W3CDTF">2023-05-05T07:53:54Z</dcterms:created>
  <dcterms:modified xsi:type="dcterms:W3CDTF">2023-05-10T20:01:50Z</dcterms:modified>
</cp:coreProperties>
</file>