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62" r:id="rId3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65" d="100"/>
          <a:sy n="65" d="100"/>
        </p:scale>
        <p:origin x="48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10/01/2024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10/01/2024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6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ogad/MKP/blob/main/results_notebook.html" TargetMode="External"/><Relationship Id="rId2" Type="http://schemas.openxmlformats.org/officeDocument/2006/relationships/hyperlink" Target="https://github.com/damogad/MKP/blob/main/results_notebook.R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amogad/MK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brunel.ac.uk/~mastjjb/jeb/orlib/files/mknap1.tx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842530"/>
            <a:ext cx="4941771" cy="212804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knapsack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r" rtl="0"/>
            <a:r>
              <a:rPr lang="es-ES" b="1" dirty="0" err="1"/>
              <a:t>Author</a:t>
            </a:r>
            <a:r>
              <a:rPr lang="es-ES" b="1" dirty="0"/>
              <a:t>: David Mora Garrido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F3DC5B-6A9B-0103-57A9-27A078C9EDC0}"/>
              </a:ext>
            </a:extLst>
          </p:cNvPr>
          <p:cNvSpPr txBox="1"/>
          <p:nvPr/>
        </p:nvSpPr>
        <p:spPr>
          <a:xfrm>
            <a:off x="4318686" y="4970572"/>
            <a:ext cx="703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i="1" dirty="0"/>
              <a:t>Resolución de problemas con metaheurísticas</a:t>
            </a:r>
          </a:p>
          <a:p>
            <a:pPr algn="r"/>
            <a:r>
              <a:rPr lang="es-ES" sz="1600" i="1" dirty="0"/>
              <a:t>Master Universitario en Investigación en Inteligencia Artificial (UIMP)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87033" y="1368304"/>
            <a:ext cx="9826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ssGA</a:t>
            </a:r>
            <a:r>
              <a:rPr lang="en-US" dirty="0"/>
              <a:t> is executed 30 times for each combination of hyperparameters (</a:t>
            </a:r>
            <a:r>
              <a:rPr lang="en-US" dirty="0" err="1"/>
              <a:t>crossover+mutation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hypothesis testing: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Parametric methods: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Shapiro-Wilk normality 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ANOVA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Non-parametric methods: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Kruskal-Wallis 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Wilcoxon rank-sum test (Mann-Whitney U test) with [</a:t>
            </a:r>
            <a:r>
              <a:rPr lang="en-US" dirty="0" err="1"/>
              <a:t>Benjamini</a:t>
            </a:r>
            <a:r>
              <a:rPr lang="en-US" dirty="0"/>
              <a:t> and Hochberg, 1995] correction to avoid inflating the Type I error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variables: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study: relative deviation from the target fitness -&gt; (target – obtained)/target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study: number of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0.02</a:t>
            </a:r>
            <a:r>
              <a:rPr lang="en-US" dirty="0"/>
              <a:t> level of significance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5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468739" y="1032774"/>
            <a:ext cx="106060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/>
              <a:t>Processing/</a:t>
            </a:r>
            <a:r>
              <a:rPr lang="es-ES" sz="1700" dirty="0" err="1"/>
              <a:t>evaluation</a:t>
            </a:r>
            <a:r>
              <a:rPr lang="es-ES" sz="1700" dirty="0"/>
              <a:t> </a:t>
            </a:r>
            <a:r>
              <a:rPr lang="es-ES" sz="1700" dirty="0" err="1"/>
              <a:t>of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results</a:t>
            </a:r>
            <a:r>
              <a:rPr lang="es-ES" sz="1700" dirty="0"/>
              <a:t> in R</a:t>
            </a:r>
            <a:r>
              <a:rPr lang="en-US" sz="1700" dirty="0"/>
              <a:t>: </a:t>
            </a:r>
            <a:r>
              <a:rPr lang="en-US" sz="1700" dirty="0">
                <a:hlinkClick r:id="rId2"/>
              </a:rPr>
              <a:t>https://github.com/damogad/MKP/blob/main/results_notebook.Rmd</a:t>
            </a:r>
            <a:endParaRPr lang="en-US" sz="1700" dirty="0"/>
          </a:p>
          <a:p>
            <a:r>
              <a:rPr lang="en-US" sz="1700" dirty="0"/>
              <a:t>Already generated output (html): </a:t>
            </a:r>
            <a:r>
              <a:rPr lang="en-US" sz="1700" dirty="0">
                <a:hlinkClick r:id="rId3"/>
              </a:rPr>
              <a:t>https://github.com/damogad/MKP/blob/main/results_notebook.html</a:t>
            </a:r>
            <a:endParaRPr lang="en-US" sz="1700" dirty="0"/>
          </a:p>
          <a:p>
            <a:r>
              <a:rPr lang="en-US" sz="1700" dirty="0"/>
              <a:t> </a:t>
            </a:r>
            <a:endParaRPr lang="es-ES" sz="1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63B5AE-B320-A4E0-0CCD-7CEE6F4B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963" y="1689742"/>
            <a:ext cx="4868074" cy="46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527355" y="1300691"/>
            <a:ext cx="98264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Graphical</a:t>
            </a:r>
            <a:r>
              <a:rPr lang="es-ES" dirty="0"/>
              <a:t> </a:t>
            </a:r>
            <a:r>
              <a:rPr lang="es-ES" dirty="0" err="1"/>
              <a:t>depiction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combination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crossover and </a:t>
            </a:r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probabilities</a:t>
            </a:r>
            <a:r>
              <a:rPr lang="es-ES" dirty="0"/>
              <a:t> (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):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See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similarities</a:t>
            </a:r>
            <a:r>
              <a:rPr lang="es-ES" b="1" dirty="0"/>
              <a:t>/</a:t>
            </a:r>
            <a:r>
              <a:rPr lang="es-ES" b="1" dirty="0" err="1"/>
              <a:t>pattern</a:t>
            </a:r>
            <a:r>
              <a:rPr lang="es-ES" b="1" dirty="0"/>
              <a:t>?</a:t>
            </a:r>
            <a:endParaRPr lang="en-US" b="1" dirty="0"/>
          </a:p>
        </p:txBody>
      </p: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67B9B55-4DB0-444B-25FC-DC4BD4D7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75" y="2134885"/>
            <a:ext cx="7373849" cy="36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952925" y="3268925"/>
            <a:ext cx="357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Crossover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seem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…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AD65E6-DDCE-20B8-F542-5645AFCD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85" y="1112905"/>
            <a:ext cx="6877074" cy="54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4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952925" y="3268925"/>
            <a:ext cx="357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b="1" dirty="0" err="1"/>
              <a:t>does</a:t>
            </a:r>
            <a:r>
              <a:rPr lang="es-ES" dirty="0"/>
              <a:t> </a:t>
            </a:r>
            <a:r>
              <a:rPr lang="es-ES" dirty="0" err="1"/>
              <a:t>seem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influence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obtained</a:t>
            </a:r>
            <a:r>
              <a:rPr lang="es-ES" dirty="0"/>
              <a:t> fitness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B58396-66D4-8DB4-F470-A420F164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54" y="1191857"/>
            <a:ext cx="6613354" cy="52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344353" y="1106272"/>
            <a:ext cx="979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of assumptions: </a:t>
            </a:r>
            <a:r>
              <a:rPr lang="en-US" b="1" dirty="0"/>
              <a:t>hypothesis tests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Shapiro-Wilk normality test: null hypothesis rejected for most combinations, for the 3 instances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12FB3-A9E1-2DDF-0A5C-33E67510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22" y="2227886"/>
            <a:ext cx="6613338" cy="38363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DA460C-B100-B784-4F1E-3C023EA06537}"/>
              </a:ext>
            </a:extLst>
          </p:cNvPr>
          <p:cNvSpPr txBox="1"/>
          <p:nvPr/>
        </p:nvSpPr>
        <p:spPr>
          <a:xfrm>
            <a:off x="6096000" y="5987018"/>
            <a:ext cx="12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344353" y="1106272"/>
            <a:ext cx="101770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of assumptions: </a:t>
            </a:r>
            <a:r>
              <a:rPr lang="en-US" b="1" dirty="0"/>
              <a:t>hypothesis tests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Kruskal-Wallis test on the equality of the deviation from the optimal among all the combinations of crossover + mutation probabilities: null hypothesis rejected for the 3 instances 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ym typeface="Wingdings" panose="05000000000000000000" pitchFamily="2" charset="2"/>
              </a:rPr>
              <a:t>the distribution of at least one combination is not the same as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ym typeface="Wingdings" panose="05000000000000000000" pitchFamily="2" charset="2"/>
            </a:endParaRPr>
          </a:p>
          <a:p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ym typeface="Wingdings" panose="05000000000000000000" pitchFamily="2" charset="2"/>
              </a:rPr>
              <a:t>Next step: Wilcoxon rank-sum test between every pair (300 total tests) with BH correction  </a:t>
            </a:r>
            <a:r>
              <a:rPr lang="en-US" sz="1700" b="1" dirty="0">
                <a:sym typeface="Wingdings" panose="05000000000000000000" pitchFamily="2" charset="2"/>
              </a:rPr>
              <a:t>significant number of pairs that are not equal between them </a:t>
            </a:r>
            <a:r>
              <a:rPr lang="en-US" sz="1700" dirty="0">
                <a:sym typeface="Wingdings" panose="05000000000000000000" pitchFamily="2" charset="2"/>
              </a:rPr>
              <a:t>(</a:t>
            </a:r>
            <a:r>
              <a:rPr lang="en-US" sz="1700" dirty="0"/>
              <a:t>154, 160 and 186, respectively)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F1E03B-A6D9-FE6C-5E69-A13BEAEC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63" y="2606682"/>
            <a:ext cx="6000453" cy="792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CEB71B-BE26-DF3D-078C-BC9396B2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56" y="4251927"/>
            <a:ext cx="4194357" cy="21044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173B7FF-BC65-C823-8AB8-AEB71E5B1DE1}"/>
              </a:ext>
            </a:extLst>
          </p:cNvPr>
          <p:cNvSpPr txBox="1"/>
          <p:nvPr/>
        </p:nvSpPr>
        <p:spPr>
          <a:xfrm>
            <a:off x="5965673" y="6298115"/>
            <a:ext cx="125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344353" y="1400995"/>
            <a:ext cx="101770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of assumptions: </a:t>
            </a:r>
            <a:r>
              <a:rPr lang="en-US" b="1" dirty="0"/>
              <a:t>hypothesis tests</a:t>
            </a:r>
          </a:p>
          <a:p>
            <a:endParaRPr lang="en-US" b="1" dirty="0"/>
          </a:p>
          <a:p>
            <a:r>
              <a:rPr lang="en-US" sz="1700" dirty="0"/>
              <a:t>But we saw that the crossover probability did not seem to affect the best obtained fitness significantly…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Grouped by crossover probability (only):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Kruskal-Wallis test: null hypothesis not rejected for the 3 instances 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ym typeface="Wingdings" panose="05000000000000000000" pitchFamily="2" charset="2"/>
              </a:rPr>
              <a:t>obtained fitness can be considered equal regardless of the crossover probability (on the tested set of values)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7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Grouped by mutation probability (only):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Kruskal-Wallis test: null hypothesis rejected for the 3 instances 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ym typeface="Wingdings" panose="05000000000000000000" pitchFamily="2" charset="2"/>
              </a:rPr>
              <a:t>at least one mutation probability yields a different fitness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sym typeface="Wingdings" panose="05000000000000000000" pitchFamily="2" charset="2"/>
              </a:rPr>
              <a:t>Wilcoxon rank-sum tests (5 mutation probabilities = 10 pairs to be tested)  10, 9 and 10 tests are rejected, respectively, so </a:t>
            </a:r>
            <a:r>
              <a:rPr lang="en-US" sz="1700" b="1" dirty="0">
                <a:sym typeface="Wingdings" panose="05000000000000000000" pitchFamily="2" charset="2"/>
              </a:rPr>
              <a:t>there’s a significant influence of the</a:t>
            </a: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b="1" dirty="0">
                <a:sym typeface="Wingdings" panose="05000000000000000000" pitchFamily="2" charset="2"/>
              </a:rPr>
              <a:t>mutation probability on the fitness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986C06-EEA0-B980-77DF-FAE2EB5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97" y="3124320"/>
            <a:ext cx="8066808" cy="10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51257" y="1175640"/>
            <a:ext cx="101025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Numerical results (mean/median/std best fitness, mean/median deviation from optimal) for each mutation probability: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B0EFB1-1063-8ECF-F01B-5E86F43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57" y="1986337"/>
            <a:ext cx="4868336" cy="11037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666B52-F818-19A7-6F29-EDDD025E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58" y="3233035"/>
            <a:ext cx="4910274" cy="11037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BACE6C6-6A32-9093-3EF8-49109E32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61" y="4479733"/>
            <a:ext cx="4866094" cy="111412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CCA48CA-3970-EB09-12BE-13E7EBA1EC5A}"/>
              </a:ext>
            </a:extLst>
          </p:cNvPr>
          <p:cNvSpPr/>
          <p:nvPr/>
        </p:nvSpPr>
        <p:spPr>
          <a:xfrm>
            <a:off x="1310248" y="2279521"/>
            <a:ext cx="4720721" cy="162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3406EE-3B84-7A70-928B-C0C24177013E}"/>
              </a:ext>
            </a:extLst>
          </p:cNvPr>
          <p:cNvSpPr/>
          <p:nvPr/>
        </p:nvSpPr>
        <p:spPr>
          <a:xfrm>
            <a:off x="1310249" y="3814187"/>
            <a:ext cx="4720721" cy="145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E359C4-2BED-1F7C-2AA7-C43B10EC4439}"/>
              </a:ext>
            </a:extLst>
          </p:cNvPr>
          <p:cNvSpPr/>
          <p:nvPr/>
        </p:nvSpPr>
        <p:spPr>
          <a:xfrm>
            <a:off x="1304994" y="5362781"/>
            <a:ext cx="4720721" cy="145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D131335-8A32-1B7C-840E-0C1ABDD5DF7D}"/>
              </a:ext>
            </a:extLst>
          </p:cNvPr>
          <p:cNvSpPr txBox="1"/>
          <p:nvPr/>
        </p:nvSpPr>
        <p:spPr>
          <a:xfrm>
            <a:off x="7111936" y="2355322"/>
            <a:ext cx="3249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Smaller instance, smaller number of expected mutated genes by chance per individual</a:t>
            </a:r>
          </a:p>
          <a:p>
            <a:endParaRPr lang="en-US" dirty="0"/>
          </a:p>
          <a:p>
            <a:r>
              <a:rPr lang="en-US" dirty="0"/>
              <a:t>Medium instance, medium number of expected mutated genes by chance per individual</a:t>
            </a:r>
          </a:p>
          <a:p>
            <a:endParaRPr lang="en-US" dirty="0"/>
          </a:p>
          <a:p>
            <a:r>
              <a:rPr lang="en-US" dirty="0"/>
              <a:t>Larger instance, larger number of expected mutated genes by chance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8398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1</a:t>
            </a:r>
            <a:r>
              <a:rPr lang="en-US" sz="4800" baseline="30000" dirty="0"/>
              <a:t>st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137592" y="1173396"/>
            <a:ext cx="101025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Small and medium instances: negative correlation between the average fitness of last population and the entropy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/>
              <a:t>Large </a:t>
            </a:r>
            <a:r>
              <a:rPr lang="en-US" dirty="0" err="1"/>
              <a:t>instange</a:t>
            </a:r>
            <a:r>
              <a:rPr lang="en-US" dirty="0"/>
              <a:t>: (almost) no correlation between the aforementioned variables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>
                <a:sym typeface="Wingdings" panose="05000000000000000000" pitchFamily="2" charset="2"/>
              </a:rPr>
              <a:t> Greater </a:t>
            </a:r>
            <a:r>
              <a:rPr lang="en-US" dirty="0" err="1">
                <a:sym typeface="Wingdings" panose="05000000000000000000" pitchFamily="2" charset="2"/>
              </a:rPr>
              <a:t>num_items</a:t>
            </a:r>
            <a:r>
              <a:rPr lang="en-US" dirty="0">
                <a:sym typeface="Wingdings" panose="05000000000000000000" pitchFamily="2" charset="2"/>
              </a:rPr>
              <a:t>/knapsacks </a:t>
            </a:r>
            <a:r>
              <a:rPr lang="en-US" dirty="0"/>
              <a:t>may increase the diversity in the genotype?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0024626-2CB3-E336-8C90-0C6E883F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6" y="3322667"/>
            <a:ext cx="10429819" cy="29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460" y="909639"/>
            <a:ext cx="5111750" cy="54402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/>
              <a:t>INDEX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768" y="1688860"/>
            <a:ext cx="8458201" cy="402272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1. </a:t>
            </a:r>
            <a:r>
              <a:rPr lang="es-ES" sz="2400" dirty="0" err="1">
                <a:effectLst/>
              </a:rPr>
              <a:t>Introduction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2. </a:t>
            </a:r>
            <a:r>
              <a:rPr lang="es-ES" sz="2400" dirty="0" err="1">
                <a:effectLst/>
              </a:rPr>
              <a:t>Problem</a:t>
            </a:r>
            <a:r>
              <a:rPr lang="es-ES" sz="2400" dirty="0">
                <a:effectLst/>
              </a:rPr>
              <a:t> </a:t>
            </a:r>
            <a:r>
              <a:rPr lang="es-ES" sz="2400" dirty="0" err="1">
                <a:effectLst/>
              </a:rPr>
              <a:t>formulation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3. </a:t>
            </a:r>
            <a:r>
              <a:rPr lang="es-ES" sz="2400" dirty="0" err="1">
                <a:effectLst/>
              </a:rPr>
              <a:t>ssGA</a:t>
            </a:r>
            <a:r>
              <a:rPr lang="es-ES" sz="2400" dirty="0">
                <a:effectLst/>
              </a:rPr>
              <a:t> </a:t>
            </a:r>
            <a:r>
              <a:rPr lang="es-ES" sz="2400" dirty="0" err="1">
                <a:effectLst/>
              </a:rPr>
              <a:t>implementation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4. </a:t>
            </a:r>
            <a:r>
              <a:rPr lang="es-ES" sz="2400" dirty="0" err="1">
                <a:effectLst/>
              </a:rPr>
              <a:t>Methodology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5. </a:t>
            </a:r>
            <a:r>
              <a:rPr lang="es-ES" sz="2400" dirty="0" err="1">
                <a:effectLst/>
              </a:rPr>
              <a:t>Results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400" dirty="0">
                <a:effectLst/>
              </a:rPr>
              <a:t>6. </a:t>
            </a:r>
            <a:r>
              <a:rPr lang="es-ES" sz="2400" dirty="0" err="1">
                <a:effectLst/>
              </a:rPr>
              <a:t>Conclusions</a:t>
            </a:r>
            <a:endParaRPr lang="es-ES" sz="2400" dirty="0">
              <a:effectLst/>
            </a:endParaRPr>
          </a:p>
          <a:p>
            <a:pPr marL="0" indent="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endParaRPr lang="es-ES" dirty="0">
              <a:effectLst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983804" y="1309689"/>
            <a:ext cx="383438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700" b="1" dirty="0"/>
              <a:t>Small and medium problem instances: same results than 1</a:t>
            </a:r>
            <a:r>
              <a:rPr lang="en-US" sz="1700" b="1" baseline="30000" dirty="0"/>
              <a:t>st</a:t>
            </a:r>
            <a:r>
              <a:rPr lang="en-US" sz="1700" b="1" dirty="0"/>
              <a:t> study</a:t>
            </a:r>
          </a:p>
          <a:p>
            <a:pPr marL="0" lvl="1"/>
            <a:endParaRPr lang="en-US" sz="17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Different crossover probabilities yield similar number of evaluations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Different mutation probabilities yield statistically significant differences in the number of evaluations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For a smaller instance, a smaller number of expected mutated genes on avg. yields less evaluations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Analogously for the medium-sized instance (medium number in the tested set of values)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lvl="1"/>
            <a:r>
              <a:rPr lang="en-US" sz="1700" dirty="0"/>
              <a:t>(tested again with Kruskal-Wallis + Wilcoxon rank-sum tests)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9B62EA-32E0-8E82-90B6-C42BF16D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86" y="1124151"/>
            <a:ext cx="3452444" cy="24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578D97-C349-A5E9-4998-80EF2A39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85" y="3740252"/>
            <a:ext cx="3452445" cy="24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4CC53F-787F-3645-AEB7-D11DFF06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7" y="1124151"/>
            <a:ext cx="3452444" cy="24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CFF63A-DAAE-93F0-F716-18305A92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536" y="3740252"/>
            <a:ext cx="3452445" cy="24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7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77814" y="1309689"/>
            <a:ext cx="10075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Large instance: several peculiarities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fitness was not always reached (‘unfinished’ execution)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max limit of 50000000 evaluations when targeting a fitness value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If not reached, metrics on current state written as result and execution is reset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Reset until obtaining a ‘finished’ execution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We cannot use the unfinished executions for the study (435)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‘Stripped’ results for tests, but number of such executions checked: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Crossover probability: evenly distributed, except for one value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Smaller mutation probability, greater number of unfinished executions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5B494E-4E2F-A8D8-6747-3CC25631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2011"/>
            <a:ext cx="1582621" cy="21212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E7D45D-B8C9-C1A6-36F9-14272539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21" y="4172011"/>
            <a:ext cx="1624050" cy="21212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134C8-428C-F3BC-BBAF-6593A607D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10" y="4160806"/>
            <a:ext cx="1680330" cy="21212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71740A-9EC7-7443-9403-EE6A7A9D1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40" y="4160806"/>
            <a:ext cx="1601268" cy="21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77814" y="1309689"/>
            <a:ext cx="4935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Large instance: several peculiarities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‘Stripped’ results: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Different crossover probabilities yield a different number of evaluations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77411A-76C2-E2BE-40DF-9C0A21E4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56" y="2533772"/>
            <a:ext cx="4679085" cy="990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B988E4-3AE6-B7CE-795F-730D7605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3755313"/>
            <a:ext cx="6278858" cy="19864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EF4BDD-5FE6-B9B5-3818-E3DE4E74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3" y="1196370"/>
            <a:ext cx="4097215" cy="29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4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172306" y="1309689"/>
            <a:ext cx="1037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Large instance: several peculiarities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‘Stripped’ results: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Different mutation probabilities yield a different number of evaluations (already expected)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Thus, as Kruskal-Wallis test for the equality of the number of evaluations of all the </a:t>
            </a:r>
            <a:r>
              <a:rPr lang="en-US" dirty="0" err="1"/>
              <a:t>crossover+mutation</a:t>
            </a:r>
            <a:r>
              <a:rPr lang="en-US" dirty="0"/>
              <a:t> combinations is rejected, given the Wilcoxon test results and the balance between median, mean and variance, best combination is (c=1.0, m=0.08).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9C3CFA-54A2-A315-BEDD-8811D543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0" y="3243189"/>
            <a:ext cx="4384430" cy="31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FF03B7-F3BB-BDAB-B56C-97F090EC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76" y="3243189"/>
            <a:ext cx="6087625" cy="30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172306" y="1309689"/>
            <a:ext cx="1037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Large instance: fairer study</a:t>
            </a:r>
          </a:p>
          <a:p>
            <a:pPr marL="0" lvl="1"/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Relaxation of the problem: trying to get as less unfinished executions as possible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99.5% of the optimal: still many unfinished (77)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99% of the optimal: </a:t>
            </a:r>
            <a:r>
              <a:rPr lang="en-US" u="sng" dirty="0"/>
              <a:t>only 3 unfinished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91713F-03FE-0169-F743-054BAD3E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47" y="2646457"/>
            <a:ext cx="1277858" cy="17127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F05167-36A5-6DE1-3111-3919A6779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56" y="2635252"/>
            <a:ext cx="1356751" cy="17127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C82A7A-5289-D50D-DE32-93169CC8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07" y="2633392"/>
            <a:ext cx="1262719" cy="17127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003502-1136-0C36-F711-1A29AC7B5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233182" y="2646458"/>
            <a:ext cx="1273083" cy="16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0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5874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RESULTS: 2</a:t>
            </a:r>
            <a:r>
              <a:rPr lang="en-US" sz="4800" baseline="30000" dirty="0"/>
              <a:t>nd</a:t>
            </a:r>
            <a:r>
              <a:rPr lang="en-US" sz="4800" dirty="0"/>
              <a:t> study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172306" y="1133844"/>
            <a:ext cx="10374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Large instance: fairer study (99%)</a:t>
            </a:r>
          </a:p>
          <a:p>
            <a:pPr marL="0"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‘Back to normal’: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differences among the tested crossover probabilities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Kruskal-Wallis rejected for the results grouped by mutation probabilities, with Wilcoxon test and numerically aggregated results, best result is obtained with 0.06 (3 expected mutated genes per individual on average)</a:t>
            </a:r>
          </a:p>
          <a:p>
            <a:pPr marL="457200" lvl="2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Mutation probability: 0.06 or 3/50 (now) vs 0.1 or 5/50 (then)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May be caused by the problem being a ‘relaxed’ version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The original problem may be tailored to be hard to get close to the optimal (100%)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Thus, it may be easier to escape a local optimum with a smaller probability than before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464C71-0CAB-6668-C1E4-3CEDC8E7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7" y="4778054"/>
            <a:ext cx="5501923" cy="1402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5FA34D-474D-3195-5A40-2E1AA27B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78" y="4772339"/>
            <a:ext cx="5498124" cy="14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35816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CONCLUSIONS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26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89538" y="1837224"/>
            <a:ext cx="10064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Most</a:t>
            </a:r>
            <a:r>
              <a:rPr lang="en-US" dirty="0"/>
              <a:t> results are very similar when comparing the two studies </a:t>
            </a:r>
            <a:r>
              <a:rPr lang="en-US" dirty="0">
                <a:sym typeface="Wingdings" panose="05000000000000000000" pitchFamily="2" charset="2"/>
              </a:rPr>
              <a:t> fixed number of evaluations is better, time is guaranteed to be bounded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Overall not significant effect of the (tested) crossover probabilities  nature of the problem and number of existing constraints, easier to solve an unfeasible solution by mutating than by applying the crossover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Improvements/future work</a:t>
            </a:r>
          </a:p>
          <a:p>
            <a:r>
              <a:rPr lang="en-US" dirty="0"/>
              <a:t>Applying a ‘repair’ operator or a heuristic in order not to add unfeasible solutions to the population.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[Chu and Beasley, 1998] approach: greedy algorithm based on a DROP phase and an ADD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[Shah, 2020]: </a:t>
            </a:r>
            <a:r>
              <a:rPr lang="en-US" dirty="0" err="1"/>
              <a:t>Lagrangian</a:t>
            </a:r>
            <a:r>
              <a:rPr lang="en-US" dirty="0"/>
              <a:t> multipliers + ‘greedy crossover’</a:t>
            </a:r>
          </a:p>
        </p:txBody>
      </p:sp>
    </p:spTree>
    <p:extLst>
      <p:ext uri="{BB962C8B-B14F-4D97-AF65-F5344CB8AC3E}">
        <p14:creationId xmlns:p14="http://schemas.microsoft.com/office/powerpoint/2010/main" val="354727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35816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REFERENCES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27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289538" y="1837224"/>
            <a:ext cx="10064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Benjamini</a:t>
            </a:r>
            <a:r>
              <a:rPr lang="en-US" dirty="0"/>
              <a:t> and Hochberg, 1995] </a:t>
            </a:r>
            <a:r>
              <a:rPr lang="en-US" dirty="0" err="1"/>
              <a:t>Benjamini</a:t>
            </a:r>
            <a:r>
              <a:rPr lang="en-US" dirty="0"/>
              <a:t>, Y. and Hochberg, Y. (1995). Controlling the false  discovery rate: A practical and powerful approach to multiple testing. Journal of the Royal Statistical Society. Series B (Methodological), 57(1):289–300.</a:t>
            </a:r>
          </a:p>
          <a:p>
            <a:endParaRPr lang="en-US" dirty="0"/>
          </a:p>
          <a:p>
            <a:r>
              <a:rPr lang="en-US" dirty="0"/>
              <a:t>[Chu and Beasley, 1998] Chu, P. and Beasley, J. (1998). A genetic algorithm for the multidimensional knapsack problem. Journal of Heuristics, 4(1):63–86.</a:t>
            </a:r>
          </a:p>
          <a:p>
            <a:endParaRPr lang="en-US" dirty="0"/>
          </a:p>
          <a:p>
            <a:r>
              <a:rPr lang="en-US" dirty="0"/>
              <a:t>[Petersen, 1967] Petersen, C. C. (1967). Computational experience with variants of the </a:t>
            </a:r>
            <a:r>
              <a:rPr lang="en-US" dirty="0" err="1"/>
              <a:t>balas</a:t>
            </a:r>
            <a:r>
              <a:rPr lang="en-US" dirty="0"/>
              <a:t> algorithm applied to the selection of </a:t>
            </a:r>
            <a:r>
              <a:rPr lang="en-US" dirty="0" err="1"/>
              <a:t>rd</a:t>
            </a:r>
            <a:r>
              <a:rPr lang="en-US" dirty="0"/>
              <a:t> projects. Management Science, 13(9):736–</a:t>
            </a:r>
          </a:p>
          <a:p>
            <a:r>
              <a:rPr lang="en-US" dirty="0"/>
              <a:t>750.</a:t>
            </a:r>
          </a:p>
          <a:p>
            <a:endParaRPr lang="en-US" dirty="0"/>
          </a:p>
          <a:p>
            <a:r>
              <a:rPr lang="en-US" dirty="0"/>
              <a:t>[Shah, 2020] Shah, S. (2020). Genetic algorithm for the 0/1 multidimensional knapsack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 err="1"/>
              <a:t>introduction</a:t>
            </a:r>
            <a:endParaRPr lang="es-ES" sz="480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462088"/>
            <a:ext cx="9295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Multidimensional Knapsack Problem</a:t>
            </a:r>
            <a:r>
              <a:rPr lang="en-US" dirty="0"/>
              <a:t>: generalization of the basic binary Knapsack Problem to multiple knapsacks or dimensions.</a:t>
            </a:r>
          </a:p>
          <a:p>
            <a:endParaRPr lang="en-US" dirty="0"/>
          </a:p>
          <a:p>
            <a:r>
              <a:rPr lang="en-US" dirty="0"/>
              <a:t>Given a list of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 items</a:t>
            </a:r>
            <a:r>
              <a:rPr lang="en-US" i="1" dirty="0"/>
              <a:t>, </a:t>
            </a:r>
            <a:r>
              <a:rPr lang="en-US" dirty="0"/>
              <a:t>the profit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dirty="0"/>
              <a:t> for item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dirty="0"/>
              <a:t>, a number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dirty="0"/>
              <a:t> of dimensions (‘knapsacks’), the weight (required capacity)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ij</a:t>
            </a:r>
            <a:r>
              <a:rPr lang="en-US" dirty="0"/>
              <a:t> of item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dirty="0"/>
              <a:t> for knapsack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/>
              <a:t>, and a total per-dimension capacity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i="1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r>
              <a:rPr lang="en-US" dirty="0"/>
              <a:t>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subject to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604246-F0AA-9F6A-4098-F29B22C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08" y="3718677"/>
            <a:ext cx="2354784" cy="8382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1D958E-F56A-C90A-7ED2-C1C72828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25" y="4919620"/>
            <a:ext cx="3208298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95140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/>
              <a:t>DISAMBIGUATION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684825"/>
            <a:ext cx="9295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knapsacks - not to be confused with physical dimensions</a:t>
            </a:r>
          </a:p>
          <a:p>
            <a:endParaRPr lang="en-US" dirty="0"/>
          </a:p>
          <a:p>
            <a:r>
              <a:rPr lang="en-US" dirty="0"/>
              <a:t>When an item is selected, it consumes a certain capacity from </a:t>
            </a:r>
            <a:r>
              <a:rPr lang="en-US" b="1" dirty="0"/>
              <a:t>all</a:t>
            </a:r>
            <a:r>
              <a:rPr lang="en-US" dirty="0"/>
              <a:t> knapsacks/dimensions</a:t>
            </a:r>
          </a:p>
          <a:p>
            <a:endParaRPr lang="en-US" dirty="0"/>
          </a:p>
          <a:p>
            <a:r>
              <a:rPr lang="en-US" dirty="0"/>
              <a:t>Better problem formulation or real use case by [Petersen, 1967]: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item is an R&amp;D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knapsack is a required resource: R&amp;D, marketing, implementation,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R&amp;D project consumes a certain amount of each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resource is limited, there’s a maximum amount or capacity</a:t>
            </a:r>
          </a:p>
        </p:txBody>
      </p:sp>
    </p:spTree>
    <p:extLst>
      <p:ext uri="{BB962C8B-B14F-4D97-AF65-F5344CB8AC3E}">
        <p14:creationId xmlns:p14="http://schemas.microsoft.com/office/powerpoint/2010/main" val="12643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Problem</a:t>
            </a:r>
            <a:r>
              <a:rPr lang="es-ES" sz="3600" dirty="0"/>
              <a:t> </a:t>
            </a:r>
            <a:r>
              <a:rPr lang="es-ES" sz="3600" dirty="0" err="1"/>
              <a:t>formulation</a:t>
            </a:r>
            <a:br>
              <a:rPr lang="es-ES" sz="3600" dirty="0"/>
            </a:br>
            <a:r>
              <a:rPr lang="es-ES" sz="3600" dirty="0"/>
              <a:t>(</a:t>
            </a:r>
            <a:r>
              <a:rPr lang="es-ES" sz="3600" dirty="0" err="1"/>
              <a:t>for</a:t>
            </a:r>
            <a:r>
              <a:rPr lang="es-ES" sz="3600" dirty="0"/>
              <a:t> a GENETIC ALGORITHM)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637933"/>
            <a:ext cx="9295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</a:t>
            </a:r>
            <a:r>
              <a:rPr lang="en-US" b="1" dirty="0" err="1"/>
              <a:t>roblem</a:t>
            </a:r>
            <a:r>
              <a:rPr lang="en-US" b="1" dirty="0"/>
              <a:t> data</a:t>
            </a:r>
            <a:r>
              <a:rPr lang="en-US" dirty="0"/>
              <a:t>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of items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),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profit of the items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...,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),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of knapsacks/dimensions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dirty="0"/>
              <a:t>),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total capacity of each knapsack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...,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dirty="0"/>
              <a:t>),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weight or consumed capacity of each item for each dimension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dirty="0"/>
              <a:t> times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 matrix containing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ij</a:t>
            </a:r>
            <a:r>
              <a:rPr lang="en-US" dirty="0"/>
              <a:t> weights).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 representation</a:t>
            </a:r>
            <a:r>
              <a:rPr lang="en-US" dirty="0"/>
              <a:t>: binary vector of length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, position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dirty="0"/>
              <a:t> is 1 if the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baseline="30000" dirty="0" err="1"/>
              <a:t>th</a:t>
            </a:r>
            <a:r>
              <a:rPr lang="en-US" dirty="0"/>
              <a:t> item is selected, otherwise it’s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Infeasible solutions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the state space depends on the problem instance, upper bounded by 2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7EADE-5072-80A1-94AE-398C6F19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73" y="4762469"/>
            <a:ext cx="2453853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s-ES" sz="4800" dirty="0" err="1"/>
              <a:t>ssGA</a:t>
            </a:r>
            <a:r>
              <a:rPr lang="es-ES" sz="4800" dirty="0"/>
              <a:t> </a:t>
            </a:r>
            <a:r>
              <a:rPr lang="es-ES" sz="4800" dirty="0" err="1"/>
              <a:t>implementation</a:t>
            </a:r>
            <a:endParaRPr lang="es-ES" sz="480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462088"/>
            <a:ext cx="9295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implementation (NEO investigation group, Universidad de Málaga):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scheme: binary tournament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  <a:r>
              <a:rPr lang="es-E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Single-point crossover applied given a probability, only one child is generated.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Mutation: per-gene (bit) evaluation given the specified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Insertion: generated individual replaces the worst individual.</a:t>
            </a:r>
          </a:p>
          <a:p>
            <a:endParaRPr lang="en-US" dirty="0"/>
          </a:p>
          <a:p>
            <a:r>
              <a:rPr lang="en-US" dirty="0"/>
              <a:t>Our modifications/additions: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class (</a:t>
            </a:r>
            <a:r>
              <a:rPr lang="en-US" dirty="0">
                <a:latin typeface="Consolas" panose="020B0609020204030204" pitchFamily="49" charset="0"/>
              </a:rPr>
              <a:t>ProblemMKP.java</a:t>
            </a:r>
            <a:r>
              <a:rPr lang="en-US" dirty="0"/>
              <a:t>) with the required attributes to hold the problem instance data and the functionality to compute whether a solution is feasible and depending on that the fitness (</a:t>
            </a:r>
            <a:r>
              <a:rPr lang="en-US" b="1" dirty="0"/>
              <a:t>infeasible solutions are tolerated, their fitness is -1</a:t>
            </a:r>
            <a:r>
              <a:rPr lang="en-US" dirty="0"/>
              <a:t>).</a:t>
            </a:r>
          </a:p>
          <a:p>
            <a:r>
              <a:rPr lang="en-US" dirty="0"/>
              <a:t>     [Chu and </a:t>
            </a:r>
            <a:r>
              <a:rPr lang="en-US" dirty="0" err="1"/>
              <a:t>Beasly</a:t>
            </a:r>
            <a:r>
              <a:rPr lang="en-US" dirty="0"/>
              <a:t>, 1998] proposes different alternatives to deal with these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functions to carry out the execution/evaluation/gathering of results (</a:t>
            </a:r>
            <a:r>
              <a:rPr lang="en-US" dirty="0">
                <a:latin typeface="Consolas" panose="020B0609020204030204" pitchFamily="49" charset="0"/>
              </a:rPr>
              <a:t>Exe.java</a:t>
            </a:r>
            <a:r>
              <a:rPr lang="en-US" dirty="0"/>
              <a:t>)</a:t>
            </a:r>
          </a:p>
        </p:txBody>
      </p:sp>
      <p:pic>
        <p:nvPicPr>
          <p:cNvPr id="1026" name="Picture 2" descr="logo NEO">
            <a:extLst>
              <a:ext uri="{FF2B5EF4-FFF2-40B4-BE49-F238E27FC236}">
                <a16:creationId xmlns:a16="http://schemas.microsoft.com/office/drawing/2014/main" id="{7C6A3F51-D77E-B9AA-5AAB-DBCC6BC6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47" y="1179056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EDF4A81-AF75-55D3-D1B1-CB98F8E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42" y="5361111"/>
            <a:ext cx="1716337" cy="9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B520D8-2CBF-6DEC-3CCD-A3381A1A5162}"/>
              </a:ext>
            </a:extLst>
          </p:cNvPr>
          <p:cNvSpPr txBox="1"/>
          <p:nvPr/>
        </p:nvSpPr>
        <p:spPr>
          <a:xfrm>
            <a:off x="4542044" y="5556131"/>
            <a:ext cx="55450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https://github.com/damogad/MKP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C0E075-4474-1462-50F3-54A3A11C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998009"/>
            <a:ext cx="11857748" cy="48619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D60037D-360B-E2B0-B99F-62F08D4288BC}"/>
              </a:ext>
            </a:extLst>
          </p:cNvPr>
          <p:cNvSpPr txBox="1"/>
          <p:nvPr/>
        </p:nvSpPr>
        <p:spPr>
          <a:xfrm>
            <a:off x="10550769" y="4583723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.jar 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E15494-12A4-9C6D-B960-3ADECB5CF20F}"/>
              </a:ext>
            </a:extLst>
          </p:cNvPr>
          <p:cNvSpPr txBox="1"/>
          <p:nvPr/>
        </p:nvSpPr>
        <p:spPr>
          <a:xfrm>
            <a:off x="1793628" y="4256892"/>
            <a:ext cx="650631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instructions on how to execute (compiled or .jar), used input parameters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97B4E2-0CAF-04C1-01A9-5D41A2CEDEE7}"/>
              </a:ext>
            </a:extLst>
          </p:cNvPr>
          <p:cNvSpPr txBox="1"/>
          <p:nvPr/>
        </p:nvSpPr>
        <p:spPr>
          <a:xfrm>
            <a:off x="2713890" y="5042205"/>
            <a:ext cx="359312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 notebook executable in RStudio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BEAC0E-B283-AD9F-46D8-F345F853EFB6}"/>
              </a:ext>
            </a:extLst>
          </p:cNvPr>
          <p:cNvSpPr txBox="1"/>
          <p:nvPr/>
        </p:nvSpPr>
        <p:spPr>
          <a:xfrm>
            <a:off x="2713890" y="5451097"/>
            <a:ext cx="359312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html output of the R notebook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D38419-0180-45AF-B089-D992C3037FAD}"/>
              </a:ext>
            </a:extLst>
          </p:cNvPr>
          <p:cNvSpPr txBox="1"/>
          <p:nvPr/>
        </p:nvSpPr>
        <p:spPr>
          <a:xfrm>
            <a:off x="2198074" y="3096881"/>
            <a:ext cx="359312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code implementation of the </a:t>
            </a:r>
            <a:r>
              <a:rPr lang="en-US" sz="1600" dirty="0" err="1">
                <a:solidFill>
                  <a:srgbClr val="FF0000"/>
                </a:solidFill>
              </a:rPr>
              <a:t>ssGA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AE9FE7-7503-5970-BF36-15F44D0C032A}"/>
              </a:ext>
            </a:extLst>
          </p:cNvPr>
          <p:cNvSpPr txBox="1"/>
          <p:nvPr/>
        </p:nvSpPr>
        <p:spPr>
          <a:xfrm>
            <a:off x="2198074" y="3489537"/>
            <a:ext cx="359312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</a:t>
            </a:r>
            <a:r>
              <a:rPr lang="en-US" sz="1600" dirty="0" err="1">
                <a:solidFill>
                  <a:srgbClr val="FF0000"/>
                </a:solidFill>
              </a:rPr>
              <a:t>ontains</a:t>
            </a:r>
            <a:r>
              <a:rPr lang="en-US" sz="1600" dirty="0">
                <a:solidFill>
                  <a:srgbClr val="FF0000"/>
                </a:solidFill>
              </a:rPr>
              <a:t> .csv with all the results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D71181-96C7-33EC-C9A8-23A5A7D4F05B}"/>
              </a:ext>
            </a:extLst>
          </p:cNvPr>
          <p:cNvSpPr txBox="1"/>
          <p:nvPr/>
        </p:nvSpPr>
        <p:spPr>
          <a:xfrm>
            <a:off x="2198073" y="2724371"/>
            <a:ext cx="389792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input .</a:t>
            </a:r>
            <a:r>
              <a:rPr lang="es-ES" sz="1600" dirty="0" err="1">
                <a:solidFill>
                  <a:srgbClr val="FF0000"/>
                </a:solidFill>
              </a:rPr>
              <a:t>txt</a:t>
            </a:r>
            <a:r>
              <a:rPr lang="es-ES" sz="1600" dirty="0">
                <a:solidFill>
                  <a:srgbClr val="FF0000"/>
                </a:solidFill>
              </a:rPr>
              <a:t> file </a:t>
            </a:r>
            <a:r>
              <a:rPr lang="es-ES" sz="1600" dirty="0" err="1">
                <a:solidFill>
                  <a:srgbClr val="FF0000"/>
                </a:solidFill>
              </a:rPr>
              <a:t>with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all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the</a:t>
            </a:r>
            <a:r>
              <a:rPr lang="es-ES" sz="1600" dirty="0">
                <a:solidFill>
                  <a:srgbClr val="FF0000"/>
                </a:solidFill>
              </a:rPr>
              <a:t> MKP </a:t>
            </a:r>
            <a:r>
              <a:rPr lang="es-ES" sz="1600" dirty="0" err="1">
                <a:solidFill>
                  <a:srgbClr val="FF0000"/>
                </a:solidFill>
              </a:rPr>
              <a:t>instances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1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95140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684825"/>
            <a:ext cx="9295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Employed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3 </a:t>
            </a:r>
            <a:r>
              <a:rPr lang="en-US" dirty="0"/>
              <a:t>different</a:t>
            </a:r>
            <a:r>
              <a:rPr lang="es-ES" dirty="0"/>
              <a:t> </a:t>
            </a:r>
            <a:r>
              <a:rPr lang="en-US" dirty="0"/>
              <a:t>different instances, each of a different relative size (small, medium, large), extracted from [Petersen, 1967]. 3</a:t>
            </a:r>
            <a:r>
              <a:rPr lang="en-US" baseline="30000" dirty="0"/>
              <a:t>rd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problems in </a:t>
            </a:r>
            <a:r>
              <a:rPr lang="en-US" dirty="0">
                <a:hlinkClick r:id="rId2"/>
              </a:rPr>
              <a:t>http://people.brunel.ac.uk/~mastjjb/jeb/orlib/files/mknap1.txt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Fixed population size: 100, 100 and 200,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studies: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Fixed number of evaluations: evaluate obtained fitness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Reach the optimal fitness: evaluate the needed number of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candidates/combinations of these hyperparameters: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Crossover probability: {0.6, 0.7, 0.8, 0.9, 1.0}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Mutation probability: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dirty="0"/>
              <a:t> /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, where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dirty="0"/>
              <a:t> is {1, 2, 3, 4, 5} and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 is the number of items (number of genes). Meaning: average expected number of mutated genes per individual.</a:t>
            </a:r>
          </a:p>
        </p:txBody>
      </p:sp>
    </p:spTree>
    <p:extLst>
      <p:ext uri="{BB962C8B-B14F-4D97-AF65-F5344CB8AC3E}">
        <p14:creationId xmlns:p14="http://schemas.microsoft.com/office/powerpoint/2010/main" val="190305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F9D4-4794-18A8-98EE-529C1F0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95140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307DC1F-65C0-027A-4A12-FEDCB97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427A75-D1BD-8BBD-8630-C0D6845B4AC7}"/>
              </a:ext>
            </a:extLst>
          </p:cNvPr>
          <p:cNvSpPr txBox="1"/>
          <p:nvPr/>
        </p:nvSpPr>
        <p:spPr>
          <a:xfrm>
            <a:off x="1627000" y="1684825"/>
            <a:ext cx="9295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Required number of evaluations (2</a:t>
            </a:r>
            <a:r>
              <a:rPr lang="en-US" baseline="30000" dirty="0"/>
              <a:t>nd</a:t>
            </a:r>
            <a:r>
              <a:rPr lang="en-US" dirty="0"/>
              <a:t> study). 1</a:t>
            </a:r>
            <a:r>
              <a:rPr lang="en-US" baseline="30000" dirty="0"/>
              <a:t>st</a:t>
            </a:r>
            <a:r>
              <a:rPr lang="en-US" dirty="0"/>
              <a:t> study: 1000, 10000 and 1000000, respectively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Fitness of the best individual in the last population. Relevant for both studies, as we may obtain an ‘unfinished’ execution in the 2</a:t>
            </a:r>
            <a:r>
              <a:rPr lang="en-US" baseline="30000" dirty="0"/>
              <a:t>nd</a:t>
            </a:r>
            <a:r>
              <a:rPr lang="en-US" dirty="0"/>
              <a:t> study (50000000 max. evaluations).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Average fitness in the complete last population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Measure of the variety in the last population genotype: Shannon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           where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8C31D9-877D-C1A9-17FF-8114B05B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37" y="3918992"/>
            <a:ext cx="1226926" cy="7315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FB6EB8-B6CE-EC86-E1F7-C062D76E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11" y="5063387"/>
            <a:ext cx="513632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4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{830A3A71-7629-4F4B-8096-38FEC754F0B1}tf67328976_win32</Template>
  <TotalTime>275</TotalTime>
  <Words>2047</Words>
  <Application>Microsoft Office PowerPoint</Application>
  <PresentationFormat>Panorámica</PresentationFormat>
  <Paragraphs>274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Courier New</vt:lpstr>
      <vt:lpstr>Tenorite</vt:lpstr>
      <vt:lpstr>Times New Roman</vt:lpstr>
      <vt:lpstr>Wingdings</vt:lpstr>
      <vt:lpstr>Tema de Office</vt:lpstr>
      <vt:lpstr>Practical study of a basic genetic algorithm on the knapsack problem</vt:lpstr>
      <vt:lpstr>INDEX</vt:lpstr>
      <vt:lpstr>introduction</vt:lpstr>
      <vt:lpstr>DISAMBIGUATION</vt:lpstr>
      <vt:lpstr>Problem formulation (for a GENETIC ALGORITHM)</vt:lpstr>
      <vt:lpstr>ssGA implementation</vt:lpstr>
      <vt:lpstr>Presentación de PowerPoint</vt:lpstr>
      <vt:lpstr>methodology</vt:lpstr>
      <vt:lpstr>methodology</vt:lpstr>
      <vt:lpstr>methodology</vt:lpstr>
      <vt:lpstr>RESULTS</vt:lpstr>
      <vt:lpstr>RESULTS: 1st study</vt:lpstr>
      <vt:lpstr>RESULTS: 1st study</vt:lpstr>
      <vt:lpstr>RESULTS: 1st study</vt:lpstr>
      <vt:lpstr>RESULTS: 1st study</vt:lpstr>
      <vt:lpstr>RESULTS: 1st study</vt:lpstr>
      <vt:lpstr>RESULTS: 1st study</vt:lpstr>
      <vt:lpstr>RESULTS: 1st study</vt:lpstr>
      <vt:lpstr>RESULTS: 1st study</vt:lpstr>
      <vt:lpstr>RESULTS: 2nd study</vt:lpstr>
      <vt:lpstr>RESULTS: 2nd study</vt:lpstr>
      <vt:lpstr>RESULTS: 2nd study</vt:lpstr>
      <vt:lpstr>RESULTS: 2nd study</vt:lpstr>
      <vt:lpstr>RESULTS: 2nd study</vt:lpstr>
      <vt:lpstr>RESULTS: 2nd study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study of a basic genetic algorithm on the knapsack problem</dc:title>
  <dc:creator>David Mora Garrido</dc:creator>
  <cp:lastModifiedBy>David Mora Garrido</cp:lastModifiedBy>
  <cp:revision>18</cp:revision>
  <dcterms:created xsi:type="dcterms:W3CDTF">2024-01-09T20:46:49Z</dcterms:created>
  <dcterms:modified xsi:type="dcterms:W3CDTF">2024-01-11T00:18:57Z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