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7"/>
  </p:normalViewPr>
  <p:slideViewPr>
    <p:cSldViewPr snapToGrid="0">
      <p:cViewPr varScale="1">
        <p:scale>
          <a:sx n="92" d="100"/>
          <a:sy n="92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5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5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5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5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033D482-1106-4B45-8F56-23771DB06057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1/5/17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5" name="TextShape 4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4BCD5C-05E4-401B-B839-1C1CD6DD53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D67DDD4-2C82-4678-9BC7-766CAD13AEB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1/5/17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9" name="TextShape 4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4550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D67DDD4-2C82-4678-9BC7-766CAD13AEB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1/5/17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9" name="TextShape 4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5485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D67DDD4-2C82-4678-9BC7-766CAD13AEB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1/5/17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9" name="TextShape 4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D67DDD4-2C82-4678-9BC7-766CAD13AEB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1/5/17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9" name="TextShape 4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894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D67DDD4-2C82-4678-9BC7-766CAD13AEB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1/5/17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9" name="TextShape 4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1318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D67DDD4-2C82-4678-9BC7-766CAD13AEB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1/5/17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9" name="TextShape 4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0667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D67DDD4-2C82-4678-9BC7-766CAD13AEB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1/5/17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9" name="TextShape 4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3408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D67DDD4-2C82-4678-9BC7-766CAD13AEB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1/5/17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9" name="TextShape 4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6509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D67DDD4-2C82-4678-9BC7-766CAD13AEB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1/5/17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9" name="TextShape 4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0573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D67DDD4-2C82-4678-9BC7-766CAD13AEB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1/5/17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9" name="TextShape 4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2029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77120" y="333360"/>
            <a:ext cx="9860040" cy="514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16161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77120" y="1306800"/>
            <a:ext cx="5828040" cy="2315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77120" y="3842640"/>
            <a:ext cx="5828040" cy="2315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77120" y="333360"/>
            <a:ext cx="9860040" cy="514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16161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77120" y="1306800"/>
            <a:ext cx="2844000" cy="2315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163680" y="1306800"/>
            <a:ext cx="2844000" cy="2315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63680" y="3842640"/>
            <a:ext cx="2844000" cy="2315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77120" y="3842640"/>
            <a:ext cx="2844000" cy="2315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77120" y="333360"/>
            <a:ext cx="9860040" cy="514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16161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77120" y="1306800"/>
            <a:ext cx="5828040" cy="485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77120" y="1306800"/>
            <a:ext cx="5828040" cy="485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176760" y="1409400"/>
            <a:ext cx="5828040" cy="464976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176760" y="1409400"/>
            <a:ext cx="5828040" cy="464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77120" y="333360"/>
            <a:ext cx="9860040" cy="514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16161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77120" y="1306800"/>
            <a:ext cx="5828040" cy="485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77120" y="333360"/>
            <a:ext cx="9860040" cy="514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16161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77120" y="1306800"/>
            <a:ext cx="5828040" cy="485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77120" y="333360"/>
            <a:ext cx="9860040" cy="514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16161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77120" y="1306800"/>
            <a:ext cx="2844000" cy="485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3163680" y="1306800"/>
            <a:ext cx="2844000" cy="485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77120" y="333360"/>
            <a:ext cx="9860040" cy="514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16161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77120" y="333360"/>
            <a:ext cx="9860040" cy="2384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77120" y="333360"/>
            <a:ext cx="9860040" cy="514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16161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77120" y="1306800"/>
            <a:ext cx="2844000" cy="2315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177120" y="3842640"/>
            <a:ext cx="2844000" cy="2315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3163680" y="1306800"/>
            <a:ext cx="2844000" cy="485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77120" y="333360"/>
            <a:ext cx="9860040" cy="514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16161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77120" y="1306800"/>
            <a:ext cx="5828040" cy="485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77120" y="333360"/>
            <a:ext cx="9860040" cy="514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16161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77120" y="1306800"/>
            <a:ext cx="2844000" cy="485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163680" y="1306800"/>
            <a:ext cx="2844000" cy="2315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3163680" y="3842640"/>
            <a:ext cx="2844000" cy="2315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77120" y="333360"/>
            <a:ext cx="9860040" cy="514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16161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77120" y="1306800"/>
            <a:ext cx="2844000" cy="2315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3163680" y="1306800"/>
            <a:ext cx="2844000" cy="2315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177120" y="3842640"/>
            <a:ext cx="5828040" cy="2315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77120" y="333360"/>
            <a:ext cx="9860040" cy="514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16161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77120" y="1306800"/>
            <a:ext cx="5828040" cy="2315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77120" y="3842640"/>
            <a:ext cx="5828040" cy="2315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77120" y="333360"/>
            <a:ext cx="9860040" cy="514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16161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77120" y="1306800"/>
            <a:ext cx="2844000" cy="2315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163680" y="1306800"/>
            <a:ext cx="2844000" cy="2315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163680" y="3842640"/>
            <a:ext cx="2844000" cy="2315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177120" y="3842640"/>
            <a:ext cx="2844000" cy="2315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77120" y="333360"/>
            <a:ext cx="9860040" cy="514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16161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77120" y="1306800"/>
            <a:ext cx="5828040" cy="485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177120" y="1306800"/>
            <a:ext cx="5828040" cy="485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176760" y="1409400"/>
            <a:ext cx="5828040" cy="4649760"/>
          </a:xfrm>
          <a:prstGeom prst="rect">
            <a:avLst/>
          </a:prstGeom>
          <a:ln>
            <a:noFill/>
          </a:ln>
        </p:spPr>
      </p:pic>
      <p:pic>
        <p:nvPicPr>
          <p:cNvPr id="74" name="Picture 73"/>
          <p:cNvPicPr/>
          <p:nvPr/>
        </p:nvPicPr>
        <p:blipFill>
          <a:blip r:embed="rId2"/>
          <a:stretch/>
        </p:blipFill>
        <p:spPr>
          <a:xfrm>
            <a:off x="176760" y="1409400"/>
            <a:ext cx="5828040" cy="464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77120" y="333360"/>
            <a:ext cx="9860040" cy="514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16161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77120" y="1306800"/>
            <a:ext cx="5828040" cy="485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77120" y="333360"/>
            <a:ext cx="9860040" cy="514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16161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77120" y="1306800"/>
            <a:ext cx="2844000" cy="485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163680" y="1306800"/>
            <a:ext cx="2844000" cy="485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77120" y="333360"/>
            <a:ext cx="9860040" cy="514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16161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77120" y="333360"/>
            <a:ext cx="9860040" cy="2384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77120" y="333360"/>
            <a:ext cx="9860040" cy="514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16161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77120" y="1306800"/>
            <a:ext cx="2844000" cy="2315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77120" y="3842640"/>
            <a:ext cx="2844000" cy="2315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163680" y="1306800"/>
            <a:ext cx="2844000" cy="485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77120" y="333360"/>
            <a:ext cx="9860040" cy="514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16161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77120" y="1306800"/>
            <a:ext cx="2844000" cy="485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163680" y="1306800"/>
            <a:ext cx="2844000" cy="2315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163680" y="3842640"/>
            <a:ext cx="2844000" cy="2315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77120" y="333360"/>
            <a:ext cx="9860040" cy="514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16161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77120" y="1306800"/>
            <a:ext cx="2844000" cy="2315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163680" y="1306800"/>
            <a:ext cx="2844000" cy="2315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77120" y="3842640"/>
            <a:ext cx="5828040" cy="2315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22960" y="4160520"/>
            <a:ext cx="5882400" cy="41940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99D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en-US" sz="1800" b="0" strike="noStrike" spc="-1">
              <a:solidFill>
                <a:srgbClr val="16161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77120" y="333360"/>
            <a:ext cx="9860040" cy="5140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99D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en-US" sz="1800" b="0" strike="noStrike" spc="-1">
              <a:solidFill>
                <a:srgbClr val="16161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77120" y="1311120"/>
            <a:ext cx="11835360" cy="489492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F99D1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</a:p>
          <a:p>
            <a:pPr marL="800280" lvl="1" indent="-228240">
              <a:lnSpc>
                <a:spcPct val="100000"/>
              </a:lnSpc>
              <a:buClr>
                <a:srgbClr val="F99D1C"/>
              </a:buClr>
              <a:buFont typeface="Courier New"/>
              <a:buChar char="o"/>
            </a:pPr>
            <a:r>
              <a:rPr lang="en-US" sz="20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lang="en-US" sz="24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28840" lvl="2" indent="-228240">
              <a:lnSpc>
                <a:spcPct val="100000"/>
              </a:lnSpc>
              <a:buClr>
                <a:srgbClr val="F99D1C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lang="en-US" sz="24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7400" lvl="3" indent="-228240">
              <a:lnSpc>
                <a:spcPct val="100000"/>
              </a:lnSpc>
              <a:buClr>
                <a:srgbClr val="F99D1C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lang="en-US" sz="24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343240" lvl="4" indent="-228240">
              <a:lnSpc>
                <a:spcPct val="100000"/>
              </a:lnSpc>
              <a:buClr>
                <a:srgbClr val="F99D1C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lang="en-US" sz="24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177120" y="6356520"/>
            <a:ext cx="2742840" cy="3646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1/5/17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© 2016 SOLARWINDS WORLDWIDE, LLC. ALL RIGHTS RESERVED.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9269640" y="6356520"/>
            <a:ext cx="2742840" cy="3646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600FF811-B633-4470-9CF3-660FA20A8322}" type="slidenum">
              <a:rPr lang="en-US" sz="1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png"/><Relationship Id="rId5" Type="http://schemas.openxmlformats.org/officeDocument/2006/relationships/image" Target="../media/image14.jp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822960" y="4160520"/>
            <a:ext cx="5882400" cy="419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F99D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Docker </a:t>
            </a:r>
            <a:r>
              <a:rPr lang="cs-CZ" sz="2400" b="1" strike="noStrike" spc="-1" dirty="0" smtClean="0">
                <a:solidFill>
                  <a:srgbClr val="F99D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lang="en-US" sz="2400" b="1" strike="noStrike" spc="-1" dirty="0" smtClean="0">
                <a:solidFill>
                  <a:srgbClr val="F99D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1" strike="noStrike" spc="-1" dirty="0">
                <a:solidFill>
                  <a:srgbClr val="F99D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Benefits &amp; Use cases	</a:t>
            </a:r>
            <a:endParaRPr lang="en-US" sz="1800" b="0" strike="noStrike" spc="-1" dirty="0">
              <a:solidFill>
                <a:srgbClr val="16161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822960" y="4580280"/>
            <a:ext cx="5442840" cy="400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BFC7C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Petr </a:t>
            </a:r>
            <a:r>
              <a:rPr lang="en-US" sz="2000" b="0" strike="noStrike" spc="-1" dirty="0" err="1">
                <a:solidFill>
                  <a:srgbClr val="BFC7C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Vlasatík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177120" y="333360"/>
            <a:ext cx="9860040" cy="5140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pc="-1" dirty="0" smtClean="0">
                <a:solidFill>
                  <a:srgbClr val="F99D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r>
              <a:rPr lang="en-US" sz="2800" b="1" spc="-1" baseline="30000" dirty="0" smtClean="0">
                <a:solidFill>
                  <a:srgbClr val="F99D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rd</a:t>
            </a:r>
            <a:r>
              <a:rPr lang="en-US" sz="2800" b="1" spc="-1" dirty="0" smtClean="0">
                <a:solidFill>
                  <a:srgbClr val="F99D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party *</a:t>
            </a:r>
            <a:r>
              <a:rPr lang="en-US" sz="2800" b="1" spc="-1" dirty="0" err="1" smtClean="0">
                <a:solidFill>
                  <a:srgbClr val="F99D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aaS</a:t>
            </a:r>
            <a:r>
              <a:rPr lang="en-US" sz="2800" b="1" spc="-1" dirty="0" smtClean="0">
                <a:solidFill>
                  <a:srgbClr val="F99D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providers</a:t>
            </a:r>
            <a:endParaRPr lang="en-US" sz="1800" b="0" strike="noStrike" spc="-1" dirty="0">
              <a:solidFill>
                <a:srgbClr val="16161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177120" y="1311120"/>
            <a:ext cx="11835360" cy="4894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99D1C"/>
              </a:buClr>
              <a:buFont typeface="Arial"/>
              <a:buChar char="•"/>
            </a:pPr>
            <a:r>
              <a:rPr lang="en-US" sz="2400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Allows easy hosting of infrastructure and </a:t>
            </a:r>
            <a:r>
              <a:rPr lang="en-US" sz="24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platform at 3</a:t>
            </a:r>
            <a:r>
              <a:rPr lang="en-US" sz="2400" spc="-1" baseline="30000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rd</a:t>
            </a:r>
            <a:r>
              <a:rPr lang="en-US" sz="24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 party providers</a:t>
            </a:r>
          </a:p>
          <a:p>
            <a:pPr marL="228600" indent="-228240">
              <a:lnSpc>
                <a:spcPct val="90000"/>
              </a:lnSpc>
              <a:buClr>
                <a:srgbClr val="F99D1C"/>
              </a:buClr>
              <a:buFont typeface="Arial"/>
              <a:buChar char="•"/>
            </a:pPr>
            <a:endParaRPr lang="en-US" sz="2400" spc="-1" dirty="0">
              <a:solidFill>
                <a:srgbClr val="666666"/>
              </a:solidFill>
              <a:uFill>
                <a:solidFill>
                  <a:srgbClr val="FFFFFF"/>
                </a:solidFill>
              </a:uFill>
            </a:endParaRPr>
          </a:p>
          <a:p>
            <a:pPr marL="360">
              <a:lnSpc>
                <a:spcPct val="90000"/>
              </a:lnSpc>
              <a:buClr>
                <a:srgbClr val="F99D1C"/>
              </a:buClr>
            </a:pPr>
            <a:endParaRPr lang="en-US" sz="2400" spc="-1" dirty="0" smtClean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90000"/>
              </a:lnSpc>
              <a:buClr>
                <a:srgbClr val="F99D1C"/>
              </a:buClr>
            </a:pPr>
            <a:r>
              <a:rPr lang="en-US" sz="24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533" y="4051468"/>
            <a:ext cx="3643071" cy="23549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920" y="2292783"/>
            <a:ext cx="2828925" cy="1619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9471"/>
            <a:ext cx="5661667" cy="216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915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177120" y="333360"/>
            <a:ext cx="9860040" cy="5140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pc="-1" dirty="0" smtClean="0">
                <a:solidFill>
                  <a:srgbClr val="F99D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Questions ???</a:t>
            </a:r>
            <a:endParaRPr lang="en-US" sz="1800" b="0" strike="noStrike" spc="-1" dirty="0">
              <a:solidFill>
                <a:srgbClr val="16161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177120" y="1311120"/>
            <a:ext cx="11835360" cy="4894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buClr>
                <a:srgbClr val="F99D1C"/>
              </a:buClr>
            </a:pPr>
            <a:endParaRPr lang="en-US" sz="2400" spc="-1" dirty="0">
              <a:solidFill>
                <a:srgbClr val="666666"/>
              </a:solidFill>
              <a:uFill>
                <a:solidFill>
                  <a:srgbClr val="FFFFFF"/>
                </a:solidFill>
              </a:uFill>
            </a:endParaRPr>
          </a:p>
          <a:p>
            <a:pPr marL="360">
              <a:lnSpc>
                <a:spcPct val="90000"/>
              </a:lnSpc>
              <a:buClr>
                <a:srgbClr val="F99D1C"/>
              </a:buClr>
            </a:pPr>
            <a:endParaRPr lang="en-US" sz="2400" spc="-1" dirty="0" smtClean="0">
              <a:solidFill>
                <a:srgbClr val="666666"/>
              </a:solidFill>
              <a:uFill>
                <a:solidFill>
                  <a:srgbClr val="FFFFFF"/>
                </a:solidFill>
              </a:uFill>
            </a:endParaRPr>
          </a:p>
          <a:p>
            <a:pPr marL="360">
              <a:lnSpc>
                <a:spcPct val="90000"/>
              </a:lnSpc>
              <a:buClr>
                <a:srgbClr val="F99D1C"/>
              </a:buClr>
            </a:pPr>
            <a:endParaRPr lang="en-US" sz="2400" spc="-1" dirty="0">
              <a:solidFill>
                <a:srgbClr val="666666"/>
              </a:solidFill>
              <a:uFill>
                <a:solidFill>
                  <a:srgbClr val="FFFFFF"/>
                </a:solidFill>
              </a:uFill>
            </a:endParaRPr>
          </a:p>
          <a:p>
            <a:pPr marL="360">
              <a:lnSpc>
                <a:spcPct val="90000"/>
              </a:lnSpc>
              <a:buClr>
                <a:srgbClr val="F99D1C"/>
              </a:buClr>
            </a:pPr>
            <a:endParaRPr lang="en-US" sz="2400" spc="-1" dirty="0" smtClean="0">
              <a:solidFill>
                <a:srgbClr val="666666"/>
              </a:solidFill>
              <a:uFill>
                <a:solidFill>
                  <a:srgbClr val="FFFFFF"/>
                </a:solidFill>
              </a:uFill>
            </a:endParaRPr>
          </a:p>
          <a:p>
            <a:pPr marL="360">
              <a:lnSpc>
                <a:spcPct val="90000"/>
              </a:lnSpc>
              <a:buClr>
                <a:srgbClr val="F99D1C"/>
              </a:buClr>
            </a:pPr>
            <a:endParaRPr lang="en-US" sz="2400" spc="-1" dirty="0">
              <a:solidFill>
                <a:srgbClr val="666666"/>
              </a:solidFill>
              <a:uFill>
                <a:solidFill>
                  <a:srgbClr val="FFFFFF"/>
                </a:solidFill>
              </a:uFill>
            </a:endParaRPr>
          </a:p>
          <a:p>
            <a:pPr marL="360" algn="ctr">
              <a:lnSpc>
                <a:spcPct val="90000"/>
              </a:lnSpc>
              <a:buClr>
                <a:srgbClr val="F99D1C"/>
              </a:buClr>
            </a:pPr>
            <a:r>
              <a:rPr lang="en-US" sz="80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Q &amp; A</a:t>
            </a:r>
          </a:p>
          <a:p>
            <a:pPr marL="228600" indent="-228240">
              <a:lnSpc>
                <a:spcPct val="90000"/>
              </a:lnSpc>
              <a:buClr>
                <a:srgbClr val="F99D1C"/>
              </a:buClr>
              <a:buFont typeface="Arial"/>
              <a:buChar char="•"/>
            </a:pPr>
            <a:endParaRPr lang="en-US" sz="2400" spc="-1" dirty="0">
              <a:solidFill>
                <a:srgbClr val="666666"/>
              </a:solidFill>
              <a:uFill>
                <a:solidFill>
                  <a:srgbClr val="FFFFFF"/>
                </a:solidFill>
              </a:uFill>
            </a:endParaRPr>
          </a:p>
          <a:p>
            <a:pPr marL="360">
              <a:lnSpc>
                <a:spcPct val="90000"/>
              </a:lnSpc>
              <a:buClr>
                <a:srgbClr val="F99D1C"/>
              </a:buClr>
            </a:pPr>
            <a:endParaRPr lang="en-US" sz="2400" spc="-1" dirty="0" smtClean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90000"/>
              </a:lnSpc>
              <a:buClr>
                <a:srgbClr val="F99D1C"/>
              </a:buClr>
            </a:pPr>
            <a:r>
              <a:rPr lang="en-US" sz="24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76401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177120" y="333360"/>
            <a:ext cx="9860040" cy="5140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pc="-1" dirty="0" smtClean="0">
                <a:solidFill>
                  <a:srgbClr val="F99D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Standardized environment for your product</a:t>
            </a:r>
            <a:endParaRPr lang="en-US" sz="1800" b="0" strike="noStrike" spc="-1" dirty="0">
              <a:solidFill>
                <a:srgbClr val="16161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177120" y="1311120"/>
            <a:ext cx="11835360" cy="4894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99D1C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“Hmmm, but it works on my machine”</a:t>
            </a:r>
          </a:p>
          <a:p>
            <a:pPr marL="360">
              <a:lnSpc>
                <a:spcPct val="90000"/>
              </a:lnSpc>
              <a:buClr>
                <a:srgbClr val="F99D1C"/>
              </a:buClr>
            </a:pPr>
            <a:endParaRPr lang="en-US" sz="2400" spc="-1" dirty="0" smtClean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90000"/>
              </a:lnSpc>
              <a:buClr>
                <a:srgbClr val="F99D1C"/>
              </a:buClr>
            </a:pPr>
            <a:endParaRPr lang="en-US" sz="2400" b="0" strike="noStrike" spc="-1" dirty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90000"/>
              </a:lnSpc>
              <a:buClr>
                <a:srgbClr val="F99D1C"/>
              </a:buClr>
            </a:pPr>
            <a:endParaRPr lang="en-US" sz="2400" b="0" strike="noStrike" spc="-1" dirty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800" y="1954823"/>
            <a:ext cx="38100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177120" y="333360"/>
            <a:ext cx="9860040" cy="5140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pc="-1" dirty="0" smtClean="0">
                <a:solidFill>
                  <a:srgbClr val="F99D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Standardized interface between OS and container</a:t>
            </a:r>
            <a:endParaRPr lang="en-US" sz="1800" b="0" strike="noStrike" spc="-1" dirty="0">
              <a:solidFill>
                <a:srgbClr val="16161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177120" y="1311120"/>
            <a:ext cx="11835360" cy="4894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99D1C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Just install </a:t>
            </a:r>
            <a:r>
              <a:rPr lang="en-US" sz="2400" spc="-1" dirty="0" err="1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docker</a:t>
            </a:r>
            <a:r>
              <a:rPr lang="en-US" sz="24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everything will work</a:t>
            </a:r>
          </a:p>
          <a:p>
            <a:pPr marL="228600" indent="-228240">
              <a:lnSpc>
                <a:spcPct val="90000"/>
              </a:lnSpc>
              <a:buClr>
                <a:srgbClr val="F99D1C"/>
              </a:buClr>
              <a:buFont typeface="Arial"/>
              <a:buChar char="•"/>
            </a:pPr>
            <a:endParaRPr lang="en-US" sz="2400" spc="-1" dirty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F99D1C"/>
              </a:buClr>
              <a:buFont typeface="Arial"/>
              <a:buChar char="•"/>
            </a:pPr>
            <a:endParaRPr lang="en-US" sz="2400" spc="-1" dirty="0" smtClean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90000"/>
              </a:lnSpc>
              <a:buClr>
                <a:srgbClr val="F99D1C"/>
              </a:buClr>
            </a:pPr>
            <a:endParaRPr lang="en-US" sz="2400" spc="-1" dirty="0" smtClean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90000"/>
              </a:lnSpc>
              <a:buClr>
                <a:srgbClr val="F99D1C"/>
              </a:buClr>
            </a:pPr>
            <a:endParaRPr lang="en-US" sz="2400" b="0" strike="noStrike" spc="-1" dirty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90000"/>
              </a:lnSpc>
              <a:buClr>
                <a:srgbClr val="F99D1C"/>
              </a:buClr>
            </a:pPr>
            <a:endParaRPr lang="en-US" sz="2400" b="0" strike="noStrike" spc="-1" dirty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818" y="2034090"/>
            <a:ext cx="43148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120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177120" y="333360"/>
            <a:ext cx="9860040" cy="5140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pc="-1" dirty="0" smtClean="0">
                <a:solidFill>
                  <a:srgbClr val="F99D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Porting images among developers is easy</a:t>
            </a:r>
            <a:endParaRPr lang="en-US" sz="1800" b="0" strike="noStrike" spc="-1" dirty="0">
              <a:solidFill>
                <a:srgbClr val="16161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177120" y="1311120"/>
            <a:ext cx="11835360" cy="4894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99D1C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Just pack it into an image and send anywhere – it will work the same everywhere</a:t>
            </a:r>
          </a:p>
          <a:p>
            <a:pPr marL="228600" indent="-228240">
              <a:lnSpc>
                <a:spcPct val="90000"/>
              </a:lnSpc>
              <a:buClr>
                <a:srgbClr val="F99D1C"/>
              </a:buClr>
              <a:buFont typeface="Arial"/>
              <a:buChar char="•"/>
            </a:pPr>
            <a:endParaRPr lang="en-US" sz="2400" spc="-1" dirty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F99D1C"/>
              </a:buClr>
              <a:buFont typeface="Arial"/>
              <a:buChar char="•"/>
            </a:pPr>
            <a:endParaRPr lang="en-US" sz="2400" spc="-1" dirty="0" smtClean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F99D1C"/>
              </a:buClr>
              <a:buFont typeface="Arial"/>
              <a:buChar char="•"/>
            </a:pPr>
            <a:endParaRPr lang="en-US" sz="2400" spc="-1" dirty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F99D1C"/>
              </a:buClr>
              <a:buFont typeface="Arial"/>
              <a:buChar char="•"/>
            </a:pPr>
            <a:endParaRPr lang="en-US" sz="2400" spc="-1" dirty="0" smtClean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F99D1C"/>
              </a:buClr>
              <a:buFont typeface="Arial"/>
              <a:buChar char="•"/>
            </a:pPr>
            <a:endParaRPr lang="en-US" sz="2400" spc="-1" dirty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F99D1C"/>
              </a:buClr>
              <a:buFont typeface="Arial"/>
              <a:buChar char="•"/>
            </a:pPr>
            <a:endParaRPr lang="en-US" sz="2400" spc="-1" dirty="0" smtClean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90000"/>
              </a:lnSpc>
              <a:buClr>
                <a:srgbClr val="F99D1C"/>
              </a:buClr>
            </a:pPr>
            <a:endParaRPr lang="en-US" sz="2400" spc="-1" dirty="0" smtClean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90000"/>
              </a:lnSpc>
              <a:buClr>
                <a:srgbClr val="F99D1C"/>
              </a:buClr>
            </a:pPr>
            <a:endParaRPr lang="en-US" sz="2400" b="0" strike="noStrike" spc="-1" dirty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90000"/>
              </a:lnSpc>
              <a:buClr>
                <a:srgbClr val="F99D1C"/>
              </a:buClr>
            </a:pPr>
            <a:endParaRPr lang="en-US" sz="2400" b="0" strike="noStrike" spc="-1" dirty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25" y="2058367"/>
            <a:ext cx="52387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97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177120" y="333360"/>
            <a:ext cx="9860040" cy="5140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pc="-1" dirty="0" smtClean="0">
                <a:solidFill>
                  <a:srgbClr val="F99D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Fast and repeatable deployment</a:t>
            </a:r>
            <a:endParaRPr lang="en-US" sz="1800" b="0" strike="noStrike" spc="-1" dirty="0">
              <a:solidFill>
                <a:srgbClr val="16161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177120" y="1311120"/>
            <a:ext cx="11835360" cy="4894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99D1C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as many instances as you want</a:t>
            </a:r>
          </a:p>
          <a:p>
            <a:pPr marL="228600" indent="-228240">
              <a:lnSpc>
                <a:spcPct val="90000"/>
              </a:lnSpc>
              <a:buClr>
                <a:srgbClr val="F99D1C"/>
              </a:buClr>
              <a:buFont typeface="Arial"/>
              <a:buChar char="•"/>
            </a:pPr>
            <a:endParaRPr lang="en-US" sz="2400" spc="-1" dirty="0" smtClean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F99D1C"/>
              </a:buClr>
              <a:buFont typeface="Arial"/>
              <a:buChar char="•"/>
            </a:pPr>
            <a:endParaRPr lang="en-US" sz="2400" spc="-1" dirty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F99D1C"/>
              </a:buClr>
              <a:buFont typeface="Arial"/>
              <a:buChar char="•"/>
            </a:pPr>
            <a:endParaRPr lang="en-US" sz="2400" spc="-1" dirty="0" smtClean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90000"/>
              </a:lnSpc>
              <a:buClr>
                <a:srgbClr val="F99D1C"/>
              </a:buClr>
            </a:pPr>
            <a:endParaRPr lang="en-US" sz="2400" spc="-1" dirty="0" smtClean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90000"/>
              </a:lnSpc>
              <a:buClr>
                <a:srgbClr val="F99D1C"/>
              </a:buClr>
            </a:pPr>
            <a:endParaRPr lang="en-US" sz="2400" b="0" strike="noStrike" spc="-1" dirty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90000"/>
              </a:lnSpc>
              <a:buClr>
                <a:srgbClr val="F99D1C"/>
              </a:buClr>
            </a:pPr>
            <a:endParaRPr lang="en-US" sz="2400" b="0" strike="noStrike" spc="-1" dirty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837" y="1858840"/>
            <a:ext cx="5495925" cy="412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743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177120" y="333360"/>
            <a:ext cx="9860040" cy="5140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pc="-1" dirty="0" smtClean="0">
                <a:solidFill>
                  <a:srgbClr val="F99D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Containers are lightweight</a:t>
            </a:r>
            <a:endParaRPr lang="en-US" sz="1800" b="0" strike="noStrike" spc="-1" dirty="0">
              <a:solidFill>
                <a:srgbClr val="16161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177120" y="1311120"/>
            <a:ext cx="11835360" cy="4894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99D1C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Only application processes consume resources</a:t>
            </a:r>
          </a:p>
          <a:p>
            <a:pPr marL="228600" indent="-228240">
              <a:lnSpc>
                <a:spcPct val="90000"/>
              </a:lnSpc>
              <a:buClr>
                <a:srgbClr val="F99D1C"/>
              </a:buClr>
              <a:buFont typeface="Arial"/>
              <a:buChar char="•"/>
            </a:pPr>
            <a:endParaRPr lang="en-US" sz="2400" spc="-1" dirty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F99D1C"/>
              </a:buClr>
              <a:buFont typeface="Arial"/>
              <a:buChar char="•"/>
            </a:pPr>
            <a:endParaRPr lang="en-US" sz="2400" spc="-1" dirty="0" smtClean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90000"/>
              </a:lnSpc>
              <a:buClr>
                <a:srgbClr val="F99D1C"/>
              </a:buClr>
            </a:pPr>
            <a:endParaRPr lang="en-US" sz="2400" spc="-1" dirty="0" smtClean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90000"/>
              </a:lnSpc>
              <a:buClr>
                <a:srgbClr val="F99D1C"/>
              </a:buClr>
            </a:pPr>
            <a:endParaRPr lang="en-US" sz="2400" b="0" strike="noStrike" spc="-1" dirty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90000"/>
              </a:lnSpc>
              <a:buClr>
                <a:srgbClr val="F99D1C"/>
              </a:buClr>
            </a:pPr>
            <a:endParaRPr lang="en-US" sz="2400" b="0" strike="noStrike" spc="-1" dirty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40" y="1848020"/>
            <a:ext cx="63500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79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177120" y="333360"/>
            <a:ext cx="9860040" cy="5140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pc="-1" dirty="0" smtClean="0">
                <a:solidFill>
                  <a:srgbClr val="F99D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Minimal upgrade downtime</a:t>
            </a:r>
            <a:endParaRPr lang="en-US" sz="1800" b="0" strike="noStrike" spc="-1" dirty="0">
              <a:solidFill>
                <a:srgbClr val="16161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177120" y="1311120"/>
            <a:ext cx="11835360" cy="4894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99D1C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Suitable application architecture allows minimize downtime</a:t>
            </a:r>
          </a:p>
          <a:p>
            <a:pPr marL="360">
              <a:lnSpc>
                <a:spcPct val="90000"/>
              </a:lnSpc>
              <a:buClr>
                <a:srgbClr val="F99D1C"/>
              </a:buClr>
            </a:pPr>
            <a:r>
              <a:rPr lang="en-US" sz="24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650" y="2514283"/>
            <a:ext cx="6442610" cy="312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459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177120" y="333360"/>
            <a:ext cx="9860040" cy="5140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pc="-1" dirty="0" smtClean="0">
                <a:solidFill>
                  <a:srgbClr val="F99D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Supports </a:t>
            </a:r>
            <a:r>
              <a:rPr lang="en-US" sz="2800" b="1" spc="-1" dirty="0" err="1" smtClean="0">
                <a:solidFill>
                  <a:srgbClr val="F99D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microservices</a:t>
            </a:r>
            <a:r>
              <a:rPr lang="en-US" sz="2800" b="1" spc="-1" dirty="0" smtClean="0">
                <a:solidFill>
                  <a:srgbClr val="F99D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modular design</a:t>
            </a:r>
            <a:endParaRPr lang="en-US" sz="1800" b="0" strike="noStrike" spc="-1" dirty="0">
              <a:solidFill>
                <a:srgbClr val="16161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616736" y="1326154"/>
            <a:ext cx="11835360" cy="4894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99D1C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 process per one container</a:t>
            </a:r>
          </a:p>
          <a:p>
            <a:pPr marL="228600" indent="-228240">
              <a:lnSpc>
                <a:spcPct val="90000"/>
              </a:lnSpc>
              <a:buClr>
                <a:srgbClr val="F99D1C"/>
              </a:buClr>
              <a:buFont typeface="Arial"/>
              <a:buChar char="•"/>
            </a:pPr>
            <a:endParaRPr lang="en-US" sz="2400" spc="-1" dirty="0" smtClean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568" y="1914106"/>
            <a:ext cx="5650263" cy="416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905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177120" y="333360"/>
            <a:ext cx="9860040" cy="5140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pc="-1" dirty="0" smtClean="0">
                <a:solidFill>
                  <a:srgbClr val="F99D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Orchestrators for containers</a:t>
            </a:r>
            <a:endParaRPr lang="en-US" sz="1800" b="0" strike="noStrike" spc="-1" dirty="0">
              <a:solidFill>
                <a:srgbClr val="16161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177120" y="1311120"/>
            <a:ext cx="11835360" cy="4894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99D1C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Automated elasticity and load balancing</a:t>
            </a:r>
          </a:p>
          <a:p>
            <a:pPr marL="360">
              <a:lnSpc>
                <a:spcPct val="90000"/>
              </a:lnSpc>
              <a:buClr>
                <a:srgbClr val="F99D1C"/>
              </a:buClr>
            </a:pPr>
            <a:r>
              <a:rPr lang="en-US" sz="2400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000249"/>
            <a:ext cx="10854105" cy="361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563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SolarWinds_Template</Template>
  <TotalTime>493</TotalTime>
  <Words>151</Words>
  <Application>Microsoft Macintosh PowerPoint</Application>
  <PresentationFormat>Widescreen</PresentationFormat>
  <Paragraphs>75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Courier New</vt:lpstr>
      <vt:lpstr>DejaVu Sans</vt:lpstr>
      <vt:lpstr>MS PGothic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Bonnie Glendinning</dc:creator>
  <dc:description/>
  <cp:lastModifiedBy>Ivo Klimsa</cp:lastModifiedBy>
  <cp:revision>39</cp:revision>
  <dcterms:created xsi:type="dcterms:W3CDTF">2016-04-28T15:50:24Z</dcterms:created>
  <dcterms:modified xsi:type="dcterms:W3CDTF">2017-03-15T08:45:40Z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