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5" r:id="rId3"/>
    <p:sldId id="257" r:id="rId4"/>
    <p:sldId id="258" r:id="rId5"/>
    <p:sldId id="259" r:id="rId6"/>
    <p:sldId id="262" r:id="rId7"/>
    <p:sldId id="260" r:id="rId8"/>
    <p:sldId id="263" r:id="rId9"/>
    <p:sldId id="264" r:id="rId1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DE8"/>
          </a:solidFill>
        </a:fill>
      </a:tcStyle>
    </a:wholeTbl>
    <a:band2H>
      <a:tcTxStyle/>
      <a:tcStyle>
        <a:tcBdr/>
        <a:fill>
          <a:solidFill>
            <a:srgbClr val="E7EF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E7CF"/>
          </a:solidFill>
        </a:fill>
      </a:tcStyle>
    </a:wholeTbl>
    <a:band2H>
      <a:tcTxStyle/>
      <a:tcStyle>
        <a:tcBdr/>
        <a:fill>
          <a:solidFill>
            <a:srgbClr val="EEF4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DCFCC"/>
          </a:solidFill>
        </a:fill>
      </a:tcStyle>
    </a:wholeTbl>
    <a:band2H>
      <a:tcTxStyle/>
      <a:tcStyle>
        <a:tcBdr/>
        <a:fill>
          <a:solidFill>
            <a:srgbClr val="F6E8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6161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61616"/>
      </a:tcTxStyle>
      <a:tcStyle>
        <a:tcBdr>
          <a:left>
            <a:ln w="12700" cap="flat">
              <a:noFill/>
              <a:miter lim="400000"/>
            </a:ln>
          </a:left>
          <a:right>
            <a:ln w="12700" cap="flat">
              <a:noFill/>
              <a:miter lim="400000"/>
            </a:ln>
          </a:right>
          <a:top>
            <a:ln w="50800" cap="flat">
              <a:solidFill>
                <a:srgbClr val="161616"/>
              </a:solidFill>
              <a:prstDash val="solid"/>
              <a:round/>
            </a:ln>
          </a:top>
          <a:bottom>
            <a:ln w="25400" cap="flat">
              <a:solidFill>
                <a:srgbClr val="16161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61616"/>
              </a:solidFill>
              <a:prstDash val="solid"/>
              <a:round/>
            </a:ln>
          </a:top>
          <a:bottom>
            <a:ln w="25400" cap="flat">
              <a:solidFill>
                <a:srgbClr val="16161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7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6161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6161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61616"/>
          </a:solidFill>
        </a:fill>
      </a:tcStyle>
    </a:firstRow>
  </a:tblStyle>
  <a:tblStyle styleId="{2708684C-4D16-4618-839F-0558EEFCDFE6}" styleName="">
    <a:tblBg/>
    <a:wholeTbl>
      <a:tcTxStyle b="off"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12700" cap="flat">
              <a:solidFill>
                <a:srgbClr val="161616"/>
              </a:solidFill>
              <a:prstDash val="solid"/>
              <a:round/>
            </a:ln>
          </a:top>
          <a:bottom>
            <a:ln w="127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solidFill>
            <a:srgbClr val="161616">
              <a:alpha val="20000"/>
            </a:srgbClr>
          </a:solidFill>
        </a:fill>
      </a:tcStyle>
    </a:wholeTbl>
    <a:band2H>
      <a:tcTxStyle/>
      <a:tcStyle>
        <a:tcBdr/>
        <a:fill>
          <a:solidFill>
            <a:srgbClr val="FFFFFF"/>
          </a:solidFill>
        </a:fill>
      </a:tcStyle>
    </a:band2H>
    <a:firstCol>
      <a:tcTxStyle b="on"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12700" cap="flat">
              <a:solidFill>
                <a:srgbClr val="161616"/>
              </a:solidFill>
              <a:prstDash val="solid"/>
              <a:round/>
            </a:ln>
          </a:top>
          <a:bottom>
            <a:ln w="127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solidFill>
            <a:srgbClr val="161616">
              <a:alpha val="20000"/>
            </a:srgbClr>
          </a:solidFill>
        </a:fill>
      </a:tcStyle>
    </a:firstCol>
    <a:lastRow>
      <a:tcTxStyle b="on"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50800" cap="flat">
              <a:solidFill>
                <a:srgbClr val="161616"/>
              </a:solidFill>
              <a:prstDash val="solid"/>
              <a:round/>
            </a:ln>
          </a:top>
          <a:bottom>
            <a:ln w="127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noFill/>
        </a:fill>
      </a:tcStyle>
    </a:lastRow>
    <a:firstRow>
      <a:tcTxStyle b="on"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12700" cap="flat">
              <a:solidFill>
                <a:srgbClr val="161616"/>
              </a:solidFill>
              <a:prstDash val="solid"/>
              <a:round/>
            </a:ln>
          </a:top>
          <a:bottom>
            <a:ln w="254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4642"/>
  </p:normalViewPr>
  <p:slideViewPr>
    <p:cSldViewPr snapToGrid="0" snapToObjects="1">
      <p:cViewPr varScale="1">
        <p:scale>
          <a:sx n="82" d="100"/>
          <a:sy n="82" d="100"/>
        </p:scale>
        <p:origin x="11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3556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mn-ea"/>
                <a:cs typeface="+mn-cs"/>
                <a:sym typeface="Calibri"/>
              </a:rPr>
              <a:t>It's lightweight VM</a:t>
            </a:r>
          </a:p>
          <a:p>
            <a:endParaRPr lang="en-US" sz="1200" b="0" i="0" kern="1200" dirty="0" smtClean="0">
              <a:solidFill>
                <a:schemeClr val="tx1"/>
              </a:solidFill>
              <a:effectLst/>
              <a:latin typeface="Arial"/>
              <a:ea typeface="+mn-ea"/>
              <a:cs typeface="+mn-cs"/>
            </a:endParaRPr>
          </a:p>
          <a:p>
            <a:r>
              <a:rPr lang="en-US" sz="1200" b="0" i="0" kern="1200" dirty="0" smtClean="0">
                <a:solidFill>
                  <a:schemeClr val="tx1"/>
                </a:solidFill>
                <a:effectLst/>
                <a:latin typeface="Arial"/>
                <a:ea typeface="+mn-ea"/>
                <a:cs typeface="+mn-cs"/>
              </a:rPr>
              <a:t>The industry standard today is to use Virtual Machines (VMs) to run software applications. VMs run applications inside a guest Operating System, which runs on virtual hardware powered by the server’s host OS.</a:t>
            </a:r>
          </a:p>
          <a:p>
            <a:r>
              <a:rPr lang="en-US" sz="1200" b="0" i="0" kern="1200" dirty="0" smtClean="0">
                <a:solidFill>
                  <a:schemeClr val="tx1"/>
                </a:solidFill>
                <a:effectLst/>
                <a:latin typeface="Arial"/>
                <a:ea typeface="+mn-ea"/>
                <a:cs typeface="+mn-cs"/>
              </a:rPr>
              <a:t>VMs are great at providing full process isolation for applications: there are very few ways a problem in the host operating system can affect the software running in the guest operating system, and vice-versa. But this isolation comes at great cost — the computational overhead spent virtualizing hardware for a guest OS to use is substantial.</a:t>
            </a:r>
          </a:p>
          <a:p>
            <a:r>
              <a:rPr lang="en-US" sz="1200" b="0" i="0" kern="1200" dirty="0" smtClean="0">
                <a:solidFill>
                  <a:schemeClr val="tx1"/>
                </a:solidFill>
                <a:effectLst/>
                <a:latin typeface="Arial"/>
                <a:ea typeface="+mn-ea"/>
                <a:cs typeface="+mn-cs"/>
              </a:rPr>
              <a:t>Containers take a different approach: by leveraging the low-level mechanics of the host operating system, containers provide most of the isolation of virtual machines at a fraction of the computing power.</a:t>
            </a:r>
          </a:p>
          <a:p>
            <a:endParaRPr lang="en-US" sz="1200" b="0" i="0" kern="1200" dirty="0" smtClean="0">
              <a:solidFill>
                <a:schemeClr val="tx1"/>
              </a:solidFill>
              <a:effectLst/>
              <a:latin typeface="Arial"/>
              <a:ea typeface="+mn-ea"/>
              <a:cs typeface="+mn-cs"/>
            </a:endParaRPr>
          </a:p>
          <a:p>
            <a:pPr marL="0" marR="0" indent="0" defTabSz="914400" eaLnBrk="1" fontAlgn="auto" latinLnBrk="0" hangingPunct="1">
              <a:lnSpc>
                <a:spcPct val="100000"/>
              </a:lnSpc>
              <a:spcBef>
                <a:spcPts val="0"/>
              </a:spcBef>
              <a:spcAft>
                <a:spcPts val="0"/>
              </a:spcAft>
              <a:buClrTx/>
              <a:buSzTx/>
              <a:buFontTx/>
              <a:buNone/>
              <a:tabLst/>
              <a:defRPr/>
            </a:pPr>
            <a:r>
              <a:rPr lang="en-US" sz="1200" b="0" i="0" dirty="0" smtClean="0">
                <a:effectLst/>
                <a:latin typeface="+mn-lt"/>
                <a:ea typeface="+mn-ea"/>
                <a:cs typeface="+mn-cs"/>
                <a:sym typeface="Calibri"/>
              </a:rPr>
              <a:t>A full virtualized system gets its own set of resources allocated to it, and does minimal sharing. You get more isolation, but it is much heavier (requires more resources). With </a:t>
            </a:r>
            <a:r>
              <a:rPr lang="en-US" sz="1200" b="0" i="0" dirty="0" err="1" smtClean="0">
                <a:effectLst/>
                <a:latin typeface="+mn-lt"/>
                <a:ea typeface="+mn-ea"/>
                <a:cs typeface="+mn-cs"/>
                <a:sym typeface="Calibri"/>
              </a:rPr>
              <a:t>docker</a:t>
            </a:r>
            <a:r>
              <a:rPr lang="en-US" sz="1200" b="0" i="0" dirty="0" smtClean="0">
                <a:effectLst/>
                <a:latin typeface="+mn-lt"/>
                <a:ea typeface="+mn-ea"/>
                <a:cs typeface="+mn-cs"/>
                <a:sym typeface="Calibri"/>
              </a:rPr>
              <a:t> you get less isolation, but the containers are lightweight (require fewer resources). So you could easily run thousands of containers on a host, and it won't even blink. Try doing that with Xen, and unless you have a really big host, I don't think it is possible.</a:t>
            </a:r>
            <a:endParaRPr lang="en-US" dirty="0" smtClean="0"/>
          </a:p>
          <a:p>
            <a:endParaRPr lang="en-US" sz="1200" b="0" i="0" kern="1200" dirty="0" smtClean="0">
              <a:solidFill>
                <a:schemeClr val="tx1"/>
              </a:solidFill>
              <a:effectLst/>
              <a:latin typeface="Arial"/>
              <a:ea typeface="+mn-ea"/>
              <a:cs typeface="+mn-cs"/>
            </a:endParaRPr>
          </a:p>
          <a:p>
            <a:endParaRPr lang="en-US" dirty="0" smtClean="0"/>
          </a:p>
          <a:p>
            <a:endParaRPr lang="en-US" dirty="0"/>
          </a:p>
        </p:txBody>
      </p:sp>
    </p:spTree>
    <p:extLst>
      <p:ext uri="{BB962C8B-B14F-4D97-AF65-F5344CB8AC3E}">
        <p14:creationId xmlns:p14="http://schemas.microsoft.com/office/powerpoint/2010/main" val="432914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A </a:t>
            </a:r>
            <a:r>
              <a:rPr lang="en-US" b="1" dirty="0" err="1" smtClean="0"/>
              <a:t>chroot</a:t>
            </a:r>
            <a:r>
              <a:rPr lang="en-US" b="1" dirty="0" smtClean="0"/>
              <a:t> </a:t>
            </a:r>
            <a:r>
              <a:rPr lang="en-US" dirty="0" smtClean="0"/>
              <a:t>on Unix operating systems is an operation that changes the apparent root directory for the current running process and its children. A program that is run in such a modified environment cannot name (and therefore normally cannot access) files outside the designated directory tree. The term "</a:t>
            </a:r>
            <a:r>
              <a:rPr lang="en-US" dirty="0" err="1" smtClean="0"/>
              <a:t>chroot</a:t>
            </a:r>
            <a:r>
              <a:rPr lang="en-US" dirty="0" smtClean="0"/>
              <a:t>" may refer to the </a:t>
            </a:r>
            <a:r>
              <a:rPr lang="en-US" dirty="0" err="1" smtClean="0"/>
              <a:t>chroot</a:t>
            </a:r>
            <a:r>
              <a:rPr lang="en-US" dirty="0" smtClean="0"/>
              <a:t>(2) system call or the </a:t>
            </a:r>
            <a:r>
              <a:rPr lang="en-US" dirty="0" err="1" smtClean="0"/>
              <a:t>chroot</a:t>
            </a:r>
            <a:r>
              <a:rPr lang="en-US" dirty="0" smtClean="0"/>
              <a:t>(8) wrapper program. The modified environment is called a </a:t>
            </a:r>
            <a:r>
              <a:rPr lang="en-US" dirty="0" err="1" smtClean="0"/>
              <a:t>chroot</a:t>
            </a:r>
            <a:r>
              <a:rPr lang="en-US" dirty="0" smtClean="0"/>
              <a:t> jail.</a:t>
            </a:r>
          </a:p>
          <a:p>
            <a:endParaRPr lang="en-US" dirty="0" smtClean="0"/>
          </a:p>
          <a:p>
            <a:r>
              <a:rPr lang="en-US" b="1" dirty="0" smtClean="0"/>
              <a:t>FreeBSD Jails</a:t>
            </a:r>
            <a:r>
              <a:rPr lang="en-US" dirty="0" smtClean="0"/>
              <a:t> - FreeBSD Jails allows administrators to partition a FreeBSD computer system into several independent, smaller systems – called “jails” – with the ability to assign an IP address for each system and configuration.</a:t>
            </a:r>
          </a:p>
          <a:p>
            <a:r>
              <a:rPr lang="en-US" b="1" dirty="0" smtClean="0"/>
              <a:t>Linux </a:t>
            </a:r>
            <a:r>
              <a:rPr lang="en-US" b="1" dirty="0" err="1" smtClean="0"/>
              <a:t>Vserver</a:t>
            </a:r>
            <a:r>
              <a:rPr lang="en-US" dirty="0" smtClean="0"/>
              <a:t> - is a jail mechanism that can partition resources (file systems, network addresses, memory) on a computer system. Introduced in 2001, this operating system virtualization that is implemented by patching the Linux kernel. Experimental patches are still available, but the last stable patch was released in 2006</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Solaris </a:t>
            </a:r>
            <a:r>
              <a:rPr lang="en-US" b="1" dirty="0" err="1" smtClean="0"/>
              <a:t>conteiners</a:t>
            </a:r>
            <a:r>
              <a:rPr lang="en-US" b="1" dirty="0" smtClean="0"/>
              <a:t> </a:t>
            </a:r>
            <a:r>
              <a:rPr lang="en-US" dirty="0" smtClean="0"/>
              <a:t>that combines system resource controls and boundary separation provided by zones, which were able to leverage features like snapshots and cloning from ZFS.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t>OpenVZ</a:t>
            </a:r>
            <a:r>
              <a:rPr lang="en-US" dirty="0" smtClean="0"/>
              <a:t> is an operating system-level virtualization technology for Linux which uses a patched Linux kernel for virtualization, isolation, resource management and </a:t>
            </a:r>
            <a:r>
              <a:rPr lang="en-US" dirty="0" err="1" smtClean="0"/>
              <a:t>checkpointing</a:t>
            </a:r>
            <a:r>
              <a:rPr lang="en-US" dirty="0" smtClean="0"/>
              <a:t>. The code was not released as part of the official Linux kernel. </a:t>
            </a:r>
          </a:p>
          <a:p>
            <a:endParaRPr lang="en-US" dirty="0" smtClean="0"/>
          </a:p>
          <a:p>
            <a:r>
              <a:rPr lang="en-US" b="1" dirty="0" smtClean="0"/>
              <a:t>LXC</a:t>
            </a:r>
            <a:r>
              <a:rPr lang="en-US" dirty="0" smtClean="0"/>
              <a:t> was the first, most complete implementation of Linux container manager. It was implemented in 2008 using </a:t>
            </a:r>
            <a:r>
              <a:rPr lang="en-US" dirty="0" err="1" smtClean="0"/>
              <a:t>cgroups</a:t>
            </a:r>
            <a:r>
              <a:rPr lang="en-US" dirty="0" smtClean="0"/>
              <a:t> and Linux namespaces, and it works on a single Linux kernel without requiring any patches.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Tree>
    <p:extLst>
      <p:ext uri="{BB962C8B-B14F-4D97-AF65-F5344CB8AC3E}">
        <p14:creationId xmlns:p14="http://schemas.microsoft.com/office/powerpoint/2010/main" val="1512134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a:ea typeface="+mn-ea"/>
                <a:cs typeface="+mn-cs"/>
              </a:rPr>
              <a:t>Docker is a tool that allows developers, sys-admins etc. to easily deploy their applications in a sandbox (called </a:t>
            </a:r>
            <a:r>
              <a:rPr lang="en-US" sz="1200" b="0" i="1" kern="1200" dirty="0" smtClean="0">
                <a:solidFill>
                  <a:schemeClr val="tx1"/>
                </a:solidFill>
                <a:effectLst/>
                <a:latin typeface="Arial"/>
                <a:ea typeface="+mn-ea"/>
                <a:cs typeface="+mn-cs"/>
              </a:rPr>
              <a:t>containers</a:t>
            </a:r>
            <a:r>
              <a:rPr lang="en-US" sz="1200" b="0" i="0" kern="1200" dirty="0" smtClean="0">
                <a:solidFill>
                  <a:schemeClr val="tx1"/>
                </a:solidFill>
                <a:effectLst/>
                <a:latin typeface="Arial"/>
                <a:ea typeface="+mn-ea"/>
                <a:cs typeface="+mn-cs"/>
              </a:rPr>
              <a:t>) to run on the host operating system i.e. Linux. The key benefit of Docker is that it allows users to </a:t>
            </a:r>
            <a:r>
              <a:rPr lang="en-US" sz="1200" b="1" i="0" kern="1200" dirty="0" smtClean="0">
                <a:solidFill>
                  <a:schemeClr val="tx1"/>
                </a:solidFill>
                <a:effectLst/>
                <a:latin typeface="Arial"/>
                <a:ea typeface="+mn-ea"/>
                <a:cs typeface="+mn-cs"/>
              </a:rPr>
              <a:t>package an application with all of its dependencies into a standardized unit</a:t>
            </a:r>
            <a:r>
              <a:rPr lang="en-US" sz="1200" b="0" i="0" kern="1200" dirty="0" smtClean="0">
                <a:solidFill>
                  <a:schemeClr val="tx1"/>
                </a:solidFill>
                <a:effectLst/>
                <a:latin typeface="Arial"/>
                <a:ea typeface="+mn-ea"/>
                <a:cs typeface="+mn-cs"/>
              </a:rPr>
              <a:t> for software development. Unlike virtual machines, containers do not have the high overhead and hence enable more efficient usage of the underlying system and resources.</a:t>
            </a:r>
          </a:p>
          <a:p>
            <a:pPr marL="0" marR="0" indent="0" defTabSz="91440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Arial"/>
              <a:ea typeface="+mn-ea"/>
              <a:cs typeface="+mn-cs"/>
            </a:endParaRPr>
          </a:p>
          <a:p>
            <a:pPr marL="0" marR="0" indent="0" defTabSz="914400" eaLnBrk="1" fontAlgn="auto" latinLnBrk="0" hangingPunct="1">
              <a:lnSpc>
                <a:spcPct val="100000"/>
              </a:lnSpc>
              <a:spcBef>
                <a:spcPts val="0"/>
              </a:spcBef>
              <a:spcAft>
                <a:spcPts val="0"/>
              </a:spcAft>
              <a:buClrTx/>
              <a:buSzTx/>
              <a:buFontTx/>
              <a:buNone/>
              <a:tabLst/>
              <a:defRPr/>
            </a:pPr>
            <a:r>
              <a:rPr lang="en-US" sz="1200" b="0" i="0" dirty="0" smtClean="0">
                <a:effectLst/>
                <a:latin typeface="+mn-lt"/>
                <a:ea typeface="+mn-ea"/>
                <a:cs typeface="+mn-cs"/>
                <a:sym typeface="Calibri"/>
              </a:rPr>
              <a:t>Using containers, everything required to make a piece of software run is packaged into isolated containers. Unlike VMs, containers do not bundle a full operating system - only libraries and settings required to make the software work are needed. This makes for efficient, lightweight, self-contained systems that guarantees software will always run the same, regardless of where it’s deployed.</a:t>
            </a:r>
          </a:p>
          <a:p>
            <a:pPr marL="0" marR="0" indent="0" defTabSz="914400" eaLnBrk="1" fontAlgn="auto" latinLnBrk="0" hangingPunct="1">
              <a:lnSpc>
                <a:spcPct val="100000"/>
              </a:lnSpc>
              <a:spcBef>
                <a:spcPts val="0"/>
              </a:spcBef>
              <a:spcAft>
                <a:spcPts val="0"/>
              </a:spcAft>
              <a:buClrTx/>
              <a:buSzTx/>
              <a:buFontTx/>
              <a:buNone/>
              <a:tabLst/>
              <a:defRPr/>
            </a:pPr>
            <a:endParaRPr lang="en-US" sz="1200" b="0" i="0" dirty="0" smtClean="0">
              <a:effectLst/>
              <a:latin typeface="+mn-lt"/>
              <a:ea typeface="+mn-ea"/>
              <a:cs typeface="+mn-cs"/>
              <a:sym typeface="Calibri"/>
            </a:endParaRPr>
          </a:p>
          <a:p>
            <a:pPr marL="0" marR="0" indent="0" defTabSz="914400" eaLnBrk="1" fontAlgn="auto" latinLnBrk="0" hangingPunct="1">
              <a:lnSpc>
                <a:spcPct val="100000"/>
              </a:lnSpc>
              <a:spcBef>
                <a:spcPts val="0"/>
              </a:spcBef>
              <a:spcAft>
                <a:spcPts val="0"/>
              </a:spcAft>
              <a:buClrTx/>
              <a:buSzTx/>
              <a:buFontTx/>
              <a:buNone/>
              <a:tabLst/>
              <a:defRPr/>
            </a:pPr>
            <a:r>
              <a:rPr lang="en-US" sz="1200" b="0" i="0" dirty="0" smtClean="0">
                <a:effectLst/>
                <a:latin typeface="+mn-lt"/>
                <a:ea typeface="+mn-ea"/>
                <a:cs typeface="+mn-cs"/>
                <a:sym typeface="Calibri"/>
              </a:rPr>
              <a:t>A full virtualized system gets its own set of resources allocated to it, and does minimal sharing. You get more isolation, but it is much heavier (requires more resources). With </a:t>
            </a:r>
            <a:r>
              <a:rPr lang="en-US" sz="1200" b="0" i="0" dirty="0" err="1" smtClean="0">
                <a:effectLst/>
                <a:latin typeface="+mn-lt"/>
                <a:ea typeface="+mn-ea"/>
                <a:cs typeface="+mn-cs"/>
                <a:sym typeface="Calibri"/>
              </a:rPr>
              <a:t>docker</a:t>
            </a:r>
            <a:r>
              <a:rPr lang="en-US" sz="1200" b="0" i="0" dirty="0" smtClean="0">
                <a:effectLst/>
                <a:latin typeface="+mn-lt"/>
                <a:ea typeface="+mn-ea"/>
                <a:cs typeface="+mn-cs"/>
                <a:sym typeface="Calibri"/>
              </a:rPr>
              <a:t> you get less isolation, but the containers are lightweight (require fewer resources). So you could easily run thousands of containers on a host, and it won't even blink. Try doing that with Xen, and unless you have a really big host, I don't think it is possible.</a:t>
            </a:r>
            <a:endParaRPr lang="en-US" dirty="0" smtClean="0"/>
          </a:p>
        </p:txBody>
      </p:sp>
    </p:spTree>
    <p:extLst>
      <p:ext uri="{BB962C8B-B14F-4D97-AF65-F5344CB8AC3E}">
        <p14:creationId xmlns:p14="http://schemas.microsoft.com/office/powerpoint/2010/main" val="326001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Docker images </a:t>
            </a:r>
            <a:r>
              <a:rPr lang="en-US" dirty="0" smtClean="0"/>
              <a:t>are the basis of </a:t>
            </a:r>
            <a:r>
              <a:rPr lang="en-US" dirty="0" err="1" smtClean="0"/>
              <a:t>containers.It’s</a:t>
            </a:r>
            <a:r>
              <a:rPr lang="en-US" dirty="0" smtClean="0"/>
              <a:t> a filesystem.  Each time you’ve used </a:t>
            </a:r>
            <a:r>
              <a:rPr lang="en-US" dirty="0" err="1" smtClean="0"/>
              <a:t>docker</a:t>
            </a:r>
            <a:r>
              <a:rPr lang="en-US" dirty="0" smtClean="0"/>
              <a:t> run you told it which image you wanted.</a:t>
            </a:r>
          </a:p>
          <a:p>
            <a:r>
              <a:rPr lang="en-US" b="1" dirty="0" smtClean="0"/>
              <a:t>Each Docker </a:t>
            </a:r>
            <a:r>
              <a:rPr lang="en-US" dirty="0" smtClean="0"/>
              <a:t>image references a list of read-only layers that represent filesystem differences. Layers are stacked on top of each other to form a base for a container’s root filesystem. The diagram below shows the Ubuntu 15.04 image comprising 4 stacked image layers.</a:t>
            </a:r>
          </a:p>
        </p:txBody>
      </p:sp>
    </p:spTree>
    <p:extLst>
      <p:ext uri="{BB962C8B-B14F-4D97-AF65-F5344CB8AC3E}">
        <p14:creationId xmlns:p14="http://schemas.microsoft.com/office/powerpoint/2010/main" val="729867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a:ea typeface="+mn-ea"/>
                <a:cs typeface="+mn-cs"/>
              </a:rPr>
              <a:t>is a lightweight container runtime and robust tooling that builds and runs your container. Docker allows you to package up application code and dependencies together in an isolated container that share the OS kernel on the host system. The in-host daemon communicates with the Docker Client to execute commands to build, ship and run containers.</a:t>
            </a:r>
            <a:endParaRPr lang="en-US" dirty="0" smtClean="0"/>
          </a:p>
        </p:txBody>
      </p:sp>
    </p:spTree>
    <p:extLst>
      <p:ext uri="{BB962C8B-B14F-4D97-AF65-F5344CB8AC3E}">
        <p14:creationId xmlns:p14="http://schemas.microsoft.com/office/powerpoint/2010/main" val="2059675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1" dirty="0" smtClean="0"/>
              <a:t>Docker Hub </a:t>
            </a:r>
            <a:r>
              <a:rPr lang="en-US" dirty="0" smtClean="0"/>
              <a:t>is a cloud-based registry service which allows you to link to code repositories, build your images and test them, stores manually pushed images, and links to Docker Cloud so you can deploy images to your hosts. </a:t>
            </a:r>
            <a:r>
              <a:rPr lang="en-US" smtClean="0"/>
              <a:t>It provides a centralized resource for container image discovery, distribution and change management, user and team collaboration, and workflow automation throughout the development pipeline.</a:t>
            </a:r>
          </a:p>
        </p:txBody>
      </p:sp>
    </p:spTree>
    <p:extLst>
      <p:ext uri="{BB962C8B-B14F-4D97-AF65-F5344CB8AC3E}">
        <p14:creationId xmlns:p14="http://schemas.microsoft.com/office/powerpoint/2010/main" val="603763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SolarWinds 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Shape 11"/>
          <p:cNvSpPr>
            <a:spLocks noGrp="1"/>
          </p:cNvSpPr>
          <p:nvPr>
            <p:ph type="title"/>
          </p:nvPr>
        </p:nvSpPr>
        <p:spPr>
          <a:xfrm>
            <a:off x="822960" y="4160622"/>
            <a:ext cx="5882641" cy="419617"/>
          </a:xfrm>
          <a:prstGeom prst="rect">
            <a:avLst/>
          </a:prstGeom>
        </p:spPr>
        <p:txBody>
          <a:bodyPr anchor="b"/>
          <a:lstStyle>
            <a:lvl1pPr>
              <a:defRPr sz="2400"/>
            </a:lvl1pPr>
          </a:lstStyle>
          <a:p>
            <a:r>
              <a:t>CLICK TO EDIT MASTER TITLE STYLE</a:t>
            </a:r>
          </a:p>
        </p:txBody>
      </p:sp>
      <p:sp>
        <p:nvSpPr>
          <p:cNvPr id="12" name="Shape 12"/>
          <p:cNvSpPr>
            <a:spLocks noGrp="1"/>
          </p:cNvSpPr>
          <p:nvPr>
            <p:ph type="body" sz="quarter" idx="1"/>
          </p:nvPr>
        </p:nvSpPr>
        <p:spPr>
          <a:xfrm>
            <a:off x="822960" y="4580237"/>
            <a:ext cx="5443200" cy="400763"/>
          </a:xfrm>
          <a:prstGeom prst="rect">
            <a:avLst/>
          </a:prstGeom>
          <a:extLst>
            <a:ext uri="{C572A759-6A51-4108-AA02-DFA0A04FC94B}">
              <ma14:wrappingTextBoxFlag xmlns:ma14="http://schemas.microsoft.com/office/mac/drawingml/2011/main" val="1"/>
            </a:ext>
          </a:extLst>
        </p:spPr>
        <p:txBody>
          <a:bodyPr/>
          <a:lstStyle>
            <a:lvl1pPr marL="0" indent="0">
              <a:buClrTx/>
              <a:buSzTx/>
              <a:buFontTx/>
              <a:buNone/>
              <a:defRPr sz="2000">
                <a:solidFill>
                  <a:schemeClr val="accent5"/>
                </a:solidFill>
              </a:defRPr>
            </a:lvl1pPr>
          </a:lstStyle>
          <a:p>
            <a:r>
              <a:t>Click to edit Master subtitle style</a:t>
            </a:r>
          </a:p>
        </p:txBody>
      </p:sp>
      <p:sp>
        <p:nvSpPr>
          <p:cNvPr id="13" name="Shape 13"/>
          <p:cNvSpPr>
            <a:spLocks noGrp="1"/>
          </p:cNvSpPr>
          <p:nvPr>
            <p:ph type="sldNum" sz="quarter" idx="2"/>
          </p:nvPr>
        </p:nvSpPr>
        <p:spPr>
          <a:xfrm>
            <a:off x="5892800" y="598805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olarWinds 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EDIT MASTER TITLE STYLE</a:t>
            </a:r>
          </a:p>
        </p:txBody>
      </p:sp>
      <p:sp>
        <p:nvSpPr>
          <p:cNvPr id="21" name="Shape 21"/>
          <p:cNvSpPr>
            <a:spLocks noGrp="1"/>
          </p:cNvSpPr>
          <p:nvPr>
            <p:ph type="body" idx="1"/>
          </p:nvPr>
        </p:nvSpPr>
        <p:spPr>
          <a:xfrm>
            <a:off x="177164" y="1311274"/>
            <a:ext cx="11835766" cy="4895216"/>
          </a:xfrm>
          <a:prstGeom prst="rect">
            <a:avLst/>
          </a:prstGeom>
          <a:extLst>
            <a:ext uri="{C572A759-6A51-4108-AA02-DFA0A04FC94B}">
              <ma14:wrappingTextBoxFlag xmlns:ma14="http://schemas.microsoft.com/office/mac/drawingml/2011/main" val="1"/>
            </a:ext>
          </a:extLst>
        </p:spPr>
        <p:txBody>
          <a:bodyPr/>
          <a:lstStyle/>
          <a:p>
            <a:r>
              <a:t>Click to edit Master text styles</a:t>
            </a:r>
          </a:p>
          <a:p>
            <a:pPr lvl="1"/>
            <a:r>
              <a:t>Second level</a:t>
            </a:r>
          </a:p>
          <a:p>
            <a:pPr lvl="2"/>
            <a:r>
              <a:t>Third level</a:t>
            </a:r>
          </a:p>
          <a:p>
            <a:pPr lvl="3"/>
            <a:r>
              <a:t>Fourth level</a:t>
            </a:r>
          </a:p>
          <a:p>
            <a:pPr lvl="4"/>
            <a:r>
              <a:t>Fifth level</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77164" y="333372"/>
            <a:ext cx="9860282" cy="51435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CLICK TO EDIT MASTER TITLE STYLE</a:t>
            </a:r>
          </a:p>
        </p:txBody>
      </p:sp>
      <p:sp>
        <p:nvSpPr>
          <p:cNvPr id="3" name="Shape 3"/>
          <p:cNvSpPr>
            <a:spLocks noGrp="1"/>
          </p:cNvSpPr>
          <p:nvPr>
            <p:ph type="sldNum" sz="quarter" idx="2"/>
          </p:nvPr>
        </p:nvSpPr>
        <p:spPr>
          <a:xfrm>
            <a:off x="11739273" y="6457220"/>
            <a:ext cx="273656" cy="264256"/>
          </a:xfrm>
          <a:prstGeom prst="rect">
            <a:avLst/>
          </a:prstGeom>
          <a:ln w="12700">
            <a:miter lim="400000"/>
          </a:ln>
        </p:spPr>
        <p:txBody>
          <a:bodyPr wrap="none" lIns="45719" rIns="45719" anchor="b">
            <a:spAutoFit/>
          </a:bodyPr>
          <a:lstStyle>
            <a:lvl1pPr algn="r">
              <a:defRPr sz="1200">
                <a:solidFill>
                  <a:schemeClr val="accent4"/>
                </a:solidFill>
              </a:defRPr>
            </a:lvl1pPr>
          </a:lstStyle>
          <a:p>
            <a:fld id="{86CB4B4D-7CA3-9044-876B-883B54F8677D}" type="slidenum">
              <a:t>‹#›</a:t>
            </a:fld>
            <a:endParaRPr/>
          </a:p>
        </p:txBody>
      </p:sp>
      <p:sp>
        <p:nvSpPr>
          <p:cNvPr id="4" name="Shape 4"/>
          <p:cNvSpPr>
            <a:spLocks noGrp="1"/>
          </p:cNvSpPr>
          <p:nvPr>
            <p:ph type="body" idx="1"/>
          </p:nvPr>
        </p:nvSpPr>
        <p:spPr>
          <a:xfrm>
            <a:off x="609600" y="1600200"/>
            <a:ext cx="10972800" cy="5257800"/>
          </a:xfrm>
          <a:prstGeom prst="rect">
            <a:avLst/>
          </a:prstGeom>
          <a:ln w="12700">
            <a:miter lim="400000"/>
          </a:ln>
        </p:spPr>
        <p:txBody>
          <a:bodyPr lIns="45719" rIns="45719">
            <a:normAutofit/>
          </a:bodyPr>
          <a:lstStyle/>
          <a:p>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9pPr>
    </p:titleStyle>
    <p:bodyStyle>
      <a:lvl1pPr marL="228600" marR="0" indent="-2286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1pPr>
      <a:lvl2pPr marL="845819" marR="0" indent="-274319" algn="l" defTabSz="914400" rtl="0" latinLnBrk="0">
        <a:lnSpc>
          <a:spcPct val="90000"/>
        </a:lnSpc>
        <a:spcBef>
          <a:spcPts val="1000"/>
        </a:spcBef>
        <a:spcAft>
          <a:spcPts val="0"/>
        </a:spcAft>
        <a:buClr>
          <a:schemeClr val="accent2"/>
        </a:buClr>
        <a:buSzPct val="100000"/>
        <a:buFont typeface="Arial"/>
        <a:buChar char="o"/>
        <a:tabLst/>
        <a:defRPr sz="2400" b="0" i="0" u="none" strike="noStrike" cap="none" spc="0" baseline="0">
          <a:ln>
            <a:noFill/>
          </a:ln>
          <a:solidFill>
            <a:schemeClr val="accent4"/>
          </a:solidFill>
          <a:uFillTx/>
          <a:latin typeface="Arial"/>
          <a:ea typeface="Arial"/>
          <a:cs typeface="Arial"/>
          <a:sym typeface="Arial"/>
        </a:defRPr>
      </a:lvl2pPr>
      <a:lvl3pPr marL="1504950" marR="0" indent="-3048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3pPr>
      <a:lvl4pPr marL="2171700" marR="0" indent="-3429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4pPr>
      <a:lvl5pPr marL="2457450" marR="0" indent="-3429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5pPr>
      <a:lvl6pPr marL="2590800" marR="0" indent="-3048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6pPr>
      <a:lvl7pPr marL="3048000" marR="0" indent="-3048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7pPr>
      <a:lvl8pPr marL="3505200" marR="0" indent="-3048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8pPr>
      <a:lvl9pPr marL="3962400" marR="0" indent="-3048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ctrTitle"/>
          </p:nvPr>
        </p:nvSpPr>
        <p:spPr>
          <a:xfrm>
            <a:off x="822959" y="4160622"/>
            <a:ext cx="5882642" cy="419617"/>
          </a:xfrm>
          <a:prstGeom prst="rect">
            <a:avLst/>
          </a:prstGeom>
        </p:spPr>
        <p:txBody>
          <a:bodyPr/>
          <a:lstStyle>
            <a:lvl1pPr defTabSz="896111">
              <a:defRPr sz="2352"/>
            </a:lvl1pPr>
          </a:lstStyle>
          <a:p>
            <a:r>
              <a:rPr lang="en-US" dirty="0" smtClean="0"/>
              <a:t>Docker </a:t>
            </a:r>
            <a:endParaRPr dirty="0"/>
          </a:p>
        </p:txBody>
      </p:sp>
      <p:sp>
        <p:nvSpPr>
          <p:cNvPr id="49" name="Shape 49"/>
          <p:cNvSpPr>
            <a:spLocks noGrp="1"/>
          </p:cNvSpPr>
          <p:nvPr>
            <p:ph type="subTitle" sz="quarter" idx="1"/>
          </p:nvPr>
        </p:nvSpPr>
        <p:spPr>
          <a:xfrm>
            <a:off x="822960" y="4580237"/>
            <a:ext cx="5443201" cy="400763"/>
          </a:xfrm>
          <a:prstGeom prst="rect">
            <a:avLst/>
          </a:prstGeom>
        </p:spPr>
        <p:txBody>
          <a:bodyPr/>
          <a:lstStyle/>
          <a:p>
            <a:r>
              <a:rPr lang="en-US" dirty="0" smtClean="0"/>
              <a:t>Docker from scratch</a:t>
            </a:r>
            <a:endParaRPr dirty="0"/>
          </a:p>
        </p:txBody>
      </p:sp>
      <p:sp>
        <p:nvSpPr>
          <p:cNvPr id="2" name="TextBox 1"/>
          <p:cNvSpPr txBox="1"/>
          <p:nvPr/>
        </p:nvSpPr>
        <p:spPr>
          <a:xfrm>
            <a:off x="822959" y="5031285"/>
            <a:ext cx="11567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chemeClr val="bg1"/>
                </a:solidFill>
                <a:effectLst/>
                <a:uFillTx/>
                <a:latin typeface="Arial"/>
                <a:ea typeface="Arial"/>
                <a:cs typeface="Arial"/>
                <a:sym typeface="Arial"/>
              </a:rPr>
              <a:t>Ivo </a:t>
            </a:r>
            <a:r>
              <a:rPr kumimoji="0" lang="en-US" sz="1800" b="0" i="0" u="none" strike="noStrike" cap="none" spc="0" normalizeH="0" baseline="0" dirty="0" err="1" smtClean="0">
                <a:ln>
                  <a:noFill/>
                </a:ln>
                <a:solidFill>
                  <a:schemeClr val="bg1"/>
                </a:solidFill>
                <a:effectLst/>
                <a:uFillTx/>
                <a:latin typeface="Arial"/>
                <a:ea typeface="Arial"/>
                <a:cs typeface="Arial"/>
                <a:sym typeface="Arial"/>
              </a:rPr>
              <a:t>Klimša</a:t>
            </a:r>
            <a:endParaRPr kumimoji="0" lang="en-US" sz="1800" b="0" i="0" u="none" strike="noStrike" cap="none" spc="0" normalizeH="0" baseline="0" dirty="0">
              <a:ln>
                <a:noFill/>
              </a:ln>
              <a:solidFill>
                <a:schemeClr val="bg1"/>
              </a:solidFill>
              <a:effectLst/>
              <a:uFillTx/>
              <a:latin typeface="Arial"/>
              <a:ea typeface="Arial"/>
              <a:cs typeface="Arial"/>
              <a:sym typeface="Arial"/>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Agenda</a:t>
            </a:r>
            <a:endParaRPr lang="en-US" dirty="0"/>
          </a:p>
        </p:txBody>
      </p:sp>
      <p:sp>
        <p:nvSpPr>
          <p:cNvPr id="3" name="Text Placeholder 2"/>
          <p:cNvSpPr>
            <a:spLocks noGrp="1"/>
          </p:cNvSpPr>
          <p:nvPr>
            <p:ph type="body" idx="1"/>
          </p:nvPr>
        </p:nvSpPr>
        <p:spPr/>
        <p:txBody>
          <a:bodyPr/>
          <a:lstStyle/>
          <a:p>
            <a:r>
              <a:rPr lang="en-US" dirty="0"/>
              <a:t>Basic overview about </a:t>
            </a:r>
            <a:r>
              <a:rPr lang="en-US" dirty="0" smtClean="0"/>
              <a:t>Containers</a:t>
            </a:r>
          </a:p>
          <a:p>
            <a:r>
              <a:rPr lang="en-US" dirty="0"/>
              <a:t>History of Containers </a:t>
            </a:r>
            <a:endParaRPr lang="en-US" dirty="0" smtClean="0"/>
          </a:p>
          <a:p>
            <a:r>
              <a:rPr lang="en-US" dirty="0"/>
              <a:t>Docker for Linux and </a:t>
            </a:r>
            <a:r>
              <a:rPr lang="en-US" dirty="0" smtClean="0"/>
              <a:t>Windows</a:t>
            </a:r>
            <a:endParaRPr lang="en-US" dirty="0"/>
          </a:p>
          <a:p>
            <a:r>
              <a:rPr lang="en-US" dirty="0"/>
              <a:t>Benefits &amp; Use cases of Containers</a:t>
            </a:r>
          </a:p>
          <a:p>
            <a:r>
              <a:rPr lang="en-US" dirty="0" smtClean="0"/>
              <a:t>Workshop</a:t>
            </a:r>
            <a:endParaRPr lang="en-US" dirty="0"/>
          </a:p>
          <a:p>
            <a:r>
              <a:rPr lang="en-US" dirty="0"/>
              <a:t>Tips &amp; Tricks from practice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449" y="1965294"/>
            <a:ext cx="4753791" cy="4241196"/>
          </a:xfrm>
          <a:prstGeom prst="rect">
            <a:avLst/>
          </a:prstGeom>
        </p:spPr>
      </p:pic>
    </p:spTree>
    <p:extLst>
      <p:ext uri="{BB962C8B-B14F-4D97-AF65-F5344CB8AC3E}">
        <p14:creationId xmlns:p14="http://schemas.microsoft.com/office/powerpoint/2010/main" val="1488188770"/>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p:cNvSpPr>
          <p:nvPr>
            <p:ph type="title"/>
          </p:nvPr>
        </p:nvSpPr>
        <p:spPr>
          <a:xfrm>
            <a:off x="177164" y="333372"/>
            <a:ext cx="9860282" cy="514352"/>
          </a:xfrm>
          <a:prstGeom prst="rect">
            <a:avLst/>
          </a:prstGeom>
        </p:spPr>
        <p:txBody>
          <a:bodyPr/>
          <a:lstStyle/>
          <a:p>
            <a:r>
              <a:rPr lang="en-US" b="0" dirty="0" smtClean="0"/>
              <a:t>Containers?#!</a:t>
            </a:r>
            <a:endParaRPr dirty="0"/>
          </a:p>
        </p:txBody>
      </p:sp>
      <p:sp>
        <p:nvSpPr>
          <p:cNvPr id="53" name="Shape 53"/>
          <p:cNvSpPr>
            <a:spLocks noGrp="1"/>
          </p:cNvSpPr>
          <p:nvPr>
            <p:ph type="body" idx="1"/>
          </p:nvPr>
        </p:nvSpPr>
        <p:spPr>
          <a:xfrm>
            <a:off x="178117" y="1235782"/>
            <a:ext cx="4197940" cy="4668629"/>
          </a:xfrm>
          <a:prstGeom prst="rect">
            <a:avLst/>
          </a:prstGeom>
        </p:spPr>
        <p:txBody>
          <a:bodyPr/>
          <a:lstStyle>
            <a:lvl2pPr marL="800100" indent="-228600">
              <a:spcBef>
                <a:spcPts val="500"/>
              </a:spcBef>
              <a:buFont typeface="Courier New"/>
              <a:defRPr sz="2000"/>
            </a:lvl2pPr>
            <a:lvl3pPr marL="1428750" indent="-228600">
              <a:spcBef>
                <a:spcPts val="500"/>
              </a:spcBef>
              <a:defRPr sz="1800"/>
            </a:lvl3pPr>
            <a:lvl4pPr marL="2057400" indent="-228600">
              <a:spcBef>
                <a:spcPts val="500"/>
              </a:spcBef>
              <a:defRPr sz="1600"/>
            </a:lvl4pPr>
          </a:lstStyle>
          <a:p>
            <a:pPr marL="0" lvl="1" indent="0">
              <a:lnSpc>
                <a:spcPct val="100000"/>
              </a:lnSpc>
              <a:spcBef>
                <a:spcPts val="0"/>
              </a:spcBef>
              <a:buClrTx/>
              <a:buSzTx/>
              <a:buNone/>
            </a:pPr>
            <a:r>
              <a:rPr lang="en-US" sz="2800" b="1" dirty="0"/>
              <a:t>What are containers</a:t>
            </a:r>
            <a:r>
              <a:rPr lang="en-US" sz="2800" b="1" dirty="0" smtClean="0"/>
              <a:t>?</a:t>
            </a:r>
          </a:p>
          <a:p>
            <a:pPr marL="0" lvl="1" indent="0">
              <a:lnSpc>
                <a:spcPct val="100000"/>
              </a:lnSpc>
              <a:spcBef>
                <a:spcPts val="0"/>
              </a:spcBef>
              <a:buClrTx/>
              <a:buSzTx/>
              <a:buNone/>
            </a:pPr>
            <a:r>
              <a:rPr lang="en-US" dirty="0"/>
              <a:t>Containers are a solution to the problem of how to get software to run reliably when moved from one computing environment to another. This could be from a developer's laptop to a test environment, from a staging environment into production and perhaps from a physical machine in a data center to a virtual machine in a private or public cloud.</a:t>
            </a:r>
          </a:p>
          <a:p>
            <a:pPr marL="0" lvl="1" indent="0">
              <a:lnSpc>
                <a:spcPct val="100000"/>
              </a:lnSpc>
              <a:spcBef>
                <a:spcPts val="0"/>
              </a:spcBef>
              <a:buClrTx/>
              <a:buSzTx/>
              <a:buNone/>
            </a:pPr>
            <a:endParaRPr lang="en-US" dirty="0" smtClean="0"/>
          </a:p>
          <a:p>
            <a:pPr marL="0" lvl="1" indent="0">
              <a:lnSpc>
                <a:spcPct val="100000"/>
              </a:lnSpc>
              <a:spcBef>
                <a:spcPts val="0"/>
              </a:spcBef>
              <a:buClrTx/>
              <a:buSzTx/>
              <a:buNone/>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389257"/>
            <a:ext cx="7878944" cy="4515154"/>
          </a:xfrm>
          <a:prstGeom prst="rect">
            <a:avLst/>
          </a:prstGeom>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History of </a:t>
            </a:r>
            <a:r>
              <a:rPr lang="en-US" b="0" dirty="0" smtClean="0"/>
              <a:t>containers</a:t>
            </a:r>
            <a:endParaRPr lang="en-US" dirty="0"/>
          </a:p>
        </p:txBody>
      </p:sp>
      <p:sp>
        <p:nvSpPr>
          <p:cNvPr id="3" name="Text Placeholder 2"/>
          <p:cNvSpPr>
            <a:spLocks noGrp="1"/>
          </p:cNvSpPr>
          <p:nvPr>
            <p:ph type="body" idx="1"/>
          </p:nvPr>
        </p:nvSpPr>
        <p:spPr>
          <a:xfrm>
            <a:off x="177164" y="1311274"/>
            <a:ext cx="3219179" cy="4895216"/>
          </a:xfrm>
        </p:spPr>
        <p:txBody>
          <a:bodyPr/>
          <a:lstStyle/>
          <a:p>
            <a:r>
              <a:rPr lang="en-US" b="1" dirty="0" err="1" smtClean="0"/>
              <a:t>Chroot</a:t>
            </a:r>
            <a:endParaRPr lang="en-US" b="1" dirty="0" smtClean="0"/>
          </a:p>
          <a:p>
            <a:r>
              <a:rPr lang="en-US" b="1" dirty="0" smtClean="0"/>
              <a:t>Solaris </a:t>
            </a:r>
            <a:r>
              <a:rPr lang="en-US" b="1" dirty="0" err="1"/>
              <a:t>conteiners</a:t>
            </a:r>
            <a:r>
              <a:rPr lang="en-US" b="1" dirty="0"/>
              <a:t> </a:t>
            </a:r>
          </a:p>
          <a:p>
            <a:r>
              <a:rPr lang="en-US" b="1" dirty="0" err="1"/>
              <a:t>OpenVZ</a:t>
            </a:r>
            <a:r>
              <a:rPr lang="en-US" dirty="0"/>
              <a:t> </a:t>
            </a:r>
          </a:p>
          <a:p>
            <a:r>
              <a:rPr lang="en-US" b="1" dirty="0" smtClean="0"/>
              <a:t>LXC</a:t>
            </a:r>
            <a:endParaRPr lang="en-US" dirty="0"/>
          </a:p>
          <a:p>
            <a:r>
              <a:rPr lang="en-US" b="1" dirty="0" smtClean="0"/>
              <a:t>Others</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4291" y="1311274"/>
            <a:ext cx="3886199" cy="4747672"/>
          </a:xfrm>
          <a:prstGeom prst="rect">
            <a:avLst/>
          </a:prstGeom>
        </p:spPr>
      </p:pic>
    </p:spTree>
    <p:extLst>
      <p:ext uri="{BB962C8B-B14F-4D97-AF65-F5344CB8AC3E}">
        <p14:creationId xmlns:p14="http://schemas.microsoft.com/office/powerpoint/2010/main" val="31451462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64" y="390578"/>
            <a:ext cx="9860282" cy="514353"/>
          </a:xfrm>
        </p:spPr>
        <p:txBody>
          <a:bodyPr/>
          <a:lstStyle/>
          <a:p>
            <a:r>
              <a:rPr lang="en-US" dirty="0"/>
              <a:t>Docker</a:t>
            </a:r>
          </a:p>
        </p:txBody>
      </p:sp>
      <p:sp>
        <p:nvSpPr>
          <p:cNvPr id="3" name="Text Placeholder 2"/>
          <p:cNvSpPr>
            <a:spLocks noGrp="1"/>
          </p:cNvSpPr>
          <p:nvPr>
            <p:ph type="body" idx="1"/>
          </p:nvPr>
        </p:nvSpPr>
        <p:spPr>
          <a:xfrm>
            <a:off x="177164" y="1311274"/>
            <a:ext cx="11835766" cy="3339103"/>
          </a:xfrm>
        </p:spPr>
        <p:txBody>
          <a:bodyPr/>
          <a:lstStyle/>
          <a:p>
            <a:pPr marL="0" indent="0">
              <a:lnSpc>
                <a:spcPct val="100000"/>
              </a:lnSpc>
              <a:spcBef>
                <a:spcPts val="0"/>
              </a:spcBef>
              <a:buClrTx/>
              <a:buSzTx/>
              <a:buNone/>
            </a:pPr>
            <a:r>
              <a:rPr lang="en-US" sz="2800" b="1" dirty="0"/>
              <a:t>What is Docker?</a:t>
            </a:r>
          </a:p>
          <a:p>
            <a:pPr marL="0" indent="0">
              <a:buNone/>
            </a:pPr>
            <a:r>
              <a:rPr lang="en-US" dirty="0"/>
              <a:t> Wikipedia defines Docker as:</a:t>
            </a:r>
          </a:p>
          <a:p>
            <a:pPr marL="0" indent="0">
              <a:buNone/>
            </a:pPr>
            <a:r>
              <a:rPr lang="en-US" dirty="0"/>
              <a:t>	 an open-source project that automates the deployment of software applications 	inside </a:t>
            </a:r>
            <a:r>
              <a:rPr lang="en-US" b="1" dirty="0"/>
              <a:t>containers</a:t>
            </a:r>
            <a:r>
              <a:rPr lang="en-US" dirty="0"/>
              <a:t> by providing an additional layer of abstraction and automation 	of </a:t>
            </a:r>
            <a:r>
              <a:rPr lang="en-US" b="1" dirty="0"/>
              <a:t>OS-level virtualization</a:t>
            </a:r>
            <a:r>
              <a:rPr lang="en-US" dirty="0"/>
              <a:t> on Linux</a:t>
            </a:r>
            <a:r>
              <a:rPr lang="en-US" dirty="0" smtClean="0"/>
              <a:t>.</a:t>
            </a:r>
          </a:p>
          <a:p>
            <a:pPr marL="0" indent="0">
              <a:buNone/>
            </a:pPr>
            <a:endParaRPr lang="en-US" dirty="0"/>
          </a:p>
          <a:p>
            <a:pPr marL="0" indent="0">
              <a:buNone/>
            </a:pPr>
            <a:r>
              <a:rPr lang="en-US" b="1" dirty="0" smtClean="0">
                <a:sym typeface="Calibri"/>
              </a:rPr>
              <a:t>Developers </a:t>
            </a:r>
            <a:r>
              <a:rPr lang="en-US" b="1" dirty="0">
                <a:sym typeface="Calibri"/>
              </a:rPr>
              <a:t>use Docker to eliminate “works on my machine” problems when collaborating on code with co-workers. </a:t>
            </a:r>
            <a:endParaRPr lang="en-US" b="1" dirty="0"/>
          </a:p>
          <a:p>
            <a:pPr marL="0" indent="0">
              <a:buNone/>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046" y="4650377"/>
            <a:ext cx="8661400" cy="2070100"/>
          </a:xfrm>
          <a:prstGeom prst="rect">
            <a:avLst/>
          </a:prstGeom>
        </p:spPr>
      </p:pic>
    </p:spTree>
    <p:extLst>
      <p:ext uri="{BB962C8B-B14F-4D97-AF65-F5344CB8AC3E}">
        <p14:creationId xmlns:p14="http://schemas.microsoft.com/office/powerpoint/2010/main" val="1090080722"/>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Text Placeholder 2"/>
          <p:cNvSpPr>
            <a:spLocks noGrp="1"/>
          </p:cNvSpPr>
          <p:nvPr>
            <p:ph type="body" idx="1"/>
          </p:nvPr>
        </p:nvSpPr>
        <p:spPr/>
        <p:txBody>
          <a:bodyPr>
            <a:normAutofit/>
          </a:bodyPr>
          <a:lstStyle/>
          <a:p>
            <a:pPr marL="0" indent="0">
              <a:buNone/>
            </a:pPr>
            <a:r>
              <a:rPr lang="en-US" sz="2800" b="1" dirty="0"/>
              <a:t>Images and layers</a:t>
            </a:r>
          </a:p>
        </p:txBody>
      </p:sp>
      <p:pic>
        <p:nvPicPr>
          <p:cNvPr id="4"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3835" y="1730449"/>
            <a:ext cx="6371429" cy="4909832"/>
          </a:xfrm>
          <a:prstGeom prst="rect">
            <a:avLst/>
          </a:prstGeom>
          <a:ln w="12700">
            <a:miter lim="400000"/>
          </a:ln>
          <a:extLst>
            <a:ext uri="{C572A759-6A51-4108-AA02-DFA0A04FC94B}">
              <ma14:wrappingTextBoxFlag xmlns:ma14="http://schemas.microsoft.com/office/mac/drawingml/2011/main" val="1"/>
            </a:ext>
          </a:extLst>
        </p:spPr>
      </p:pic>
    </p:spTree>
    <p:extLst>
      <p:ext uri="{BB962C8B-B14F-4D97-AF65-F5344CB8AC3E}">
        <p14:creationId xmlns:p14="http://schemas.microsoft.com/office/powerpoint/2010/main" val="35520334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Text Placeholder 2"/>
          <p:cNvSpPr>
            <a:spLocks noGrp="1"/>
          </p:cNvSpPr>
          <p:nvPr>
            <p:ph type="body" idx="1"/>
          </p:nvPr>
        </p:nvSpPr>
        <p:spPr/>
        <p:txBody>
          <a:bodyPr/>
          <a:lstStyle/>
          <a:p>
            <a:pPr marL="0" indent="0">
              <a:lnSpc>
                <a:spcPct val="100000"/>
              </a:lnSpc>
              <a:spcBef>
                <a:spcPts val="0"/>
              </a:spcBef>
              <a:buClrTx/>
              <a:buSzTx/>
              <a:buNone/>
            </a:pPr>
            <a:r>
              <a:rPr lang="en-US" sz="2800" b="1" dirty="0"/>
              <a:t>DOCKER ENGINE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5"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64" y="2172855"/>
            <a:ext cx="11835766" cy="3314014"/>
          </a:xfrm>
          <a:prstGeom prst="rect">
            <a:avLst/>
          </a:prstGeom>
          <a:ln w="12700">
            <a:miter lim="400000"/>
          </a:ln>
          <a:extLst>
            <a:ext uri="{C572A759-6A51-4108-AA02-DFA0A04FC94B}">
              <ma14:wrappingTextBoxFlag xmlns:ma14="http://schemas.microsoft.com/office/mac/drawingml/2011/main" val="1"/>
            </a:ext>
          </a:extLst>
        </p:spPr>
      </p:pic>
    </p:spTree>
    <p:extLst>
      <p:ext uri="{BB962C8B-B14F-4D97-AF65-F5344CB8AC3E}">
        <p14:creationId xmlns:p14="http://schemas.microsoft.com/office/powerpoint/2010/main" val="80370209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Text Placeholder 2"/>
          <p:cNvSpPr>
            <a:spLocks noGrp="1"/>
          </p:cNvSpPr>
          <p:nvPr>
            <p:ph type="body" idx="1"/>
          </p:nvPr>
        </p:nvSpPr>
        <p:spPr>
          <a:xfrm>
            <a:off x="177164" y="1311274"/>
            <a:ext cx="11835766" cy="3887743"/>
          </a:xfrm>
        </p:spPr>
        <p:txBody>
          <a:bodyPr/>
          <a:lstStyle/>
          <a:p>
            <a:pPr marL="0" lvl="0" indent="0">
              <a:lnSpc>
                <a:spcPct val="100000"/>
              </a:lnSpc>
              <a:spcBef>
                <a:spcPts val="0"/>
              </a:spcBef>
              <a:buClrTx/>
              <a:buSzTx/>
              <a:buNone/>
            </a:pPr>
            <a:r>
              <a:rPr lang="en-US" sz="2800" b="1" dirty="0" smtClean="0"/>
              <a:t>Registry</a:t>
            </a:r>
          </a:p>
          <a:p>
            <a:r>
              <a:rPr lang="en-US" b="1" dirty="0"/>
              <a:t>The Registry</a:t>
            </a:r>
            <a:r>
              <a:rPr lang="en-US" dirty="0"/>
              <a:t> is a stateless, highly scalable server side application that stores and lets you distribute Docker images. The Registry is open-source, under the permissive Apache license.</a:t>
            </a:r>
          </a:p>
          <a:p>
            <a:r>
              <a:rPr lang="en-US" dirty="0"/>
              <a:t>You should use the Registry if you want to:</a:t>
            </a:r>
          </a:p>
          <a:p>
            <a:pPr lvl="1"/>
            <a:r>
              <a:rPr lang="en-US" dirty="0"/>
              <a:t>Tightly control where your images are being stored</a:t>
            </a:r>
          </a:p>
          <a:p>
            <a:pPr lvl="1"/>
            <a:r>
              <a:rPr lang="en-US" dirty="0"/>
              <a:t>Fully own your images distribution pipeline</a:t>
            </a:r>
          </a:p>
          <a:p>
            <a:pPr lvl="1"/>
            <a:r>
              <a:rPr lang="en-US" dirty="0"/>
              <a:t>Integrate image storage and distribution tightly into your in-house development workflow</a:t>
            </a:r>
          </a:p>
          <a:p>
            <a:pPr marL="0" lvl="0" indent="0">
              <a:lnSpc>
                <a:spcPct val="100000"/>
              </a:lnSpc>
              <a:spcBef>
                <a:spcPts val="0"/>
              </a:spcBef>
              <a:buClrTx/>
              <a:buSzTx/>
              <a:buNone/>
            </a:pPr>
            <a:endParaRPr lang="en-US" sz="2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546" y="4699000"/>
            <a:ext cx="5168900" cy="2159000"/>
          </a:xfrm>
          <a:prstGeom prst="rect">
            <a:avLst/>
          </a:prstGeom>
        </p:spPr>
      </p:pic>
    </p:spTree>
    <p:extLst>
      <p:ext uri="{BB962C8B-B14F-4D97-AF65-F5344CB8AC3E}">
        <p14:creationId xmlns:p14="http://schemas.microsoft.com/office/powerpoint/2010/main" val="198352855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Text Placeholder 2"/>
          <p:cNvSpPr>
            <a:spLocks noGrp="1"/>
          </p:cNvSpPr>
          <p:nvPr>
            <p:ph type="body"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dirty="0" smtClean="0"/>
              <a:t>Docker hub</a:t>
            </a:r>
            <a:endParaRPr lang="en-US" sz="2800" b="1" dirty="0"/>
          </a:p>
        </p:txBody>
      </p:sp>
      <p:pic>
        <p:nvPicPr>
          <p:cNvPr id="4"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64" y="2038720"/>
            <a:ext cx="11835766" cy="2873629"/>
          </a:xfrm>
          <a:prstGeom prst="rect">
            <a:avLst/>
          </a:prstGeom>
          <a:ln w="12700">
            <a:miter lim="400000"/>
          </a:ln>
          <a:extLst>
            <a:ext uri="{C572A759-6A51-4108-AA02-DFA0A04FC94B}">
              <ma14:wrappingTextBoxFlag xmlns:ma14="http://schemas.microsoft.com/office/mac/drawingml/2011/main" val="1"/>
            </a:ext>
          </a:extLst>
        </p:spPr>
      </p:pic>
    </p:spTree>
    <p:extLst>
      <p:ext uri="{BB962C8B-B14F-4D97-AF65-F5344CB8AC3E}">
        <p14:creationId xmlns:p14="http://schemas.microsoft.com/office/powerpoint/2010/main" val="2121439836"/>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olarWinds_Template">
  <a:themeElements>
    <a:clrScheme name="SolarWinds_Template">
      <a:dk1>
        <a:srgbClr val="161616"/>
      </a:dk1>
      <a:lt1>
        <a:srgbClr val="FFFFFF"/>
      </a:lt1>
      <a:dk2>
        <a:srgbClr val="A7A7A7"/>
      </a:dk2>
      <a:lt2>
        <a:srgbClr val="535353"/>
      </a:lt2>
      <a:accent1>
        <a:srgbClr val="359AC0"/>
      </a:accent1>
      <a:accent2>
        <a:srgbClr val="F99D1C"/>
      </a:accent2>
      <a:accent3>
        <a:srgbClr val="94BD51"/>
      </a:accent3>
      <a:accent4>
        <a:srgbClr val="666666"/>
      </a:accent4>
      <a:accent5>
        <a:srgbClr val="BFC7C4"/>
      </a:accent5>
      <a:accent6>
        <a:srgbClr val="CD502F"/>
      </a:accent6>
      <a:hlink>
        <a:srgbClr val="0000FF"/>
      </a:hlink>
      <a:folHlink>
        <a:srgbClr val="FF00FF"/>
      </a:folHlink>
    </a:clrScheme>
    <a:fontScheme name="SolarWinds_Template">
      <a:majorFont>
        <a:latin typeface="Helvetica"/>
        <a:ea typeface="Helvetica"/>
        <a:cs typeface="Helvetica"/>
      </a:majorFont>
      <a:minorFont>
        <a:latin typeface="Calibri"/>
        <a:ea typeface="Calibri"/>
        <a:cs typeface="Calibri"/>
      </a:minorFont>
    </a:fontScheme>
    <a:fmtScheme name="SolarWinds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olarWinds_Template">
  <a:themeElements>
    <a:clrScheme name="SolarWinds_Template">
      <a:dk1>
        <a:srgbClr val="000000"/>
      </a:dk1>
      <a:lt1>
        <a:srgbClr val="FFFFFF"/>
      </a:lt1>
      <a:dk2>
        <a:srgbClr val="A7A7A7"/>
      </a:dk2>
      <a:lt2>
        <a:srgbClr val="535353"/>
      </a:lt2>
      <a:accent1>
        <a:srgbClr val="359AC0"/>
      </a:accent1>
      <a:accent2>
        <a:srgbClr val="F99D1C"/>
      </a:accent2>
      <a:accent3>
        <a:srgbClr val="94BD51"/>
      </a:accent3>
      <a:accent4>
        <a:srgbClr val="666666"/>
      </a:accent4>
      <a:accent5>
        <a:srgbClr val="BFC7C4"/>
      </a:accent5>
      <a:accent6>
        <a:srgbClr val="CD502F"/>
      </a:accent6>
      <a:hlink>
        <a:srgbClr val="0000FF"/>
      </a:hlink>
      <a:folHlink>
        <a:srgbClr val="FF00FF"/>
      </a:folHlink>
    </a:clrScheme>
    <a:fontScheme name="SolarWinds_Template">
      <a:majorFont>
        <a:latin typeface="Helvetica"/>
        <a:ea typeface="Helvetica"/>
        <a:cs typeface="Helvetica"/>
      </a:majorFont>
      <a:minorFont>
        <a:latin typeface="Calibri"/>
        <a:ea typeface="Calibri"/>
        <a:cs typeface="Calibri"/>
      </a:minorFont>
    </a:fontScheme>
    <a:fmtScheme name="SolarWinds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160</TotalTime>
  <Words>865</Words>
  <Application>Microsoft Macintosh PowerPoint</Application>
  <PresentationFormat>Widescreen</PresentationFormat>
  <Paragraphs>66</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Courier New</vt:lpstr>
      <vt:lpstr>SolarWinds_Template</vt:lpstr>
      <vt:lpstr>Docker </vt:lpstr>
      <vt:lpstr>Agenda</vt:lpstr>
      <vt:lpstr>Containers?#!</vt:lpstr>
      <vt:lpstr>History of containers</vt:lpstr>
      <vt:lpstr>Docker</vt:lpstr>
      <vt:lpstr>Docker</vt:lpstr>
      <vt:lpstr>Docker</vt:lpstr>
      <vt:lpstr>Docker</vt:lpstr>
      <vt:lpstr>Docker</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dc:title>
  <cp:lastModifiedBy>Ivo Klimsa</cp:lastModifiedBy>
  <cp:revision>10</cp:revision>
  <dcterms:modified xsi:type="dcterms:W3CDTF">2017-03-15T12:14:51Z</dcterms:modified>
</cp:coreProperties>
</file>