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3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90FE6-F77E-4112-8734-4F5BF626C2C0}" v="1" dt="2023-07-03T11:16:33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yna yarsi Charolin" userId="aa7a5df602eac237" providerId="LiveId" clId="{BD833DBC-BAE7-4767-B56E-B2B591965ECC}"/>
    <pc:docChg chg="custSel addSld modSld">
      <pc:chgData name="Tryna yarsi Charolin" userId="aa7a5df602eac237" providerId="LiveId" clId="{BD833DBC-BAE7-4767-B56E-B2B591965ECC}" dt="2023-07-03T12:33:19.043" v="27" actId="6549"/>
      <pc:docMkLst>
        <pc:docMk/>
      </pc:docMkLst>
      <pc:sldChg chg="modSp new mod">
        <pc:chgData name="Tryna yarsi Charolin" userId="aa7a5df602eac237" providerId="LiveId" clId="{BD833DBC-BAE7-4767-B56E-B2B591965ECC}" dt="2023-07-03T12:33:19.043" v="27" actId="6549"/>
        <pc:sldMkLst>
          <pc:docMk/>
          <pc:sldMk cId="1323338823" sldId="292"/>
        </pc:sldMkLst>
        <pc:spChg chg="mod">
          <ac:chgData name="Tryna yarsi Charolin" userId="aa7a5df602eac237" providerId="LiveId" clId="{BD833DBC-BAE7-4767-B56E-B2B591965ECC}" dt="2023-07-03T12:31:27.545" v="9" actId="14100"/>
          <ac:spMkLst>
            <pc:docMk/>
            <pc:sldMk cId="1323338823" sldId="292"/>
            <ac:spMk id="2" creationId="{05105A57-8F17-F3A7-6420-473F4C695A69}"/>
          </ac:spMkLst>
        </pc:spChg>
        <pc:spChg chg="mod">
          <ac:chgData name="Tryna yarsi Charolin" userId="aa7a5df602eac237" providerId="LiveId" clId="{BD833DBC-BAE7-4767-B56E-B2B591965ECC}" dt="2023-07-03T12:31:10.516" v="5" actId="14100"/>
          <ac:spMkLst>
            <pc:docMk/>
            <pc:sldMk cId="1323338823" sldId="292"/>
            <ac:spMk id="3" creationId="{26331355-80BD-8B89-E2B0-6B0187D90FCC}"/>
          </ac:spMkLst>
        </pc:spChg>
        <pc:spChg chg="mod">
          <ac:chgData name="Tryna yarsi Charolin" userId="aa7a5df602eac237" providerId="LiveId" clId="{BD833DBC-BAE7-4767-B56E-B2B591965ECC}" dt="2023-07-03T12:33:19.043" v="27" actId="6549"/>
          <ac:spMkLst>
            <pc:docMk/>
            <pc:sldMk cId="1323338823" sldId="292"/>
            <ac:spMk id="4" creationId="{CC417B8E-ED33-D69C-A7F3-6D9C15338E3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0:56:04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10245 5388 24575,'-112'-56'0,"-188"-101"0,-268-153 0,-266-166-9830,-229-136 8340,-72-29-665,24 12 2155,31 45-879,140 90 879,134 91-2029,153 93 2029,139 81 126,127 67-126,99 43 1196,90 34-1196,66 27 2530,51 19-2530,38 16 4340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8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4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3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868A-7302-43A7-A9C2-86277D0243C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96F0-FDDB-4C2F-96ED-816FFC5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dengan</a:t>
            </a:r>
            <a:r>
              <a:rPr lang="en-US" dirty="0"/>
              <a:t> Flutter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demi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Flutter</a:t>
            </a:r>
          </a:p>
        </p:txBody>
      </p:sp>
    </p:spTree>
    <p:extLst>
      <p:ext uri="{BB962C8B-B14F-4D97-AF65-F5344CB8AC3E}">
        <p14:creationId xmlns:p14="http://schemas.microsoft.com/office/powerpoint/2010/main" val="203597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Stash ○ </a:t>
            </a:r>
            <a:r>
              <a:rPr lang="en-US" dirty="0" err="1"/>
              <a:t>Git</a:t>
            </a:r>
            <a:r>
              <a:rPr lang="en-US" dirty="0"/>
              <a:t> Log, Checkout, Reset</a:t>
            </a:r>
          </a:p>
          <a:p>
            <a:endParaRPr lang="en-US" dirty="0"/>
          </a:p>
          <a:p>
            <a:r>
              <a:rPr lang="en-US" dirty="0"/>
              <a:t>VERSIONING?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source code program </a:t>
            </a:r>
          </a:p>
        </p:txBody>
      </p:sp>
    </p:spTree>
    <p:extLst>
      <p:ext uri="{BB962C8B-B14F-4D97-AF65-F5344CB8AC3E}">
        <p14:creationId xmlns:p14="http://schemas.microsoft.com/office/powerpoint/2010/main" val="238275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Stash ○ </a:t>
            </a:r>
            <a:r>
              <a:rPr lang="en-US" dirty="0" err="1"/>
              <a:t>Git</a:t>
            </a:r>
            <a:r>
              <a:rPr lang="en-US" dirty="0"/>
              <a:t> Log, Checkout, Reset</a:t>
            </a:r>
          </a:p>
          <a:p>
            <a:pPr fontAlgn="base"/>
            <a:r>
              <a:rPr lang="en-US" dirty="0"/>
              <a:t>GIT install</a:t>
            </a:r>
          </a:p>
          <a:p>
            <a:pPr fontAlgn="base"/>
            <a:r>
              <a:rPr lang="en-US" dirty="0"/>
              <a:t>INSTALL GIT WINDOWS </a:t>
            </a:r>
          </a:p>
          <a:p>
            <a:pPr fontAlgn="base"/>
            <a:r>
              <a:rPr lang="en-US" dirty="0"/>
              <a:t>1. Download the latest </a:t>
            </a:r>
            <a:r>
              <a:rPr lang="en-US" dirty="0" err="1"/>
              <a:t>Git</a:t>
            </a:r>
            <a:r>
              <a:rPr lang="en-US" dirty="0"/>
              <a:t> for Windows installer.</a:t>
            </a:r>
          </a:p>
          <a:p>
            <a:pPr fontAlgn="base"/>
            <a:r>
              <a:rPr lang="en-US" dirty="0"/>
              <a:t>2. When you've successfully started the installer, you should see the </a:t>
            </a:r>
            <a:r>
              <a:rPr lang="en-US" dirty="0" err="1"/>
              <a:t>Git</a:t>
            </a:r>
            <a:r>
              <a:rPr lang="en-US" dirty="0"/>
              <a:t> Setup wizard screen. Follow the Next and Finish prompts to complete the installation. The default options are pretty sensible for most users.</a:t>
            </a:r>
          </a:p>
          <a:p>
            <a:pPr fontAlgn="base"/>
            <a:r>
              <a:rPr lang="en-US" dirty="0"/>
              <a:t>3. Open a Command Prompt (or </a:t>
            </a:r>
            <a:r>
              <a:rPr lang="en-US" dirty="0" err="1"/>
              <a:t>Git</a:t>
            </a:r>
            <a:r>
              <a:rPr lang="en-US" dirty="0"/>
              <a:t> Bash if during installation you elected not to use </a:t>
            </a:r>
            <a:r>
              <a:rPr lang="en-US" dirty="0" err="1"/>
              <a:t>Git</a:t>
            </a:r>
            <a:r>
              <a:rPr lang="en-US" dirty="0"/>
              <a:t> from the Windows Command Prompt)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39" y="2005534"/>
            <a:ext cx="7567936" cy="3938066"/>
          </a:xfrm>
        </p:spPr>
      </p:pic>
    </p:spTree>
    <p:extLst>
      <p:ext uri="{BB962C8B-B14F-4D97-AF65-F5344CB8AC3E}">
        <p14:creationId xmlns:p14="http://schemas.microsoft.com/office/powerpoint/2010/main" val="11903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Stash ○ </a:t>
            </a:r>
            <a:r>
              <a:rPr lang="en-US" dirty="0" err="1"/>
              <a:t>Git</a:t>
            </a:r>
            <a:r>
              <a:rPr lang="en-US" dirty="0"/>
              <a:t> Log, Checkout, Reset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,</a:t>
            </a:r>
            <a:r>
              <a:rPr lang="en-US" dirty="0" err="1"/>
              <a:t>clone,config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33" y="4001294"/>
            <a:ext cx="64674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3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Stash ○ </a:t>
            </a:r>
            <a:r>
              <a:rPr lang="en-US" dirty="0" err="1"/>
              <a:t>Git</a:t>
            </a:r>
            <a:r>
              <a:rPr lang="en-US" dirty="0"/>
              <a:t> Log, Checkout, Reset</a:t>
            </a:r>
          </a:p>
          <a:p>
            <a:r>
              <a:rPr lang="en-US" dirty="0" err="1"/>
              <a:t>Git</a:t>
            </a:r>
            <a:r>
              <a:rPr lang="en-US" dirty="0"/>
              <a:t> status ,</a:t>
            </a:r>
            <a:r>
              <a:rPr lang="en-US" dirty="0" err="1"/>
              <a:t>Add,Commit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21" y="3586163"/>
            <a:ext cx="6448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Stash ○ </a:t>
            </a:r>
            <a:r>
              <a:rPr lang="en-US" dirty="0" err="1"/>
              <a:t>Git</a:t>
            </a:r>
            <a:r>
              <a:rPr lang="en-US" dirty="0"/>
              <a:t> Log, Checkout, Reset</a:t>
            </a:r>
          </a:p>
          <a:p>
            <a:r>
              <a:rPr lang="en-US" dirty="0" err="1"/>
              <a:t>Git</a:t>
            </a:r>
            <a:r>
              <a:rPr lang="en-US" dirty="0"/>
              <a:t> Diff </a:t>
            </a:r>
            <a:r>
              <a:rPr lang="en-US" dirty="0" err="1"/>
              <a:t>dan</a:t>
            </a:r>
            <a:r>
              <a:rPr lang="en-US" dirty="0"/>
              <a:t> Stash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3" y="3487783"/>
            <a:ext cx="64293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Stash ○ </a:t>
            </a:r>
            <a:r>
              <a:rPr lang="en-US" dirty="0" err="1"/>
              <a:t>Git</a:t>
            </a:r>
            <a:r>
              <a:rPr lang="en-US" dirty="0"/>
              <a:t> Log, Checkout, Reset</a:t>
            </a:r>
          </a:p>
          <a:p>
            <a:r>
              <a:rPr lang="en-US" dirty="0" err="1"/>
              <a:t>Git</a:t>
            </a:r>
            <a:r>
              <a:rPr lang="en-US" dirty="0"/>
              <a:t> Log </a:t>
            </a:r>
            <a:r>
              <a:rPr lang="en-US" dirty="0" err="1"/>
              <a:t>dan</a:t>
            </a:r>
            <a:r>
              <a:rPr lang="en-US" dirty="0"/>
              <a:t> Checkout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46" y="3652838"/>
            <a:ext cx="7115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● </a:t>
            </a:r>
            <a:r>
              <a:rPr lang="en-US" dirty="0" err="1"/>
              <a:t>Git</a:t>
            </a:r>
            <a:r>
              <a:rPr lang="en-US" dirty="0"/>
              <a:t> Install 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● Saving Changes ○ </a:t>
            </a:r>
            <a:r>
              <a:rPr lang="en-US" dirty="0" err="1"/>
              <a:t>Git</a:t>
            </a:r>
            <a:r>
              <a:rPr lang="en-US" dirty="0"/>
              <a:t> Status, Add, Commit, Diff, Stash ○ </a:t>
            </a:r>
            <a:r>
              <a:rPr lang="en-US" dirty="0" err="1"/>
              <a:t>Git</a:t>
            </a:r>
            <a:r>
              <a:rPr lang="en-US" dirty="0"/>
              <a:t> Log, Checkout, Reset</a:t>
            </a:r>
          </a:p>
          <a:p>
            <a:r>
              <a:rPr lang="en-US" dirty="0" err="1"/>
              <a:t>Git</a:t>
            </a:r>
            <a:r>
              <a:rPr lang="en-US" dirty="0"/>
              <a:t> Reset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33" y="3630249"/>
            <a:ext cx="6924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1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Dart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0063" cy="4351338"/>
          </a:xfrm>
        </p:spPr>
        <p:txBody>
          <a:bodyPr/>
          <a:lstStyle/>
          <a:p>
            <a:r>
              <a:rPr lang="en-US" dirty="0"/>
              <a:t>Dart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Dart? ● </a:t>
            </a:r>
            <a:r>
              <a:rPr lang="en-US" dirty="0" err="1"/>
              <a:t>Fungsi</a:t>
            </a:r>
            <a:r>
              <a:rPr lang="en-US" dirty="0"/>
              <a:t> Main ● </a:t>
            </a:r>
            <a:r>
              <a:rPr lang="en-US" dirty="0" err="1"/>
              <a:t>Komentar</a:t>
            </a:r>
            <a:r>
              <a:rPr lang="en-US" dirty="0"/>
              <a:t> ● </a:t>
            </a:r>
            <a:r>
              <a:rPr lang="en-US" dirty="0" err="1"/>
              <a:t>Variabel</a:t>
            </a:r>
            <a:r>
              <a:rPr lang="en-US" dirty="0"/>
              <a:t> ● </a:t>
            </a:r>
            <a:r>
              <a:rPr lang="en-US" dirty="0" err="1"/>
              <a:t>Tipe</a:t>
            </a:r>
            <a:r>
              <a:rPr lang="en-US" dirty="0"/>
              <a:t> Data ● Operator</a:t>
            </a:r>
          </a:p>
          <a:p>
            <a:endParaRPr lang="en-US" dirty="0"/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Dart? Bahasa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36" y="1690688"/>
            <a:ext cx="3021864" cy="30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1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9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Dart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006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Dart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Dart? ● </a:t>
            </a:r>
            <a:r>
              <a:rPr lang="en-US" dirty="0" err="1"/>
              <a:t>Fungsi</a:t>
            </a:r>
            <a:r>
              <a:rPr lang="en-US" dirty="0"/>
              <a:t> Main ● </a:t>
            </a:r>
            <a:r>
              <a:rPr lang="en-US" dirty="0" err="1"/>
              <a:t>Komentar</a:t>
            </a:r>
            <a:r>
              <a:rPr lang="en-US" dirty="0"/>
              <a:t> ● </a:t>
            </a:r>
            <a:r>
              <a:rPr lang="en-US" dirty="0" err="1"/>
              <a:t>Variabel</a:t>
            </a:r>
            <a:r>
              <a:rPr lang="en-US" dirty="0"/>
              <a:t> ● </a:t>
            </a:r>
            <a:r>
              <a:rPr lang="en-US" dirty="0" err="1"/>
              <a:t>Tipe</a:t>
            </a:r>
            <a:r>
              <a:rPr lang="en-US" dirty="0"/>
              <a:t> Data ● Operator</a:t>
            </a:r>
          </a:p>
          <a:p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Main </a:t>
            </a:r>
          </a:p>
          <a:p>
            <a:r>
              <a:rPr lang="en-US" dirty="0"/>
              <a:t>○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</a:p>
          <a:p>
            <a:r>
              <a:rPr lang="en-US" dirty="0"/>
              <a:t>○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void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○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main </a:t>
            </a:r>
          </a:p>
          <a:p>
            <a:r>
              <a:rPr lang="en-US" dirty="0"/>
              <a:t>● </a:t>
            </a:r>
            <a:r>
              <a:rPr lang="en-US" dirty="0" err="1"/>
              <a:t>Perintah</a:t>
            </a:r>
            <a:r>
              <a:rPr lang="en-US" dirty="0"/>
              <a:t> print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67" y="2481104"/>
            <a:ext cx="6048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7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Dart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4143" cy="2223861"/>
          </a:xfrm>
        </p:spPr>
        <p:txBody>
          <a:bodyPr>
            <a:normAutofit/>
          </a:bodyPr>
          <a:lstStyle/>
          <a:p>
            <a:r>
              <a:rPr lang="en-US" dirty="0"/>
              <a:t>Dart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Dart? ● </a:t>
            </a:r>
            <a:r>
              <a:rPr lang="en-US" dirty="0" err="1"/>
              <a:t>Fungsi</a:t>
            </a:r>
            <a:r>
              <a:rPr lang="en-US" dirty="0"/>
              <a:t> Main ● </a:t>
            </a:r>
            <a:r>
              <a:rPr lang="en-US" dirty="0" err="1"/>
              <a:t>Komentar</a:t>
            </a:r>
            <a:r>
              <a:rPr lang="en-US" dirty="0"/>
              <a:t> ● </a:t>
            </a:r>
            <a:r>
              <a:rPr lang="en-US" dirty="0" err="1"/>
              <a:t>Variabel</a:t>
            </a:r>
            <a:r>
              <a:rPr lang="en-US" dirty="0"/>
              <a:t> ● </a:t>
            </a:r>
            <a:r>
              <a:rPr lang="en-US" dirty="0" err="1"/>
              <a:t>Tipe</a:t>
            </a:r>
            <a:r>
              <a:rPr lang="en-US" dirty="0"/>
              <a:t> Data ● Operator</a:t>
            </a:r>
          </a:p>
          <a:p>
            <a:r>
              <a:rPr lang="en-US" dirty="0"/>
              <a:t>KOMENTAR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4423"/>
            <a:ext cx="6413283" cy="25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0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Dart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4143" cy="2223861"/>
          </a:xfrm>
        </p:spPr>
        <p:txBody>
          <a:bodyPr>
            <a:normAutofit/>
          </a:bodyPr>
          <a:lstStyle/>
          <a:p>
            <a:r>
              <a:rPr lang="en-US" dirty="0"/>
              <a:t>Dart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Dart? ● </a:t>
            </a:r>
            <a:r>
              <a:rPr lang="en-US" dirty="0" err="1"/>
              <a:t>Fungsi</a:t>
            </a:r>
            <a:r>
              <a:rPr lang="en-US" dirty="0"/>
              <a:t> Main ● </a:t>
            </a:r>
            <a:r>
              <a:rPr lang="en-US" dirty="0" err="1"/>
              <a:t>Komentar</a:t>
            </a:r>
            <a:r>
              <a:rPr lang="en-US" dirty="0"/>
              <a:t> ● </a:t>
            </a:r>
            <a:r>
              <a:rPr lang="en-US" dirty="0" err="1"/>
              <a:t>Variabel</a:t>
            </a:r>
            <a:r>
              <a:rPr lang="en-US" dirty="0"/>
              <a:t> ● </a:t>
            </a:r>
            <a:r>
              <a:rPr lang="en-US" dirty="0" err="1"/>
              <a:t>Tipe</a:t>
            </a:r>
            <a:r>
              <a:rPr lang="en-US" dirty="0"/>
              <a:t> Data ● Operator</a:t>
            </a:r>
          </a:p>
          <a:p>
            <a:r>
              <a:rPr lang="en-US" dirty="0"/>
              <a:t>VARIABEL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38" y="4027669"/>
            <a:ext cx="7810500" cy="26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6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Dart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Dart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Dart? ● </a:t>
            </a:r>
            <a:r>
              <a:rPr lang="en-US" dirty="0" err="1"/>
              <a:t>Fungsi</a:t>
            </a:r>
            <a:r>
              <a:rPr lang="en-US" dirty="0"/>
              <a:t> Main ● </a:t>
            </a:r>
            <a:r>
              <a:rPr lang="en-US" dirty="0" err="1"/>
              <a:t>Komentar</a:t>
            </a:r>
            <a:r>
              <a:rPr lang="en-US" dirty="0"/>
              <a:t> ● </a:t>
            </a:r>
            <a:r>
              <a:rPr lang="en-US" dirty="0" err="1"/>
              <a:t>Variabel</a:t>
            </a:r>
            <a:r>
              <a:rPr lang="en-US" dirty="0"/>
              <a:t> ● </a:t>
            </a:r>
            <a:r>
              <a:rPr lang="en-US" dirty="0" err="1"/>
              <a:t>Tipe</a:t>
            </a:r>
            <a:r>
              <a:rPr lang="en-US" dirty="0"/>
              <a:t> Data ● 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TIPE DATA</a:t>
            </a:r>
          </a:p>
          <a:p>
            <a:r>
              <a:rPr lang="nn-NO" dirty="0"/>
              <a:t>● Jenis data yang dapat dikelola </a:t>
            </a:r>
          </a:p>
          <a:p>
            <a:r>
              <a:rPr lang="nn-NO" dirty="0"/>
              <a:t>● Tipe data sederhana disebut primitive data type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● double </a:t>
            </a:r>
          </a:p>
          <a:p>
            <a:pPr marL="0" indent="0">
              <a:buNone/>
            </a:pP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● bool </a:t>
            </a:r>
          </a:p>
          <a:p>
            <a:pPr marL="0" indent="0">
              <a:buNone/>
            </a:pPr>
            <a:r>
              <a:rPr lang="en-US" dirty="0"/>
              <a:t>true/false </a:t>
            </a:r>
          </a:p>
          <a:p>
            <a:pPr marL="0" indent="0">
              <a:buNone/>
            </a:pPr>
            <a:r>
              <a:rPr lang="en-US" dirty="0"/>
              <a:t>● string </a:t>
            </a:r>
          </a:p>
          <a:p>
            <a:pPr marL="0" indent="0">
              <a:buNone/>
            </a:pPr>
            <a:r>
              <a:rPr lang="en-US" dirty="0" err="1"/>
              <a:t>teks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3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Dart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Dart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Dart? ● </a:t>
            </a:r>
            <a:r>
              <a:rPr lang="en-US" dirty="0" err="1"/>
              <a:t>Fungsi</a:t>
            </a:r>
            <a:r>
              <a:rPr lang="en-US" dirty="0"/>
              <a:t> Main ● </a:t>
            </a:r>
            <a:r>
              <a:rPr lang="en-US" dirty="0" err="1"/>
              <a:t>Komentar</a:t>
            </a:r>
            <a:r>
              <a:rPr lang="en-US" dirty="0"/>
              <a:t> ● </a:t>
            </a:r>
            <a:r>
              <a:rPr lang="en-US" dirty="0" err="1"/>
              <a:t>Variabel</a:t>
            </a:r>
            <a:r>
              <a:rPr lang="en-US" dirty="0"/>
              <a:t> ● </a:t>
            </a:r>
            <a:r>
              <a:rPr lang="en-US" dirty="0" err="1"/>
              <a:t>Tipe</a:t>
            </a:r>
            <a:r>
              <a:rPr lang="en-US" dirty="0"/>
              <a:t> Data ● 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</a:p>
          <a:p>
            <a:pPr marL="0" indent="0">
              <a:buNone/>
            </a:pPr>
            <a:r>
              <a:rPr lang="en-US" dirty="0"/>
              <a:t>● Data yang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operand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62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Arithmetic 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 +, -, *, /, % </a:t>
            </a:r>
          </a:p>
          <a:p>
            <a:r>
              <a:rPr lang="en-US" dirty="0"/>
              <a:t>Assignment </a:t>
            </a:r>
          </a:p>
          <a:p>
            <a:pPr marL="0" indent="0">
              <a:buNone/>
            </a:pP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=, +=, -=, *=, /=, %= </a:t>
            </a:r>
          </a:p>
          <a:p>
            <a:r>
              <a:rPr lang="en-US" dirty="0"/>
              <a:t>Comparison </a:t>
            </a:r>
          </a:p>
          <a:p>
            <a:pPr marL="0" indent="0">
              <a:buNone/>
            </a:pP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kesetaraan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==, &lt;=, &gt;, &gt;=</a:t>
            </a:r>
          </a:p>
          <a:p>
            <a:r>
              <a:rPr lang="en-US" dirty="0"/>
              <a:t> Logical </a:t>
            </a:r>
          </a:p>
          <a:p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&amp;&amp;, ||, !</a:t>
            </a:r>
          </a:p>
        </p:txBody>
      </p:sp>
    </p:spTree>
    <p:extLst>
      <p:ext uri="{BB962C8B-B14F-4D97-AF65-F5344CB8AC3E}">
        <p14:creationId xmlns:p14="http://schemas.microsoft.com/office/powerpoint/2010/main" val="428311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Flutter? Alat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mobile, desktop, dan web.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Bagian </a:t>
            </a:r>
            <a:r>
              <a:rPr lang="en-ID" dirty="0" err="1"/>
              <a:t>dari</a:t>
            </a:r>
            <a:r>
              <a:rPr lang="en-ID" dirty="0"/>
              <a:t> Flutter SDK (Software Development Kit) Alat-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Framework </a:t>
            </a:r>
            <a:r>
              <a:rPr lang="en-ID" dirty="0" err="1"/>
              <a:t>Perlengkapan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dikustomisas</a:t>
            </a:r>
            <a:r>
              <a:rPr lang="en-US" dirty="0" err="1"/>
              <a:t>i</a:t>
            </a:r>
            <a:endParaRPr lang="en-US" dirty="0"/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5FEAC-07CB-0F2C-C711-4F589346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45" y="0"/>
            <a:ext cx="2062163" cy="19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1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Directory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A0FAC20-CA6D-993E-5878-1AEFDD4FF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11" y="1905794"/>
            <a:ext cx="3855085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2C54F-C3EA-5677-179C-F3E2DA61A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3188" y="2057400"/>
            <a:ext cx="3932237" cy="3811588"/>
          </a:xfrm>
        </p:spPr>
        <p:txBody>
          <a:bodyPr/>
          <a:lstStyle/>
          <a:p>
            <a:r>
              <a:rPr lang="en-ID" dirty="0" err="1"/>
              <a:t>direktori</a:t>
            </a:r>
            <a:r>
              <a:rPr lang="en-ID" dirty="0"/>
              <a:t> platform: </a:t>
            </a:r>
          </a:p>
          <a:p>
            <a:r>
              <a:rPr lang="en-ID" dirty="0"/>
              <a:t>● android </a:t>
            </a:r>
          </a:p>
          <a:p>
            <a:r>
              <a:rPr lang="en-ID" dirty="0"/>
              <a:t>● </a:t>
            </a:r>
            <a:r>
              <a:rPr lang="en-ID" dirty="0" err="1"/>
              <a:t>ios</a:t>
            </a:r>
            <a:endParaRPr lang="en-ID" dirty="0"/>
          </a:p>
          <a:p>
            <a:r>
              <a:rPr lang="en-ID" dirty="0"/>
              <a:t> ● web</a:t>
            </a:r>
          </a:p>
          <a:p>
            <a:endParaRPr lang="en-ID" dirty="0"/>
          </a:p>
          <a:p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 project: </a:t>
            </a:r>
          </a:p>
          <a:p>
            <a:r>
              <a:rPr lang="en-ID" dirty="0"/>
              <a:t>● lib -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utama</a:t>
            </a:r>
            <a:endParaRPr lang="en-ID" dirty="0"/>
          </a:p>
          <a:p>
            <a:r>
              <a:rPr lang="en-ID" dirty="0"/>
              <a:t>● test -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pengujia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3382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296B-A58A-12CE-1B86-F6C6A3AC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File Utama</a:t>
            </a:r>
            <a:br>
              <a:rPr lang="en-ID" dirty="0"/>
            </a:br>
            <a:r>
              <a:rPr lang="en-ID" dirty="0"/>
              <a:t> ●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dibaca</a:t>
            </a:r>
            <a:r>
              <a:rPr lang="en-ID" dirty="0"/>
              <a:t> dan </a:t>
            </a:r>
            <a:r>
              <a:rPr lang="en-ID" dirty="0" err="1"/>
              <a:t>dijalankan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/>
              <a:t>●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 lib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DC8D5D-54BA-36E6-115A-B5E71A665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2325801"/>
            <a:ext cx="6172200" cy="23099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6A5FA-09E2-3D70-7435-31E342D8B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8915" y="4795200"/>
            <a:ext cx="6172200" cy="466992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main			</a:t>
            </a:r>
            <a:r>
              <a:rPr lang="sv-SE" dirty="0"/>
              <a:t>Menjalankan aplikasi dengan 				fungsi runApp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207CB2-7034-BEC0-9629-F672677CD9F6}"/>
                  </a:ext>
                </a:extLst>
              </p14:cNvPr>
              <p14:cNvContentPartPr/>
              <p14:nvPr/>
            </p14:nvContentPartPr>
            <p14:xfrm>
              <a:off x="-332496" y="-2003688"/>
              <a:ext cx="3688560" cy="1939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207CB2-7034-BEC0-9629-F672677CD9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1496" y="-2012328"/>
                <a:ext cx="3706200" cy="19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75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5869-80CD-73F2-D410-4A1D75F4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606D-A000-8B7A-25A8-4C8280B3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EDC3A-A43A-BC6E-5DE1-D8280174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06424"/>
            <a:ext cx="3932237" cy="476256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WIDGET</a:t>
            </a:r>
          </a:p>
          <a:p>
            <a:endParaRPr lang="en-US" sz="2800" dirty="0">
              <a:solidFill>
                <a:srgbClr val="FFC000"/>
              </a:solidFill>
            </a:endParaRPr>
          </a:p>
          <a:p>
            <a:r>
              <a:rPr lang="en-ID" sz="3200" dirty="0" err="1"/>
              <a:t>Deskripsi</a:t>
            </a:r>
            <a:endParaRPr lang="en-ID" sz="3200" dirty="0"/>
          </a:p>
          <a:p>
            <a:r>
              <a:rPr lang="en-ID" sz="3200" dirty="0"/>
              <a:t>● </a:t>
            </a:r>
            <a:r>
              <a:rPr lang="en-ID" sz="3200" dirty="0" err="1"/>
              <a:t>Digunakan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membentuk</a:t>
            </a:r>
            <a:r>
              <a:rPr lang="en-ID" sz="3200" dirty="0"/>
              <a:t> </a:t>
            </a:r>
            <a:r>
              <a:rPr lang="en-ID" sz="3200" dirty="0" err="1"/>
              <a:t>antarmuka</a:t>
            </a:r>
            <a:r>
              <a:rPr lang="en-ID" sz="3200" dirty="0"/>
              <a:t> (UI) </a:t>
            </a:r>
          </a:p>
          <a:p>
            <a:r>
              <a:rPr lang="en-ID" sz="3200" dirty="0"/>
              <a:t>● </a:t>
            </a:r>
            <a:r>
              <a:rPr lang="en-ID" sz="3200" dirty="0" err="1"/>
              <a:t>Berupa</a:t>
            </a:r>
            <a:r>
              <a:rPr lang="en-ID" sz="3200" dirty="0"/>
              <a:t> class</a:t>
            </a:r>
          </a:p>
          <a:p>
            <a:r>
              <a:rPr lang="en-ID" sz="3200" dirty="0"/>
              <a:t>● </a:t>
            </a:r>
            <a:r>
              <a:rPr lang="en-ID" sz="3200" dirty="0" err="1"/>
              <a:t>Dapat</a:t>
            </a:r>
            <a:r>
              <a:rPr lang="en-ID" sz="3200" dirty="0"/>
              <a:t> </a:t>
            </a:r>
            <a:r>
              <a:rPr lang="en-ID" sz="3200" dirty="0" err="1"/>
              <a:t>terdiri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beberapa</a:t>
            </a:r>
            <a:r>
              <a:rPr lang="en-ID" sz="3200" dirty="0"/>
              <a:t> widget </a:t>
            </a:r>
            <a:r>
              <a:rPr lang="en-ID" sz="3200" dirty="0" err="1"/>
              <a:t>lainnya</a:t>
            </a:r>
            <a:r>
              <a:rPr lang="en-ID" sz="3200" dirty="0"/>
              <a:t> </a:t>
            </a:r>
            <a:endParaRPr lang="en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DDA31-B19B-09FE-18E3-D0296BAA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615" y="2452687"/>
            <a:ext cx="6236209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3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●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● Pseudocode ● Flowchart</a:t>
            </a:r>
          </a:p>
          <a:p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output.</a:t>
            </a:r>
          </a:p>
        </p:txBody>
      </p:sp>
    </p:spTree>
    <p:extLst>
      <p:ext uri="{BB962C8B-B14F-4D97-AF65-F5344CB8AC3E}">
        <p14:creationId xmlns:p14="http://schemas.microsoft.com/office/powerpoint/2010/main" val="2963512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1ACE-2632-351E-5338-F626ED98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61396" cy="530225"/>
          </a:xfrm>
        </p:spPr>
        <p:txBody>
          <a:bodyPr>
            <a:normAutofit fontScale="90000"/>
          </a:bodyPr>
          <a:lstStyle/>
          <a:p>
            <a:r>
              <a:rPr lang="en-ID" dirty="0"/>
              <a:t>Stateless Widget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39C5-702D-4E74-5EC0-5D9C8472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Deskripsi</a:t>
            </a:r>
            <a:r>
              <a:rPr lang="en-ID" dirty="0"/>
              <a:t> </a:t>
            </a:r>
          </a:p>
          <a:p>
            <a:r>
              <a:rPr lang="en-ID" dirty="0"/>
              <a:t>●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bergantung</a:t>
            </a:r>
            <a:r>
              <a:rPr lang="en-ID" dirty="0"/>
              <a:t> pada </a:t>
            </a:r>
            <a:r>
              <a:rPr lang="en-ID" dirty="0" err="1"/>
              <a:t>perubahan</a:t>
            </a:r>
            <a:r>
              <a:rPr lang="en-ID" dirty="0"/>
              <a:t> data </a:t>
            </a:r>
          </a:p>
          <a:p>
            <a:r>
              <a:rPr lang="en-ID" dirty="0"/>
              <a:t>● Hanya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tampilan</a:t>
            </a:r>
            <a:r>
              <a:rPr lang="en-ID" dirty="0"/>
              <a:t> </a:t>
            </a:r>
          </a:p>
          <a:p>
            <a:r>
              <a:rPr lang="en-ID" dirty="0"/>
              <a:t>●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extends pada class </a:t>
            </a:r>
            <a:r>
              <a:rPr lang="en-ID" dirty="0" err="1"/>
              <a:t>StatelessWidget</a:t>
            </a:r>
            <a:r>
              <a:rPr lang="en-ID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05972-87DD-3F79-2696-52CFE8C2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1078992"/>
            <a:ext cx="4223385" cy="4789996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3FD3D-C5D2-EF92-B13B-DDBD00BB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48" y="1461325"/>
            <a:ext cx="3495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7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2089-A809-A5DE-5807-AE824516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18812" cy="859536"/>
          </a:xfrm>
        </p:spPr>
        <p:txBody>
          <a:bodyPr/>
          <a:lstStyle/>
          <a:p>
            <a:pPr algn="ctr"/>
            <a:r>
              <a:rPr lang="en-ID" b="1" dirty="0" err="1"/>
              <a:t>Membuat</a:t>
            </a:r>
            <a:r>
              <a:rPr lang="en-ID" b="1" dirty="0"/>
              <a:t> Stateless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31C3-C405-B8DC-7555-3772C1C7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804" y="3072257"/>
            <a:ext cx="1875980" cy="250558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08C6-75B0-7B41-CD67-46E3C2D4C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9344"/>
            <a:ext cx="3932237" cy="4259644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ADFBB-125B-8BA2-97CD-275EC985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26" y="1609344"/>
            <a:ext cx="7784325" cy="36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5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70E1-FBEF-3584-5DE9-E6F25DC0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393884" cy="694944"/>
          </a:xfrm>
        </p:spPr>
        <p:txBody>
          <a:bodyPr/>
          <a:lstStyle/>
          <a:p>
            <a:r>
              <a:rPr lang="en-ID" b="1" dirty="0"/>
              <a:t>Stateful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DCD0-9A6F-1798-EB60-FC3BB1EA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2057400"/>
            <a:ext cx="6170740" cy="3803650"/>
          </a:xfrm>
        </p:spPr>
        <p:txBody>
          <a:bodyPr/>
          <a:lstStyle/>
          <a:p>
            <a:r>
              <a:rPr lang="en-ID" dirty="0" err="1"/>
              <a:t>Deskripsi</a:t>
            </a:r>
            <a:r>
              <a:rPr lang="en-ID" dirty="0"/>
              <a:t> ● </a:t>
            </a:r>
            <a:r>
              <a:rPr lang="en-ID" dirty="0" err="1"/>
              <a:t>Mementingkan</a:t>
            </a:r>
            <a:r>
              <a:rPr lang="en-ID" dirty="0"/>
              <a:t> pada </a:t>
            </a:r>
            <a:r>
              <a:rPr lang="en-ID" dirty="0" err="1"/>
              <a:t>perubahan</a:t>
            </a:r>
            <a:r>
              <a:rPr lang="en-ID" dirty="0"/>
              <a:t> data ●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extends pada class </a:t>
            </a:r>
            <a:r>
              <a:rPr lang="en-ID" dirty="0" err="1"/>
              <a:t>StatefulWidget</a:t>
            </a:r>
            <a:r>
              <a:rPr lang="en-ID" dirty="0"/>
              <a:t> ● 1 widget </a:t>
            </a:r>
            <a:r>
              <a:rPr lang="en-ID" dirty="0" err="1"/>
              <a:t>menggunakan</a:t>
            </a:r>
            <a:r>
              <a:rPr lang="en-ID" dirty="0"/>
              <a:t> 2 class (widget dan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DA443-C859-6B21-69A3-0487785B5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A7098-779A-FD1A-F95C-D9A68390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48" y="2057400"/>
            <a:ext cx="33623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93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7621-A745-6AE9-B68D-683708A8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7200"/>
            <a:ext cx="4727448" cy="539750"/>
          </a:xfrm>
        </p:spPr>
        <p:txBody>
          <a:bodyPr/>
          <a:lstStyle/>
          <a:p>
            <a:r>
              <a:rPr lang="en-ID" b="1" dirty="0" err="1"/>
              <a:t>Membuat</a:t>
            </a:r>
            <a:r>
              <a:rPr lang="en-ID" b="1" dirty="0"/>
              <a:t> Stateful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828C-850E-123E-0892-C1493AD3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296" y="1892808"/>
            <a:ext cx="2386584" cy="1792224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7DF7F-3CD7-0817-DF72-FB4C5DDDF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6020" y="2267712"/>
            <a:ext cx="2488628" cy="1417320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CF047-6A76-D021-72FA-28A6C663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397"/>
            <a:ext cx="12033028" cy="36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01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259C-D421-1B09-C75F-0513A262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68204" cy="448056"/>
          </a:xfrm>
        </p:spPr>
        <p:txBody>
          <a:bodyPr>
            <a:normAutofit fontScale="90000"/>
          </a:bodyPr>
          <a:lstStyle/>
          <a:p>
            <a:r>
              <a:rPr lang="en-ID" dirty="0"/>
              <a:t>Built in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7E27-B429-0024-19F0-C3D50227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347396" cy="5513959"/>
          </a:xfrm>
        </p:spPr>
        <p:txBody>
          <a:bodyPr/>
          <a:lstStyle/>
          <a:p>
            <a:r>
              <a:rPr lang="en-ID" dirty="0" err="1"/>
              <a:t>MaterialApp</a:t>
            </a:r>
            <a:r>
              <a:rPr lang="en-ID" dirty="0"/>
              <a:t> </a:t>
            </a:r>
          </a:p>
          <a:p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material </a:t>
            </a:r>
          </a:p>
          <a:p>
            <a:r>
              <a:rPr lang="en-ID" dirty="0"/>
              <a:t>Scaffold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halaman</a:t>
            </a:r>
            <a:endParaRPr lang="en-ID" dirty="0"/>
          </a:p>
          <a:p>
            <a:r>
              <a:rPr lang="en-ID" dirty="0" err="1"/>
              <a:t>AppBar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application bar yang </a:t>
            </a:r>
            <a:r>
              <a:rPr lang="en-ID" dirty="0" err="1"/>
              <a:t>terletak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</a:p>
          <a:p>
            <a:r>
              <a:rPr lang="en-ID" dirty="0"/>
              <a:t>Text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teks</a:t>
            </a:r>
            <a:endParaRPr lang="en-ID" dirty="0"/>
          </a:p>
          <a:p>
            <a:r>
              <a:rPr lang="en-ID" dirty="0"/>
              <a:t>Hasil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3E2F7-EFF1-4518-3F9E-724BE166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106424"/>
            <a:ext cx="3915092" cy="1700784"/>
          </a:xfrm>
        </p:spPr>
        <p:txBody>
          <a:bodyPr>
            <a:normAutofit/>
          </a:bodyPr>
          <a:lstStyle/>
          <a:p>
            <a:r>
              <a:rPr lang="en-ID" sz="1800" dirty="0" err="1"/>
              <a:t>Deskripsi</a:t>
            </a:r>
            <a:endParaRPr lang="en-ID" sz="1800" dirty="0"/>
          </a:p>
          <a:p>
            <a:r>
              <a:rPr lang="en-ID" sz="1800" dirty="0"/>
              <a:t> ● Widget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langsung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</a:p>
          <a:p>
            <a:r>
              <a:rPr lang="en-ID" sz="1800" dirty="0"/>
              <a:t>● </a:t>
            </a:r>
            <a:r>
              <a:rPr lang="en-ID" sz="1800" dirty="0" err="1"/>
              <a:t>Sudah</a:t>
            </a:r>
            <a:r>
              <a:rPr lang="en-ID" sz="1800" dirty="0"/>
              <a:t> </a:t>
            </a:r>
            <a:r>
              <a:rPr lang="en-ID" sz="1800" dirty="0" err="1"/>
              <a:t>ter</a:t>
            </a:r>
            <a:r>
              <a:rPr lang="en-ID" sz="1800" dirty="0"/>
              <a:t>-install </a:t>
            </a:r>
            <a:r>
              <a:rPr lang="en-ID" sz="1800" dirty="0" err="1"/>
              <a:t>bersama</a:t>
            </a:r>
            <a:r>
              <a:rPr lang="en-ID" sz="1800" dirty="0"/>
              <a:t> Flutter </a:t>
            </a:r>
          </a:p>
        </p:txBody>
      </p:sp>
    </p:spTree>
    <p:extLst>
      <p:ext uri="{BB962C8B-B14F-4D97-AF65-F5344CB8AC3E}">
        <p14:creationId xmlns:p14="http://schemas.microsoft.com/office/powerpoint/2010/main" val="3952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3E1A-F866-8466-DBB5-2EDF9508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44276" cy="822960"/>
          </a:xfrm>
        </p:spPr>
        <p:txBody>
          <a:bodyPr>
            <a:normAutofit fontScale="90000"/>
          </a:bodyPr>
          <a:lstStyle/>
          <a:p>
            <a:r>
              <a:rPr lang="en-ID" b="1" dirty="0"/>
              <a:t>Mobile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E1528-36B2-9890-9840-F463FE8E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588444" cy="252387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JENIS- JENIS SOFTWARE</a:t>
            </a:r>
          </a:p>
          <a:p>
            <a:r>
              <a:rPr lang="en-US" dirty="0"/>
              <a:t>WEB </a:t>
            </a:r>
          </a:p>
          <a:p>
            <a:r>
              <a:rPr lang="en-US" dirty="0"/>
              <a:t>DESKTOP</a:t>
            </a:r>
          </a:p>
          <a:p>
            <a:r>
              <a:rPr lang="en-US" dirty="0"/>
              <a:t>MOBILE</a:t>
            </a:r>
          </a:p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A3B93-5A88-FEBD-19B7-8F8FDD5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89888"/>
            <a:ext cx="3713923" cy="905256"/>
          </a:xfrm>
        </p:spPr>
        <p:txBody>
          <a:bodyPr>
            <a:normAutofit/>
          </a:bodyPr>
          <a:lstStyle/>
          <a:p>
            <a:r>
              <a:rPr lang="en-US" dirty="0"/>
              <a:t>SOFTWARE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sv-SE" dirty="0"/>
              <a:t>Terbentuk dari perintah-perintah dan tidak memiliki bentuk fisik </a:t>
            </a:r>
          </a:p>
          <a:p>
            <a:endParaRPr lang="sv-SE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514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C5DE-5BA6-9527-1055-F5DAED16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149532" cy="429768"/>
          </a:xfrm>
        </p:spPr>
        <p:txBody>
          <a:bodyPr>
            <a:normAutofit fontScale="90000"/>
          </a:bodyPr>
          <a:lstStyle/>
          <a:p>
            <a:r>
              <a:rPr lang="en-ID" dirty="0"/>
              <a:t>Bahasa </a:t>
            </a:r>
            <a:r>
              <a:rPr lang="en-ID" dirty="0" err="1"/>
              <a:t>Pemrograman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8FDC-C31D-39EE-D47B-B9D728E9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784" y="1289304"/>
            <a:ext cx="6225604" cy="4571746"/>
          </a:xfrm>
        </p:spPr>
        <p:txBody>
          <a:bodyPr/>
          <a:lstStyle/>
          <a:p>
            <a:r>
              <a:rPr lang="en-ID" dirty="0">
                <a:solidFill>
                  <a:srgbClr val="00B050"/>
                </a:solidFill>
              </a:rPr>
              <a:t>Interpreter</a:t>
            </a:r>
            <a:r>
              <a:rPr lang="en-ID" dirty="0"/>
              <a:t> Software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perintah-perintah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dan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perintah-perintah</a:t>
            </a:r>
            <a:r>
              <a:rPr lang="en-ID" dirty="0"/>
              <a:t> </a:t>
            </a:r>
            <a:r>
              <a:rPr lang="en-ID" dirty="0" err="1"/>
              <a:t>tersebut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2EB71-1E6F-A923-2642-D09618E8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06424"/>
            <a:ext cx="4015676" cy="4762564"/>
          </a:xfrm>
        </p:spPr>
        <p:txBody>
          <a:bodyPr>
            <a:normAutofit/>
          </a:bodyPr>
          <a:lstStyle/>
          <a:p>
            <a:r>
              <a:rPr lang="en-ID" sz="2400" dirty="0">
                <a:solidFill>
                  <a:schemeClr val="accent1">
                    <a:lumMod val="50000"/>
                  </a:schemeClr>
                </a:solidFill>
              </a:rPr>
              <a:t>Compiler Software </a:t>
            </a:r>
            <a:r>
              <a:rPr lang="en-ID" sz="2400" dirty="0"/>
              <a:t>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membaca</a:t>
            </a:r>
            <a:r>
              <a:rPr lang="en-ID" sz="2400" dirty="0"/>
              <a:t> </a:t>
            </a:r>
            <a:r>
              <a:rPr lang="en-ID" sz="2400" dirty="0" err="1"/>
              <a:t>perintah-perintah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pemrograman</a:t>
            </a:r>
            <a:r>
              <a:rPr lang="en-ID" sz="2400" dirty="0"/>
              <a:t> dan </a:t>
            </a:r>
            <a:r>
              <a:rPr lang="en-ID" sz="2400" dirty="0" err="1"/>
              <a:t>mengubahnya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lain, </a:t>
            </a:r>
            <a:r>
              <a:rPr lang="en-ID" sz="2400" dirty="0" err="1"/>
              <a:t>biasanya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yang </a:t>
            </a:r>
            <a:r>
              <a:rPr lang="en-ID" sz="2400" dirty="0" err="1"/>
              <a:t>dikenali</a:t>
            </a:r>
            <a:r>
              <a:rPr lang="en-ID" sz="2400" dirty="0"/>
              <a:t> oleh </a:t>
            </a:r>
            <a:r>
              <a:rPr lang="en-ID" sz="2400" dirty="0" err="1"/>
              <a:t>komputer</a:t>
            </a:r>
            <a:r>
              <a:rPr lang="en-ID" sz="2400" dirty="0"/>
              <a:t>, </a:t>
            </a:r>
            <a:r>
              <a:rPr lang="en-ID" sz="2400" dirty="0" err="1"/>
              <a:t>seperti</a:t>
            </a:r>
            <a:r>
              <a:rPr lang="en-ID" sz="2400" dirty="0"/>
              <a:t> machine code. * machine code: </a:t>
            </a:r>
            <a:r>
              <a:rPr lang="en-ID" sz="2400" dirty="0" err="1"/>
              <a:t>kumpulan</a:t>
            </a:r>
            <a:r>
              <a:rPr lang="en-ID" sz="2400" dirty="0"/>
              <a:t> </a:t>
            </a:r>
            <a:r>
              <a:rPr lang="en-ID" sz="2400" dirty="0" err="1"/>
              <a:t>instruksi</a:t>
            </a:r>
            <a:r>
              <a:rPr lang="en-ID" sz="2400" dirty="0"/>
              <a:t> yang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dikenali</a:t>
            </a:r>
            <a:r>
              <a:rPr lang="en-ID" sz="2400" dirty="0"/>
              <a:t> oleh </a:t>
            </a:r>
            <a:r>
              <a:rPr lang="en-ID" sz="2400" dirty="0" err="1"/>
              <a:t>mesin</a:t>
            </a:r>
            <a:r>
              <a:rPr lang="en-ID" sz="2400" dirty="0"/>
              <a:t> 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716090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6658-C886-D5BA-C3C2-A07704EC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172200" cy="530225"/>
          </a:xfrm>
        </p:spPr>
        <p:txBody>
          <a:bodyPr>
            <a:normAutofit fontScale="90000"/>
          </a:bodyPr>
          <a:lstStyle/>
          <a:p>
            <a:r>
              <a:rPr lang="en-ID" dirty="0"/>
              <a:t>Compiler vs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8E1D-8C8C-B863-B6C6-49D37FC5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Interpreter </a:t>
            </a:r>
          </a:p>
          <a:p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lain</a:t>
            </a:r>
          </a:p>
          <a:p>
            <a:r>
              <a:rPr lang="en-ID"/>
              <a:t> </a:t>
            </a:r>
            <a:r>
              <a:rPr lang="en-ID" dirty="0" err="1"/>
              <a:t>Prosesnya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</a:t>
            </a:r>
          </a:p>
          <a:p>
            <a:r>
              <a:rPr lang="en-ID" dirty="0"/>
              <a:t> </a:t>
            </a:r>
            <a:r>
              <a:rPr lang="en-ID" dirty="0" err="1"/>
              <a:t>Seringkali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lambat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B8717-F368-D839-DA6E-814899340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4125404" cy="4881563"/>
          </a:xfrm>
        </p:spPr>
        <p:txBody>
          <a:bodyPr>
            <a:noAutofit/>
          </a:bodyPr>
          <a:lstStyle/>
          <a:p>
            <a:r>
              <a:rPr lang="en-ID" sz="3200" dirty="0"/>
              <a:t>Compiler</a:t>
            </a:r>
          </a:p>
          <a:p>
            <a:r>
              <a:rPr lang="en-ID" sz="3200" dirty="0"/>
              <a:t> ● </a:t>
            </a:r>
            <a:r>
              <a:rPr lang="en-ID" sz="3200" dirty="0" err="1"/>
              <a:t>Mengubah</a:t>
            </a:r>
            <a:r>
              <a:rPr lang="en-ID" sz="3200" dirty="0"/>
              <a:t> </a:t>
            </a:r>
            <a:r>
              <a:rPr lang="en-ID" sz="3200" dirty="0" err="1"/>
              <a:t>kode</a:t>
            </a:r>
            <a:r>
              <a:rPr lang="en-ID" sz="3200" dirty="0"/>
              <a:t> </a:t>
            </a:r>
            <a:r>
              <a:rPr lang="en-ID" sz="3200" dirty="0" err="1"/>
              <a:t>menjadi</a:t>
            </a:r>
            <a:r>
              <a:rPr lang="en-ID" sz="3200" dirty="0"/>
              <a:t> file yang </a:t>
            </a:r>
            <a:r>
              <a:rPr lang="en-ID" sz="3200" dirty="0" err="1"/>
              <a:t>dapat</a:t>
            </a:r>
            <a:r>
              <a:rPr lang="en-ID" sz="3200" dirty="0"/>
              <a:t> </a:t>
            </a:r>
            <a:r>
              <a:rPr lang="en-ID" sz="3200" dirty="0" err="1"/>
              <a:t>dijalankan</a:t>
            </a:r>
            <a:endParaRPr lang="en-ID" sz="3200" dirty="0"/>
          </a:p>
          <a:p>
            <a:r>
              <a:rPr lang="en-ID" sz="3200" dirty="0"/>
              <a:t> ● </a:t>
            </a:r>
            <a:r>
              <a:rPr lang="en-ID" sz="3200" dirty="0" err="1"/>
              <a:t>Prosesnya</a:t>
            </a:r>
            <a:r>
              <a:rPr lang="en-ID" sz="3200" dirty="0"/>
              <a:t> </a:t>
            </a:r>
            <a:r>
              <a:rPr lang="en-ID" sz="3200" dirty="0" err="1"/>
              <a:t>lebih</a:t>
            </a:r>
            <a:r>
              <a:rPr lang="en-ID" sz="3200" dirty="0"/>
              <a:t> </a:t>
            </a:r>
            <a:r>
              <a:rPr lang="en-ID" sz="3200" dirty="0" err="1"/>
              <a:t>panjang</a:t>
            </a:r>
            <a:r>
              <a:rPr lang="en-ID" sz="3200" dirty="0"/>
              <a:t> </a:t>
            </a:r>
          </a:p>
          <a:p>
            <a:r>
              <a:rPr lang="en-ID" sz="3200" dirty="0"/>
              <a:t>● Program </a:t>
            </a:r>
            <a:r>
              <a:rPr lang="en-ID" sz="3200" dirty="0" err="1"/>
              <a:t>dapat</a:t>
            </a:r>
            <a:r>
              <a:rPr lang="en-ID" sz="3200" dirty="0"/>
              <a:t> </a:t>
            </a:r>
            <a:r>
              <a:rPr lang="en-ID" sz="3200" dirty="0" err="1"/>
              <a:t>dijalan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cepat</a:t>
            </a:r>
            <a:r>
              <a:rPr lang="en-ID" sz="3200" dirty="0"/>
              <a:t> </a:t>
            </a:r>
            <a:r>
              <a:rPr lang="en-ID" sz="3200" dirty="0" err="1"/>
              <a:t>karena</a:t>
            </a:r>
            <a:r>
              <a:rPr lang="en-ID" sz="3200" dirty="0"/>
              <a:t> </a:t>
            </a:r>
            <a:r>
              <a:rPr lang="en-ID" sz="3200" dirty="0" err="1"/>
              <a:t>tidak</a:t>
            </a:r>
            <a:r>
              <a:rPr lang="en-ID" sz="3200" dirty="0"/>
              <a:t> </a:t>
            </a:r>
            <a:r>
              <a:rPr lang="en-ID" sz="3200" dirty="0" err="1"/>
              <a:t>membaca</a:t>
            </a:r>
            <a:r>
              <a:rPr lang="en-ID" sz="3200" dirty="0"/>
              <a:t> </a:t>
            </a:r>
            <a:r>
              <a:rPr lang="en-ID" sz="3200" dirty="0" err="1"/>
              <a:t>ulang</a:t>
            </a:r>
            <a:r>
              <a:rPr lang="en-ID" sz="3200" dirty="0"/>
              <a:t> </a:t>
            </a:r>
            <a:r>
              <a:rPr lang="en-ID" sz="3200" dirty="0" err="1"/>
              <a:t>kode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056588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5A57-8F17-F3A7-6420-473F4C69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56356" cy="978408"/>
          </a:xfrm>
        </p:spPr>
        <p:txBody>
          <a:bodyPr>
            <a:normAutofit/>
          </a:bodyPr>
          <a:lstStyle/>
          <a:p>
            <a:pPr algn="ctr"/>
            <a:r>
              <a:rPr lang="en-ID" b="1" dirty="0"/>
              <a:t>Mobile App Development Proses </a:t>
            </a:r>
            <a:r>
              <a:rPr lang="en-ID" b="1" dirty="0" err="1"/>
              <a:t>pengembangan</a:t>
            </a:r>
            <a:r>
              <a:rPr lang="en-ID" b="1" dirty="0"/>
              <a:t> </a:t>
            </a:r>
            <a:r>
              <a:rPr lang="en-ID" b="1" dirty="0" err="1"/>
              <a:t>aplikasi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perangkat</a:t>
            </a:r>
            <a:r>
              <a:rPr lang="en-ID" b="1" dirty="0"/>
              <a:t> </a:t>
            </a:r>
            <a:r>
              <a:rPr lang="en-ID" b="1" dirty="0" err="1"/>
              <a:t>mobil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1355-80BD-8B89-E2B0-6B0187D9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847088"/>
            <a:ext cx="5853620" cy="401396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17B8E-ED33-D69C-A7F3-6D9C15338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1980" cy="2706624"/>
          </a:xfrm>
        </p:spPr>
        <p:txBody>
          <a:bodyPr/>
          <a:lstStyle/>
          <a:p>
            <a:r>
              <a:rPr lang="en-ID" dirty="0">
                <a:solidFill>
                  <a:srgbClr val="FF0000"/>
                </a:solidFill>
              </a:rPr>
              <a:t>iOS </a:t>
            </a:r>
          </a:p>
          <a:p>
            <a:r>
              <a:rPr lang="en-ID" dirty="0"/>
              <a:t>● </a:t>
            </a:r>
            <a:r>
              <a:rPr lang="en-ID" dirty="0" err="1"/>
              <a:t>Berjalan</a:t>
            </a:r>
            <a:r>
              <a:rPr lang="en-ID" dirty="0"/>
              <a:t> pada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iOS.</a:t>
            </a:r>
          </a:p>
          <a:p>
            <a:r>
              <a:rPr lang="en-ID" dirty="0"/>
              <a:t>●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oleh Apple</a:t>
            </a:r>
          </a:p>
          <a:p>
            <a:endParaRPr lang="en-ID" dirty="0"/>
          </a:p>
          <a:p>
            <a:r>
              <a:rPr lang="en-ID" dirty="0">
                <a:solidFill>
                  <a:srgbClr val="FF0000"/>
                </a:solidFill>
              </a:rPr>
              <a:t>Android</a:t>
            </a:r>
          </a:p>
          <a:p>
            <a:r>
              <a:rPr lang="en-ID" dirty="0"/>
              <a:t>● </a:t>
            </a:r>
            <a:r>
              <a:rPr lang="en-ID" dirty="0" err="1"/>
              <a:t>Berjalan</a:t>
            </a:r>
            <a:r>
              <a:rPr lang="en-ID" dirty="0"/>
              <a:t> pada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Android. </a:t>
            </a:r>
          </a:p>
          <a:p>
            <a:r>
              <a:rPr lang="en-ID" dirty="0"/>
              <a:t>●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berkembang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1323338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●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● Pseudocode ● Flowchart</a:t>
            </a:r>
          </a:p>
          <a:p>
            <a:endParaRPr lang="en-US" dirty="0"/>
          </a:p>
          <a:p>
            <a:r>
              <a:rPr lang="en-US" dirty="0"/>
              <a:t>KARAKTERISTIK ALGORITMA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32" y="2713808"/>
            <a:ext cx="4184468" cy="313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Platform </a:t>
            </a:r>
            <a:r>
              <a:rPr lang="en-US" dirty="0" smtClean="0"/>
              <a:t>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58589" cy="127027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CupertinoApp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MaterialApp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11" y="2845254"/>
            <a:ext cx="5390218" cy="32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78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Platform </a:t>
            </a:r>
            <a:r>
              <a:rPr lang="en-US" dirty="0" smtClean="0"/>
              <a:t>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900851" cy="482336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CupertinoApp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MaterialApp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CupertinoApp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Widget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mengemas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widget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Widget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iOS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Di-import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package:flutter</a:t>
            </a:r>
            <a:r>
              <a:rPr lang="en-US" dirty="0"/>
              <a:t>/</a:t>
            </a:r>
            <a:r>
              <a:rPr lang="en-US" dirty="0" err="1"/>
              <a:t>cupertino.dart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95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Platform </a:t>
            </a:r>
            <a:r>
              <a:rPr lang="en-US" dirty="0" smtClean="0"/>
              <a:t>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900851" cy="482336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CupertinoApp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MaterialApp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MaterialApp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● Widget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mengemas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widget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Widget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Android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Di-import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package:flutter</a:t>
            </a:r>
            <a:r>
              <a:rPr lang="en-US" dirty="0"/>
              <a:t>/</a:t>
            </a:r>
            <a:r>
              <a:rPr lang="en-US" dirty="0" err="1"/>
              <a:t>material.dart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49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9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9537" cy="4731929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Layout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Single-child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 </a:t>
            </a:r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Layout?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Layout </a:t>
            </a:r>
            <a:r>
              <a:rPr lang="en-US" dirty="0" err="1"/>
              <a:t>berbentuk</a:t>
            </a:r>
            <a:r>
              <a:rPr lang="en-US" dirty="0"/>
              <a:t> widget yang </a:t>
            </a:r>
            <a:r>
              <a:rPr lang="en-US" dirty="0" err="1"/>
              <a:t>mengatur</a:t>
            </a:r>
            <a:r>
              <a:rPr lang="en-US" dirty="0"/>
              <a:t> widget di </a:t>
            </a:r>
            <a:r>
              <a:rPr lang="en-US" dirty="0" err="1" smtClean="0"/>
              <a:t>dalamnya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77" y="3592287"/>
            <a:ext cx="2677076" cy="23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56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9537" cy="473192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Layout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Single-child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 </a:t>
            </a:r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Single-child </a:t>
            </a:r>
            <a:r>
              <a:rPr lang="en-US" dirty="0" smtClean="0"/>
              <a:t>Layout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Container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box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Membungkus</a:t>
            </a:r>
            <a:r>
              <a:rPr lang="en-US" dirty="0"/>
              <a:t> widget </a:t>
            </a:r>
            <a:r>
              <a:rPr lang="en-US" dirty="0" smtClean="0"/>
              <a:t>lain</a:t>
            </a:r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Box </a:t>
            </a:r>
            <a:r>
              <a:rPr lang="en-US" dirty="0" err="1"/>
              <a:t>memiliki</a:t>
            </a:r>
            <a:r>
              <a:rPr lang="en-US" dirty="0"/>
              <a:t> margin, padding,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borde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3" y="543719"/>
            <a:ext cx="2562225" cy="242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666" y="3472406"/>
            <a:ext cx="33909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9537" cy="473192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Layout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Single-child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 </a:t>
            </a:r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Single-child </a:t>
            </a:r>
            <a:r>
              <a:rPr lang="en-US" dirty="0" smtClean="0"/>
              <a:t>Layout</a:t>
            </a:r>
          </a:p>
          <a:p>
            <a:pPr marL="0" indent="0">
              <a:buNone/>
            </a:pPr>
            <a:r>
              <a:rPr lang="en-US" dirty="0"/>
              <a:t>Center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box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Membungkus</a:t>
            </a:r>
            <a:r>
              <a:rPr lang="en-US" dirty="0"/>
              <a:t> widget lain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 </a:t>
            </a:r>
            <a:r>
              <a:rPr lang="en-US" dirty="0" err="1"/>
              <a:t>luarnya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Meletakkan</a:t>
            </a:r>
            <a:r>
              <a:rPr lang="en-US" dirty="0"/>
              <a:t> widget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 smtClean="0"/>
              <a:t>tengah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30" y="3969518"/>
            <a:ext cx="3768470" cy="23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7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9537" cy="4731929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Layout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Single-child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 </a:t>
            </a:r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Single-child </a:t>
            </a:r>
            <a:r>
              <a:rPr lang="en-US" dirty="0" smtClean="0"/>
              <a:t>Layout</a:t>
            </a:r>
          </a:p>
          <a:p>
            <a:pPr marL="0" indent="0">
              <a:buNone/>
            </a:pPr>
            <a:r>
              <a:rPr lang="en-US" dirty="0" err="1"/>
              <a:t>SizedBox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box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Membungkus</a:t>
            </a:r>
            <a:r>
              <a:rPr lang="en-US" dirty="0"/>
              <a:t> widget lain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Box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tingginya</a:t>
            </a:r>
            <a:r>
              <a:rPr lang="en-US" dirty="0"/>
              <a:t> ●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container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37" y="4005535"/>
            <a:ext cx="4437018" cy="23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98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9537" cy="4731929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Layout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Single-child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 </a:t>
            </a:r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endParaRPr lang="en-US" dirty="0" smtClean="0"/>
          </a:p>
          <a:p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pPr marL="0" indent="0">
              <a:buNone/>
            </a:pPr>
            <a:r>
              <a:rPr lang="en-US" dirty="0"/>
              <a:t>Column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Mengatur</a:t>
            </a:r>
            <a:r>
              <a:rPr lang="en-US" dirty="0"/>
              <a:t> widgets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vertikal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40" y="3766728"/>
            <a:ext cx="2533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9537" cy="4731929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Layout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Single-child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 </a:t>
            </a:r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endParaRPr lang="en-US" dirty="0" smtClean="0"/>
          </a:p>
          <a:p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pPr marL="0" indent="0">
              <a:buNone/>
            </a:pPr>
            <a:r>
              <a:rPr lang="en-US" dirty="0"/>
              <a:t>Row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Mengatur</a:t>
            </a:r>
            <a:r>
              <a:rPr lang="en-US" dirty="0"/>
              <a:t> widgets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horizonta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4" y="3728628"/>
            <a:ext cx="26193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9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●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● Pseudocode ● Flowchart</a:t>
            </a:r>
          </a:p>
          <a:p>
            <a:endParaRPr lang="en-US" dirty="0"/>
          </a:p>
          <a:p>
            <a:r>
              <a:rPr lang="en-US" dirty="0"/>
              <a:t>ALGORITMA DASAR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8" r="1762"/>
          <a:stretch/>
        </p:blipFill>
        <p:spPr>
          <a:xfrm>
            <a:off x="1092927" y="3513909"/>
            <a:ext cx="5098867" cy="29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86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9537" cy="4731929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Layout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Single-child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 </a:t>
            </a:r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endParaRPr lang="en-US" dirty="0" smtClean="0"/>
          </a:p>
          <a:p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pPr marL="0" indent="0">
              <a:buNone/>
            </a:pPr>
            <a:r>
              <a:rPr lang="en-US" dirty="0" err="1"/>
              <a:t>ListView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Mengatur</a:t>
            </a:r>
            <a:r>
              <a:rPr lang="en-US" dirty="0"/>
              <a:t> widgets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list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smtClean="0"/>
              <a:t>scroll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09" y="2739247"/>
            <a:ext cx="5956391" cy="17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5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9537" cy="4731929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Layout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Single-child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 </a:t>
            </a:r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endParaRPr lang="en-US" dirty="0" smtClean="0"/>
          </a:p>
          <a:p>
            <a:r>
              <a:rPr lang="en-US" dirty="0"/>
              <a:t>Multi-child </a:t>
            </a:r>
            <a:r>
              <a:rPr lang="en-US" dirty="0" smtClean="0"/>
              <a:t>Layout</a:t>
            </a:r>
          </a:p>
          <a:p>
            <a:r>
              <a:rPr lang="en-US" dirty="0" err="1"/>
              <a:t>GridView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widgets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 smtClean="0"/>
              <a:t>galeroi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60" y="4191588"/>
            <a:ext cx="3524250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85" y="1121092"/>
            <a:ext cx="24098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25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3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Navigation? 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 err="1"/>
              <a:t>Dasar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 err="1"/>
              <a:t>dengan</a:t>
            </a:r>
            <a:r>
              <a:rPr lang="en-US" dirty="0"/>
              <a:t> Named Routes</a:t>
            </a:r>
          </a:p>
        </p:txBody>
      </p:sp>
    </p:spTree>
    <p:extLst>
      <p:ext uri="{BB962C8B-B14F-4D97-AF65-F5344CB8AC3E}">
        <p14:creationId xmlns:p14="http://schemas.microsoft.com/office/powerpoint/2010/main" val="42027603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286" cy="4351338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Navigation? 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 err="1"/>
              <a:t>Dasar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 err="1"/>
              <a:t>dengan</a:t>
            </a:r>
            <a:r>
              <a:rPr lang="en-US" dirty="0"/>
              <a:t> Named </a:t>
            </a:r>
            <a:r>
              <a:rPr lang="en-US" dirty="0" smtClean="0"/>
              <a:t>Routes</a:t>
            </a:r>
          </a:p>
          <a:p>
            <a:endParaRPr lang="en-US" dirty="0"/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Navigation? </a:t>
            </a:r>
            <a:endParaRPr lang="en-US" dirty="0" smtClean="0"/>
          </a:p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Berpindah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smtClean="0"/>
              <a:t>lain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07" y="2922463"/>
            <a:ext cx="4806315" cy="3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52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286" cy="4351338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Navigation? 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 err="1"/>
              <a:t>Dasar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 err="1"/>
              <a:t>dengan</a:t>
            </a:r>
            <a:r>
              <a:rPr lang="en-US" dirty="0"/>
              <a:t> Named </a:t>
            </a:r>
            <a:r>
              <a:rPr lang="en-US" dirty="0" smtClean="0"/>
              <a:t>Routes</a:t>
            </a:r>
          </a:p>
          <a:p>
            <a:endParaRPr lang="en-US" dirty="0"/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Navigation? </a:t>
            </a:r>
            <a:endParaRPr lang="en-US" dirty="0" smtClean="0"/>
          </a:p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Berpindah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smtClean="0"/>
              <a:t>lain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07" y="2922463"/>
            <a:ext cx="4806315" cy="3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77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286" cy="4351338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Navigation? 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 err="1"/>
              <a:t>Dasar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 err="1"/>
              <a:t>dengan</a:t>
            </a:r>
            <a:r>
              <a:rPr lang="en-US" dirty="0"/>
              <a:t> Named </a:t>
            </a:r>
            <a:r>
              <a:rPr lang="en-US" dirty="0" smtClean="0"/>
              <a:t>Routes</a:t>
            </a:r>
          </a:p>
          <a:p>
            <a:endParaRPr lang="en-US" dirty="0" smtClean="0"/>
          </a:p>
          <a:p>
            <a:r>
              <a:rPr lang="en-US" dirty="0"/>
              <a:t>Navigation </a:t>
            </a:r>
            <a:r>
              <a:rPr lang="en-US" dirty="0" err="1" smtClean="0"/>
              <a:t>Dasar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Perpindahan</a:t>
            </a:r>
            <a:r>
              <a:rPr lang="en-US" dirty="0" smtClean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Navigator.push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Navigator.pop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5169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2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Navigation? 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 err="1"/>
              <a:t>Dasar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 err="1"/>
              <a:t>dengan</a:t>
            </a:r>
            <a:r>
              <a:rPr lang="en-US" dirty="0"/>
              <a:t> Named </a:t>
            </a:r>
            <a:r>
              <a:rPr lang="en-US" dirty="0" smtClean="0"/>
              <a:t>Routes</a:t>
            </a:r>
          </a:p>
          <a:p>
            <a:endParaRPr lang="en-US" dirty="0" smtClean="0"/>
          </a:p>
          <a:p>
            <a:r>
              <a:rPr lang="en-US" dirty="0"/>
              <a:t>Navigation </a:t>
            </a:r>
            <a:r>
              <a:rPr lang="en-US" dirty="0" err="1"/>
              <a:t>dengan</a:t>
            </a:r>
            <a:r>
              <a:rPr lang="en-US" dirty="0"/>
              <a:t> Named </a:t>
            </a:r>
            <a:r>
              <a:rPr lang="en-US" dirty="0" smtClean="0"/>
              <a:t>Routes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//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route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Navigator.pushNamed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Navigator.pop</a:t>
            </a:r>
            <a:r>
              <a:rPr lang="en-US" dirty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7672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Mendaftarkan</a:t>
            </a:r>
            <a:r>
              <a:rPr lang="en-US" dirty="0"/>
              <a:t> Route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initialRoute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routes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MaterialApp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/>
              <a:t>Tiap</a:t>
            </a:r>
            <a:r>
              <a:rPr lang="en-US" dirty="0"/>
              <a:t> route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halama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30" y="2311445"/>
            <a:ext cx="6235534" cy="42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58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●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● Pseudocode ● Flowchart</a:t>
            </a:r>
          </a:p>
          <a:p>
            <a:endParaRPr lang="en-US" dirty="0"/>
          </a:p>
          <a:p>
            <a:r>
              <a:rPr lang="en-US" dirty="0"/>
              <a:t> Pseudocode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semu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29" y="4268968"/>
            <a:ext cx="4252233" cy="23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0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●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● Pseudocode ● Flowchart</a:t>
            </a:r>
          </a:p>
          <a:p>
            <a:endParaRPr lang="en-US" dirty="0"/>
          </a:p>
          <a:p>
            <a:r>
              <a:rPr lang="en-US" dirty="0"/>
              <a:t>Flowchart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proses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mendetail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79" y="3746591"/>
            <a:ext cx="4767942" cy="26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2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Versioning? </a:t>
            </a:r>
          </a:p>
          <a:p>
            <a:r>
              <a:rPr lang="en-US" dirty="0"/>
              <a:t>● </a:t>
            </a:r>
            <a:r>
              <a:rPr lang="en-US" dirty="0" err="1"/>
              <a:t>Git</a:t>
            </a:r>
            <a:r>
              <a:rPr lang="en-US" dirty="0"/>
              <a:t> Install </a:t>
            </a:r>
          </a:p>
          <a:p>
            <a:r>
              <a:rPr lang="en-US" dirty="0"/>
              <a:t>● Setting Up ○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Clone,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  <a:p>
            <a:r>
              <a:rPr lang="en-US" dirty="0"/>
              <a:t>● Saving Changes </a:t>
            </a:r>
          </a:p>
          <a:p>
            <a:r>
              <a:rPr lang="en-US" dirty="0"/>
              <a:t>○ </a:t>
            </a:r>
            <a:r>
              <a:rPr lang="en-US" dirty="0" err="1"/>
              <a:t>Git</a:t>
            </a:r>
            <a:r>
              <a:rPr lang="en-US" dirty="0"/>
              <a:t> Status, Add, Commit, Diff, Stash</a:t>
            </a:r>
          </a:p>
          <a:p>
            <a:r>
              <a:rPr lang="en-US" dirty="0"/>
              <a:t>○ </a:t>
            </a:r>
            <a:r>
              <a:rPr lang="en-US" dirty="0" err="1"/>
              <a:t>Git</a:t>
            </a:r>
            <a:r>
              <a:rPr lang="en-US" dirty="0"/>
              <a:t> Log, Checkout, Reset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83" y="365125"/>
            <a:ext cx="3626564" cy="51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4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1606</Words>
  <Application>Microsoft Office PowerPoint</Application>
  <PresentationFormat>Widescreen</PresentationFormat>
  <Paragraphs>312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Membuat Aplikasi Mobile dengan Flutter</vt:lpstr>
      <vt:lpstr>Pengenalan</vt:lpstr>
      <vt:lpstr>Algoritma</vt:lpstr>
      <vt:lpstr>Algoritma</vt:lpstr>
      <vt:lpstr>Algoritma</vt:lpstr>
      <vt:lpstr>Algoritma</vt:lpstr>
      <vt:lpstr>Algoritma</vt:lpstr>
      <vt:lpstr>Bagian 2</vt:lpstr>
      <vt:lpstr>Version Control (Git) </vt:lpstr>
      <vt:lpstr>Version Control (Git) </vt:lpstr>
      <vt:lpstr>Version Control (Git) </vt:lpstr>
      <vt:lpstr>PowerPoint Presentation</vt:lpstr>
      <vt:lpstr>Version Control (Git) </vt:lpstr>
      <vt:lpstr>Version Control (Git) </vt:lpstr>
      <vt:lpstr>Version Control (Git) </vt:lpstr>
      <vt:lpstr>Version Control (Git) </vt:lpstr>
      <vt:lpstr>Version Control (Git) </vt:lpstr>
      <vt:lpstr>Bagian 3</vt:lpstr>
      <vt:lpstr>Bahasa Pemrograman Dart</vt:lpstr>
      <vt:lpstr>Bahasa Pemrograman Dart</vt:lpstr>
      <vt:lpstr>Bahasa Pemrograman Dart</vt:lpstr>
      <vt:lpstr>Bahasa Pemrograman Dart</vt:lpstr>
      <vt:lpstr>Bahasa Pemrograman Dart</vt:lpstr>
      <vt:lpstr>Bahasa Pemrograman Dart</vt:lpstr>
      <vt:lpstr>Bagian 4</vt:lpstr>
      <vt:lpstr>PowerPoint Presentation</vt:lpstr>
      <vt:lpstr>Struktur Directory</vt:lpstr>
      <vt:lpstr>File Utama  ● Pertama kali dibaca dan dijalankan  ● Dalam direktori lib</vt:lpstr>
      <vt:lpstr>PowerPoint Presentation</vt:lpstr>
      <vt:lpstr>Stateless Widget </vt:lpstr>
      <vt:lpstr>Membuat Stateless Widget</vt:lpstr>
      <vt:lpstr>Stateful Widget</vt:lpstr>
      <vt:lpstr>Membuat Stateful Widget</vt:lpstr>
      <vt:lpstr>Built in Widget</vt:lpstr>
      <vt:lpstr>Mobile App Development</vt:lpstr>
      <vt:lpstr>Bahasa Pemrograman</vt:lpstr>
      <vt:lpstr>Compiler vs Interpreter</vt:lpstr>
      <vt:lpstr>Mobile App Development Proses pengembangan aplikasi untuk perangkat mobil</vt:lpstr>
      <vt:lpstr>Bagian 5</vt:lpstr>
      <vt:lpstr>Flutter Platform Widget</vt:lpstr>
      <vt:lpstr>Flutter Platform Widget</vt:lpstr>
      <vt:lpstr>Flutter Platform Widget</vt:lpstr>
      <vt:lpstr>Bagian 6</vt:lpstr>
      <vt:lpstr>Flutter Layout</vt:lpstr>
      <vt:lpstr>Flutter Layout</vt:lpstr>
      <vt:lpstr>Flutter Layout</vt:lpstr>
      <vt:lpstr>Flutter Layout</vt:lpstr>
      <vt:lpstr>Flutter Layout</vt:lpstr>
      <vt:lpstr>Flutter Layout</vt:lpstr>
      <vt:lpstr>Flutter Layout</vt:lpstr>
      <vt:lpstr>Flutter Layout</vt:lpstr>
      <vt:lpstr>Bagian 7</vt:lpstr>
      <vt:lpstr>Flutter Navigation</vt:lpstr>
      <vt:lpstr>Flutter Navigation</vt:lpstr>
      <vt:lpstr>Flutter Navigation</vt:lpstr>
      <vt:lpstr>Flutter Navigation</vt:lpstr>
      <vt:lpstr>Flutter Navigation</vt:lpstr>
      <vt:lpstr>Flutter Navigation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</dc:title>
  <dc:creator>Windows User</dc:creator>
  <cp:lastModifiedBy>Windows User</cp:lastModifiedBy>
  <cp:revision>17</cp:revision>
  <dcterms:created xsi:type="dcterms:W3CDTF">2023-07-03T08:16:06Z</dcterms:created>
  <dcterms:modified xsi:type="dcterms:W3CDTF">2023-07-03T13:39:47Z</dcterms:modified>
</cp:coreProperties>
</file>