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handoutMasterIdLst>
    <p:handoutMasterId r:id="rId30"/>
  </p:handoutMasterIdLst>
  <p:sldIdLst>
    <p:sldId id="256" r:id="rId2"/>
    <p:sldId id="268" r:id="rId3"/>
    <p:sldId id="258" r:id="rId4"/>
    <p:sldId id="267" r:id="rId5"/>
    <p:sldId id="271" r:id="rId6"/>
    <p:sldId id="259" r:id="rId7"/>
    <p:sldId id="269" r:id="rId8"/>
    <p:sldId id="291" r:id="rId9"/>
    <p:sldId id="270" r:id="rId10"/>
    <p:sldId id="272" r:id="rId11"/>
    <p:sldId id="273" r:id="rId12"/>
    <p:sldId id="274" r:id="rId13"/>
    <p:sldId id="283" r:id="rId14"/>
    <p:sldId id="284" r:id="rId15"/>
    <p:sldId id="285" r:id="rId16"/>
    <p:sldId id="276" r:id="rId17"/>
    <p:sldId id="290" r:id="rId18"/>
    <p:sldId id="277" r:id="rId19"/>
    <p:sldId id="278" r:id="rId20"/>
    <p:sldId id="279" r:id="rId21"/>
    <p:sldId id="280" r:id="rId22"/>
    <p:sldId id="287" r:id="rId23"/>
    <p:sldId id="288" r:id="rId24"/>
    <p:sldId id="289" r:id="rId25"/>
    <p:sldId id="281" r:id="rId26"/>
    <p:sldId id="286"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33" y="34"/>
      </p:cViewPr>
      <p:guideLst>
        <p:guide orient="horz" pos="2160"/>
        <p:guide pos="2880"/>
      </p:guideLst>
    </p:cSldViewPr>
  </p:slideViewPr>
  <p:notesTextViewPr>
    <p:cViewPr>
      <p:scale>
        <a:sx n="1" d="1"/>
        <a:sy n="1" d="1"/>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286B85-04E6-4C78-99C2-9B2F4E76FE8F}" type="datetimeFigureOut">
              <a:rPr lang="en-US" smtClean="0"/>
              <a:pPr/>
              <a:t>10/20/2013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C38DE9-0D85-49D2-B9AD-1229E1C72AC8}" type="slidenum">
              <a:rPr lang="en-US" smtClean="0"/>
              <a:pPr/>
              <a:t>‹#›</a:t>
            </a:fld>
            <a:endParaRPr lang="en-US"/>
          </a:p>
        </p:txBody>
      </p:sp>
    </p:spTree>
    <p:extLst>
      <p:ext uri="{BB962C8B-B14F-4D97-AF65-F5344CB8AC3E}">
        <p14:creationId xmlns:p14="http://schemas.microsoft.com/office/powerpoint/2010/main" val="21451914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3BCB5E-48DC-49EA-8716-596E1A61DDFC}" type="datetimeFigureOut">
              <a:rPr lang="en-US" smtClean="0"/>
              <a:pPr/>
              <a:t>10/20/2013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35822-67A9-4371-8929-CEF4BF7BE55B}" type="slidenum">
              <a:rPr lang="en-US" smtClean="0"/>
              <a:pPr/>
              <a:t>‹#›</a:t>
            </a:fld>
            <a:endParaRPr lang="en-US"/>
          </a:p>
        </p:txBody>
      </p:sp>
    </p:spTree>
    <p:extLst>
      <p:ext uri="{BB962C8B-B14F-4D97-AF65-F5344CB8AC3E}">
        <p14:creationId xmlns:p14="http://schemas.microsoft.com/office/powerpoint/2010/main" val="20043430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835822-67A9-4371-8929-CEF4BF7BE55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4A37A62-2B68-4B69-9F93-85A064D72BB3}" type="datetime1">
              <a:rPr lang="en-US" smtClean="0"/>
              <a:pPr/>
              <a:t>10/20/2013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E11756C-A04C-43F6-B656-E910B5ADEE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E14E24-67F2-4272-A3E9-435C935BF632}" type="datetime1">
              <a:rPr lang="en-US" smtClean="0"/>
              <a:pPr/>
              <a:t>10/20/2013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E11756C-A04C-43F6-B656-E910B5ADEE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C65D8C-1BE5-44B4-B38E-EEABBC2ABE5C}" type="datetime1">
              <a:rPr lang="en-US" smtClean="0"/>
              <a:pPr/>
              <a:t>10/20/2013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E11756C-A04C-43F6-B656-E910B5ADEE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1C04471-ACF9-42BC-BB32-DD52F64E1C4E}" type="datetime1">
              <a:rPr lang="en-US" smtClean="0"/>
              <a:pPr/>
              <a:t>10/20/2013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E11756C-A04C-43F6-B656-E910B5ADEE4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
        <p:nvSpPr>
          <p:cNvPr id="8" name="TextBox 7"/>
          <p:cNvSpPr txBox="1"/>
          <p:nvPr userDrawn="1"/>
        </p:nvSpPr>
        <p:spPr>
          <a:xfrm>
            <a:off x="5652830" y="6334780"/>
            <a:ext cx="3491170" cy="523220"/>
          </a:xfrm>
          <a:prstGeom prst="rect">
            <a:avLst/>
          </a:prstGeom>
          <a:noFill/>
        </p:spPr>
        <p:txBody>
          <a:bodyPr wrap="square" rtlCol="0">
            <a:spAutoFit/>
          </a:bodyPr>
          <a:lstStyle/>
          <a:p>
            <a:r>
              <a:rPr lang="en-US" sz="2800" b="1" dirty="0" smtClean="0"/>
              <a:t>Slide </a:t>
            </a:r>
            <a:fld id="{11BF1314-9E8E-492F-AB00-CD6A919CE409}" type="slidenum">
              <a:rPr lang="en-US" sz="2800" b="1" smtClean="0"/>
              <a:pPr/>
              <a:t>‹#›</a:t>
            </a:fld>
            <a:r>
              <a:rPr lang="en-US" sz="2800" b="1" dirty="0" smtClean="0"/>
              <a:t> of 27</a:t>
            </a:r>
            <a:endParaRPr lang="en-US" sz="2800"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76C2C10-CB7C-4F99-AE5E-CFC6F0A606CA}" type="datetime1">
              <a:rPr lang="en-US" smtClean="0"/>
              <a:pPr/>
              <a:t>10/20/2013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E11756C-A04C-43F6-B656-E910B5ADEE4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05A093-741E-4B01-90CE-ED9AF249D779}" type="datetime1">
              <a:rPr lang="en-US" smtClean="0"/>
              <a:pPr/>
              <a:t>10/20/2013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E11756C-A04C-43F6-B656-E910B5ADEE4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8DE6745-BE63-4EFF-A5E4-EF2B6BF14F91}" type="datetime1">
              <a:rPr lang="en-US" smtClean="0"/>
              <a:pPr/>
              <a:t>10/20/2013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E11756C-A04C-43F6-B656-E910B5ADEE4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BFA3B1C-93EE-4BA0-A801-3F43D385172E}" type="datetime1">
              <a:rPr lang="en-US" smtClean="0"/>
              <a:pPr/>
              <a:t>10/20/2013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E11756C-A04C-43F6-B656-E910B5ADEE4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07A8142-15E8-4400-9D5A-C7CE3EE9E347}" type="datetime1">
              <a:rPr lang="en-US" smtClean="0"/>
              <a:pPr/>
              <a:t>10/20/2013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E11756C-A04C-43F6-B656-E910B5ADEE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784B77-2999-4562-BCF8-168318AB7306}" type="datetime1">
              <a:rPr lang="en-US" smtClean="0"/>
              <a:pPr/>
              <a:t>10/20/2013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E11756C-A04C-43F6-B656-E910B5ADEE4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B3E4A90-0500-4EED-BC0B-EB1D292FE784}" type="datetime1">
              <a:rPr lang="en-US" smtClean="0"/>
              <a:pPr/>
              <a:t>10/20/2013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E11756C-A04C-43F6-B656-E910B5ADEE4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FA3225F-B63A-482D-93F5-F3715D5AB2FB}" type="datetime1">
              <a:rPr lang="en-US" smtClean="0"/>
              <a:pPr/>
              <a:t>10/20/2013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E11756C-A04C-43F6-B656-E910B5ADEE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hyperlink" Target="http://fimi.ua.ac.be/data/" TargetMode="External"/><Relationship Id="rId2" Type="http://schemas.openxmlformats.org/officeDocument/2006/relationships/hyperlink" Target="http://www.altera.com/education/univ/materials/boards/de1/unv-de1-board.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Fine-Grained, Massively Parallel Computation for Association Rule Mining</a:t>
            </a:r>
            <a:endParaRPr lang="en-US" dirty="0"/>
          </a:p>
        </p:txBody>
      </p:sp>
      <p:sp>
        <p:nvSpPr>
          <p:cNvPr id="3" name="Subtitle 2"/>
          <p:cNvSpPr>
            <a:spLocks noGrp="1"/>
          </p:cNvSpPr>
          <p:nvPr>
            <p:ph type="subTitle" idx="1"/>
          </p:nvPr>
        </p:nvSpPr>
        <p:spPr/>
        <p:txBody>
          <a:bodyPr/>
          <a:lstStyle/>
          <a:p>
            <a:r>
              <a:rPr lang="en-US" dirty="0" smtClean="0"/>
              <a:t>Damon Bruccoleri</a:t>
            </a:r>
          </a:p>
          <a:p>
            <a:r>
              <a:rPr lang="en-US" dirty="0" smtClean="0"/>
              <a:t>Nova Southeastern University</a:t>
            </a:r>
            <a:endParaRPr lang="en-US" dirty="0"/>
          </a:p>
        </p:txBody>
      </p:sp>
    </p:spTree>
    <p:extLst>
      <p:ext uri="{BB962C8B-B14F-4D97-AF65-F5344CB8AC3E}">
        <p14:creationId xmlns:p14="http://schemas.microsoft.com/office/powerpoint/2010/main" val="3417898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Proposed by </a:t>
            </a:r>
            <a:r>
              <a:rPr lang="en-US" dirty="0" err="1"/>
              <a:t>Suh</a:t>
            </a:r>
            <a:r>
              <a:rPr lang="en-US" dirty="0"/>
              <a:t>-Ying </a:t>
            </a:r>
            <a:r>
              <a:rPr lang="en-US" dirty="0" err="1"/>
              <a:t>Wur</a:t>
            </a:r>
            <a:r>
              <a:rPr lang="en-US" dirty="0"/>
              <a:t> and </a:t>
            </a:r>
            <a:r>
              <a:rPr lang="en-US" dirty="0" err="1"/>
              <a:t>Yungho</a:t>
            </a:r>
            <a:r>
              <a:rPr lang="en-US" dirty="0"/>
              <a:t> </a:t>
            </a:r>
            <a:r>
              <a:rPr lang="en-US" dirty="0" err="1" smtClean="0"/>
              <a:t>Leu</a:t>
            </a:r>
            <a:r>
              <a:rPr lang="en-US" dirty="0" smtClean="0"/>
              <a:t> (1999) for Binary Association Rule Mining.</a:t>
            </a:r>
          </a:p>
          <a:p>
            <a:r>
              <a:rPr lang="en-US" dirty="0" smtClean="0"/>
              <a:t>Uses “sparse matrices”.  An items presence/absence in a set is represented by a 1 or 0.</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Degenerates Apriori algorithm into AND, OR, </a:t>
            </a:r>
            <a:r>
              <a:rPr lang="en-US" dirty="0" err="1" smtClean="0"/>
              <a:t>XOR</a:t>
            </a:r>
            <a:r>
              <a:rPr lang="en-US" dirty="0" smtClean="0"/>
              <a:t> operations</a:t>
            </a:r>
          </a:p>
          <a:p>
            <a:r>
              <a:rPr lang="en-US" dirty="0" smtClean="0"/>
              <a:t>Researchers target was not parallel processing hardware (Sun Workstation).</a:t>
            </a:r>
          </a:p>
          <a:p>
            <a:endParaRPr lang="en-US" dirty="0"/>
          </a:p>
        </p:txBody>
      </p:sp>
      <p:sp>
        <p:nvSpPr>
          <p:cNvPr id="3" name="Title 2"/>
          <p:cNvSpPr>
            <a:spLocks noGrp="1"/>
          </p:cNvSpPr>
          <p:nvPr>
            <p:ph type="title"/>
          </p:nvPr>
        </p:nvSpPr>
        <p:spPr/>
        <p:txBody>
          <a:bodyPr>
            <a:normAutofit/>
          </a:bodyPr>
          <a:lstStyle/>
          <a:p>
            <a:pPr algn="ctr"/>
            <a:r>
              <a:rPr lang="en-US" sz="2800" dirty="0" smtClean="0"/>
              <a:t>An Effective Boolean Algorithm for Mining Association Rules in Large Databases</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404939212"/>
              </p:ext>
            </p:extLst>
          </p:nvPr>
        </p:nvGraphicFramePr>
        <p:xfrm>
          <a:off x="2067465" y="3277210"/>
          <a:ext cx="6096000" cy="73660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294945">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val="3969023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Apriori degenerated to Boolean Operations</a:t>
            </a:r>
          </a:p>
        </p:txBody>
      </p:sp>
      <p:graphicFrame>
        <p:nvGraphicFramePr>
          <p:cNvPr id="4" name="TI table"/>
          <p:cNvGraphicFramePr>
            <a:graphicFrameLocks noGrp="1"/>
          </p:cNvGraphicFramePr>
          <p:nvPr>
            <p:extLst>
              <p:ext uri="{D42A27DB-BD31-4B8C-83A1-F6EECF244321}">
                <p14:modId xmlns:p14="http://schemas.microsoft.com/office/powerpoint/2010/main" val="2329269086"/>
              </p:ext>
            </p:extLst>
          </p:nvPr>
        </p:nvGraphicFramePr>
        <p:xfrm>
          <a:off x="1524000" y="3657600"/>
          <a:ext cx="3429000" cy="2590800"/>
        </p:xfrm>
        <a:graphic>
          <a:graphicData uri="http://schemas.openxmlformats.org/drawingml/2006/table">
            <a:tbl>
              <a:tblPr firstRow="1" bandRow="1">
                <a:tableStyleId>{5C22544A-7EE6-4342-B048-85BDC9FD1C3A}</a:tableStyleId>
              </a:tblPr>
              <a:tblGrid>
                <a:gridCol w="571500"/>
                <a:gridCol w="571500"/>
                <a:gridCol w="571500"/>
                <a:gridCol w="571500"/>
                <a:gridCol w="571500"/>
                <a:gridCol w="571500"/>
              </a:tblGrid>
              <a:tr h="431800">
                <a:tc>
                  <a:txBody>
                    <a:bodyPr/>
                    <a:lstStyle/>
                    <a:p>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r>
              <a:tr h="43180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31800">
                <a:tc>
                  <a:txBody>
                    <a:bodyPr/>
                    <a:lstStyle/>
                    <a:p>
                      <a:pPr algn="ctr"/>
                      <a:r>
                        <a:rPr lang="en-US" dirty="0" smtClean="0"/>
                        <a:t>B</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31800">
                <a:tc>
                  <a:txBody>
                    <a:bodyPr/>
                    <a:lstStyle/>
                    <a:p>
                      <a:pPr algn="ctr"/>
                      <a:r>
                        <a:rPr lang="en-US" dirty="0" smtClean="0"/>
                        <a:t>C</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31800">
                <a:tc>
                  <a:txBody>
                    <a:bodyPr/>
                    <a:lstStyle/>
                    <a:p>
                      <a:pPr algn="ctr"/>
                      <a:r>
                        <a:rPr lang="en-US" dirty="0" smtClean="0"/>
                        <a:t>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431800">
                <a:tc>
                  <a:txBody>
                    <a:bodyPr/>
                    <a:lstStyle/>
                    <a:p>
                      <a:pPr algn="ctr"/>
                      <a:r>
                        <a:rPr lang="en-US" dirty="0" smtClean="0"/>
                        <a:t>E</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bl>
          </a:graphicData>
        </a:graphic>
      </p:graphicFrame>
      <p:sp>
        <p:nvSpPr>
          <p:cNvPr id="5" name="TI Text"/>
          <p:cNvSpPr txBox="1"/>
          <p:nvPr/>
        </p:nvSpPr>
        <p:spPr>
          <a:xfrm>
            <a:off x="2590800" y="3276600"/>
            <a:ext cx="396262" cy="369332"/>
          </a:xfrm>
          <a:prstGeom prst="rect">
            <a:avLst/>
          </a:prstGeom>
          <a:noFill/>
        </p:spPr>
        <p:txBody>
          <a:bodyPr wrap="none" rtlCol="0">
            <a:spAutoFit/>
          </a:bodyPr>
          <a:lstStyle/>
          <a:p>
            <a:r>
              <a:rPr lang="en-US" dirty="0" smtClean="0"/>
              <a:t>TI</a:t>
            </a:r>
            <a:endParaRPr lang="en-US" dirty="0"/>
          </a:p>
        </p:txBody>
      </p:sp>
      <p:graphicFrame>
        <p:nvGraphicFramePr>
          <p:cNvPr id="8" name="TT table"/>
          <p:cNvGraphicFramePr>
            <a:graphicFrameLocks noGrp="1"/>
          </p:cNvGraphicFramePr>
          <p:nvPr>
            <p:extLst>
              <p:ext uri="{D42A27DB-BD31-4B8C-83A1-F6EECF244321}">
                <p14:modId xmlns:p14="http://schemas.microsoft.com/office/powerpoint/2010/main" val="720432546"/>
              </p:ext>
            </p:extLst>
          </p:nvPr>
        </p:nvGraphicFramePr>
        <p:xfrm>
          <a:off x="4953000" y="3645932"/>
          <a:ext cx="3200400" cy="2590800"/>
        </p:xfrm>
        <a:graphic>
          <a:graphicData uri="http://schemas.openxmlformats.org/drawingml/2006/table">
            <a:tbl>
              <a:tblPr firstRow="1" bandRow="1">
                <a:tableStyleId>{5C22544A-7EE6-4342-B048-85BDC9FD1C3A}</a:tableStyleId>
              </a:tblPr>
              <a:tblGrid>
                <a:gridCol w="838200"/>
                <a:gridCol w="838200"/>
                <a:gridCol w="762000"/>
                <a:gridCol w="762000"/>
              </a:tblGrid>
              <a:tr h="431800">
                <a:tc>
                  <a:txBody>
                    <a:bodyPr/>
                    <a:lstStyle/>
                    <a:p>
                      <a:r>
                        <a:rPr lang="en-US" dirty="0" smtClean="0"/>
                        <a:t>T100</a:t>
                      </a:r>
                      <a:endParaRPr lang="en-US" dirty="0"/>
                    </a:p>
                  </a:txBody>
                  <a:tcPr/>
                </a:tc>
                <a:tc>
                  <a:txBody>
                    <a:bodyPr/>
                    <a:lstStyle/>
                    <a:p>
                      <a:pPr algn="ctr"/>
                      <a:r>
                        <a:rPr lang="en-US" dirty="0" smtClean="0"/>
                        <a:t>T200</a:t>
                      </a:r>
                      <a:endParaRPr lang="en-US" dirty="0"/>
                    </a:p>
                  </a:txBody>
                  <a:tcPr/>
                </a:tc>
                <a:tc>
                  <a:txBody>
                    <a:bodyPr/>
                    <a:lstStyle/>
                    <a:p>
                      <a:pPr algn="ctr"/>
                      <a:r>
                        <a:rPr lang="en-US" dirty="0" smtClean="0"/>
                        <a:t>T300</a:t>
                      </a:r>
                      <a:endParaRPr lang="en-US" dirty="0"/>
                    </a:p>
                  </a:txBody>
                  <a:tcPr/>
                </a:tc>
                <a:tc>
                  <a:txBody>
                    <a:bodyPr/>
                    <a:lstStyle/>
                    <a:p>
                      <a:pPr algn="ctr"/>
                      <a:r>
                        <a:rPr lang="en-US" dirty="0" smtClean="0"/>
                        <a:t>T400</a:t>
                      </a:r>
                      <a:endParaRPr lang="en-US" dirty="0"/>
                    </a:p>
                  </a:txBody>
                  <a:tcPr/>
                </a:tc>
              </a:tr>
              <a:tr h="43180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43180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43180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43180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3180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sp>
        <p:nvSpPr>
          <p:cNvPr id="9" name="TT Text"/>
          <p:cNvSpPr txBox="1"/>
          <p:nvPr/>
        </p:nvSpPr>
        <p:spPr>
          <a:xfrm>
            <a:off x="2823221" y="3276600"/>
            <a:ext cx="476412" cy="369332"/>
          </a:xfrm>
          <a:prstGeom prst="rect">
            <a:avLst/>
          </a:prstGeom>
          <a:noFill/>
        </p:spPr>
        <p:txBody>
          <a:bodyPr wrap="none" rtlCol="0">
            <a:spAutoFit/>
          </a:bodyPr>
          <a:lstStyle/>
          <a:p>
            <a:r>
              <a:rPr lang="en-US" dirty="0" err="1" smtClean="0"/>
              <a:t>TT</a:t>
            </a:r>
            <a:endParaRPr lang="en-US" dirty="0"/>
          </a:p>
        </p:txBody>
      </p:sp>
      <p:graphicFrame>
        <p:nvGraphicFramePr>
          <p:cNvPr id="11" name="C table"/>
          <p:cNvGraphicFramePr>
            <a:graphicFrameLocks noGrp="1"/>
          </p:cNvGraphicFramePr>
          <p:nvPr>
            <p:extLst>
              <p:ext uri="{D42A27DB-BD31-4B8C-83A1-F6EECF244321}">
                <p14:modId xmlns:p14="http://schemas.microsoft.com/office/powerpoint/2010/main" val="4211569310"/>
              </p:ext>
            </p:extLst>
          </p:nvPr>
        </p:nvGraphicFramePr>
        <p:xfrm>
          <a:off x="8153400" y="3645932"/>
          <a:ext cx="571500" cy="2590800"/>
        </p:xfrm>
        <a:graphic>
          <a:graphicData uri="http://schemas.openxmlformats.org/drawingml/2006/table">
            <a:tbl>
              <a:tblPr firstRow="1" bandRow="1">
                <a:tableStyleId>{5C22544A-7EE6-4342-B048-85BDC9FD1C3A}</a:tableStyleId>
              </a:tblPr>
              <a:tblGrid>
                <a:gridCol w="571500"/>
              </a:tblGrid>
              <a:tr h="431800">
                <a:tc>
                  <a:txBody>
                    <a:bodyPr/>
                    <a:lstStyle/>
                    <a:p>
                      <a:pPr algn="ctr"/>
                      <a:r>
                        <a:rPr lang="en-US" dirty="0" smtClean="0"/>
                        <a:t>C</a:t>
                      </a:r>
                      <a:endParaRPr lang="en-US" dirty="0"/>
                    </a:p>
                  </a:txBody>
                  <a:tcPr/>
                </a:tc>
              </a:tr>
              <a:tr h="431800">
                <a:tc>
                  <a:txBody>
                    <a:bodyPr/>
                    <a:lstStyle/>
                    <a:p>
                      <a:pPr algn="ctr"/>
                      <a:r>
                        <a:rPr lang="en-US" dirty="0" smtClean="0"/>
                        <a:t>2</a:t>
                      </a:r>
                      <a:endParaRPr lang="en-US" dirty="0"/>
                    </a:p>
                  </a:txBody>
                  <a:tcPr/>
                </a:tc>
              </a:tr>
              <a:tr h="431800">
                <a:tc>
                  <a:txBody>
                    <a:bodyPr/>
                    <a:lstStyle/>
                    <a:p>
                      <a:pPr algn="ctr"/>
                      <a:r>
                        <a:rPr lang="en-US" dirty="0" smtClean="0"/>
                        <a:t>3</a:t>
                      </a:r>
                      <a:endParaRPr lang="en-US" dirty="0"/>
                    </a:p>
                  </a:txBody>
                  <a:tcPr/>
                </a:tc>
              </a:tr>
              <a:tr h="431800">
                <a:tc>
                  <a:txBody>
                    <a:bodyPr/>
                    <a:lstStyle/>
                    <a:p>
                      <a:pPr algn="ctr"/>
                      <a:r>
                        <a:rPr lang="en-US" dirty="0" smtClean="0"/>
                        <a:t>3</a:t>
                      </a:r>
                      <a:endParaRPr lang="en-US" dirty="0"/>
                    </a:p>
                  </a:txBody>
                  <a:tcPr/>
                </a:tc>
              </a:tr>
              <a:tr h="431800">
                <a:tc>
                  <a:txBody>
                    <a:bodyPr/>
                    <a:lstStyle/>
                    <a:p>
                      <a:pPr algn="ctr"/>
                      <a:r>
                        <a:rPr lang="en-US" dirty="0" smtClean="0"/>
                        <a:t>1</a:t>
                      </a:r>
                      <a:endParaRPr lang="en-US" dirty="0"/>
                    </a:p>
                  </a:txBody>
                  <a:tcPr/>
                </a:tc>
              </a:tr>
              <a:tr h="431800">
                <a:tc>
                  <a:txBody>
                    <a:bodyPr/>
                    <a:lstStyle/>
                    <a:p>
                      <a:pPr algn="ctr"/>
                      <a:r>
                        <a:rPr lang="en-US" dirty="0" smtClean="0"/>
                        <a:t>3</a:t>
                      </a:r>
                      <a:endParaRPr lang="en-US" dirty="0"/>
                    </a:p>
                  </a:txBody>
                  <a:tcPr/>
                </a:tc>
              </a:tr>
            </a:tbl>
          </a:graphicData>
        </a:graphic>
      </p:graphicFrame>
      <p:sp>
        <p:nvSpPr>
          <p:cNvPr id="12" name="C Text"/>
          <p:cNvSpPr txBox="1"/>
          <p:nvPr/>
        </p:nvSpPr>
        <p:spPr>
          <a:xfrm>
            <a:off x="3101502" y="3276600"/>
            <a:ext cx="344966" cy="369332"/>
          </a:xfrm>
          <a:prstGeom prst="rect">
            <a:avLst/>
          </a:prstGeom>
          <a:noFill/>
        </p:spPr>
        <p:txBody>
          <a:bodyPr wrap="none" rtlCol="0">
            <a:spAutoFit/>
          </a:bodyPr>
          <a:lstStyle/>
          <a:p>
            <a:r>
              <a:rPr lang="en-US" dirty="0"/>
              <a:t>C</a:t>
            </a:r>
          </a:p>
        </p:txBody>
      </p:sp>
      <p:graphicFrame>
        <p:nvGraphicFramePr>
          <p:cNvPr id="13" name="Database"/>
          <p:cNvGraphicFramePr>
            <a:graphicFrameLocks noGrp="1"/>
          </p:cNvGraphicFramePr>
          <p:nvPr>
            <p:extLst>
              <p:ext uri="{D42A27DB-BD31-4B8C-83A1-F6EECF244321}">
                <p14:modId xmlns:p14="http://schemas.microsoft.com/office/powerpoint/2010/main" val="131215564"/>
              </p:ext>
            </p:extLst>
          </p:nvPr>
        </p:nvGraphicFramePr>
        <p:xfrm>
          <a:off x="5410200" y="1259086"/>
          <a:ext cx="2011680" cy="2194560"/>
        </p:xfrm>
        <a:graphic>
          <a:graphicData uri="http://schemas.openxmlformats.org/drawingml/2006/table">
            <a:tbl>
              <a:tblPr firstRow="1" bandRow="1">
                <a:tableStyleId>{5C22544A-7EE6-4342-B048-85BDC9FD1C3A}</a:tableStyleId>
              </a:tblPr>
              <a:tblGrid>
                <a:gridCol w="1005840"/>
                <a:gridCol w="1005840"/>
              </a:tblGrid>
              <a:tr h="274320">
                <a:tc gridSpan="2">
                  <a:txBody>
                    <a:bodyPr/>
                    <a:lstStyle/>
                    <a:p>
                      <a:pPr algn="ctr"/>
                      <a:r>
                        <a:rPr lang="en-US" sz="1800" dirty="0" smtClean="0"/>
                        <a:t>Database D</a:t>
                      </a:r>
                      <a:endParaRPr lang="en-US" sz="1800" dirty="0"/>
                    </a:p>
                  </a:txBody>
                  <a:tcPr/>
                </a:tc>
                <a:tc hMerge="1">
                  <a:txBody>
                    <a:bodyPr/>
                    <a:lstStyle/>
                    <a:p>
                      <a:endParaRPr lang="en-US" dirty="0"/>
                    </a:p>
                  </a:txBody>
                  <a:tcPr/>
                </a:tc>
              </a:tr>
              <a:tr h="274320">
                <a:tc>
                  <a:txBody>
                    <a:bodyPr/>
                    <a:lstStyle/>
                    <a:p>
                      <a:pPr algn="ctr"/>
                      <a:r>
                        <a:rPr lang="en-US" sz="1800" dirty="0" err="1" smtClean="0"/>
                        <a:t>TID</a:t>
                      </a:r>
                      <a:endParaRPr lang="en-US" sz="1800" dirty="0"/>
                    </a:p>
                  </a:txBody>
                  <a:tcPr/>
                </a:tc>
                <a:tc>
                  <a:txBody>
                    <a:bodyPr/>
                    <a:lstStyle/>
                    <a:p>
                      <a:pPr algn="ctr"/>
                      <a:r>
                        <a:rPr lang="en-US" sz="1800" dirty="0" smtClean="0"/>
                        <a:t>ITEMS</a:t>
                      </a:r>
                      <a:endParaRPr lang="en-US" sz="1800" dirty="0"/>
                    </a:p>
                  </a:txBody>
                  <a:tcPr/>
                </a:tc>
              </a:tr>
              <a:tr h="274320">
                <a:tc>
                  <a:txBody>
                    <a:bodyPr/>
                    <a:lstStyle/>
                    <a:p>
                      <a:pPr algn="ctr"/>
                      <a:r>
                        <a:rPr lang="en-US" sz="1800" dirty="0" smtClean="0"/>
                        <a:t>100</a:t>
                      </a:r>
                      <a:endParaRPr lang="en-US" sz="1800" dirty="0"/>
                    </a:p>
                  </a:txBody>
                  <a:tcPr/>
                </a:tc>
                <a:tc>
                  <a:txBody>
                    <a:bodyPr/>
                    <a:lstStyle/>
                    <a:p>
                      <a:pPr algn="ctr"/>
                      <a:r>
                        <a:rPr lang="en-US" sz="1800" dirty="0" err="1" smtClean="0"/>
                        <a:t>ACD</a:t>
                      </a:r>
                      <a:endParaRPr lang="en-US" sz="1800" dirty="0"/>
                    </a:p>
                  </a:txBody>
                  <a:tcPr/>
                </a:tc>
              </a:tr>
              <a:tr h="274320">
                <a:tc>
                  <a:txBody>
                    <a:bodyPr/>
                    <a:lstStyle/>
                    <a:p>
                      <a:pPr algn="ctr"/>
                      <a:r>
                        <a:rPr lang="en-US" sz="1800" dirty="0" smtClean="0"/>
                        <a:t>200</a:t>
                      </a:r>
                      <a:endParaRPr lang="en-US" sz="1800" dirty="0"/>
                    </a:p>
                  </a:txBody>
                  <a:tcPr/>
                </a:tc>
                <a:tc>
                  <a:txBody>
                    <a:bodyPr/>
                    <a:lstStyle/>
                    <a:p>
                      <a:pPr algn="ctr"/>
                      <a:r>
                        <a:rPr lang="en-US" sz="1800" dirty="0" smtClean="0"/>
                        <a:t>BCE</a:t>
                      </a:r>
                      <a:endParaRPr lang="en-US" sz="1800" dirty="0"/>
                    </a:p>
                  </a:txBody>
                  <a:tcPr/>
                </a:tc>
              </a:tr>
              <a:tr h="274320">
                <a:tc>
                  <a:txBody>
                    <a:bodyPr/>
                    <a:lstStyle/>
                    <a:p>
                      <a:pPr algn="ctr"/>
                      <a:r>
                        <a:rPr lang="en-US" sz="1800" dirty="0" smtClean="0"/>
                        <a:t>300</a:t>
                      </a:r>
                      <a:endParaRPr lang="en-US" sz="1800" dirty="0"/>
                    </a:p>
                  </a:txBody>
                  <a:tcPr/>
                </a:tc>
                <a:tc>
                  <a:txBody>
                    <a:bodyPr/>
                    <a:lstStyle/>
                    <a:p>
                      <a:pPr algn="ctr"/>
                      <a:r>
                        <a:rPr lang="en-US" sz="1800" dirty="0" err="1" smtClean="0"/>
                        <a:t>ABCE</a:t>
                      </a:r>
                      <a:endParaRPr lang="en-US" sz="1800" dirty="0"/>
                    </a:p>
                  </a:txBody>
                  <a:tcPr/>
                </a:tc>
              </a:tr>
              <a:tr h="274320">
                <a:tc>
                  <a:txBody>
                    <a:bodyPr/>
                    <a:lstStyle/>
                    <a:p>
                      <a:pPr algn="ctr"/>
                      <a:r>
                        <a:rPr lang="en-US" sz="1800" dirty="0" smtClean="0"/>
                        <a:t>400</a:t>
                      </a:r>
                      <a:endParaRPr lang="en-US" sz="1800" dirty="0"/>
                    </a:p>
                  </a:txBody>
                  <a:tcPr/>
                </a:tc>
                <a:tc>
                  <a:txBody>
                    <a:bodyPr/>
                    <a:lstStyle/>
                    <a:p>
                      <a:pPr algn="ctr"/>
                      <a:r>
                        <a:rPr lang="en-US" sz="1800" dirty="0" smtClean="0"/>
                        <a:t>BE</a:t>
                      </a:r>
                      <a:endParaRPr lang="en-US" sz="18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658854490"/>
              </p:ext>
            </p:extLst>
          </p:nvPr>
        </p:nvGraphicFramePr>
        <p:xfrm>
          <a:off x="1478302" y="1828800"/>
          <a:ext cx="2743200" cy="1112520"/>
        </p:xfrm>
        <a:graphic>
          <a:graphicData uri="http://schemas.openxmlformats.org/drawingml/2006/table">
            <a:tbl>
              <a:tblPr firstRow="1" bandRow="1">
                <a:tableStyleId>{5C22544A-7EE6-4342-B048-85BDC9FD1C3A}</a:tableStyleId>
              </a:tblPr>
              <a:tblGrid>
                <a:gridCol w="2743200"/>
              </a:tblGrid>
              <a:tr h="370840">
                <a:tc>
                  <a:txBody>
                    <a:bodyPr/>
                    <a:lstStyle/>
                    <a:p>
                      <a:r>
                        <a:rPr lang="en-US" dirty="0" err="1" smtClean="0"/>
                        <a:t>ITEMSET</a:t>
                      </a:r>
                      <a:r>
                        <a:rPr lang="en-US" baseline="0" dirty="0" smtClean="0"/>
                        <a:t> {A, B, C, D, E}</a:t>
                      </a:r>
                      <a:endParaRPr lang="en-US" dirty="0"/>
                    </a:p>
                  </a:txBody>
                  <a:tcPr/>
                </a:tc>
              </a:tr>
              <a:tr h="370840">
                <a:tc>
                  <a:txBody>
                    <a:bodyPr/>
                    <a:lstStyle/>
                    <a:p>
                      <a:r>
                        <a:rPr lang="en-US" dirty="0" smtClean="0"/>
                        <a:t>Min Support       =40%</a:t>
                      </a:r>
                      <a:endParaRPr lang="en-US" dirty="0"/>
                    </a:p>
                  </a:txBody>
                  <a:tcPr/>
                </a:tc>
              </a:tr>
              <a:tr h="370840">
                <a:tc>
                  <a:txBody>
                    <a:bodyPr/>
                    <a:lstStyle/>
                    <a:p>
                      <a:r>
                        <a:rPr lang="en-US" dirty="0" smtClean="0"/>
                        <a:t>Min</a:t>
                      </a:r>
                      <a:r>
                        <a:rPr lang="en-US" baseline="0" dirty="0" smtClean="0"/>
                        <a:t> Confidence = 50%</a:t>
                      </a:r>
                      <a:endParaRPr lang="en-US" dirty="0"/>
                    </a:p>
                  </a:txBody>
                  <a:tcPr/>
                </a:tc>
              </a:tr>
            </a:tbl>
          </a:graphicData>
        </a:graphic>
      </p:graphicFrame>
      <p:graphicFrame>
        <p:nvGraphicFramePr>
          <p:cNvPr id="15" name="Without D"/>
          <p:cNvGraphicFramePr>
            <a:graphicFrameLocks noGrp="1"/>
          </p:cNvGraphicFramePr>
          <p:nvPr>
            <p:extLst>
              <p:ext uri="{D42A27DB-BD31-4B8C-83A1-F6EECF244321}">
                <p14:modId xmlns:p14="http://schemas.microsoft.com/office/powerpoint/2010/main" val="3569107447"/>
              </p:ext>
            </p:extLst>
          </p:nvPr>
        </p:nvGraphicFramePr>
        <p:xfrm>
          <a:off x="1523998" y="5410200"/>
          <a:ext cx="7239001" cy="838200"/>
        </p:xfrm>
        <a:graphic>
          <a:graphicData uri="http://schemas.openxmlformats.org/drawingml/2006/table">
            <a:tbl>
              <a:tblPr firstRow="1" bandRow="1">
                <a:tableStyleId>{5C22544A-7EE6-4342-B048-85BDC9FD1C3A}</a:tableStyleId>
              </a:tblPr>
              <a:tblGrid>
                <a:gridCol w="658091"/>
                <a:gridCol w="484911"/>
                <a:gridCol w="609600"/>
                <a:gridCol w="533400"/>
                <a:gridCol w="609600"/>
                <a:gridCol w="533400"/>
                <a:gridCol w="838200"/>
                <a:gridCol w="838200"/>
                <a:gridCol w="762000"/>
                <a:gridCol w="713508"/>
                <a:gridCol w="658091"/>
              </a:tblGrid>
              <a:tr h="370840">
                <a:tc>
                  <a:txBody>
                    <a:bodyPr/>
                    <a:lstStyle/>
                    <a:p>
                      <a:pPr algn="ctr"/>
                      <a:r>
                        <a:rPr lang="en-US" dirty="0" smtClean="0">
                          <a:solidFill>
                            <a:schemeClr val="tx1"/>
                          </a:solidFill>
                        </a:rPr>
                        <a:t>E</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dirty="0" smtClean="0">
                          <a:solidFill>
                            <a:schemeClr val="tx1"/>
                          </a:solidFill>
                        </a:rPr>
                        <a:t>0</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dirty="0" smtClean="0">
                          <a:solidFill>
                            <a:schemeClr val="tx1"/>
                          </a:solidFill>
                        </a:rPr>
                        <a:t>0</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dirty="0" smtClean="0">
                          <a:solidFill>
                            <a:schemeClr val="tx1"/>
                          </a:solidFill>
                        </a:rPr>
                        <a:t>0</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dirty="0" smtClean="0">
                          <a:solidFill>
                            <a:schemeClr val="tx1"/>
                          </a:solidFill>
                        </a:rPr>
                        <a:t>0</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dirty="0" smtClean="0">
                          <a:solidFill>
                            <a:schemeClr val="tx1"/>
                          </a:solidFill>
                        </a:rPr>
                        <a:t>1</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dirty="0" smtClean="0">
                          <a:solidFill>
                            <a:schemeClr val="tx1"/>
                          </a:solidFill>
                        </a:rPr>
                        <a:t>0</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dirty="0" smtClean="0">
                          <a:solidFill>
                            <a:schemeClr val="tx1"/>
                          </a:solidFill>
                        </a:rPr>
                        <a:t>1</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dirty="0" smtClean="0">
                          <a:solidFill>
                            <a:schemeClr val="tx1"/>
                          </a:solidFill>
                        </a:rPr>
                        <a:t>1</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dirty="0" smtClean="0">
                          <a:solidFill>
                            <a:schemeClr val="tx1"/>
                          </a:solidFill>
                        </a:rPr>
                        <a:t>1</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dirty="0" smtClean="0">
                          <a:solidFill>
                            <a:schemeClr val="tx1"/>
                          </a:solidFill>
                        </a:rPr>
                        <a:t>3</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r>
              <a:tr h="467360">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sp>
        <p:nvSpPr>
          <p:cNvPr id="16" name="C Text"/>
          <p:cNvSpPr txBox="1"/>
          <p:nvPr/>
        </p:nvSpPr>
        <p:spPr>
          <a:xfrm>
            <a:off x="3299633" y="3276600"/>
            <a:ext cx="330540" cy="369332"/>
          </a:xfrm>
          <a:prstGeom prst="rect">
            <a:avLst/>
          </a:prstGeom>
          <a:noFill/>
        </p:spPr>
        <p:txBody>
          <a:bodyPr wrap="none" rtlCol="0">
            <a:spAutoFit/>
          </a:bodyPr>
          <a:lstStyle/>
          <a:p>
            <a:r>
              <a:rPr lang="en-US" dirty="0" smtClean="0"/>
              <a:t>1</a:t>
            </a:r>
            <a:endParaRPr lang="en-US" dirty="0"/>
          </a:p>
        </p:txBody>
      </p:sp>
    </p:spTree>
    <p:extLst>
      <p:ext uri="{BB962C8B-B14F-4D97-AF65-F5344CB8AC3E}">
        <p14:creationId xmlns:p14="http://schemas.microsoft.com/office/powerpoint/2010/main" val="2400362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1+#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1+#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2" presetClass="entr" presetSubtype="2"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1+#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2"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I table"/>
          <p:cNvGraphicFramePr>
            <a:graphicFrameLocks noGrp="1"/>
          </p:cNvGraphicFramePr>
          <p:nvPr>
            <p:extLst>
              <p:ext uri="{D42A27DB-BD31-4B8C-83A1-F6EECF244321}">
                <p14:modId xmlns:p14="http://schemas.microsoft.com/office/powerpoint/2010/main" val="2024003732"/>
              </p:ext>
            </p:extLst>
          </p:nvPr>
        </p:nvGraphicFramePr>
        <p:xfrm>
          <a:off x="1063328" y="3700358"/>
          <a:ext cx="3429000" cy="2590800"/>
        </p:xfrm>
        <a:graphic>
          <a:graphicData uri="http://schemas.openxmlformats.org/drawingml/2006/table">
            <a:tbl>
              <a:tblPr firstRow="1" bandRow="1">
                <a:tableStyleId>{5C22544A-7EE6-4342-B048-85BDC9FD1C3A}</a:tableStyleId>
              </a:tblPr>
              <a:tblGrid>
                <a:gridCol w="571500"/>
                <a:gridCol w="571500"/>
                <a:gridCol w="571500"/>
                <a:gridCol w="571500"/>
                <a:gridCol w="571500"/>
                <a:gridCol w="571500"/>
              </a:tblGrid>
              <a:tr h="431800">
                <a:tc>
                  <a:txBody>
                    <a:bodyPr/>
                    <a:lstStyle/>
                    <a:p>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r>
              <a:tr h="43180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31800">
                <a:tc>
                  <a:txBody>
                    <a:bodyPr/>
                    <a:lstStyle/>
                    <a:p>
                      <a:pPr algn="ctr"/>
                      <a:r>
                        <a:rPr lang="en-US" dirty="0" smtClean="0"/>
                        <a:t>B</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31800">
                <a:tc>
                  <a:txBody>
                    <a:bodyPr/>
                    <a:lstStyle/>
                    <a:p>
                      <a:pPr algn="ctr"/>
                      <a:r>
                        <a:rPr lang="en-US" dirty="0" smtClean="0"/>
                        <a:t>C</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31800">
                <a:tc>
                  <a:txBody>
                    <a:bodyPr/>
                    <a:lstStyle/>
                    <a:p>
                      <a:pPr algn="ctr"/>
                      <a:r>
                        <a:rPr lang="en-US" dirty="0" smtClean="0"/>
                        <a:t>D</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431800">
                <a:tc>
                  <a:txBody>
                    <a:bodyPr/>
                    <a:lstStyle/>
                    <a:p>
                      <a:pPr algn="ctr"/>
                      <a:r>
                        <a:rPr lang="en-US" dirty="0" smtClean="0"/>
                        <a:t>E</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bl>
          </a:graphicData>
        </a:graphic>
      </p:graphicFrame>
      <p:graphicFrame>
        <p:nvGraphicFramePr>
          <p:cNvPr id="19" name="TT table"/>
          <p:cNvGraphicFramePr>
            <a:graphicFrameLocks noGrp="1"/>
          </p:cNvGraphicFramePr>
          <p:nvPr>
            <p:extLst>
              <p:ext uri="{D42A27DB-BD31-4B8C-83A1-F6EECF244321}">
                <p14:modId xmlns:p14="http://schemas.microsoft.com/office/powerpoint/2010/main" val="1783749012"/>
              </p:ext>
            </p:extLst>
          </p:nvPr>
        </p:nvGraphicFramePr>
        <p:xfrm>
          <a:off x="4492328" y="3688690"/>
          <a:ext cx="3200400" cy="2590800"/>
        </p:xfrm>
        <a:graphic>
          <a:graphicData uri="http://schemas.openxmlformats.org/drawingml/2006/table">
            <a:tbl>
              <a:tblPr firstRow="1" bandRow="1">
                <a:tableStyleId>{5C22544A-7EE6-4342-B048-85BDC9FD1C3A}</a:tableStyleId>
              </a:tblPr>
              <a:tblGrid>
                <a:gridCol w="838200"/>
                <a:gridCol w="838200"/>
                <a:gridCol w="762000"/>
                <a:gridCol w="762000"/>
              </a:tblGrid>
              <a:tr h="431800">
                <a:tc>
                  <a:txBody>
                    <a:bodyPr/>
                    <a:lstStyle/>
                    <a:p>
                      <a:r>
                        <a:rPr lang="en-US" dirty="0" smtClean="0"/>
                        <a:t>T100</a:t>
                      </a:r>
                      <a:endParaRPr lang="en-US" dirty="0"/>
                    </a:p>
                  </a:txBody>
                  <a:tcPr/>
                </a:tc>
                <a:tc>
                  <a:txBody>
                    <a:bodyPr/>
                    <a:lstStyle/>
                    <a:p>
                      <a:pPr algn="ctr"/>
                      <a:r>
                        <a:rPr lang="en-US" dirty="0" smtClean="0"/>
                        <a:t>T200</a:t>
                      </a:r>
                      <a:endParaRPr lang="en-US" dirty="0"/>
                    </a:p>
                  </a:txBody>
                  <a:tcPr/>
                </a:tc>
                <a:tc>
                  <a:txBody>
                    <a:bodyPr/>
                    <a:lstStyle/>
                    <a:p>
                      <a:pPr algn="ctr"/>
                      <a:r>
                        <a:rPr lang="en-US" dirty="0" smtClean="0"/>
                        <a:t>T300</a:t>
                      </a:r>
                      <a:endParaRPr lang="en-US" dirty="0"/>
                    </a:p>
                  </a:txBody>
                  <a:tcPr/>
                </a:tc>
                <a:tc>
                  <a:txBody>
                    <a:bodyPr/>
                    <a:lstStyle/>
                    <a:p>
                      <a:pPr algn="ctr"/>
                      <a:r>
                        <a:rPr lang="en-US" dirty="0" smtClean="0"/>
                        <a:t>T400</a:t>
                      </a:r>
                      <a:endParaRPr lang="en-US" dirty="0"/>
                    </a:p>
                  </a:txBody>
                  <a:tcPr/>
                </a:tc>
              </a:tr>
              <a:tr h="43180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43180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43180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43180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3180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graphicFrame>
        <p:nvGraphicFramePr>
          <p:cNvPr id="4" name="TI table sm"/>
          <p:cNvGraphicFramePr>
            <a:graphicFrameLocks noGrp="1"/>
          </p:cNvGraphicFramePr>
          <p:nvPr>
            <p:extLst>
              <p:ext uri="{D42A27DB-BD31-4B8C-83A1-F6EECF244321}">
                <p14:modId xmlns:p14="http://schemas.microsoft.com/office/powerpoint/2010/main" val="1109104892"/>
              </p:ext>
            </p:extLst>
          </p:nvPr>
        </p:nvGraphicFramePr>
        <p:xfrm>
          <a:off x="1076560" y="3658210"/>
          <a:ext cx="3429000" cy="2590800"/>
        </p:xfrm>
        <a:graphic>
          <a:graphicData uri="http://schemas.openxmlformats.org/drawingml/2006/table">
            <a:tbl>
              <a:tblPr firstRow="1" bandRow="1">
                <a:tableStyleId>{5C22544A-7EE6-4342-B048-85BDC9FD1C3A}</a:tableStyleId>
              </a:tblPr>
              <a:tblGrid>
                <a:gridCol w="571500"/>
                <a:gridCol w="571500"/>
                <a:gridCol w="571500"/>
                <a:gridCol w="571500"/>
                <a:gridCol w="571500"/>
                <a:gridCol w="571500"/>
              </a:tblGrid>
              <a:tr h="431800">
                <a:tc>
                  <a:txBody>
                    <a:bodyPr/>
                    <a:lstStyle/>
                    <a:p>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r>
              <a:tr h="43180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31800">
                <a:tc>
                  <a:txBody>
                    <a:bodyPr/>
                    <a:lstStyle/>
                    <a:p>
                      <a:pPr algn="ctr"/>
                      <a:r>
                        <a:rPr lang="en-US" dirty="0" smtClean="0"/>
                        <a:t>B</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31800">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r>
              <a:tr h="431800">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r>
              <a:tr h="431800">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r>
            </a:tbl>
          </a:graphicData>
        </a:graphic>
      </p:graphicFrame>
      <p:graphicFrame>
        <p:nvGraphicFramePr>
          <p:cNvPr id="7" name="TT table sm"/>
          <p:cNvGraphicFramePr>
            <a:graphicFrameLocks noGrp="1"/>
          </p:cNvGraphicFramePr>
          <p:nvPr>
            <p:extLst>
              <p:ext uri="{D42A27DB-BD31-4B8C-83A1-F6EECF244321}">
                <p14:modId xmlns:p14="http://schemas.microsoft.com/office/powerpoint/2010/main" val="1443256942"/>
              </p:ext>
            </p:extLst>
          </p:nvPr>
        </p:nvGraphicFramePr>
        <p:xfrm>
          <a:off x="4505560" y="3646542"/>
          <a:ext cx="3200400" cy="2590800"/>
        </p:xfrm>
        <a:graphic>
          <a:graphicData uri="http://schemas.openxmlformats.org/drawingml/2006/table">
            <a:tbl>
              <a:tblPr firstRow="1" bandRow="1">
                <a:tableStyleId>{5C22544A-7EE6-4342-B048-85BDC9FD1C3A}</a:tableStyleId>
              </a:tblPr>
              <a:tblGrid>
                <a:gridCol w="838200"/>
                <a:gridCol w="838200"/>
                <a:gridCol w="762000"/>
                <a:gridCol w="762000"/>
              </a:tblGrid>
              <a:tr h="431800">
                <a:tc>
                  <a:txBody>
                    <a:bodyPr/>
                    <a:lstStyle/>
                    <a:p>
                      <a:r>
                        <a:rPr lang="en-US" dirty="0" smtClean="0"/>
                        <a:t>T100</a:t>
                      </a:r>
                      <a:endParaRPr lang="en-US" dirty="0"/>
                    </a:p>
                  </a:txBody>
                  <a:tcPr/>
                </a:tc>
                <a:tc>
                  <a:txBody>
                    <a:bodyPr/>
                    <a:lstStyle/>
                    <a:p>
                      <a:pPr algn="ctr"/>
                      <a:r>
                        <a:rPr lang="en-US" dirty="0" smtClean="0"/>
                        <a:t>T200</a:t>
                      </a:r>
                      <a:endParaRPr lang="en-US" dirty="0"/>
                    </a:p>
                  </a:txBody>
                  <a:tcPr/>
                </a:tc>
                <a:tc>
                  <a:txBody>
                    <a:bodyPr/>
                    <a:lstStyle/>
                    <a:p>
                      <a:pPr algn="ctr"/>
                      <a:r>
                        <a:rPr lang="en-US" dirty="0" smtClean="0"/>
                        <a:t>T300</a:t>
                      </a:r>
                      <a:endParaRPr lang="en-US" dirty="0"/>
                    </a:p>
                  </a:txBody>
                  <a:tcPr/>
                </a:tc>
                <a:tc>
                  <a:txBody>
                    <a:bodyPr/>
                    <a:lstStyle/>
                    <a:p>
                      <a:pPr algn="ctr"/>
                      <a:r>
                        <a:rPr lang="en-US" dirty="0" smtClean="0"/>
                        <a:t>T400</a:t>
                      </a:r>
                      <a:endParaRPr lang="en-US" dirty="0"/>
                    </a:p>
                  </a:txBody>
                  <a:tcPr/>
                </a:tc>
              </a:tr>
              <a:tr h="43180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43180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431800">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r>
              <a:tr h="431800">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r>
              <a:tr h="431800">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r>
            </a:tbl>
          </a:graphicData>
        </a:graphic>
      </p:graphicFrame>
      <p:sp>
        <p:nvSpPr>
          <p:cNvPr id="2" name="Content Placeholder 1"/>
          <p:cNvSpPr>
            <a:spLocks noGrp="1"/>
          </p:cNvSpPr>
          <p:nvPr>
            <p:ph idx="1"/>
          </p:nvPr>
        </p:nvSpPr>
        <p:spPr>
          <a:xfrm>
            <a:off x="457200" y="1504870"/>
            <a:ext cx="8229600" cy="4525963"/>
          </a:xfrm>
        </p:spPr>
        <p:txBody>
          <a:bodyPr/>
          <a:lstStyle/>
          <a:p>
            <a:pPr marL="624078" indent="-514350">
              <a:buFont typeface="+mj-lt"/>
              <a:buAutoNum type="arabicPeriod"/>
            </a:pPr>
            <a:r>
              <a:rPr lang="en-US" sz="2000" dirty="0" smtClean="0"/>
              <a:t>Get a pair of different rows in TI</a:t>
            </a:r>
            <a:r>
              <a:rPr lang="en-US" sz="2000" baseline="-25000" dirty="0" smtClean="0"/>
              <a:t>k-1</a:t>
            </a:r>
            <a:r>
              <a:rPr lang="en-US" sz="2000" dirty="0" smtClean="0"/>
              <a:t>.</a:t>
            </a:r>
          </a:p>
          <a:p>
            <a:pPr marL="624078" indent="-514350">
              <a:buFont typeface="+mj-lt"/>
              <a:buAutoNum type="arabicPeriod"/>
            </a:pPr>
            <a:r>
              <a:rPr lang="en-US" sz="2000" dirty="0" smtClean="0"/>
              <a:t>Apply OR operation</a:t>
            </a:r>
          </a:p>
          <a:p>
            <a:pPr lvl="1"/>
            <a:r>
              <a:rPr lang="en-US" sz="2000" dirty="0" smtClean="0"/>
              <a:t>If set contains more than k items, or has already been produced, </a:t>
            </a:r>
            <a:r>
              <a:rPr lang="en-US" sz="2000" dirty="0" err="1" smtClean="0"/>
              <a:t>goto</a:t>
            </a:r>
            <a:r>
              <a:rPr lang="en-US" sz="2000" dirty="0" smtClean="0"/>
              <a:t> step 1.</a:t>
            </a:r>
          </a:p>
          <a:p>
            <a:pPr marL="624078" indent="-514350">
              <a:buFont typeface="+mj-lt"/>
              <a:buAutoNum type="arabicPeriod"/>
            </a:pPr>
            <a:r>
              <a:rPr lang="en-US" sz="2000" dirty="0" smtClean="0"/>
              <a:t>Apply AND operation on TT</a:t>
            </a:r>
            <a:r>
              <a:rPr lang="en-US" sz="2000" baseline="-25000" dirty="0" smtClean="0"/>
              <a:t>k-1</a:t>
            </a:r>
            <a:r>
              <a:rPr lang="en-US" sz="2000" dirty="0" smtClean="0"/>
              <a:t>.</a:t>
            </a:r>
          </a:p>
          <a:p>
            <a:pPr lvl="1"/>
            <a:endParaRPr lang="en-US" dirty="0"/>
          </a:p>
        </p:txBody>
      </p:sp>
      <p:sp>
        <p:nvSpPr>
          <p:cNvPr id="3" name="Title 2"/>
          <p:cNvSpPr>
            <a:spLocks noGrp="1"/>
          </p:cNvSpPr>
          <p:nvPr>
            <p:ph type="title"/>
          </p:nvPr>
        </p:nvSpPr>
        <p:spPr/>
        <p:txBody>
          <a:bodyPr>
            <a:normAutofit fontScale="90000"/>
          </a:bodyPr>
          <a:lstStyle/>
          <a:p>
            <a:r>
              <a:rPr lang="en-US" dirty="0" smtClean="0"/>
              <a:t>Generate next frequent k </a:t>
            </a:r>
            <a:r>
              <a:rPr lang="en-US" dirty="0" err="1" smtClean="0"/>
              <a:t>itemsets</a:t>
            </a:r>
            <a:endParaRPr lang="en-US" dirty="0"/>
          </a:p>
        </p:txBody>
      </p:sp>
      <p:sp>
        <p:nvSpPr>
          <p:cNvPr id="5" name="TI Text"/>
          <p:cNvSpPr txBox="1"/>
          <p:nvPr/>
        </p:nvSpPr>
        <p:spPr>
          <a:xfrm>
            <a:off x="2143360" y="3277210"/>
            <a:ext cx="994183" cy="369332"/>
          </a:xfrm>
          <a:prstGeom prst="rect">
            <a:avLst/>
          </a:prstGeom>
          <a:noFill/>
        </p:spPr>
        <p:txBody>
          <a:bodyPr wrap="none" rtlCol="0">
            <a:spAutoFit/>
          </a:bodyPr>
          <a:lstStyle/>
          <a:p>
            <a:r>
              <a:rPr lang="en-US" dirty="0" smtClean="0"/>
              <a:t>TITTC0</a:t>
            </a:r>
            <a:endParaRPr lang="en-US" dirty="0"/>
          </a:p>
        </p:txBody>
      </p:sp>
      <p:graphicFrame>
        <p:nvGraphicFramePr>
          <p:cNvPr id="6" name="TI table result"/>
          <p:cNvGraphicFramePr>
            <a:graphicFrameLocks noGrp="1"/>
          </p:cNvGraphicFramePr>
          <p:nvPr>
            <p:extLst>
              <p:ext uri="{D42A27DB-BD31-4B8C-83A1-F6EECF244321}">
                <p14:modId xmlns:p14="http://schemas.microsoft.com/office/powerpoint/2010/main" val="4211981376"/>
              </p:ext>
            </p:extLst>
          </p:nvPr>
        </p:nvGraphicFramePr>
        <p:xfrm>
          <a:off x="1152760" y="5376758"/>
          <a:ext cx="3429000" cy="381000"/>
        </p:xfrm>
        <a:graphic>
          <a:graphicData uri="http://schemas.openxmlformats.org/drawingml/2006/table">
            <a:tbl>
              <a:tblPr firstRow="1" bandRow="1">
                <a:tableStyleId>{5C22544A-7EE6-4342-B048-85BDC9FD1C3A}</a:tableStyleId>
              </a:tblPr>
              <a:tblGrid>
                <a:gridCol w="571500"/>
                <a:gridCol w="571500"/>
                <a:gridCol w="571500"/>
                <a:gridCol w="571500"/>
                <a:gridCol w="571500"/>
                <a:gridCol w="571500"/>
              </a:tblGrid>
              <a:tr h="381000">
                <a:tc>
                  <a:txBody>
                    <a:bodyPr/>
                    <a:lstStyle/>
                    <a:p>
                      <a:pPr algn="ctr"/>
                      <a:r>
                        <a:rPr lang="en-US" dirty="0" smtClean="0"/>
                        <a:t>AB</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graphicFrame>
        <p:nvGraphicFramePr>
          <p:cNvPr id="9" name="TT table result"/>
          <p:cNvGraphicFramePr>
            <a:graphicFrameLocks noGrp="1"/>
          </p:cNvGraphicFramePr>
          <p:nvPr>
            <p:extLst>
              <p:ext uri="{D42A27DB-BD31-4B8C-83A1-F6EECF244321}">
                <p14:modId xmlns:p14="http://schemas.microsoft.com/office/powerpoint/2010/main" val="3584205113"/>
              </p:ext>
            </p:extLst>
          </p:nvPr>
        </p:nvGraphicFramePr>
        <p:xfrm>
          <a:off x="4581760" y="5376758"/>
          <a:ext cx="3200400" cy="381000"/>
        </p:xfrm>
        <a:graphic>
          <a:graphicData uri="http://schemas.openxmlformats.org/drawingml/2006/table">
            <a:tbl>
              <a:tblPr firstRow="1" bandRow="1">
                <a:tableStyleId>{5C22544A-7EE6-4342-B048-85BDC9FD1C3A}</a:tableStyleId>
              </a:tblPr>
              <a:tblGrid>
                <a:gridCol w="838200"/>
                <a:gridCol w="838200"/>
                <a:gridCol w="762000"/>
                <a:gridCol w="762000"/>
              </a:tblGrid>
              <a:tr h="38100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10" name="OR"/>
          <p:cNvSpPr txBox="1"/>
          <p:nvPr/>
        </p:nvSpPr>
        <p:spPr>
          <a:xfrm>
            <a:off x="2600560" y="4995758"/>
            <a:ext cx="510076" cy="369332"/>
          </a:xfrm>
          <a:prstGeom prst="rect">
            <a:avLst/>
          </a:prstGeom>
          <a:noFill/>
        </p:spPr>
        <p:txBody>
          <a:bodyPr wrap="none" rtlCol="0">
            <a:spAutoFit/>
          </a:bodyPr>
          <a:lstStyle/>
          <a:p>
            <a:r>
              <a:rPr lang="en-US" dirty="0" smtClean="0"/>
              <a:t>OR</a:t>
            </a:r>
            <a:endParaRPr lang="en-US" dirty="0"/>
          </a:p>
        </p:txBody>
      </p:sp>
      <p:sp>
        <p:nvSpPr>
          <p:cNvPr id="11" name="AND"/>
          <p:cNvSpPr txBox="1"/>
          <p:nvPr/>
        </p:nvSpPr>
        <p:spPr>
          <a:xfrm>
            <a:off x="5648560" y="4995758"/>
            <a:ext cx="914400" cy="369332"/>
          </a:xfrm>
          <a:prstGeom prst="rect">
            <a:avLst/>
          </a:prstGeom>
          <a:noFill/>
        </p:spPr>
        <p:txBody>
          <a:bodyPr wrap="square" rtlCol="0">
            <a:spAutoFit/>
          </a:bodyPr>
          <a:lstStyle/>
          <a:p>
            <a:r>
              <a:rPr lang="en-US" dirty="0" smtClean="0"/>
              <a:t>AND</a:t>
            </a:r>
            <a:endParaRPr lang="en-US" dirty="0"/>
          </a:p>
        </p:txBody>
      </p:sp>
      <p:graphicFrame>
        <p:nvGraphicFramePr>
          <p:cNvPr id="12" name="C table result"/>
          <p:cNvGraphicFramePr>
            <a:graphicFrameLocks noGrp="1"/>
          </p:cNvGraphicFramePr>
          <p:nvPr>
            <p:extLst>
              <p:ext uri="{D42A27DB-BD31-4B8C-83A1-F6EECF244321}">
                <p14:modId xmlns:p14="http://schemas.microsoft.com/office/powerpoint/2010/main" val="267885788"/>
              </p:ext>
            </p:extLst>
          </p:nvPr>
        </p:nvGraphicFramePr>
        <p:xfrm>
          <a:off x="7782160" y="5376758"/>
          <a:ext cx="571500" cy="381000"/>
        </p:xfrm>
        <a:graphic>
          <a:graphicData uri="http://schemas.openxmlformats.org/drawingml/2006/table">
            <a:tbl>
              <a:tblPr firstRow="1" bandRow="1">
                <a:tableStyleId>{5C22544A-7EE6-4342-B048-85BDC9FD1C3A}</a:tableStyleId>
              </a:tblPr>
              <a:tblGrid>
                <a:gridCol w="571500"/>
              </a:tblGrid>
              <a:tr h="381000">
                <a:tc>
                  <a:txBody>
                    <a:bodyPr/>
                    <a:lstStyle/>
                    <a:p>
                      <a:pPr algn="ctr"/>
                      <a:r>
                        <a:rPr lang="en-US" dirty="0" smtClean="0"/>
                        <a:t>1</a:t>
                      </a:r>
                      <a:endParaRPr lang="en-US" dirty="0"/>
                    </a:p>
                  </a:txBody>
                  <a:tcPr/>
                </a:tc>
              </a:tr>
            </a:tbl>
          </a:graphicData>
        </a:graphic>
      </p:graphicFrame>
      <p:sp>
        <p:nvSpPr>
          <p:cNvPr id="13" name="COUNT"/>
          <p:cNvSpPr txBox="1"/>
          <p:nvPr/>
        </p:nvSpPr>
        <p:spPr>
          <a:xfrm>
            <a:off x="7424020" y="4951824"/>
            <a:ext cx="1066800" cy="369332"/>
          </a:xfrm>
          <a:prstGeom prst="rect">
            <a:avLst/>
          </a:prstGeom>
          <a:noFill/>
        </p:spPr>
        <p:txBody>
          <a:bodyPr wrap="square" rtlCol="0">
            <a:spAutoFit/>
          </a:bodyPr>
          <a:lstStyle/>
          <a:p>
            <a:r>
              <a:rPr lang="en-US" dirty="0"/>
              <a:t>C</a:t>
            </a:r>
            <a:r>
              <a:rPr lang="en-US" dirty="0" smtClean="0"/>
              <a:t>OUNT</a:t>
            </a:r>
            <a:endParaRPr lang="en-US" dirty="0"/>
          </a:p>
        </p:txBody>
      </p:sp>
      <p:cxnSp>
        <p:nvCxnSpPr>
          <p:cNvPr id="15" name="OR A"/>
          <p:cNvCxnSpPr/>
          <p:nvPr/>
        </p:nvCxnSpPr>
        <p:spPr>
          <a:xfrm>
            <a:off x="3210160" y="4995758"/>
            <a:ext cx="0" cy="293132"/>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 name="AND A"/>
          <p:cNvCxnSpPr/>
          <p:nvPr/>
        </p:nvCxnSpPr>
        <p:spPr>
          <a:xfrm>
            <a:off x="6410560" y="5028024"/>
            <a:ext cx="0" cy="293132"/>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7" name="COUNT A"/>
          <p:cNvCxnSpPr/>
          <p:nvPr/>
        </p:nvCxnSpPr>
        <p:spPr>
          <a:xfrm>
            <a:off x="6639160" y="5142324"/>
            <a:ext cx="76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63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0" presetClass="entr" presetSubtype="0"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1+#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1+#ppt_w/2"/>
                                          </p:val>
                                        </p:tav>
                                        <p:tav tm="100000">
                                          <p:val>
                                            <p:strVal val="#ppt_x"/>
                                          </p:val>
                                        </p:tav>
                                      </p:tavLst>
                                    </p:anim>
                                    <p:anim calcmode="lin" valueType="num">
                                      <p:cBhvr additive="base">
                                        <p:cTn id="5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1+#ppt_w/2"/>
                                          </p:val>
                                        </p:tav>
                                        <p:tav tm="100000">
                                          <p:val>
                                            <p:strVal val="#ppt_x"/>
                                          </p:val>
                                        </p:tav>
                                      </p:tavLst>
                                    </p:anim>
                                    <p:anim calcmode="lin" valueType="num">
                                      <p:cBhvr additive="base">
                                        <p:cTn id="58" dur="500" fill="hold"/>
                                        <p:tgtEl>
                                          <p:spTgt spid="13"/>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1+#ppt_w/2"/>
                                          </p:val>
                                        </p:tav>
                                        <p:tav tm="100000">
                                          <p:val>
                                            <p:strVal val="#ppt_x"/>
                                          </p:val>
                                        </p:tav>
                                      </p:tavLst>
                                    </p:anim>
                                    <p:anim calcmode="lin" valueType="num">
                                      <p:cBhvr additive="base">
                                        <p:cTn id="6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1+#ppt_w/2"/>
                                          </p:val>
                                        </p:tav>
                                        <p:tav tm="100000">
                                          <p:val>
                                            <p:strVal val="#ppt_x"/>
                                          </p:val>
                                        </p:tav>
                                      </p:tavLst>
                                    </p:anim>
                                    <p:anim calcmode="lin" valueType="num">
                                      <p:cBhvr additive="base">
                                        <p:cTn id="6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50196619"/>
              </p:ext>
            </p:extLst>
          </p:nvPr>
        </p:nvGraphicFramePr>
        <p:xfrm>
          <a:off x="914400" y="2057400"/>
          <a:ext cx="6949437" cy="2966720"/>
        </p:xfrm>
        <a:graphic>
          <a:graphicData uri="http://schemas.openxmlformats.org/drawingml/2006/table">
            <a:tbl>
              <a:tblPr firstRow="1" bandRow="1">
                <a:tableStyleId>{5C22544A-7EE6-4342-B048-85BDC9FD1C3A}</a:tableStyleId>
              </a:tblPr>
              <a:tblGrid>
                <a:gridCol w="631767"/>
                <a:gridCol w="631767"/>
                <a:gridCol w="631767"/>
                <a:gridCol w="631767"/>
                <a:gridCol w="631767"/>
                <a:gridCol w="631767"/>
                <a:gridCol w="631767"/>
                <a:gridCol w="631767"/>
                <a:gridCol w="631767"/>
                <a:gridCol w="631767"/>
                <a:gridCol w="631767"/>
              </a:tblGrid>
              <a:tr h="370840">
                <a:tc>
                  <a:txBody>
                    <a:bodyPr/>
                    <a:lstStyle/>
                    <a:p>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100</a:t>
                      </a:r>
                      <a:endParaRPr lang="en-US" dirty="0"/>
                    </a:p>
                  </a:txBody>
                  <a:tcPr/>
                </a:tc>
                <a:tc>
                  <a:txBody>
                    <a:bodyPr/>
                    <a:lstStyle/>
                    <a:p>
                      <a:pPr algn="ctr"/>
                      <a:r>
                        <a:rPr lang="en-US" dirty="0" smtClean="0"/>
                        <a:t>200</a:t>
                      </a:r>
                      <a:endParaRPr lang="en-US" dirty="0"/>
                    </a:p>
                  </a:txBody>
                  <a:tcPr/>
                </a:tc>
                <a:tc>
                  <a:txBody>
                    <a:bodyPr/>
                    <a:lstStyle/>
                    <a:p>
                      <a:pPr algn="ctr"/>
                      <a:r>
                        <a:rPr lang="en-US" dirty="0" smtClean="0"/>
                        <a:t>300</a:t>
                      </a:r>
                      <a:endParaRPr lang="en-US" dirty="0"/>
                    </a:p>
                  </a:txBody>
                  <a:tcPr/>
                </a:tc>
                <a:tc>
                  <a:txBody>
                    <a:bodyPr/>
                    <a:lstStyle/>
                    <a:p>
                      <a:pPr algn="ctr"/>
                      <a:r>
                        <a:rPr lang="en-US" dirty="0" smtClean="0"/>
                        <a:t>400</a:t>
                      </a:r>
                      <a:endParaRPr lang="en-US" dirty="0"/>
                    </a:p>
                  </a:txBody>
                  <a:tcPr/>
                </a:tc>
                <a:tc>
                  <a:txBody>
                    <a:bodyPr/>
                    <a:lstStyle/>
                    <a:p>
                      <a:pPr algn="ctr"/>
                      <a:r>
                        <a:rPr lang="en-US" dirty="0" smtClean="0"/>
                        <a:t>C</a:t>
                      </a:r>
                      <a:endParaRPr lang="en-US" dirty="0"/>
                    </a:p>
                  </a:txBody>
                  <a:tcPr/>
                </a:tc>
              </a:tr>
              <a:tr h="370840">
                <a:tc>
                  <a:txBody>
                    <a:bodyPr/>
                    <a:lstStyle/>
                    <a:p>
                      <a:pPr algn="ctr"/>
                      <a:r>
                        <a:rPr lang="en-US" dirty="0" smtClean="0"/>
                        <a:t>AB</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r>
              <a:tr h="370840">
                <a:tc>
                  <a:txBody>
                    <a:bodyPr/>
                    <a:lstStyle/>
                    <a:p>
                      <a:pPr algn="ctr"/>
                      <a:r>
                        <a:rPr lang="en-US" dirty="0" smtClean="0"/>
                        <a:t>AC</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2</a:t>
                      </a:r>
                      <a:endParaRPr lang="en-US" dirty="0"/>
                    </a:p>
                  </a:txBody>
                  <a:tcPr/>
                </a:tc>
              </a:tr>
              <a:tr h="370840">
                <a:tc>
                  <a:txBody>
                    <a:bodyPr/>
                    <a:lstStyle/>
                    <a:p>
                      <a:pPr algn="ctr"/>
                      <a:r>
                        <a:rPr lang="en-US" dirty="0" smtClean="0"/>
                        <a:t>AD</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r>
                        <a:rPr lang="en-US" dirty="0" smtClean="0"/>
                        <a:t>1</a:t>
                      </a:r>
                      <a:endParaRPr lang="en-US" dirty="0"/>
                    </a:p>
                  </a:txBody>
                  <a:tcPr/>
                </a:tc>
              </a:tr>
              <a:tr h="370840">
                <a:tc>
                  <a:txBody>
                    <a:bodyPr/>
                    <a:lstStyle/>
                    <a:p>
                      <a:pPr algn="ctr"/>
                      <a:r>
                        <a:rPr lang="en-US" dirty="0" smtClean="0"/>
                        <a:t>AE</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r>
              <a:tr h="370840">
                <a:tc>
                  <a:txBody>
                    <a:bodyPr/>
                    <a:lstStyle/>
                    <a:p>
                      <a:pPr algn="ctr"/>
                      <a:r>
                        <a:rPr lang="en-US" dirty="0" smtClean="0"/>
                        <a:t>BC</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2</a:t>
                      </a:r>
                      <a:endParaRPr lang="en-US" dirty="0"/>
                    </a:p>
                  </a:txBody>
                  <a:tcPr/>
                </a:tc>
              </a:tr>
              <a:tr h="370840">
                <a:tc>
                  <a:txBody>
                    <a:bodyPr/>
                    <a:lstStyle/>
                    <a:p>
                      <a:pPr algn="ctr"/>
                      <a:r>
                        <a:rPr lang="en-US" dirty="0" smtClean="0"/>
                        <a:t>BE</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CE</a:t>
                      </a: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2</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950196619"/>
              </p:ext>
            </p:extLst>
          </p:nvPr>
        </p:nvGraphicFramePr>
        <p:xfrm>
          <a:off x="914400" y="2057400"/>
          <a:ext cx="6949437" cy="2966720"/>
        </p:xfrm>
        <a:graphic>
          <a:graphicData uri="http://schemas.openxmlformats.org/drawingml/2006/table">
            <a:tbl>
              <a:tblPr firstRow="1" bandRow="1">
                <a:tableStyleId>{5C22544A-7EE6-4342-B048-85BDC9FD1C3A}</a:tableStyleId>
              </a:tblPr>
              <a:tblGrid>
                <a:gridCol w="631767"/>
                <a:gridCol w="631767"/>
                <a:gridCol w="631767"/>
                <a:gridCol w="631767"/>
                <a:gridCol w="631767"/>
                <a:gridCol w="631767"/>
                <a:gridCol w="631767"/>
                <a:gridCol w="631767"/>
                <a:gridCol w="631767"/>
                <a:gridCol w="631767"/>
                <a:gridCol w="631767"/>
              </a:tblGrid>
              <a:tr h="370840">
                <a:tc>
                  <a:txBody>
                    <a:bodyPr/>
                    <a:lstStyle/>
                    <a:p>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100</a:t>
                      </a:r>
                      <a:endParaRPr lang="en-US" dirty="0"/>
                    </a:p>
                  </a:txBody>
                  <a:tcPr/>
                </a:tc>
                <a:tc>
                  <a:txBody>
                    <a:bodyPr/>
                    <a:lstStyle/>
                    <a:p>
                      <a:pPr algn="ctr"/>
                      <a:r>
                        <a:rPr lang="en-US" dirty="0" smtClean="0"/>
                        <a:t>200</a:t>
                      </a:r>
                      <a:endParaRPr lang="en-US" dirty="0"/>
                    </a:p>
                  </a:txBody>
                  <a:tcPr/>
                </a:tc>
                <a:tc>
                  <a:txBody>
                    <a:bodyPr/>
                    <a:lstStyle/>
                    <a:p>
                      <a:pPr algn="ctr"/>
                      <a:r>
                        <a:rPr lang="en-US" dirty="0" smtClean="0"/>
                        <a:t>300</a:t>
                      </a:r>
                      <a:endParaRPr lang="en-US" dirty="0"/>
                    </a:p>
                  </a:txBody>
                  <a:tcPr/>
                </a:tc>
                <a:tc>
                  <a:txBody>
                    <a:bodyPr/>
                    <a:lstStyle/>
                    <a:p>
                      <a:pPr algn="ctr"/>
                      <a:r>
                        <a:rPr lang="en-US" dirty="0" smtClean="0"/>
                        <a:t>400</a:t>
                      </a:r>
                      <a:endParaRPr lang="en-US" dirty="0"/>
                    </a:p>
                  </a:txBody>
                  <a:tcPr/>
                </a:tc>
                <a:tc>
                  <a:txBody>
                    <a:bodyPr/>
                    <a:lstStyle/>
                    <a:p>
                      <a:pPr algn="ctr"/>
                      <a:r>
                        <a:rPr lang="en-US" dirty="0" smtClean="0"/>
                        <a:t>C</a:t>
                      </a:r>
                      <a:endParaRPr lang="en-US" dirty="0"/>
                    </a:p>
                  </a:txBody>
                  <a:tcPr/>
                </a:tc>
              </a:tr>
              <a:tr h="370840">
                <a:tc>
                  <a:txBody>
                    <a:bodyPr/>
                    <a:lstStyle/>
                    <a:p>
                      <a:pPr algn="ctr"/>
                      <a:r>
                        <a:rPr lang="en-US" dirty="0" smtClean="0"/>
                        <a:t>AC</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2</a:t>
                      </a:r>
                      <a:endParaRPr lang="en-US" dirty="0"/>
                    </a:p>
                  </a:txBody>
                  <a:tcPr/>
                </a:tc>
              </a:tr>
              <a:tr h="370840">
                <a:tc>
                  <a:txBody>
                    <a:bodyPr/>
                    <a:lstStyle/>
                    <a:p>
                      <a:pPr algn="ctr"/>
                      <a:r>
                        <a:rPr lang="en-US" dirty="0" smtClean="0"/>
                        <a:t>BC</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2</a:t>
                      </a:r>
                      <a:endParaRPr lang="en-US" dirty="0"/>
                    </a:p>
                  </a:txBody>
                  <a:tcPr/>
                </a:tc>
              </a:tr>
              <a:tr h="370840">
                <a:tc>
                  <a:txBody>
                    <a:bodyPr/>
                    <a:lstStyle/>
                    <a:p>
                      <a:pPr algn="ctr"/>
                      <a:r>
                        <a:rPr lang="en-US" dirty="0" smtClean="0"/>
                        <a:t>BE</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CE</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2</a:t>
                      </a:r>
                      <a:endParaRPr lang="en-US" dirty="0"/>
                    </a:p>
                  </a:txBody>
                  <a:tcPr/>
                </a:tc>
              </a:tr>
              <a:tr h="370840">
                <a:tc>
                  <a:txBody>
                    <a:bodyPr/>
                    <a:lstStyle/>
                    <a:p>
                      <a:pPr algn="ctr"/>
                      <a:endParaRPr lang="en-US" dirty="0"/>
                    </a:p>
                  </a:txBody>
                  <a:tcPr>
                    <a:solidFill>
                      <a:schemeClr val="bg1"/>
                    </a:solidFill>
                  </a:tcPr>
                </a:tc>
                <a:tc>
                  <a:txBody>
                    <a:bodyPr/>
                    <a:lstStyle/>
                    <a:p>
                      <a:pPr algn="ctr"/>
                      <a:endParaRPr lang="en-US"/>
                    </a:p>
                  </a:txBody>
                  <a:tcPr>
                    <a:solidFill>
                      <a:schemeClr val="bg1"/>
                    </a:solidFill>
                  </a:tcPr>
                </a:tc>
                <a:tc>
                  <a:txBody>
                    <a:bodyPr/>
                    <a:lstStyle/>
                    <a:p>
                      <a:pPr algn="ctr"/>
                      <a:endParaRPr lang="en-US"/>
                    </a:p>
                  </a:txBody>
                  <a:tcPr>
                    <a:solidFill>
                      <a:schemeClr val="bg1"/>
                    </a:solidFill>
                  </a:tcPr>
                </a:tc>
                <a:tc>
                  <a:txBody>
                    <a:bodyPr/>
                    <a:lstStyle/>
                    <a:p>
                      <a:pPr algn="ctr"/>
                      <a:endParaRPr lang="en-US" dirty="0"/>
                    </a:p>
                  </a:txBody>
                  <a:tcPr>
                    <a:solidFill>
                      <a:schemeClr val="bg1"/>
                    </a:solidFill>
                  </a:tcPr>
                </a:tc>
                <a:tc>
                  <a:txBody>
                    <a:bodyPr/>
                    <a:lstStyle/>
                    <a:p>
                      <a:pPr algn="ctr"/>
                      <a:endParaRPr lang="en-US"/>
                    </a:p>
                  </a:txBody>
                  <a:tcPr>
                    <a:solidFill>
                      <a:schemeClr val="bg1"/>
                    </a:solidFill>
                  </a:tcPr>
                </a:tc>
                <a:tc>
                  <a:txBody>
                    <a:bodyPr/>
                    <a:lstStyle/>
                    <a:p>
                      <a:pPr algn="ctr"/>
                      <a:endParaRPr lang="en-US" dirty="0"/>
                    </a:p>
                  </a:txBody>
                  <a:tcPr>
                    <a:solidFill>
                      <a:schemeClr val="bg1"/>
                    </a:solidFill>
                  </a:tcPr>
                </a:tc>
                <a:tc>
                  <a:txBody>
                    <a:bodyPr/>
                    <a:lstStyle/>
                    <a:p>
                      <a:pPr algn="ctr"/>
                      <a:endParaRPr lang="en-US"/>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a:p>
                  </a:txBody>
                  <a:tcPr>
                    <a:solidFill>
                      <a:schemeClr val="bg1"/>
                    </a:solidFill>
                  </a:tcPr>
                </a:tc>
                <a:tc>
                  <a:txBody>
                    <a:bodyPr/>
                    <a:lstStyle/>
                    <a:p>
                      <a:pPr algn="ctr"/>
                      <a:endParaRPr lang="en-US" dirty="0"/>
                    </a:p>
                  </a:txBody>
                  <a:tcPr>
                    <a:solidFill>
                      <a:schemeClr val="bg1"/>
                    </a:solidFill>
                  </a:tcPr>
                </a:tc>
              </a:tr>
              <a:tr h="370840">
                <a:tc>
                  <a:txBody>
                    <a:bodyPr/>
                    <a:lstStyle/>
                    <a:p>
                      <a:pPr algn="ctr"/>
                      <a:endParaRPr lang="en-US" dirty="0"/>
                    </a:p>
                  </a:txBody>
                  <a:tcPr>
                    <a:solidFill>
                      <a:schemeClr val="bg1"/>
                    </a:solidFill>
                  </a:tcPr>
                </a:tc>
                <a:tc>
                  <a:txBody>
                    <a:bodyPr/>
                    <a:lstStyle/>
                    <a:p>
                      <a:pPr algn="ctr"/>
                      <a:endParaRPr lang="en-US"/>
                    </a:p>
                  </a:txBody>
                  <a:tcPr>
                    <a:solidFill>
                      <a:schemeClr val="bg1"/>
                    </a:solidFill>
                  </a:tcPr>
                </a:tc>
                <a:tc>
                  <a:txBody>
                    <a:bodyPr/>
                    <a:lstStyle/>
                    <a:p>
                      <a:pPr algn="ctr"/>
                      <a:endParaRPr lang="en-US"/>
                    </a:p>
                  </a:txBody>
                  <a:tcPr>
                    <a:solidFill>
                      <a:schemeClr val="bg1"/>
                    </a:solidFill>
                  </a:tcPr>
                </a:tc>
                <a:tc>
                  <a:txBody>
                    <a:bodyPr/>
                    <a:lstStyle/>
                    <a:p>
                      <a:pPr algn="ctr"/>
                      <a:endParaRPr lang="en-US" dirty="0"/>
                    </a:p>
                  </a:txBody>
                  <a:tcPr>
                    <a:solidFill>
                      <a:schemeClr val="bg1"/>
                    </a:solidFill>
                  </a:tcPr>
                </a:tc>
                <a:tc>
                  <a:txBody>
                    <a:bodyPr/>
                    <a:lstStyle/>
                    <a:p>
                      <a:pPr algn="ctr"/>
                      <a:endParaRPr lang="en-US"/>
                    </a:p>
                  </a:txBody>
                  <a:tcPr>
                    <a:solidFill>
                      <a:schemeClr val="bg1"/>
                    </a:solidFill>
                  </a:tcPr>
                </a:tc>
                <a:tc>
                  <a:txBody>
                    <a:bodyPr/>
                    <a:lstStyle/>
                    <a:p>
                      <a:pPr algn="ctr"/>
                      <a:endParaRPr lang="en-US" dirty="0"/>
                    </a:p>
                  </a:txBody>
                  <a:tcPr>
                    <a:solidFill>
                      <a:schemeClr val="bg1"/>
                    </a:solidFill>
                  </a:tcPr>
                </a:tc>
                <a:tc>
                  <a:txBody>
                    <a:bodyPr/>
                    <a:lstStyle/>
                    <a:p>
                      <a:pPr algn="ctr"/>
                      <a:endParaRPr lang="en-US"/>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a:p>
                  </a:txBody>
                  <a:tcPr>
                    <a:solidFill>
                      <a:schemeClr val="bg1"/>
                    </a:solidFill>
                  </a:tcPr>
                </a:tc>
                <a:tc>
                  <a:txBody>
                    <a:bodyPr/>
                    <a:lstStyle/>
                    <a:p>
                      <a:pPr algn="ctr"/>
                      <a:endParaRPr lang="en-US" dirty="0"/>
                    </a:p>
                  </a:txBody>
                  <a:tcPr>
                    <a:solidFill>
                      <a:schemeClr val="bg1"/>
                    </a:solidFill>
                  </a:tcPr>
                </a:tc>
              </a:tr>
              <a:tr h="370840">
                <a:tc>
                  <a:txBody>
                    <a:bodyPr/>
                    <a:lstStyle/>
                    <a:p>
                      <a:pPr algn="ctr"/>
                      <a:endParaRPr lang="en-US" dirty="0"/>
                    </a:p>
                  </a:txBody>
                  <a:tcPr>
                    <a:solidFill>
                      <a:schemeClr val="bg1"/>
                    </a:solidFill>
                  </a:tcPr>
                </a:tc>
                <a:tc>
                  <a:txBody>
                    <a:bodyPr/>
                    <a:lstStyle/>
                    <a:p>
                      <a:pPr algn="ctr"/>
                      <a:endParaRPr lang="en-US"/>
                    </a:p>
                  </a:txBody>
                  <a:tcPr>
                    <a:solidFill>
                      <a:schemeClr val="bg1"/>
                    </a:solidFill>
                  </a:tcPr>
                </a:tc>
                <a:tc>
                  <a:txBody>
                    <a:bodyPr/>
                    <a:lstStyle/>
                    <a:p>
                      <a:pPr algn="ctr"/>
                      <a:endParaRPr lang="en-US"/>
                    </a:p>
                  </a:txBody>
                  <a:tcPr>
                    <a:solidFill>
                      <a:schemeClr val="bg1"/>
                    </a:solidFill>
                  </a:tcPr>
                </a:tc>
                <a:tc>
                  <a:txBody>
                    <a:bodyPr/>
                    <a:lstStyle/>
                    <a:p>
                      <a:pPr algn="ctr"/>
                      <a:endParaRPr lang="en-US" dirty="0"/>
                    </a:p>
                  </a:txBody>
                  <a:tcPr>
                    <a:solidFill>
                      <a:schemeClr val="bg1"/>
                    </a:solidFill>
                  </a:tcPr>
                </a:tc>
                <a:tc>
                  <a:txBody>
                    <a:bodyPr/>
                    <a:lstStyle/>
                    <a:p>
                      <a:pPr algn="ctr"/>
                      <a:endParaRPr lang="en-US"/>
                    </a:p>
                  </a:txBody>
                  <a:tcPr>
                    <a:solidFill>
                      <a:schemeClr val="bg1"/>
                    </a:solidFill>
                  </a:tcPr>
                </a:tc>
                <a:tc>
                  <a:txBody>
                    <a:bodyPr/>
                    <a:lstStyle/>
                    <a:p>
                      <a:pPr algn="ctr"/>
                      <a:endParaRPr lang="en-US" dirty="0"/>
                    </a:p>
                  </a:txBody>
                  <a:tcPr>
                    <a:solidFill>
                      <a:schemeClr val="bg1"/>
                    </a:solidFill>
                  </a:tcPr>
                </a:tc>
                <a:tc>
                  <a:txBody>
                    <a:bodyPr/>
                    <a:lstStyle/>
                    <a:p>
                      <a:pPr algn="ctr"/>
                      <a:endParaRPr lang="en-US"/>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a:p>
                  </a:txBody>
                  <a:tcPr>
                    <a:solidFill>
                      <a:schemeClr val="bg1"/>
                    </a:solidFill>
                  </a:tcPr>
                </a:tc>
                <a:tc>
                  <a:txBody>
                    <a:bodyPr/>
                    <a:lstStyle/>
                    <a:p>
                      <a:pPr algn="ctr"/>
                      <a:endParaRPr lang="en-US" dirty="0"/>
                    </a:p>
                  </a:txBody>
                  <a:tcPr>
                    <a:solidFill>
                      <a:schemeClr val="bg1"/>
                    </a:solidFill>
                  </a:tcPr>
                </a:tc>
              </a:tr>
            </a:tbl>
          </a:graphicData>
        </a:graphic>
      </p:graphicFrame>
      <p:sp>
        <p:nvSpPr>
          <p:cNvPr id="3" name="Title 2"/>
          <p:cNvSpPr>
            <a:spLocks noGrp="1"/>
          </p:cNvSpPr>
          <p:nvPr>
            <p:ph type="title"/>
          </p:nvPr>
        </p:nvSpPr>
        <p:spPr/>
        <p:txBody>
          <a:bodyPr/>
          <a:lstStyle/>
          <a:p>
            <a:pPr algn="ctr"/>
            <a:r>
              <a:rPr lang="en-US" dirty="0" smtClean="0"/>
              <a:t>TITTC</a:t>
            </a:r>
            <a:r>
              <a:rPr lang="en-US" baseline="-25000" dirty="0" smtClean="0"/>
              <a:t>2</a:t>
            </a:r>
            <a:endParaRPr lang="en-US" dirty="0"/>
          </a:p>
        </p:txBody>
      </p:sp>
    </p:spTree>
    <p:extLst>
      <p:ext uri="{BB962C8B-B14F-4D97-AF65-F5344CB8AC3E}">
        <p14:creationId xmlns:p14="http://schemas.microsoft.com/office/powerpoint/2010/main" val="337297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Generating TITTC3</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82749588"/>
              </p:ext>
            </p:extLst>
          </p:nvPr>
        </p:nvGraphicFramePr>
        <p:xfrm>
          <a:off x="990600" y="1524000"/>
          <a:ext cx="6949437" cy="1112520"/>
        </p:xfrm>
        <a:graphic>
          <a:graphicData uri="http://schemas.openxmlformats.org/drawingml/2006/table">
            <a:tbl>
              <a:tblPr firstRow="1" bandRow="1">
                <a:tableStyleId>{5C22544A-7EE6-4342-B048-85BDC9FD1C3A}</a:tableStyleId>
              </a:tblPr>
              <a:tblGrid>
                <a:gridCol w="631767"/>
                <a:gridCol w="631767"/>
                <a:gridCol w="631767"/>
                <a:gridCol w="631767"/>
                <a:gridCol w="631767"/>
                <a:gridCol w="631767"/>
                <a:gridCol w="631767"/>
                <a:gridCol w="631767"/>
                <a:gridCol w="631767"/>
                <a:gridCol w="631767"/>
                <a:gridCol w="631767"/>
              </a:tblGrid>
              <a:tr h="370840">
                <a:tc>
                  <a:txBody>
                    <a:bodyPr/>
                    <a:lstStyle/>
                    <a:p>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100</a:t>
                      </a:r>
                      <a:endParaRPr lang="en-US" dirty="0"/>
                    </a:p>
                  </a:txBody>
                  <a:tcPr/>
                </a:tc>
                <a:tc>
                  <a:txBody>
                    <a:bodyPr/>
                    <a:lstStyle/>
                    <a:p>
                      <a:pPr algn="ctr"/>
                      <a:r>
                        <a:rPr lang="en-US" dirty="0" smtClean="0"/>
                        <a:t>200</a:t>
                      </a:r>
                      <a:endParaRPr lang="en-US" dirty="0"/>
                    </a:p>
                  </a:txBody>
                  <a:tcPr/>
                </a:tc>
                <a:tc>
                  <a:txBody>
                    <a:bodyPr/>
                    <a:lstStyle/>
                    <a:p>
                      <a:pPr algn="ctr"/>
                      <a:r>
                        <a:rPr lang="en-US" dirty="0" smtClean="0"/>
                        <a:t>300</a:t>
                      </a:r>
                      <a:endParaRPr lang="en-US" dirty="0"/>
                    </a:p>
                  </a:txBody>
                  <a:tcPr/>
                </a:tc>
                <a:tc>
                  <a:txBody>
                    <a:bodyPr/>
                    <a:lstStyle/>
                    <a:p>
                      <a:pPr algn="ctr"/>
                      <a:r>
                        <a:rPr lang="en-US" dirty="0" smtClean="0"/>
                        <a:t>400</a:t>
                      </a:r>
                      <a:endParaRPr lang="en-US" dirty="0"/>
                    </a:p>
                  </a:txBody>
                  <a:tcPr/>
                </a:tc>
                <a:tc>
                  <a:txBody>
                    <a:bodyPr/>
                    <a:lstStyle/>
                    <a:p>
                      <a:pPr algn="ctr"/>
                      <a:r>
                        <a:rPr lang="en-US" dirty="0" smtClean="0"/>
                        <a:t>C</a:t>
                      </a:r>
                      <a:endParaRPr lang="en-US" dirty="0"/>
                    </a:p>
                  </a:txBody>
                  <a:tcPr/>
                </a:tc>
              </a:tr>
              <a:tr h="370840">
                <a:tc>
                  <a:txBody>
                    <a:bodyPr/>
                    <a:lstStyle/>
                    <a:p>
                      <a:pPr algn="ctr"/>
                      <a:r>
                        <a:rPr lang="en-US" dirty="0" smtClean="0"/>
                        <a:t>AC</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2</a:t>
                      </a:r>
                      <a:endParaRPr lang="en-US" dirty="0"/>
                    </a:p>
                  </a:txBody>
                  <a:tcPr/>
                </a:tc>
              </a:tr>
              <a:tr h="370840">
                <a:tc>
                  <a:txBody>
                    <a:bodyPr/>
                    <a:lstStyle/>
                    <a:p>
                      <a:pPr algn="ctr"/>
                      <a:r>
                        <a:rPr lang="en-US" dirty="0" smtClean="0"/>
                        <a:t>BE</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33762894"/>
              </p:ext>
            </p:extLst>
          </p:nvPr>
        </p:nvGraphicFramePr>
        <p:xfrm>
          <a:off x="857707" y="2743200"/>
          <a:ext cx="7086602" cy="640080"/>
        </p:xfrm>
        <a:graphic>
          <a:graphicData uri="http://schemas.openxmlformats.org/drawingml/2006/table">
            <a:tbl>
              <a:tblPr firstRow="1" bandRow="1">
                <a:tableStyleId>{5C22544A-7EE6-4342-B048-85BDC9FD1C3A}</a:tableStyleId>
              </a:tblPr>
              <a:tblGrid>
                <a:gridCol w="762002"/>
                <a:gridCol w="685800"/>
                <a:gridCol w="609600"/>
                <a:gridCol w="609600"/>
                <a:gridCol w="685800"/>
                <a:gridCol w="609600"/>
                <a:gridCol w="609600"/>
                <a:gridCol w="645606"/>
                <a:gridCol w="622998"/>
                <a:gridCol w="622998"/>
                <a:gridCol w="622998"/>
              </a:tblGrid>
              <a:tr h="640080">
                <a:tc>
                  <a:txBody>
                    <a:bodyPr/>
                    <a:lstStyle/>
                    <a:p>
                      <a:pPr algn="ctr"/>
                      <a:r>
                        <a:rPr lang="en-US" dirty="0" err="1" smtClean="0"/>
                        <a:t>ABCE</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r>
            </a:tbl>
          </a:graphicData>
        </a:graphic>
      </p:graphicFrame>
      <p:sp>
        <p:nvSpPr>
          <p:cNvPr id="6" name="TextBox 5"/>
          <p:cNvSpPr txBox="1"/>
          <p:nvPr/>
        </p:nvSpPr>
        <p:spPr>
          <a:xfrm>
            <a:off x="1441704" y="3429000"/>
            <a:ext cx="5918608" cy="369332"/>
          </a:xfrm>
          <a:prstGeom prst="rect">
            <a:avLst/>
          </a:prstGeom>
          <a:noFill/>
        </p:spPr>
        <p:txBody>
          <a:bodyPr wrap="none" rtlCol="0">
            <a:spAutoFit/>
          </a:bodyPr>
          <a:lstStyle/>
          <a:p>
            <a:r>
              <a:rPr lang="en-US" dirty="0" smtClean="0"/>
              <a:t>This gets thrown out because more than 4 1’s in TI</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89031499"/>
              </p:ext>
            </p:extLst>
          </p:nvPr>
        </p:nvGraphicFramePr>
        <p:xfrm>
          <a:off x="1066800" y="3798332"/>
          <a:ext cx="6949437" cy="1112520"/>
        </p:xfrm>
        <a:graphic>
          <a:graphicData uri="http://schemas.openxmlformats.org/drawingml/2006/table">
            <a:tbl>
              <a:tblPr firstRow="1" bandRow="1">
                <a:tableStyleId>{5C22544A-7EE6-4342-B048-85BDC9FD1C3A}</a:tableStyleId>
              </a:tblPr>
              <a:tblGrid>
                <a:gridCol w="631767"/>
                <a:gridCol w="631767"/>
                <a:gridCol w="631767"/>
                <a:gridCol w="631767"/>
                <a:gridCol w="631767"/>
                <a:gridCol w="631767"/>
                <a:gridCol w="631767"/>
                <a:gridCol w="631767"/>
                <a:gridCol w="631767"/>
                <a:gridCol w="631767"/>
                <a:gridCol w="631767"/>
              </a:tblGrid>
              <a:tr h="370840">
                <a:tc>
                  <a:txBody>
                    <a:bodyPr/>
                    <a:lstStyle/>
                    <a:p>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100</a:t>
                      </a:r>
                      <a:endParaRPr lang="en-US" dirty="0"/>
                    </a:p>
                  </a:txBody>
                  <a:tcPr/>
                </a:tc>
                <a:tc>
                  <a:txBody>
                    <a:bodyPr/>
                    <a:lstStyle/>
                    <a:p>
                      <a:pPr algn="ctr"/>
                      <a:r>
                        <a:rPr lang="en-US" dirty="0" smtClean="0"/>
                        <a:t>200</a:t>
                      </a:r>
                      <a:endParaRPr lang="en-US" dirty="0"/>
                    </a:p>
                  </a:txBody>
                  <a:tcPr/>
                </a:tc>
                <a:tc>
                  <a:txBody>
                    <a:bodyPr/>
                    <a:lstStyle/>
                    <a:p>
                      <a:pPr algn="ctr"/>
                      <a:r>
                        <a:rPr lang="en-US" dirty="0" smtClean="0"/>
                        <a:t>300</a:t>
                      </a:r>
                      <a:endParaRPr lang="en-US" dirty="0"/>
                    </a:p>
                  </a:txBody>
                  <a:tcPr/>
                </a:tc>
                <a:tc>
                  <a:txBody>
                    <a:bodyPr/>
                    <a:lstStyle/>
                    <a:p>
                      <a:pPr algn="ctr"/>
                      <a:r>
                        <a:rPr lang="en-US" dirty="0" smtClean="0"/>
                        <a:t>400</a:t>
                      </a:r>
                      <a:endParaRPr lang="en-US" dirty="0"/>
                    </a:p>
                  </a:txBody>
                  <a:tcPr/>
                </a:tc>
                <a:tc>
                  <a:txBody>
                    <a:bodyPr/>
                    <a:lstStyle/>
                    <a:p>
                      <a:pPr algn="ctr"/>
                      <a:r>
                        <a:rPr lang="en-US" dirty="0" smtClean="0"/>
                        <a:t>C</a:t>
                      </a:r>
                      <a:endParaRPr lang="en-US" dirty="0"/>
                    </a:p>
                  </a:txBody>
                  <a:tcPr/>
                </a:tc>
              </a:tr>
              <a:tr h="370840">
                <a:tc>
                  <a:txBody>
                    <a:bodyPr/>
                    <a:lstStyle/>
                    <a:p>
                      <a:pPr algn="ctr"/>
                      <a:r>
                        <a:rPr lang="en-US" dirty="0" smtClean="0"/>
                        <a:t>BE</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CE</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r>
                        <a:rPr lang="en-US" dirty="0" smtClean="0"/>
                        <a:t>3</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59867974"/>
              </p:ext>
            </p:extLst>
          </p:nvPr>
        </p:nvGraphicFramePr>
        <p:xfrm>
          <a:off x="914400" y="4953000"/>
          <a:ext cx="7086602" cy="640080"/>
        </p:xfrm>
        <a:graphic>
          <a:graphicData uri="http://schemas.openxmlformats.org/drawingml/2006/table">
            <a:tbl>
              <a:tblPr firstRow="1" bandRow="1">
                <a:tableStyleId>{5C22544A-7EE6-4342-B048-85BDC9FD1C3A}</a:tableStyleId>
              </a:tblPr>
              <a:tblGrid>
                <a:gridCol w="762002"/>
                <a:gridCol w="685800"/>
                <a:gridCol w="609600"/>
                <a:gridCol w="609600"/>
                <a:gridCol w="685800"/>
                <a:gridCol w="609600"/>
                <a:gridCol w="609600"/>
                <a:gridCol w="645606"/>
                <a:gridCol w="622998"/>
                <a:gridCol w="622998"/>
                <a:gridCol w="622998"/>
              </a:tblGrid>
              <a:tr h="640080">
                <a:tc>
                  <a:txBody>
                    <a:bodyPr/>
                    <a:lstStyle/>
                    <a:p>
                      <a:pPr algn="ctr"/>
                      <a:r>
                        <a:rPr lang="en-US" dirty="0" smtClean="0"/>
                        <a:t>BCE</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2</a:t>
                      </a:r>
                      <a:endParaRPr lang="en-US" dirty="0"/>
                    </a:p>
                  </a:txBody>
                  <a:tcPr/>
                </a:tc>
              </a:tr>
            </a:tbl>
          </a:graphicData>
        </a:graphic>
      </p:graphicFrame>
      <p:sp>
        <p:nvSpPr>
          <p:cNvPr id="9" name="TextBox 8"/>
          <p:cNvSpPr txBox="1"/>
          <p:nvPr/>
        </p:nvSpPr>
        <p:spPr>
          <a:xfrm>
            <a:off x="1752600" y="5715000"/>
            <a:ext cx="3538148" cy="369332"/>
          </a:xfrm>
          <a:prstGeom prst="rect">
            <a:avLst/>
          </a:prstGeom>
          <a:noFill/>
        </p:spPr>
        <p:txBody>
          <a:bodyPr wrap="none" rtlCol="0">
            <a:spAutoFit/>
          </a:bodyPr>
          <a:lstStyle/>
          <a:p>
            <a:r>
              <a:rPr lang="en-US" dirty="0" smtClean="0"/>
              <a:t>This is the only one that stays</a:t>
            </a:r>
            <a:endParaRPr lang="en-US" dirty="0"/>
          </a:p>
        </p:txBody>
      </p:sp>
    </p:spTree>
    <p:extLst>
      <p:ext uri="{BB962C8B-B14F-4D97-AF65-F5344CB8AC3E}">
        <p14:creationId xmlns:p14="http://schemas.microsoft.com/office/powerpoint/2010/main" val="2184885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TITTC3</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06222460"/>
              </p:ext>
            </p:extLst>
          </p:nvPr>
        </p:nvGraphicFramePr>
        <p:xfrm>
          <a:off x="1066800" y="2438400"/>
          <a:ext cx="6949437" cy="741680"/>
        </p:xfrm>
        <a:graphic>
          <a:graphicData uri="http://schemas.openxmlformats.org/drawingml/2006/table">
            <a:tbl>
              <a:tblPr firstRow="1" bandRow="1">
                <a:tableStyleId>{5C22544A-7EE6-4342-B048-85BDC9FD1C3A}</a:tableStyleId>
              </a:tblPr>
              <a:tblGrid>
                <a:gridCol w="631767"/>
                <a:gridCol w="631767"/>
                <a:gridCol w="631767"/>
                <a:gridCol w="631767"/>
                <a:gridCol w="631767"/>
                <a:gridCol w="631767"/>
                <a:gridCol w="631767"/>
                <a:gridCol w="631767"/>
                <a:gridCol w="631767"/>
                <a:gridCol w="631767"/>
                <a:gridCol w="631767"/>
              </a:tblGrid>
              <a:tr h="370840">
                <a:tc>
                  <a:txBody>
                    <a:bodyPr/>
                    <a:lstStyle/>
                    <a:p>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100</a:t>
                      </a:r>
                      <a:endParaRPr lang="en-US" dirty="0"/>
                    </a:p>
                  </a:txBody>
                  <a:tcPr/>
                </a:tc>
                <a:tc>
                  <a:txBody>
                    <a:bodyPr/>
                    <a:lstStyle/>
                    <a:p>
                      <a:pPr algn="ctr"/>
                      <a:r>
                        <a:rPr lang="en-US" dirty="0" smtClean="0"/>
                        <a:t>200</a:t>
                      </a:r>
                      <a:endParaRPr lang="en-US" dirty="0"/>
                    </a:p>
                  </a:txBody>
                  <a:tcPr/>
                </a:tc>
                <a:tc>
                  <a:txBody>
                    <a:bodyPr/>
                    <a:lstStyle/>
                    <a:p>
                      <a:pPr algn="ctr"/>
                      <a:r>
                        <a:rPr lang="en-US" dirty="0" smtClean="0"/>
                        <a:t>300</a:t>
                      </a:r>
                      <a:endParaRPr lang="en-US" dirty="0"/>
                    </a:p>
                  </a:txBody>
                  <a:tcPr/>
                </a:tc>
                <a:tc>
                  <a:txBody>
                    <a:bodyPr/>
                    <a:lstStyle/>
                    <a:p>
                      <a:pPr algn="ctr"/>
                      <a:r>
                        <a:rPr lang="en-US" dirty="0" smtClean="0"/>
                        <a:t>400</a:t>
                      </a:r>
                      <a:endParaRPr lang="en-US" dirty="0"/>
                    </a:p>
                  </a:txBody>
                  <a:tcPr/>
                </a:tc>
                <a:tc>
                  <a:txBody>
                    <a:bodyPr/>
                    <a:lstStyle/>
                    <a:p>
                      <a:pPr algn="ctr"/>
                      <a:r>
                        <a:rPr lang="en-US" dirty="0" smtClean="0"/>
                        <a:t>C</a:t>
                      </a:r>
                      <a:endParaRPr lang="en-US" dirty="0"/>
                    </a:p>
                  </a:txBody>
                  <a:tcPr/>
                </a:tc>
              </a:tr>
              <a:tr h="370840">
                <a:tc>
                  <a:txBody>
                    <a:bodyPr/>
                    <a:lstStyle/>
                    <a:p>
                      <a:pPr algn="ctr"/>
                      <a:r>
                        <a:rPr lang="en-US" dirty="0" smtClean="0"/>
                        <a:t>BCE</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2</a:t>
                      </a:r>
                      <a:endParaRPr lang="en-US" dirty="0"/>
                    </a:p>
                  </a:txBody>
                  <a:tcPr/>
                </a:tc>
              </a:tr>
            </a:tbl>
          </a:graphicData>
        </a:graphic>
      </p:graphicFrame>
    </p:spTree>
    <p:extLst>
      <p:ext uri="{BB962C8B-B14F-4D97-AF65-F5344CB8AC3E}">
        <p14:creationId xmlns:p14="http://schemas.microsoft.com/office/powerpoint/2010/main" val="3115009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Baker &amp; </a:t>
            </a:r>
            <a:r>
              <a:rPr lang="en-US" dirty="0" err="1" smtClean="0"/>
              <a:t>Prasanna</a:t>
            </a:r>
            <a:r>
              <a:rPr lang="en-US" dirty="0" smtClean="0"/>
              <a:t> degenerate the Apriori algorithm into a systolic processing architecture. </a:t>
            </a:r>
          </a:p>
          <a:p>
            <a:r>
              <a:rPr lang="en-US" dirty="0" smtClean="0"/>
              <a:t>They configured the systolic array from </a:t>
            </a:r>
            <a:r>
              <a:rPr lang="en-US" dirty="0"/>
              <a:t>a Xilinx FPGA </a:t>
            </a:r>
            <a:r>
              <a:rPr lang="en-US" dirty="0" err="1"/>
              <a:t>Virtex</a:t>
            </a:r>
            <a:r>
              <a:rPr lang="en-US" dirty="0"/>
              <a:t> II Pro </a:t>
            </a:r>
            <a:r>
              <a:rPr lang="en-US" dirty="0" smtClean="0"/>
              <a:t>XC2VP100.</a:t>
            </a:r>
          </a:p>
          <a:p>
            <a:r>
              <a:rPr lang="en-US" dirty="0" smtClean="0"/>
              <a:t>“The </a:t>
            </a:r>
            <a:r>
              <a:rPr lang="en-US" dirty="0"/>
              <a:t>third phase of the algorithm is the support </a:t>
            </a:r>
            <a:r>
              <a:rPr lang="en-US" dirty="0" smtClean="0"/>
              <a:t>calculation</a:t>
            </a:r>
            <a:r>
              <a:rPr lang="en-US" dirty="0"/>
              <a:t>. It is by far the most time consuming and data </a:t>
            </a:r>
            <a:r>
              <a:rPr lang="en-US" dirty="0" smtClean="0"/>
              <a:t>intensive </a:t>
            </a:r>
            <a:r>
              <a:rPr lang="en-US" dirty="0"/>
              <a:t>part of the application, as during this phase </a:t>
            </a:r>
            <a:r>
              <a:rPr lang="en-US" dirty="0" smtClean="0"/>
              <a:t>the database </a:t>
            </a:r>
            <a:r>
              <a:rPr lang="en-US" dirty="0"/>
              <a:t>is streamed into the system</a:t>
            </a:r>
            <a:r>
              <a:rPr lang="en-US" dirty="0" smtClean="0"/>
              <a:t>.“</a:t>
            </a:r>
            <a:endParaRPr lang="en-US" dirty="0"/>
          </a:p>
        </p:txBody>
      </p:sp>
      <p:sp>
        <p:nvSpPr>
          <p:cNvPr id="3" name="Title 2"/>
          <p:cNvSpPr>
            <a:spLocks noGrp="1"/>
          </p:cNvSpPr>
          <p:nvPr>
            <p:ph type="title"/>
          </p:nvPr>
        </p:nvSpPr>
        <p:spPr/>
        <p:txBody>
          <a:bodyPr>
            <a:noAutofit/>
          </a:bodyPr>
          <a:lstStyle/>
          <a:p>
            <a:pPr algn="ctr"/>
            <a:r>
              <a:rPr lang="en-US" sz="3600" dirty="0" smtClean="0"/>
              <a:t>Efficient Hardware Data Mining with the Apriori Algorithm on </a:t>
            </a:r>
            <a:r>
              <a:rPr lang="en-US" sz="3600" dirty="0" err="1" smtClean="0"/>
              <a:t>FPGA’s</a:t>
            </a:r>
            <a:endParaRPr lang="en-US" sz="3600" dirty="0"/>
          </a:p>
        </p:txBody>
      </p:sp>
    </p:spTree>
    <p:extLst>
      <p:ext uri="{BB962C8B-B14F-4D97-AF65-F5344CB8AC3E}">
        <p14:creationId xmlns:p14="http://schemas.microsoft.com/office/powerpoint/2010/main" val="3962960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6995"/>
            <a:ext cx="8229600" cy="4020296"/>
          </a:xfrm>
        </p:spPr>
        <p:txBody>
          <a:bodyPr/>
          <a:lstStyle/>
          <a:p>
            <a:r>
              <a:rPr lang="en-US" dirty="0" smtClean="0"/>
              <a:t>Pipeline of 560 units.</a:t>
            </a:r>
            <a:endParaRPr lang="en-US" dirty="0"/>
          </a:p>
        </p:txBody>
      </p:sp>
      <p:sp>
        <p:nvSpPr>
          <p:cNvPr id="3" name="Title 2"/>
          <p:cNvSpPr>
            <a:spLocks noGrp="1"/>
          </p:cNvSpPr>
          <p:nvPr>
            <p:ph type="title"/>
          </p:nvPr>
        </p:nvSpPr>
        <p:spPr/>
        <p:txBody>
          <a:bodyPr>
            <a:noAutofit/>
          </a:bodyPr>
          <a:lstStyle/>
          <a:p>
            <a:pPr algn="ctr"/>
            <a:r>
              <a:rPr lang="en-US" sz="3600" dirty="0"/>
              <a:t>Efficient Hardware Data Mining with the Apriori Algorithm on </a:t>
            </a:r>
            <a:r>
              <a:rPr lang="en-US" sz="3600" dirty="0" err="1"/>
              <a:t>FPGA’s</a:t>
            </a:r>
            <a:endParaRPr lang="en-US" sz="36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328610" y="96284"/>
            <a:ext cx="2526940" cy="7477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6637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endParaRPr lang="en-US" dirty="0" smtClean="0"/>
          </a:p>
          <a:p>
            <a:pPr marL="109728" indent="0" algn="ctr">
              <a:buNone/>
            </a:pPr>
            <a:r>
              <a:rPr lang="en-US" dirty="0" smtClean="0"/>
              <a:t>The Apriori Algorithm is a CPU and I/O intensive algorithm, relative to particular applications.  A Field Programmable Gate Array (FPGA) provides the capability of fine-grained, high speed, massively parallel computing.  The problem is to find an expression of the Apriori Algorithm capable of utilizing the advantages of an FPGA to accelerate the mining of Association Rules.</a:t>
            </a:r>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val="1220266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The goal for this research project breaks off one piece of this larger problem. </a:t>
            </a:r>
          </a:p>
          <a:p>
            <a:pPr marL="109728" indent="0">
              <a:buNone/>
            </a:pPr>
            <a:endParaRPr lang="en-US" dirty="0"/>
          </a:p>
          <a:p>
            <a:pPr marL="109728" indent="0">
              <a:buNone/>
            </a:pPr>
            <a:r>
              <a:rPr lang="en-US" dirty="0" smtClean="0"/>
              <a:t>This research proposes to implement and benchmark an FPGA circuit capable of providing a support count of candidate item-sets from the Transaction Database in an FPGA.</a:t>
            </a:r>
            <a:endParaRPr lang="en-US" dirty="0"/>
          </a:p>
        </p:txBody>
      </p:sp>
      <p:sp>
        <p:nvSpPr>
          <p:cNvPr id="3" name="Title 2"/>
          <p:cNvSpPr>
            <a:spLocks noGrp="1"/>
          </p:cNvSpPr>
          <p:nvPr>
            <p:ph type="title"/>
          </p:nvPr>
        </p:nvSpPr>
        <p:spPr/>
        <p:txBody>
          <a:bodyPr/>
          <a:lstStyle/>
          <a:p>
            <a:r>
              <a:rPr lang="en-US" dirty="0" smtClean="0"/>
              <a:t>Goal</a:t>
            </a:r>
            <a:endParaRPr lang="en-US" dirty="0"/>
          </a:p>
        </p:txBody>
      </p:sp>
    </p:spTree>
    <p:extLst>
      <p:ext uri="{BB962C8B-B14F-4D97-AF65-F5344CB8AC3E}">
        <p14:creationId xmlns:p14="http://schemas.microsoft.com/office/powerpoint/2010/main" val="2053554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Define the FPGA and “Fine-Grained” Parallel Processing.</a:t>
            </a:r>
          </a:p>
          <a:p>
            <a:r>
              <a:rPr lang="en-US" dirty="0" smtClean="0"/>
              <a:t>Overview of pertinent research/literature.</a:t>
            </a:r>
          </a:p>
          <a:p>
            <a:pPr lvl="1">
              <a:buFont typeface="Wingdings" panose="05000000000000000000" pitchFamily="2" charset="2"/>
              <a:buChar char="q"/>
            </a:pPr>
            <a:r>
              <a:rPr lang="en-US" dirty="0" err="1"/>
              <a:t>Agrawal</a:t>
            </a:r>
            <a:r>
              <a:rPr lang="en-US" dirty="0"/>
              <a:t>, R., &amp; </a:t>
            </a:r>
            <a:r>
              <a:rPr lang="en-US" dirty="0" err="1"/>
              <a:t>Srikant</a:t>
            </a:r>
            <a:r>
              <a:rPr lang="en-US" dirty="0"/>
              <a:t>, R. (1994, September). </a:t>
            </a:r>
            <a:r>
              <a:rPr lang="en-US" dirty="0" smtClean="0"/>
              <a:t>“Fast </a:t>
            </a:r>
            <a:r>
              <a:rPr lang="en-US" dirty="0"/>
              <a:t>algorithms for mining association rules. </a:t>
            </a:r>
            <a:r>
              <a:rPr lang="en-US" dirty="0" smtClean="0"/>
              <a:t>“</a:t>
            </a:r>
          </a:p>
          <a:p>
            <a:pPr lvl="1">
              <a:buFont typeface="Wingdings" panose="05000000000000000000" pitchFamily="2" charset="2"/>
              <a:buChar char="q"/>
            </a:pPr>
            <a:r>
              <a:rPr lang="en-US" dirty="0" err="1"/>
              <a:t>Savasere</a:t>
            </a:r>
            <a:r>
              <a:rPr lang="en-US" dirty="0"/>
              <a:t> A., </a:t>
            </a:r>
            <a:r>
              <a:rPr lang="en-US" dirty="0" err="1"/>
              <a:t>Omiecinski</a:t>
            </a:r>
            <a:r>
              <a:rPr lang="en-US" dirty="0"/>
              <a:t> E., &amp; </a:t>
            </a:r>
            <a:r>
              <a:rPr lang="en-US" dirty="0" err="1"/>
              <a:t>Navathe</a:t>
            </a:r>
            <a:r>
              <a:rPr lang="en-US" dirty="0"/>
              <a:t> S. (Sept., 1995). </a:t>
            </a:r>
            <a:r>
              <a:rPr lang="en-US" dirty="0" smtClean="0"/>
              <a:t>“An </a:t>
            </a:r>
            <a:r>
              <a:rPr lang="en-US" dirty="0"/>
              <a:t>efficient algorithm for mining association rules in large databases</a:t>
            </a:r>
            <a:r>
              <a:rPr lang="en-US" dirty="0" smtClean="0"/>
              <a:t>.”</a:t>
            </a:r>
            <a:endParaRPr lang="en-US" i="1" dirty="0" smtClean="0"/>
          </a:p>
          <a:p>
            <a:pPr lvl="1">
              <a:buFont typeface="Wingdings" panose="05000000000000000000" pitchFamily="2" charset="2"/>
              <a:buChar char="q"/>
            </a:pPr>
            <a:r>
              <a:rPr lang="en-US" dirty="0" err="1"/>
              <a:t>Wur</a:t>
            </a:r>
            <a:r>
              <a:rPr lang="en-US" dirty="0"/>
              <a:t>, S. Y., &amp; </a:t>
            </a:r>
            <a:r>
              <a:rPr lang="en-US" dirty="0" err="1"/>
              <a:t>Leu</a:t>
            </a:r>
            <a:r>
              <a:rPr lang="en-US" dirty="0"/>
              <a:t>, Y. (1999). </a:t>
            </a:r>
            <a:r>
              <a:rPr lang="en-US" dirty="0" smtClean="0"/>
              <a:t>“An </a:t>
            </a:r>
            <a:r>
              <a:rPr lang="en-US" dirty="0"/>
              <a:t>effective Boolean algorithm for mining association rules in large </a:t>
            </a:r>
            <a:r>
              <a:rPr lang="en-US" dirty="0" smtClean="0"/>
              <a:t>databases.”</a:t>
            </a:r>
          </a:p>
          <a:p>
            <a:pPr lvl="1">
              <a:buFont typeface="Wingdings" panose="05000000000000000000" pitchFamily="2" charset="2"/>
              <a:buChar char="q"/>
            </a:pPr>
            <a:r>
              <a:rPr lang="en-US" dirty="0"/>
              <a:t>Baker, Z. K., &amp; </a:t>
            </a:r>
            <a:r>
              <a:rPr lang="en-US" dirty="0" err="1"/>
              <a:t>Prasanna</a:t>
            </a:r>
            <a:r>
              <a:rPr lang="en-US" dirty="0"/>
              <a:t>, V. K. (2005, April). </a:t>
            </a:r>
            <a:r>
              <a:rPr lang="en-US" dirty="0" smtClean="0"/>
              <a:t>“Efficient </a:t>
            </a:r>
            <a:r>
              <a:rPr lang="en-US" dirty="0"/>
              <a:t>hardware data mining with the Apriori algorithm on </a:t>
            </a:r>
            <a:r>
              <a:rPr lang="en-US" dirty="0" err="1" smtClean="0"/>
              <a:t>FPGAs</a:t>
            </a:r>
            <a:r>
              <a:rPr lang="en-US" dirty="0" smtClean="0"/>
              <a:t>.”</a:t>
            </a:r>
          </a:p>
          <a:p>
            <a:r>
              <a:rPr lang="en-US" dirty="0" smtClean="0"/>
              <a:t>Problem Statement</a:t>
            </a:r>
          </a:p>
          <a:p>
            <a:r>
              <a:rPr lang="en-US" dirty="0" smtClean="0"/>
              <a:t>Proposal for Support Count circuit.</a:t>
            </a:r>
          </a:p>
          <a:p>
            <a:r>
              <a:rPr lang="en-US" dirty="0" smtClean="0"/>
              <a:t>Methodology/Deliverables.</a:t>
            </a:r>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167364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Fine Grained processing of item-set support counting</a:t>
            </a:r>
            <a:endParaRPr lang="en-US" dirty="0"/>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843980156"/>
              </p:ext>
            </p:extLst>
          </p:nvPr>
        </p:nvGraphicFramePr>
        <p:xfrm>
          <a:off x="1460305" y="2099270"/>
          <a:ext cx="6676029" cy="3075925"/>
        </p:xfrm>
        <a:graphic>
          <a:graphicData uri="http://schemas.openxmlformats.org/presentationml/2006/ole">
            <mc:AlternateContent xmlns:mc="http://schemas.openxmlformats.org/markup-compatibility/2006">
              <mc:Choice xmlns:v="urn:schemas-microsoft-com:vml" Requires="v">
                <p:oleObj spid="_x0000_s1061" name="Visio" r:id="rId3" imgW="3202639" imgH="1474571" progId="Visio.Drawing.11">
                  <p:embed/>
                </p:oleObj>
              </mc:Choice>
              <mc:Fallback>
                <p:oleObj name="Visio" r:id="rId3" imgW="3202639" imgH="1474571" progId="Visio.Drawing.11">
                  <p:embed/>
                  <p:pic>
                    <p:nvPicPr>
                      <p:cNvPr id="0" name="Picture 32"/>
                      <p:cNvPicPr>
                        <a:picLocks noChangeAspect="1" noChangeArrowheads="1"/>
                      </p:cNvPicPr>
                      <p:nvPr/>
                    </p:nvPicPr>
                    <p:blipFill>
                      <a:blip r:embed="rId4"/>
                      <a:srcRect/>
                      <a:stretch>
                        <a:fillRect/>
                      </a:stretch>
                    </p:blipFill>
                    <p:spPr bwMode="auto">
                      <a:xfrm>
                        <a:off x="1460305" y="2099270"/>
                        <a:ext cx="6676029" cy="307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Straight Connector 8"/>
          <p:cNvCxnSpPr/>
          <p:nvPr/>
        </p:nvCxnSpPr>
        <p:spPr>
          <a:xfrm>
            <a:off x="3505200" y="5791200"/>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038600" y="5181600"/>
            <a:ext cx="0" cy="609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38600" y="5181600"/>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953000" y="5181600"/>
            <a:ext cx="0" cy="609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953000" y="5791200"/>
            <a:ext cx="60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62200" y="5943600"/>
            <a:ext cx="4267200" cy="369332"/>
          </a:xfrm>
          <a:prstGeom prst="rect">
            <a:avLst/>
          </a:prstGeom>
          <a:noFill/>
        </p:spPr>
        <p:txBody>
          <a:bodyPr wrap="square" rtlCol="0">
            <a:spAutoFit/>
          </a:bodyPr>
          <a:lstStyle/>
          <a:p>
            <a:r>
              <a:rPr lang="en-US" dirty="0" smtClean="0"/>
              <a:t>“Support count in 1 or a few clocks”</a:t>
            </a:r>
            <a:endParaRPr lang="en-US" dirty="0"/>
          </a:p>
        </p:txBody>
      </p:sp>
      <p:sp>
        <p:nvSpPr>
          <p:cNvPr id="12" name="Can 11"/>
          <p:cNvSpPr/>
          <p:nvPr/>
        </p:nvSpPr>
        <p:spPr>
          <a:xfrm>
            <a:off x="929040" y="1379835"/>
            <a:ext cx="1290215" cy="18973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833120" y="1946870"/>
            <a:ext cx="152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33120" y="2099270"/>
            <a:ext cx="152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3120" y="2251670"/>
            <a:ext cx="152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3120" y="2404070"/>
            <a:ext cx="152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33120" y="2556470"/>
            <a:ext cx="152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2914485" y="2329270"/>
            <a:ext cx="895515" cy="718730"/>
          </a:xfrm>
          <a:prstGeom prst="straightConnector1">
            <a:avLst/>
          </a:prstGeom>
          <a:ln w="412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52485" y="2329270"/>
            <a:ext cx="7620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72687" y="2609539"/>
            <a:ext cx="1602920" cy="646331"/>
          </a:xfrm>
          <a:prstGeom prst="rect">
            <a:avLst/>
          </a:prstGeom>
          <a:noFill/>
        </p:spPr>
        <p:txBody>
          <a:bodyPr wrap="square" rtlCol="0">
            <a:spAutoFit/>
          </a:bodyPr>
          <a:lstStyle/>
          <a:p>
            <a:pPr algn="ctr"/>
            <a:r>
              <a:rPr lang="en-US" dirty="0" smtClean="0"/>
              <a:t>Transaction</a:t>
            </a:r>
          </a:p>
          <a:p>
            <a:pPr algn="ctr"/>
            <a:r>
              <a:rPr lang="en-US" dirty="0" smtClean="0"/>
              <a:t>Database</a:t>
            </a:r>
            <a:endParaRPr lang="en-US" dirty="0"/>
          </a:p>
        </p:txBody>
      </p:sp>
    </p:spTree>
    <p:extLst>
      <p:ext uri="{BB962C8B-B14F-4D97-AF65-F5344CB8AC3E}">
        <p14:creationId xmlns:p14="http://schemas.microsoft.com/office/powerpoint/2010/main" val="3680071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Possible implementation</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577880341"/>
              </p:ext>
            </p:extLst>
          </p:nvPr>
        </p:nvGraphicFramePr>
        <p:xfrm>
          <a:off x="238078" y="1600200"/>
          <a:ext cx="8667844" cy="3468205"/>
        </p:xfrm>
        <a:graphic>
          <a:graphicData uri="http://schemas.openxmlformats.org/presentationml/2006/ole">
            <mc:AlternateContent xmlns:mc="http://schemas.openxmlformats.org/markup-compatibility/2006">
              <mc:Choice xmlns:v="urn:schemas-microsoft-com:vml" Requires="v">
                <p:oleObj spid="_x0000_s2081" name="Visio" r:id="rId3" imgW="6420625" imgH="2569041" progId="Visio.Drawing.11">
                  <p:embed/>
                </p:oleObj>
              </mc:Choice>
              <mc:Fallback>
                <p:oleObj name="Visio" r:id="rId3" imgW="6420625" imgH="2569041" progId="Visio.Drawing.11">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078" y="1600200"/>
                        <a:ext cx="8667844" cy="3468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07942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4" name="Rectangle 3"/>
          <p:cNvSpPr/>
          <p:nvPr/>
        </p:nvSpPr>
        <p:spPr>
          <a:xfrm>
            <a:off x="3011987" y="1607520"/>
            <a:ext cx="1138425" cy="379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10110</a:t>
            </a:r>
            <a:endParaRPr lang="en-US" dirty="0"/>
          </a:p>
        </p:txBody>
      </p:sp>
      <p:graphicFrame>
        <p:nvGraphicFramePr>
          <p:cNvPr id="5" name="Database"/>
          <p:cNvGraphicFramePr>
            <a:graphicFrameLocks noGrp="1"/>
          </p:cNvGraphicFramePr>
          <p:nvPr>
            <p:extLst>
              <p:ext uri="{D42A27DB-BD31-4B8C-83A1-F6EECF244321}">
                <p14:modId xmlns:p14="http://schemas.microsoft.com/office/powerpoint/2010/main" val="2110300734"/>
              </p:ext>
            </p:extLst>
          </p:nvPr>
        </p:nvGraphicFramePr>
        <p:xfrm>
          <a:off x="6545270" y="772675"/>
          <a:ext cx="2011680" cy="2194560"/>
        </p:xfrm>
        <a:graphic>
          <a:graphicData uri="http://schemas.openxmlformats.org/drawingml/2006/table">
            <a:tbl>
              <a:tblPr firstRow="1" bandRow="1">
                <a:tableStyleId>{5C22544A-7EE6-4342-B048-85BDC9FD1C3A}</a:tableStyleId>
              </a:tblPr>
              <a:tblGrid>
                <a:gridCol w="1005840"/>
                <a:gridCol w="1005840"/>
              </a:tblGrid>
              <a:tr h="229514">
                <a:tc gridSpan="2">
                  <a:txBody>
                    <a:bodyPr/>
                    <a:lstStyle/>
                    <a:p>
                      <a:pPr algn="ctr"/>
                      <a:r>
                        <a:rPr lang="en-US" sz="1800" dirty="0" smtClean="0"/>
                        <a:t>Database D</a:t>
                      </a:r>
                      <a:endParaRPr lang="en-US" sz="1800" dirty="0"/>
                    </a:p>
                  </a:txBody>
                  <a:tcPr/>
                </a:tc>
                <a:tc hMerge="1">
                  <a:txBody>
                    <a:bodyPr/>
                    <a:lstStyle/>
                    <a:p>
                      <a:endParaRPr lang="en-US" dirty="0"/>
                    </a:p>
                  </a:txBody>
                  <a:tcPr/>
                </a:tc>
              </a:tr>
              <a:tr h="274320">
                <a:tc>
                  <a:txBody>
                    <a:bodyPr/>
                    <a:lstStyle/>
                    <a:p>
                      <a:pPr algn="ctr"/>
                      <a:r>
                        <a:rPr lang="en-US" sz="1800" dirty="0" err="1" smtClean="0"/>
                        <a:t>TID</a:t>
                      </a:r>
                      <a:endParaRPr lang="en-US" sz="1800" dirty="0"/>
                    </a:p>
                  </a:txBody>
                  <a:tcPr/>
                </a:tc>
                <a:tc>
                  <a:txBody>
                    <a:bodyPr/>
                    <a:lstStyle/>
                    <a:p>
                      <a:pPr algn="ctr"/>
                      <a:r>
                        <a:rPr lang="en-US" sz="1800" dirty="0" smtClean="0"/>
                        <a:t>ITEMS</a:t>
                      </a:r>
                      <a:endParaRPr lang="en-US" sz="1800" dirty="0"/>
                    </a:p>
                  </a:txBody>
                  <a:tcPr/>
                </a:tc>
              </a:tr>
              <a:tr h="274320">
                <a:tc>
                  <a:txBody>
                    <a:bodyPr/>
                    <a:lstStyle/>
                    <a:p>
                      <a:pPr algn="ctr"/>
                      <a:r>
                        <a:rPr lang="en-US" sz="1800" dirty="0" smtClean="0"/>
                        <a:t>100</a:t>
                      </a:r>
                      <a:endParaRPr lang="en-US" sz="1800" dirty="0"/>
                    </a:p>
                  </a:txBody>
                  <a:tcPr/>
                </a:tc>
                <a:tc>
                  <a:txBody>
                    <a:bodyPr/>
                    <a:lstStyle/>
                    <a:p>
                      <a:pPr algn="ctr"/>
                      <a:r>
                        <a:rPr lang="en-US" sz="1800" dirty="0" err="1" smtClean="0"/>
                        <a:t>ACD</a:t>
                      </a:r>
                      <a:endParaRPr lang="en-US" sz="1800" dirty="0"/>
                    </a:p>
                  </a:txBody>
                  <a:tcPr/>
                </a:tc>
              </a:tr>
              <a:tr h="274320">
                <a:tc>
                  <a:txBody>
                    <a:bodyPr/>
                    <a:lstStyle/>
                    <a:p>
                      <a:pPr algn="ctr"/>
                      <a:r>
                        <a:rPr lang="en-US" sz="1800" dirty="0" smtClean="0"/>
                        <a:t>200</a:t>
                      </a:r>
                      <a:endParaRPr lang="en-US" sz="1800" dirty="0"/>
                    </a:p>
                  </a:txBody>
                  <a:tcPr/>
                </a:tc>
                <a:tc>
                  <a:txBody>
                    <a:bodyPr/>
                    <a:lstStyle/>
                    <a:p>
                      <a:pPr algn="ctr"/>
                      <a:r>
                        <a:rPr lang="en-US" sz="1800" dirty="0" smtClean="0"/>
                        <a:t>BCE</a:t>
                      </a:r>
                      <a:endParaRPr lang="en-US" sz="1800" dirty="0"/>
                    </a:p>
                  </a:txBody>
                  <a:tcPr/>
                </a:tc>
              </a:tr>
              <a:tr h="274320">
                <a:tc>
                  <a:txBody>
                    <a:bodyPr/>
                    <a:lstStyle/>
                    <a:p>
                      <a:pPr algn="ctr"/>
                      <a:r>
                        <a:rPr lang="en-US" sz="1800" dirty="0" smtClean="0"/>
                        <a:t>300</a:t>
                      </a:r>
                      <a:endParaRPr lang="en-US" sz="1800" dirty="0"/>
                    </a:p>
                  </a:txBody>
                  <a:tcPr/>
                </a:tc>
                <a:tc>
                  <a:txBody>
                    <a:bodyPr/>
                    <a:lstStyle/>
                    <a:p>
                      <a:pPr algn="ctr"/>
                      <a:r>
                        <a:rPr lang="en-US" sz="1800" dirty="0" err="1" smtClean="0"/>
                        <a:t>ABCE</a:t>
                      </a:r>
                      <a:endParaRPr lang="en-US" sz="1800" dirty="0"/>
                    </a:p>
                  </a:txBody>
                  <a:tcPr/>
                </a:tc>
              </a:tr>
              <a:tr h="274320">
                <a:tc>
                  <a:txBody>
                    <a:bodyPr/>
                    <a:lstStyle/>
                    <a:p>
                      <a:pPr algn="ctr"/>
                      <a:r>
                        <a:rPr lang="en-US" sz="1800" dirty="0" smtClean="0"/>
                        <a:t>400</a:t>
                      </a:r>
                      <a:endParaRPr lang="en-US" sz="1800" dirty="0"/>
                    </a:p>
                  </a:txBody>
                  <a:tcPr/>
                </a:tc>
                <a:tc>
                  <a:txBody>
                    <a:bodyPr/>
                    <a:lstStyle/>
                    <a:p>
                      <a:pPr algn="ctr"/>
                      <a:r>
                        <a:rPr lang="en-US" sz="1800" dirty="0" smtClean="0"/>
                        <a:t>BE</a:t>
                      </a:r>
                      <a:endParaRPr lang="en-US" sz="1800" dirty="0"/>
                    </a:p>
                  </a:txBody>
                  <a:tcPr/>
                </a:tc>
              </a:tr>
            </a:tbl>
          </a:graphicData>
        </a:graphic>
      </p:graphicFrame>
      <p:sp>
        <p:nvSpPr>
          <p:cNvPr id="6" name="Rectangle 5"/>
          <p:cNvSpPr/>
          <p:nvPr/>
        </p:nvSpPr>
        <p:spPr>
          <a:xfrm>
            <a:off x="3008195" y="2866138"/>
            <a:ext cx="1138425" cy="379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01101</a:t>
            </a:r>
            <a:endParaRPr lang="en-US" dirty="0"/>
          </a:p>
        </p:txBody>
      </p:sp>
      <p:sp>
        <p:nvSpPr>
          <p:cNvPr id="7" name="Rectangle 6"/>
          <p:cNvSpPr/>
          <p:nvPr/>
        </p:nvSpPr>
        <p:spPr>
          <a:xfrm>
            <a:off x="3011987" y="4036159"/>
            <a:ext cx="1138425" cy="379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11101</a:t>
            </a:r>
            <a:endParaRPr lang="en-US" dirty="0"/>
          </a:p>
        </p:txBody>
      </p:sp>
      <p:sp>
        <p:nvSpPr>
          <p:cNvPr id="8" name="Rectangle 7"/>
          <p:cNvSpPr/>
          <p:nvPr/>
        </p:nvSpPr>
        <p:spPr>
          <a:xfrm>
            <a:off x="3011783" y="5098690"/>
            <a:ext cx="1138425" cy="379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01001</a:t>
            </a:r>
            <a:endParaRPr lang="en-US" dirty="0"/>
          </a:p>
        </p:txBody>
      </p:sp>
      <p:sp>
        <p:nvSpPr>
          <p:cNvPr id="9" name="Rectangle 8"/>
          <p:cNvSpPr/>
          <p:nvPr/>
        </p:nvSpPr>
        <p:spPr>
          <a:xfrm>
            <a:off x="891092" y="1711154"/>
            <a:ext cx="1138425" cy="379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01001</a:t>
            </a:r>
            <a:endParaRPr lang="en-US" dirty="0"/>
          </a:p>
        </p:txBody>
      </p:sp>
      <p:sp>
        <p:nvSpPr>
          <p:cNvPr id="10" name="Diamond 9"/>
          <p:cNvSpPr/>
          <p:nvPr/>
        </p:nvSpPr>
        <p:spPr>
          <a:xfrm>
            <a:off x="3047876" y="2171476"/>
            <a:ext cx="1066647" cy="3794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Match?</a:t>
            </a:r>
            <a:endParaRPr lang="en-US" sz="800" dirty="0"/>
          </a:p>
        </p:txBody>
      </p:sp>
      <p:sp>
        <p:nvSpPr>
          <p:cNvPr id="16" name="Right Arrow 15"/>
          <p:cNvSpPr/>
          <p:nvPr/>
        </p:nvSpPr>
        <p:spPr>
          <a:xfrm>
            <a:off x="1460305" y="2269020"/>
            <a:ext cx="1555844" cy="189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1460305" y="3523868"/>
            <a:ext cx="1555844" cy="189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1460305" y="4662293"/>
            <a:ext cx="1555844" cy="189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1384410" y="5800718"/>
            <a:ext cx="1640750" cy="189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1384410" y="2090629"/>
            <a:ext cx="227685" cy="3710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p:cNvSpPr/>
          <p:nvPr/>
        </p:nvSpPr>
        <p:spPr>
          <a:xfrm>
            <a:off x="3047876" y="3428999"/>
            <a:ext cx="1066647" cy="3794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Match?</a:t>
            </a:r>
            <a:endParaRPr lang="en-US" sz="800" dirty="0"/>
          </a:p>
        </p:txBody>
      </p:sp>
      <p:sp>
        <p:nvSpPr>
          <p:cNvPr id="22" name="Diamond 21"/>
          <p:cNvSpPr/>
          <p:nvPr/>
        </p:nvSpPr>
        <p:spPr>
          <a:xfrm>
            <a:off x="3047876" y="4567424"/>
            <a:ext cx="1066647" cy="3794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Match?</a:t>
            </a:r>
            <a:endParaRPr lang="en-US" sz="800" dirty="0"/>
          </a:p>
        </p:txBody>
      </p:sp>
      <p:sp>
        <p:nvSpPr>
          <p:cNvPr id="23" name="Diamond 22"/>
          <p:cNvSpPr/>
          <p:nvPr/>
        </p:nvSpPr>
        <p:spPr>
          <a:xfrm>
            <a:off x="3047876" y="5705849"/>
            <a:ext cx="1066647" cy="3794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Match?</a:t>
            </a:r>
            <a:endParaRPr lang="en-US" sz="800" dirty="0"/>
          </a:p>
        </p:txBody>
      </p:sp>
      <p:sp>
        <p:nvSpPr>
          <p:cNvPr id="26" name="Down Arrow 25"/>
          <p:cNvSpPr/>
          <p:nvPr/>
        </p:nvSpPr>
        <p:spPr>
          <a:xfrm>
            <a:off x="3543251" y="2024942"/>
            <a:ext cx="75895" cy="75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a:off x="3543251" y="3285746"/>
            <a:ext cx="75895" cy="75894"/>
          </a:xfrm>
          <a:prstGeom prst="downArrow">
            <a:avLst>
              <a:gd name="adj1" fmla="val 4999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a:off x="3543049" y="4453582"/>
            <a:ext cx="75895" cy="75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3543251" y="5570766"/>
            <a:ext cx="75895" cy="75895"/>
          </a:xfrm>
          <a:prstGeom prst="downArrow">
            <a:avLst>
              <a:gd name="adj1" fmla="val 1653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1448422" y="1379836"/>
            <a:ext cx="75895" cy="2656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255054" y="3011576"/>
            <a:ext cx="1138425" cy="99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bit Half</a:t>
            </a:r>
          </a:p>
          <a:p>
            <a:pPr algn="ctr"/>
            <a:r>
              <a:rPr lang="en-US" dirty="0" smtClean="0"/>
              <a:t>Adder</a:t>
            </a:r>
            <a:endParaRPr lang="en-US" dirty="0"/>
          </a:p>
        </p:txBody>
      </p:sp>
      <p:sp>
        <p:nvSpPr>
          <p:cNvPr id="32" name="Rectangle 31"/>
          <p:cNvSpPr/>
          <p:nvPr/>
        </p:nvSpPr>
        <p:spPr>
          <a:xfrm>
            <a:off x="7000640" y="3808474"/>
            <a:ext cx="1138425" cy="99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bit</a:t>
            </a:r>
          </a:p>
          <a:p>
            <a:pPr algn="ctr"/>
            <a:r>
              <a:rPr lang="en-US" dirty="0" smtClean="0"/>
              <a:t>Half</a:t>
            </a:r>
          </a:p>
          <a:p>
            <a:pPr algn="ctr"/>
            <a:r>
              <a:rPr lang="en-US" dirty="0" smtClean="0"/>
              <a:t>Adder</a:t>
            </a:r>
            <a:endParaRPr lang="en-US" dirty="0"/>
          </a:p>
        </p:txBody>
      </p:sp>
      <p:cxnSp>
        <p:nvCxnSpPr>
          <p:cNvPr id="34" name="Straight Arrow Connector 33"/>
          <p:cNvCxnSpPr/>
          <p:nvPr/>
        </p:nvCxnSpPr>
        <p:spPr>
          <a:xfrm>
            <a:off x="4723790" y="3277210"/>
            <a:ext cx="531265"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723790" y="2354372"/>
            <a:ext cx="0" cy="922839"/>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114523" y="2354372"/>
            <a:ext cx="609267" cy="2"/>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135501" y="3619728"/>
            <a:ext cx="1119554"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225003" y="4447867"/>
            <a:ext cx="1138425" cy="998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bit Half</a:t>
            </a:r>
          </a:p>
          <a:p>
            <a:pPr algn="ctr"/>
            <a:r>
              <a:rPr lang="en-US" dirty="0" smtClean="0"/>
              <a:t>Adder</a:t>
            </a:r>
            <a:endParaRPr lang="en-US" dirty="0"/>
          </a:p>
        </p:txBody>
      </p:sp>
      <p:cxnSp>
        <p:nvCxnSpPr>
          <p:cNvPr id="49" name="Straight Arrow Connector 48"/>
          <p:cNvCxnSpPr/>
          <p:nvPr/>
        </p:nvCxnSpPr>
        <p:spPr>
          <a:xfrm>
            <a:off x="4114523" y="4755278"/>
            <a:ext cx="1104998"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459935" y="5174585"/>
            <a:ext cx="78242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135501" y="5895587"/>
            <a:ext cx="360604" cy="0"/>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461535" y="5171735"/>
            <a:ext cx="0" cy="723852"/>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137815" y="2024942"/>
            <a:ext cx="417422" cy="369332"/>
          </a:xfrm>
          <a:prstGeom prst="rect">
            <a:avLst/>
          </a:prstGeom>
          <a:noFill/>
        </p:spPr>
        <p:txBody>
          <a:bodyPr wrap="square" rtlCol="0">
            <a:spAutoFit/>
          </a:bodyPr>
          <a:lstStyle/>
          <a:p>
            <a:r>
              <a:rPr lang="en-US" dirty="0" smtClean="0"/>
              <a:t>0</a:t>
            </a:r>
            <a:endParaRPr lang="en-US" dirty="0"/>
          </a:p>
        </p:txBody>
      </p:sp>
      <p:sp>
        <p:nvSpPr>
          <p:cNvPr id="78" name="TextBox 77"/>
          <p:cNvSpPr txBox="1"/>
          <p:nvPr/>
        </p:nvSpPr>
        <p:spPr>
          <a:xfrm>
            <a:off x="4150412" y="3277210"/>
            <a:ext cx="417422" cy="369332"/>
          </a:xfrm>
          <a:prstGeom prst="rect">
            <a:avLst/>
          </a:prstGeom>
          <a:noFill/>
        </p:spPr>
        <p:txBody>
          <a:bodyPr wrap="square" rtlCol="0">
            <a:spAutoFit/>
          </a:bodyPr>
          <a:lstStyle/>
          <a:p>
            <a:r>
              <a:rPr lang="en-US" dirty="0" smtClean="0"/>
              <a:t>1</a:t>
            </a:r>
            <a:endParaRPr lang="en-US" dirty="0"/>
          </a:p>
        </p:txBody>
      </p:sp>
      <p:sp>
        <p:nvSpPr>
          <p:cNvPr id="79" name="TextBox 78"/>
          <p:cNvSpPr txBox="1"/>
          <p:nvPr/>
        </p:nvSpPr>
        <p:spPr>
          <a:xfrm>
            <a:off x="4164458" y="4466609"/>
            <a:ext cx="417422" cy="369332"/>
          </a:xfrm>
          <a:prstGeom prst="rect">
            <a:avLst/>
          </a:prstGeom>
          <a:noFill/>
        </p:spPr>
        <p:txBody>
          <a:bodyPr wrap="square" rtlCol="0">
            <a:spAutoFit/>
          </a:bodyPr>
          <a:lstStyle/>
          <a:p>
            <a:r>
              <a:rPr lang="en-US" dirty="0" smtClean="0"/>
              <a:t>1</a:t>
            </a:r>
            <a:endParaRPr lang="en-US" dirty="0"/>
          </a:p>
        </p:txBody>
      </p:sp>
      <p:sp>
        <p:nvSpPr>
          <p:cNvPr id="81" name="TextBox 80"/>
          <p:cNvSpPr txBox="1"/>
          <p:nvPr/>
        </p:nvSpPr>
        <p:spPr>
          <a:xfrm>
            <a:off x="4135501" y="5581980"/>
            <a:ext cx="417422" cy="369332"/>
          </a:xfrm>
          <a:prstGeom prst="rect">
            <a:avLst/>
          </a:prstGeom>
          <a:noFill/>
        </p:spPr>
        <p:txBody>
          <a:bodyPr wrap="square" rtlCol="0">
            <a:spAutoFit/>
          </a:bodyPr>
          <a:lstStyle/>
          <a:p>
            <a:r>
              <a:rPr lang="en-US" dirty="0" smtClean="0"/>
              <a:t>1</a:t>
            </a:r>
            <a:endParaRPr lang="en-US" dirty="0"/>
          </a:p>
        </p:txBody>
      </p:sp>
      <p:cxnSp>
        <p:nvCxnSpPr>
          <p:cNvPr id="82" name="Straight Arrow Connector 81"/>
          <p:cNvCxnSpPr/>
          <p:nvPr/>
        </p:nvCxnSpPr>
        <p:spPr>
          <a:xfrm>
            <a:off x="6393479" y="3884370"/>
            <a:ext cx="531265"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17247" y="4651275"/>
            <a:ext cx="531265"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450400" y="3460089"/>
            <a:ext cx="702030" cy="369332"/>
          </a:xfrm>
          <a:prstGeom prst="rect">
            <a:avLst/>
          </a:prstGeom>
          <a:noFill/>
        </p:spPr>
        <p:txBody>
          <a:bodyPr wrap="square" rtlCol="0">
            <a:spAutoFit/>
          </a:bodyPr>
          <a:lstStyle/>
          <a:p>
            <a:r>
              <a:rPr lang="en-US" dirty="0" smtClean="0"/>
              <a:t>01</a:t>
            </a:r>
            <a:endParaRPr lang="en-US" dirty="0"/>
          </a:p>
        </p:txBody>
      </p:sp>
      <p:sp>
        <p:nvSpPr>
          <p:cNvPr id="85" name="TextBox 84"/>
          <p:cNvSpPr txBox="1"/>
          <p:nvPr/>
        </p:nvSpPr>
        <p:spPr>
          <a:xfrm>
            <a:off x="6417247" y="4292961"/>
            <a:ext cx="702030" cy="369332"/>
          </a:xfrm>
          <a:prstGeom prst="rect">
            <a:avLst/>
          </a:prstGeom>
          <a:noFill/>
        </p:spPr>
        <p:txBody>
          <a:bodyPr wrap="square" rtlCol="0">
            <a:spAutoFit/>
          </a:bodyPr>
          <a:lstStyle/>
          <a:p>
            <a:r>
              <a:rPr lang="en-US" dirty="0" smtClean="0"/>
              <a:t>10</a:t>
            </a:r>
            <a:endParaRPr lang="en-US" dirty="0"/>
          </a:p>
        </p:txBody>
      </p:sp>
      <p:cxnSp>
        <p:nvCxnSpPr>
          <p:cNvPr id="86" name="Straight Arrow Connector 85"/>
          <p:cNvCxnSpPr/>
          <p:nvPr/>
        </p:nvCxnSpPr>
        <p:spPr>
          <a:xfrm>
            <a:off x="8139065" y="4307505"/>
            <a:ext cx="531265"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8139065" y="3924310"/>
            <a:ext cx="702030" cy="369332"/>
          </a:xfrm>
          <a:prstGeom prst="rect">
            <a:avLst/>
          </a:prstGeom>
          <a:noFill/>
        </p:spPr>
        <p:txBody>
          <a:bodyPr wrap="square" rtlCol="0">
            <a:spAutoFit/>
          </a:bodyPr>
          <a:lstStyle/>
          <a:p>
            <a:r>
              <a:rPr lang="en-US" dirty="0" smtClean="0"/>
              <a:t>011</a:t>
            </a:r>
            <a:endParaRPr lang="en-US" dirty="0"/>
          </a:p>
        </p:txBody>
      </p:sp>
      <p:sp>
        <p:nvSpPr>
          <p:cNvPr id="46" name="TextBox 45"/>
          <p:cNvSpPr txBox="1"/>
          <p:nvPr/>
        </p:nvSpPr>
        <p:spPr>
          <a:xfrm>
            <a:off x="1448422" y="1140989"/>
            <a:ext cx="743228" cy="369332"/>
          </a:xfrm>
          <a:prstGeom prst="rect">
            <a:avLst/>
          </a:prstGeom>
          <a:noFill/>
        </p:spPr>
        <p:txBody>
          <a:bodyPr wrap="square" rtlCol="0">
            <a:spAutoFit/>
          </a:bodyPr>
          <a:lstStyle/>
          <a:p>
            <a:r>
              <a:rPr lang="en-US" dirty="0" smtClean="0"/>
              <a:t>{</a:t>
            </a:r>
            <a:r>
              <a:rPr lang="en-US" dirty="0" err="1" smtClean="0"/>
              <a:t>B,E</a:t>
            </a:r>
            <a:r>
              <a:rPr lang="en-US" dirty="0" smtClean="0"/>
              <a:t>}</a:t>
            </a:r>
            <a:endParaRPr lang="en-US" dirty="0"/>
          </a:p>
        </p:txBody>
      </p:sp>
    </p:spTree>
    <p:extLst>
      <p:ext uri="{BB962C8B-B14F-4D97-AF65-F5344CB8AC3E}">
        <p14:creationId xmlns:p14="http://schemas.microsoft.com/office/powerpoint/2010/main" val="647005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Verilog Code (preliminary)</a:t>
            </a:r>
            <a:endParaRPr lang="en-US" dirty="0"/>
          </a:p>
        </p:txBody>
      </p:sp>
      <p:sp>
        <p:nvSpPr>
          <p:cNvPr id="5" name="TextBox 4"/>
          <p:cNvSpPr txBox="1"/>
          <p:nvPr/>
        </p:nvSpPr>
        <p:spPr>
          <a:xfrm>
            <a:off x="321880" y="2518260"/>
            <a:ext cx="1821480" cy="369332"/>
          </a:xfrm>
          <a:prstGeom prst="rect">
            <a:avLst/>
          </a:prstGeom>
          <a:noFill/>
        </p:spPr>
        <p:txBody>
          <a:bodyPr wrap="square" rtlCol="0">
            <a:spAutoFit/>
          </a:bodyPr>
          <a:lstStyle/>
          <a:p>
            <a:r>
              <a:rPr lang="en-US" dirty="0" smtClean="0"/>
              <a:t>Click Here</a:t>
            </a:r>
            <a:endParaRPr lang="en-US" dirty="0"/>
          </a:p>
        </p:txBody>
      </p:sp>
      <p:sp>
        <p:nvSpPr>
          <p:cNvPr id="6" name="Right Arrow 5"/>
          <p:cNvSpPr/>
          <p:nvPr/>
        </p:nvSpPr>
        <p:spPr>
          <a:xfrm>
            <a:off x="321880" y="3049525"/>
            <a:ext cx="1821480" cy="758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a:hlinkClick r:id="" action="ppaction://ole?verb=0"/>
          </p:cNvPr>
          <p:cNvGraphicFramePr>
            <a:graphicFrameLocks noChangeAspect="1"/>
          </p:cNvGraphicFramePr>
          <p:nvPr>
            <p:extLst>
              <p:ext uri="{D42A27DB-BD31-4B8C-83A1-F6EECF244321}">
                <p14:modId xmlns:p14="http://schemas.microsoft.com/office/powerpoint/2010/main" val="2929648405"/>
              </p:ext>
            </p:extLst>
          </p:nvPr>
        </p:nvGraphicFramePr>
        <p:xfrm>
          <a:off x="2438400" y="1219200"/>
          <a:ext cx="5759450" cy="5178425"/>
        </p:xfrm>
        <a:graphic>
          <a:graphicData uri="http://schemas.openxmlformats.org/presentationml/2006/ole">
            <mc:AlternateContent xmlns:mc="http://schemas.openxmlformats.org/markup-compatibility/2006">
              <mc:Choice xmlns:v="urn:schemas-microsoft-com:vml" Requires="v">
                <p:oleObj spid="_x0000_s4106" name="Acrobat Document" r:id="rId3" imgW="10051560" imgH="9046080" progId="AcroExch.Document.11">
                  <p:embed/>
                </p:oleObj>
              </mc:Choice>
              <mc:Fallback>
                <p:oleObj name="Acrobat Document" r:id="rId3" imgW="10051560" imgH="9046080" progId="AcroExch.Document.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219200"/>
                        <a:ext cx="5759450" cy="517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06250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Circuit from </a:t>
            </a:r>
            <a:r>
              <a:rPr lang="en-US" dirty="0" err="1" smtClean="0"/>
              <a:t>Quartus</a:t>
            </a:r>
            <a:r>
              <a:rPr lang="en-US" dirty="0" smtClean="0"/>
              <a:t> RTL viewer</a:t>
            </a:r>
            <a:endParaRPr lang="en-US" dirty="0"/>
          </a:p>
        </p:txBody>
      </p:sp>
      <p:sp>
        <p:nvSpPr>
          <p:cNvPr id="5" name="TextBox 4"/>
          <p:cNvSpPr txBox="1"/>
          <p:nvPr/>
        </p:nvSpPr>
        <p:spPr>
          <a:xfrm>
            <a:off x="321880" y="2518260"/>
            <a:ext cx="1821480" cy="369332"/>
          </a:xfrm>
          <a:prstGeom prst="rect">
            <a:avLst/>
          </a:prstGeom>
          <a:noFill/>
        </p:spPr>
        <p:txBody>
          <a:bodyPr wrap="square" rtlCol="0">
            <a:spAutoFit/>
          </a:bodyPr>
          <a:lstStyle/>
          <a:p>
            <a:r>
              <a:rPr lang="en-US" dirty="0" smtClean="0"/>
              <a:t>Click Here</a:t>
            </a:r>
            <a:endParaRPr lang="en-US" dirty="0"/>
          </a:p>
        </p:txBody>
      </p:sp>
      <p:sp>
        <p:nvSpPr>
          <p:cNvPr id="6" name="Right Arrow 5"/>
          <p:cNvSpPr/>
          <p:nvPr/>
        </p:nvSpPr>
        <p:spPr>
          <a:xfrm>
            <a:off x="321880" y="3049525"/>
            <a:ext cx="1821480" cy="758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p:cNvGraphicFramePr>
            <a:graphicFrameLocks noChangeAspect="1"/>
          </p:cNvGraphicFramePr>
          <p:nvPr/>
        </p:nvGraphicFramePr>
        <p:xfrm>
          <a:off x="2978205" y="1152150"/>
          <a:ext cx="3890963" cy="4933950"/>
        </p:xfrm>
        <a:graphic>
          <a:graphicData uri="http://schemas.openxmlformats.org/presentationml/2006/ole">
            <mc:AlternateContent xmlns:mc="http://schemas.openxmlformats.org/markup-compatibility/2006">
              <mc:Choice xmlns:v="urn:schemas-microsoft-com:vml" Requires="v">
                <p:oleObj spid="_x0000_s5128" name="Acrobat Document" r:id="rId3" imgW="3890726" imgH="4934579" progId="AcroExch.Document.11">
                  <p:embed/>
                </p:oleObj>
              </mc:Choice>
              <mc:Fallback>
                <p:oleObj name="Acrobat Document" r:id="rId3" imgW="3890726" imgH="4934579" progId="AcroExch.Document.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8205" y="1152150"/>
                        <a:ext cx="3890963" cy="493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54655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a:t>
            </a:r>
            <a:r>
              <a:rPr lang="en-US" dirty="0" smtClean="0"/>
              <a:t>dentified an FPGA platform.  Altera University </a:t>
            </a:r>
            <a:r>
              <a:rPr lang="en-US" dirty="0" smtClean="0">
                <a:hlinkClick r:id="rId2"/>
              </a:rPr>
              <a:t>DE1</a:t>
            </a:r>
            <a:r>
              <a:rPr lang="en-US" dirty="0" smtClean="0"/>
              <a:t> board.</a:t>
            </a:r>
          </a:p>
          <a:p>
            <a:r>
              <a:rPr lang="en-US" dirty="0" smtClean="0"/>
              <a:t>Prototype Algorithm(s).</a:t>
            </a:r>
          </a:p>
          <a:p>
            <a:r>
              <a:rPr lang="en-US" dirty="0" smtClean="0">
                <a:hlinkClick r:id="rId3"/>
              </a:rPr>
              <a:t>Identify appropriate benchmark database. </a:t>
            </a:r>
            <a:r>
              <a:rPr lang="en-US" dirty="0" smtClean="0"/>
              <a:t> Baker and </a:t>
            </a:r>
            <a:r>
              <a:rPr lang="en-US" dirty="0" err="1" smtClean="0"/>
              <a:t>Prasanna</a:t>
            </a:r>
            <a:r>
              <a:rPr lang="en-US" dirty="0" smtClean="0"/>
              <a:t> </a:t>
            </a:r>
            <a:r>
              <a:rPr lang="en-US" dirty="0"/>
              <a:t>use the T40I10D100K (15 MB) and </a:t>
            </a:r>
            <a:r>
              <a:rPr lang="en-US" dirty="0" smtClean="0"/>
              <a:t>10I4D100k </a:t>
            </a:r>
            <a:r>
              <a:rPr lang="en-US" dirty="0"/>
              <a:t>(</a:t>
            </a:r>
            <a:r>
              <a:rPr lang="en-US" dirty="0" smtClean="0"/>
              <a:t>4MB</a:t>
            </a:r>
            <a:r>
              <a:rPr lang="en-US" dirty="0"/>
              <a:t>) </a:t>
            </a:r>
            <a:r>
              <a:rPr lang="en-US" dirty="0" smtClean="0"/>
              <a:t>datasets.</a:t>
            </a:r>
          </a:p>
          <a:p>
            <a:r>
              <a:rPr lang="en-US" dirty="0" smtClean="0"/>
              <a:t>Benchmark Algorithm.</a:t>
            </a:r>
            <a:endParaRPr lang="en-US" dirty="0"/>
          </a:p>
        </p:txBody>
      </p:sp>
      <p:sp>
        <p:nvSpPr>
          <p:cNvPr id="3" name="Title 2"/>
          <p:cNvSpPr>
            <a:spLocks noGrp="1"/>
          </p:cNvSpPr>
          <p:nvPr>
            <p:ph type="title"/>
          </p:nvPr>
        </p:nvSpPr>
        <p:spPr/>
        <p:txBody>
          <a:bodyPr/>
          <a:lstStyle/>
          <a:p>
            <a:r>
              <a:rPr lang="en-US" dirty="0" smtClean="0"/>
              <a:t>Methodology</a:t>
            </a:r>
            <a:endParaRPr lang="en-US" dirty="0"/>
          </a:p>
        </p:txBody>
      </p:sp>
    </p:spTree>
    <p:extLst>
      <p:ext uri="{BB962C8B-B14F-4D97-AF65-F5344CB8AC3E}">
        <p14:creationId xmlns:p14="http://schemas.microsoft.com/office/powerpoint/2010/main" val="932846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Altera DE1 University FPGA demo board</a:t>
            </a:r>
            <a:endParaRPr lang="en-US" dirty="0"/>
          </a:p>
        </p:txBody>
      </p:sp>
      <p:pic>
        <p:nvPicPr>
          <p:cNvPr id="3074" name="Picture 2" descr="http://users.ece.gatech.edu/~hamblen/DE1/D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3144" y="1303940"/>
            <a:ext cx="6758560" cy="500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931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err="1"/>
              <a:t>Agrawal</a:t>
            </a:r>
            <a:r>
              <a:rPr lang="en-US" dirty="0"/>
              <a:t>, R., &amp; </a:t>
            </a:r>
            <a:r>
              <a:rPr lang="en-US" dirty="0" err="1"/>
              <a:t>Srikant</a:t>
            </a:r>
            <a:r>
              <a:rPr lang="en-US" dirty="0"/>
              <a:t>, R. (1994, September). Fast algorithms for mining association rules. In </a:t>
            </a:r>
            <a:r>
              <a:rPr lang="en-US" i="1" dirty="0"/>
              <a:t>Proc. 20th Int. Conf. Very Large Data Bases, </a:t>
            </a:r>
            <a:r>
              <a:rPr lang="en-US" i="1" dirty="0" err="1"/>
              <a:t>VLDB</a:t>
            </a:r>
            <a:r>
              <a:rPr lang="en-US" dirty="0"/>
              <a:t> Vol. 1215, pp. 487-499.</a:t>
            </a:r>
          </a:p>
          <a:p>
            <a:r>
              <a:rPr lang="en-US" dirty="0"/>
              <a:t>Baker, Z. K., &amp; </a:t>
            </a:r>
            <a:r>
              <a:rPr lang="en-US" dirty="0" err="1"/>
              <a:t>Prasanna</a:t>
            </a:r>
            <a:r>
              <a:rPr lang="en-US" dirty="0"/>
              <a:t>, V. K. (2005, April). Efficient hardware data mining with the Apriori algorithm on </a:t>
            </a:r>
            <a:r>
              <a:rPr lang="en-US" dirty="0" err="1"/>
              <a:t>FPGAs</a:t>
            </a:r>
            <a:r>
              <a:rPr lang="en-US" dirty="0"/>
              <a:t>. In </a:t>
            </a:r>
            <a:r>
              <a:rPr lang="en-US" i="1" dirty="0"/>
              <a:t>Field-Programmable Custom Computing Machines, 2005. </a:t>
            </a:r>
            <a:r>
              <a:rPr lang="en-US" i="1" dirty="0" err="1"/>
              <a:t>FCCM</a:t>
            </a:r>
            <a:r>
              <a:rPr lang="en-US" i="1" dirty="0"/>
              <a:t> 2005. 13th Annual IEEE Symposium on</a:t>
            </a:r>
            <a:r>
              <a:rPr lang="en-US" dirty="0"/>
              <a:t> pp. 3-12. IEEE.</a:t>
            </a:r>
          </a:p>
          <a:p>
            <a:r>
              <a:rPr lang="en-US" dirty="0" err="1" smtClean="0"/>
              <a:t>Savasere</a:t>
            </a:r>
            <a:r>
              <a:rPr lang="en-US" dirty="0" smtClean="0"/>
              <a:t> </a:t>
            </a:r>
            <a:r>
              <a:rPr lang="en-US" dirty="0"/>
              <a:t>A., </a:t>
            </a:r>
            <a:r>
              <a:rPr lang="en-US" dirty="0" err="1"/>
              <a:t>Omiecinski</a:t>
            </a:r>
            <a:r>
              <a:rPr lang="en-US" dirty="0"/>
              <a:t> E., &amp; </a:t>
            </a:r>
            <a:r>
              <a:rPr lang="en-US" dirty="0" err="1"/>
              <a:t>Navathe</a:t>
            </a:r>
            <a:r>
              <a:rPr lang="en-US" dirty="0"/>
              <a:t> S. (Sept., 1995). An efficient algorithm for mining association rules in large databases. </a:t>
            </a:r>
            <a:r>
              <a:rPr lang="en-US" i="1" dirty="0"/>
              <a:t>International Conf. Very Large </a:t>
            </a:r>
            <a:r>
              <a:rPr lang="en-US" i="1" dirty="0" err="1"/>
              <a:t>DataBases</a:t>
            </a:r>
            <a:r>
              <a:rPr lang="en-US" i="1" dirty="0"/>
              <a:t> VLDB’95</a:t>
            </a:r>
            <a:r>
              <a:rPr lang="en-US" dirty="0"/>
              <a:t>, pp. 432–443, Zurich, Switzerland.</a:t>
            </a:r>
          </a:p>
          <a:p>
            <a:r>
              <a:rPr lang="en-US" dirty="0"/>
              <a:t>Singh, D. (2012). Implementing FPGA design with the </a:t>
            </a:r>
            <a:r>
              <a:rPr lang="en-US" dirty="0" err="1"/>
              <a:t>OpenCL</a:t>
            </a:r>
            <a:r>
              <a:rPr lang="en-US" dirty="0"/>
              <a:t> standard. </a:t>
            </a:r>
            <a:r>
              <a:rPr lang="en-US" i="1" dirty="0"/>
              <a:t>Altera whitepaper</a:t>
            </a:r>
            <a:r>
              <a:rPr lang="en-US" dirty="0"/>
              <a:t>. </a:t>
            </a:r>
          </a:p>
          <a:p>
            <a:r>
              <a:rPr lang="en-US" dirty="0"/>
              <a:t>Sun, S., &amp; </a:t>
            </a:r>
            <a:r>
              <a:rPr lang="en-US" dirty="0" err="1"/>
              <a:t>Zambreno</a:t>
            </a:r>
            <a:r>
              <a:rPr lang="en-US" dirty="0"/>
              <a:t>, J. (2011). Design and analysis of a reconfigurable platform for frequent pattern mining. </a:t>
            </a:r>
            <a:r>
              <a:rPr lang="en-US" i="1" dirty="0"/>
              <a:t>Parallel and Distributed Systems, IEEE Transactions on</a:t>
            </a:r>
            <a:r>
              <a:rPr lang="en-US" dirty="0"/>
              <a:t>, </a:t>
            </a:r>
            <a:r>
              <a:rPr lang="en-US" i="1" dirty="0"/>
              <a:t>22</a:t>
            </a:r>
            <a:r>
              <a:rPr lang="en-US" dirty="0"/>
              <a:t>(9), pp. 1497-1505.</a:t>
            </a:r>
          </a:p>
          <a:p>
            <a:r>
              <a:rPr lang="en-US" dirty="0" err="1" smtClean="0"/>
              <a:t>Wur</a:t>
            </a:r>
            <a:r>
              <a:rPr lang="en-US" dirty="0"/>
              <a:t>, S. Y., &amp; </a:t>
            </a:r>
            <a:r>
              <a:rPr lang="en-US" dirty="0" err="1"/>
              <a:t>Leu</a:t>
            </a:r>
            <a:r>
              <a:rPr lang="en-US" dirty="0"/>
              <a:t>, Y. (1999). An effective Boolean algorithm for mining association rules in large databases. In </a:t>
            </a:r>
            <a:r>
              <a:rPr lang="en-US" i="1" dirty="0"/>
              <a:t>Database Systems for Advanced Applications, 1999. Proceedings., 6th International Conference on</a:t>
            </a:r>
            <a:r>
              <a:rPr lang="en-US" dirty="0"/>
              <a:t>, pp. 179-186. IEEE.</a:t>
            </a:r>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82340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addy\Desktop\stratix IV architecture.jpg"/>
          <p:cNvPicPr>
            <a:picLocks noChangeAspect="1" noChangeArrowheads="1"/>
          </p:cNvPicPr>
          <p:nvPr/>
        </p:nvPicPr>
        <p:blipFill>
          <a:blip r:embed="rId2" cstate="print">
            <a:extLst>
              <a:ext uri="{28A0092B-C50C-407E-A947-70E740481C1C}">
                <a14:useLocalDpi xmlns:a14="http://schemas.microsoft.com/office/drawing/2010/main" val="0"/>
              </a:ext>
            </a:extLst>
          </a:blip>
          <a:srcRect b="7013"/>
          <a:stretch>
            <a:fillRect/>
          </a:stretch>
        </p:blipFill>
        <p:spPr bwMode="auto">
          <a:xfrm>
            <a:off x="685800" y="1371601"/>
            <a:ext cx="7982768" cy="45619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smtClean="0"/>
              <a:t>Field Programmable Gate Array (FPGA) on chip resources</a:t>
            </a:r>
            <a:endParaRPr lang="en-US" dirty="0"/>
          </a:p>
        </p:txBody>
      </p:sp>
      <p:sp>
        <p:nvSpPr>
          <p:cNvPr id="5" name="Rectangle 4"/>
          <p:cNvSpPr/>
          <p:nvPr/>
        </p:nvSpPr>
        <p:spPr>
          <a:xfrm>
            <a:off x="6705600" y="4267200"/>
            <a:ext cx="1828800" cy="1524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781504" y="4343400"/>
            <a:ext cx="1600496" cy="685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906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Range of Parallel Computation Technologies</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209800"/>
            <a:ext cx="7620000" cy="2895600"/>
          </a:xfrm>
          <a:prstGeom prst="rect">
            <a:avLst/>
          </a:prstGeom>
          <a:noFill/>
          <a:ln>
            <a:noFill/>
          </a:ln>
        </p:spPr>
      </p:pic>
    </p:spTree>
    <p:extLst>
      <p:ext uri="{BB962C8B-B14F-4D97-AF65-F5344CB8AC3E}">
        <p14:creationId xmlns:p14="http://schemas.microsoft.com/office/powerpoint/2010/main" val="1418738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362200"/>
            <a:ext cx="8229600" cy="2438400"/>
          </a:xfrm>
        </p:spPr>
        <p:txBody>
          <a:bodyPr/>
          <a:lstStyle/>
          <a:p>
            <a:r>
              <a:rPr lang="en-US" dirty="0"/>
              <a:t>“One advantage that </a:t>
            </a:r>
            <a:r>
              <a:rPr lang="en-US" dirty="0" err="1"/>
              <a:t>FPGAs</a:t>
            </a:r>
            <a:r>
              <a:rPr lang="en-US" dirty="0"/>
              <a:t> have over traditional </a:t>
            </a:r>
            <a:r>
              <a:rPr lang="en-US" dirty="0" smtClean="0"/>
              <a:t>computing platforms </a:t>
            </a:r>
            <a:r>
              <a:rPr lang="en-US" dirty="0"/>
              <a:t>is the ability to parallelize algorithms at </a:t>
            </a:r>
            <a:r>
              <a:rPr lang="en-US" dirty="0" smtClean="0"/>
              <a:t>the operand-level </a:t>
            </a:r>
            <a:r>
              <a:rPr lang="en-US" dirty="0"/>
              <a:t>granularity, as opposed to the </a:t>
            </a:r>
            <a:r>
              <a:rPr lang="en-US" dirty="0" smtClean="0"/>
              <a:t>module-level or </a:t>
            </a:r>
            <a:r>
              <a:rPr lang="en-US" dirty="0"/>
              <a:t>higher</a:t>
            </a:r>
            <a:r>
              <a:rPr lang="en-US" dirty="0" smtClean="0"/>
              <a:t>.”</a:t>
            </a:r>
            <a:r>
              <a:rPr lang="en-US" dirty="0"/>
              <a:t> (Sun &amp; </a:t>
            </a:r>
            <a:r>
              <a:rPr lang="en-US" dirty="0" err="1"/>
              <a:t>Zambreno</a:t>
            </a:r>
            <a:r>
              <a:rPr lang="en-US" dirty="0"/>
              <a:t>, 2011).</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FPGA provides for “Fine Grained” Massive Parallel Processing</a:t>
            </a:r>
            <a:endParaRPr lang="en-US" dirty="0"/>
          </a:p>
        </p:txBody>
      </p:sp>
    </p:spTree>
    <p:extLst>
      <p:ext uri="{BB962C8B-B14F-4D97-AF65-F5344CB8AC3E}">
        <p14:creationId xmlns:p14="http://schemas.microsoft.com/office/powerpoint/2010/main" val="470387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t="-2" r="9230" b="64105"/>
          <a:stretch/>
        </p:blipFill>
        <p:spPr>
          <a:xfrm>
            <a:off x="1295400" y="3116520"/>
            <a:ext cx="7277100" cy="3131880"/>
          </a:xfrm>
          <a:prstGeom prst="rect">
            <a:avLst/>
          </a:prstGeom>
          <a:ln>
            <a:noFill/>
          </a:ln>
        </p:spPr>
      </p:pic>
      <p:sp>
        <p:nvSpPr>
          <p:cNvPr id="2" name="Title 1"/>
          <p:cNvSpPr>
            <a:spLocks noGrp="1"/>
          </p:cNvSpPr>
          <p:nvPr>
            <p:ph type="title"/>
          </p:nvPr>
        </p:nvSpPr>
        <p:spPr/>
        <p:txBody>
          <a:bodyPr>
            <a:normAutofit fontScale="90000"/>
          </a:bodyPr>
          <a:lstStyle/>
          <a:p>
            <a:r>
              <a:rPr lang="en-US" dirty="0" smtClean="0"/>
              <a:t>FPGA in a Data Mining system architecture</a:t>
            </a:r>
            <a:endParaRPr lang="en-US" dirty="0"/>
          </a:p>
        </p:txBody>
      </p:sp>
      <p:sp>
        <p:nvSpPr>
          <p:cNvPr id="5" name="Content Placeholder 2"/>
          <p:cNvSpPr txBox="1">
            <a:spLocks/>
          </p:cNvSpPr>
          <p:nvPr/>
        </p:nvSpPr>
        <p:spPr>
          <a:xfrm>
            <a:off x="609600" y="5105400"/>
            <a:ext cx="8229600" cy="1051560"/>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endParaRPr lang="en-US" dirty="0"/>
          </a:p>
        </p:txBody>
      </p:sp>
      <p:cxnSp>
        <p:nvCxnSpPr>
          <p:cNvPr id="7" name="Straight Arrow Connector 6"/>
          <p:cNvCxnSpPr/>
          <p:nvPr/>
        </p:nvCxnSpPr>
        <p:spPr>
          <a:xfrm flipV="1">
            <a:off x="1828800" y="2590800"/>
            <a:ext cx="1219200" cy="914400"/>
          </a:xfrm>
          <a:prstGeom prst="straightConnector1">
            <a:avLst/>
          </a:prstGeom>
          <a:ln w="3492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 name="Can 2"/>
          <p:cNvSpPr/>
          <p:nvPr/>
        </p:nvSpPr>
        <p:spPr>
          <a:xfrm>
            <a:off x="1752600" y="3078420"/>
            <a:ext cx="5334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52750" y="3764220"/>
            <a:ext cx="838200" cy="4800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SATA</a:t>
            </a:r>
            <a:endParaRPr lang="en-US" b="1" dirty="0"/>
          </a:p>
        </p:txBody>
      </p:sp>
      <p:cxnSp>
        <p:nvCxnSpPr>
          <p:cNvPr id="9" name="Straight Arrow Connector 8"/>
          <p:cNvCxnSpPr/>
          <p:nvPr/>
        </p:nvCxnSpPr>
        <p:spPr>
          <a:xfrm>
            <a:off x="2286000" y="3535620"/>
            <a:ext cx="533400" cy="304800"/>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10000" y="4229100"/>
            <a:ext cx="381000" cy="228600"/>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 y="1524000"/>
            <a:ext cx="8229600"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FPGA AS VLSI. I.E. “Data Mining Chip”</a:t>
            </a:r>
            <a:endParaRPr lang="en-US" sz="3200" dirty="0"/>
          </a:p>
          <a:p>
            <a:pPr marL="457200" indent="-457200">
              <a:buFont typeface="Arial" panose="020B0604020202020204" pitchFamily="34" charset="0"/>
              <a:buChar char="•"/>
            </a:pPr>
            <a:r>
              <a:rPr lang="en-US" sz="3200" dirty="0" smtClean="0"/>
              <a:t>FPGA AS RECONFIGURABLE HARDWARE</a:t>
            </a:r>
          </a:p>
        </p:txBody>
      </p:sp>
    </p:spTree>
    <p:extLst>
      <p:ext uri="{BB962C8B-B14F-4D97-AF65-F5344CB8AC3E}">
        <p14:creationId xmlns:p14="http://schemas.microsoft.com/office/powerpoint/2010/main" val="1114205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Fast Algorithm for Mining Association Rules*</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99" y="2438400"/>
            <a:ext cx="808290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752600" y="3962400"/>
            <a:ext cx="6172200" cy="830997"/>
          </a:xfrm>
          <a:prstGeom prst="rect">
            <a:avLst/>
          </a:prstGeom>
          <a:noFill/>
        </p:spPr>
        <p:txBody>
          <a:bodyPr wrap="square" rtlCol="0">
            <a:spAutoFit/>
          </a:bodyPr>
          <a:lstStyle/>
          <a:p>
            <a:pPr algn="ctr"/>
            <a:r>
              <a:rPr lang="en-US" sz="2400" dirty="0" smtClean="0"/>
              <a:t>OVERVIEW OF FINDING FREQUENT </a:t>
            </a:r>
            <a:r>
              <a:rPr lang="en-US" sz="2400" dirty="0" err="1" smtClean="0"/>
              <a:t>ITEMSETS</a:t>
            </a:r>
            <a:endParaRPr lang="en-US" sz="2400" dirty="0"/>
          </a:p>
        </p:txBody>
      </p:sp>
      <p:sp>
        <p:nvSpPr>
          <p:cNvPr id="5" name="TextBox 4"/>
          <p:cNvSpPr txBox="1"/>
          <p:nvPr/>
        </p:nvSpPr>
        <p:spPr>
          <a:xfrm>
            <a:off x="3429000" y="4953000"/>
            <a:ext cx="3419850" cy="400110"/>
          </a:xfrm>
          <a:prstGeom prst="rect">
            <a:avLst/>
          </a:prstGeom>
          <a:noFill/>
        </p:spPr>
        <p:txBody>
          <a:bodyPr wrap="square" rtlCol="0">
            <a:spAutoFit/>
          </a:bodyPr>
          <a:lstStyle/>
          <a:p>
            <a:r>
              <a:rPr lang="en-US" sz="2000" dirty="0" smtClean="0"/>
              <a:t>*(</a:t>
            </a:r>
            <a:r>
              <a:rPr lang="en-US" sz="2000" dirty="0" err="1" smtClean="0"/>
              <a:t>Agrawal</a:t>
            </a:r>
            <a:r>
              <a:rPr lang="en-US" sz="2000" dirty="0" smtClean="0"/>
              <a:t> &amp; Srikant,1994</a:t>
            </a:r>
            <a:r>
              <a:rPr lang="en-US" sz="2000" dirty="0"/>
              <a:t>) </a:t>
            </a:r>
          </a:p>
        </p:txBody>
      </p:sp>
    </p:spTree>
    <p:extLst>
      <p:ext uri="{BB962C8B-B14F-4D97-AF65-F5344CB8AC3E}">
        <p14:creationId xmlns:p14="http://schemas.microsoft.com/office/powerpoint/2010/main" val="845694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Pruning</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830" y="1455730"/>
            <a:ext cx="245745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8" r="40468"/>
          <a:stretch/>
        </p:blipFill>
        <p:spPr bwMode="auto">
          <a:xfrm>
            <a:off x="1429210" y="4342327"/>
            <a:ext cx="5958810" cy="1826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2535731907"/>
              </p:ext>
            </p:extLst>
          </p:nvPr>
        </p:nvGraphicFramePr>
        <p:xfrm>
          <a:off x="5063635" y="1000360"/>
          <a:ext cx="2820315" cy="2613045"/>
        </p:xfrm>
        <a:graphic>
          <a:graphicData uri="http://schemas.openxmlformats.org/drawingml/2006/table">
            <a:tbl>
              <a:tblPr firstRow="1" bandRow="1">
                <a:tableStyleId>{5C22544A-7EE6-4342-B048-85BDC9FD1C3A}</a:tableStyleId>
              </a:tblPr>
              <a:tblGrid>
                <a:gridCol w="2820315"/>
              </a:tblGrid>
              <a:tr h="388005">
                <a:tc>
                  <a:txBody>
                    <a:bodyPr/>
                    <a:lstStyle/>
                    <a:p>
                      <a:pPr algn="ctr"/>
                      <a:r>
                        <a:rPr lang="en-US" dirty="0" smtClean="0"/>
                        <a:t>C</a:t>
                      </a:r>
                      <a:r>
                        <a:rPr lang="en-US" baseline="-25000" dirty="0" smtClean="0"/>
                        <a:t>3</a:t>
                      </a:r>
                      <a:r>
                        <a:rPr lang="en-US" baseline="0" dirty="0" smtClean="0"/>
                        <a:t> ITEM-SET</a:t>
                      </a:r>
                      <a:endParaRPr lang="en-US" dirty="0"/>
                    </a:p>
                  </a:txBody>
                  <a:tcPr/>
                </a:tc>
              </a:tr>
              <a:tr h="370840">
                <a:tc>
                  <a:txBody>
                    <a:bodyPr/>
                    <a:lstStyle/>
                    <a:p>
                      <a:pPr algn="ctr"/>
                      <a:r>
                        <a:rPr lang="en-US" dirty="0" smtClean="0"/>
                        <a:t>{I</a:t>
                      </a:r>
                      <a:r>
                        <a:rPr lang="en-US" baseline="-25000" dirty="0" smtClean="0"/>
                        <a:t>1</a:t>
                      </a:r>
                      <a:r>
                        <a:rPr lang="en-US" baseline="0" dirty="0" smtClean="0"/>
                        <a:t>, I</a:t>
                      </a:r>
                      <a:r>
                        <a:rPr lang="en-US" baseline="-25000" dirty="0" smtClean="0"/>
                        <a:t>2</a:t>
                      </a:r>
                      <a:r>
                        <a:rPr lang="en-US" baseline="0" dirty="0" smtClean="0"/>
                        <a:t>, I</a:t>
                      </a:r>
                      <a:r>
                        <a:rPr lang="en-US" baseline="-25000" dirty="0" smtClean="0"/>
                        <a:t>3</a:t>
                      </a:r>
                      <a:r>
                        <a:rPr lang="en-US" baseline="0" dirty="0" smtClean="0"/>
                        <a:t>}</a:t>
                      </a:r>
                      <a:endParaRPr lang="en-US" dirty="0"/>
                    </a:p>
                  </a:txBody>
                  <a:tcPr/>
                </a:tc>
              </a:tr>
              <a:tr h="370840">
                <a:tc>
                  <a:txBody>
                    <a:bodyPr/>
                    <a:lstStyle/>
                    <a:p>
                      <a:pPr algn="ctr"/>
                      <a:r>
                        <a:rPr lang="en-US" dirty="0" smtClean="0"/>
                        <a:t>{I</a:t>
                      </a:r>
                      <a:r>
                        <a:rPr lang="en-US" baseline="-25000" dirty="0" smtClean="0"/>
                        <a:t>1</a:t>
                      </a:r>
                      <a:r>
                        <a:rPr lang="en-US" baseline="0" dirty="0" smtClean="0"/>
                        <a:t>, I</a:t>
                      </a:r>
                      <a:r>
                        <a:rPr lang="en-US" baseline="-25000" dirty="0" smtClean="0"/>
                        <a:t>2</a:t>
                      </a:r>
                      <a:r>
                        <a:rPr lang="en-US" baseline="0" dirty="0" smtClean="0"/>
                        <a:t>, I</a:t>
                      </a:r>
                      <a:r>
                        <a:rPr lang="en-US" baseline="-25000" dirty="0" smtClean="0"/>
                        <a:t>5</a:t>
                      </a:r>
                      <a:r>
                        <a:rPr lang="en-US" baseline="0" dirty="0" smtClean="0"/>
                        <a:t>}</a:t>
                      </a:r>
                      <a:endParaRPr lang="en-US" dirty="0"/>
                    </a:p>
                  </a:txBody>
                  <a:tcPr/>
                </a:tc>
              </a:tr>
              <a:tr h="370840">
                <a:tc>
                  <a:txBody>
                    <a:bodyPr/>
                    <a:lstStyle/>
                    <a:p>
                      <a:pPr algn="ctr"/>
                      <a:r>
                        <a:rPr lang="en-US" dirty="0" smtClean="0"/>
                        <a:t>{I</a:t>
                      </a:r>
                      <a:r>
                        <a:rPr lang="en-US" baseline="-25000" dirty="0" smtClean="0"/>
                        <a:t>1</a:t>
                      </a:r>
                      <a:r>
                        <a:rPr lang="en-US" baseline="0" dirty="0" smtClean="0"/>
                        <a:t>, I</a:t>
                      </a:r>
                      <a:r>
                        <a:rPr lang="en-US" baseline="-25000" dirty="0" smtClean="0"/>
                        <a:t>3</a:t>
                      </a:r>
                      <a:r>
                        <a:rPr lang="en-US" baseline="0" dirty="0" smtClean="0"/>
                        <a:t>, I</a:t>
                      </a:r>
                      <a:r>
                        <a:rPr lang="en-US" baseline="-25000" dirty="0" smtClean="0"/>
                        <a:t>5</a:t>
                      </a:r>
                      <a:r>
                        <a:rPr lang="en-US" baseline="0" dirty="0" smtClean="0"/>
                        <a:t>}</a:t>
                      </a:r>
                      <a:endParaRPr lang="en-US" dirty="0"/>
                    </a:p>
                  </a:txBody>
                  <a:tcPr/>
                </a:tc>
              </a:tr>
              <a:tr h="370840">
                <a:tc>
                  <a:txBody>
                    <a:bodyPr/>
                    <a:lstStyle/>
                    <a:p>
                      <a:pPr algn="ctr"/>
                      <a:r>
                        <a:rPr lang="en-US" dirty="0" smtClean="0"/>
                        <a:t>{I</a:t>
                      </a:r>
                      <a:r>
                        <a:rPr lang="en-US" baseline="-25000" dirty="0" smtClean="0"/>
                        <a:t>2</a:t>
                      </a:r>
                      <a:r>
                        <a:rPr lang="en-US" baseline="0" dirty="0" smtClean="0"/>
                        <a:t>, I</a:t>
                      </a:r>
                      <a:r>
                        <a:rPr lang="en-US" baseline="-25000" dirty="0" smtClean="0"/>
                        <a:t>3</a:t>
                      </a:r>
                      <a:r>
                        <a:rPr lang="en-US" baseline="0" dirty="0" smtClean="0"/>
                        <a:t>, I</a:t>
                      </a:r>
                      <a:r>
                        <a:rPr lang="en-US" baseline="-25000" dirty="0" smtClean="0"/>
                        <a:t>4</a:t>
                      </a:r>
                      <a:r>
                        <a:rPr lang="en-US" baseline="0" dirty="0" smtClean="0"/>
                        <a:t>}</a:t>
                      </a:r>
                      <a:endParaRPr lang="en-US" dirty="0"/>
                    </a:p>
                  </a:txBody>
                  <a:tcPr/>
                </a:tc>
              </a:tr>
              <a:tr h="370840">
                <a:tc>
                  <a:txBody>
                    <a:bodyPr/>
                    <a:lstStyle/>
                    <a:p>
                      <a:pPr algn="ctr"/>
                      <a:r>
                        <a:rPr lang="en-US" dirty="0" smtClean="0"/>
                        <a:t>{I</a:t>
                      </a:r>
                      <a:r>
                        <a:rPr lang="en-US" baseline="-25000" dirty="0" smtClean="0"/>
                        <a:t>2</a:t>
                      </a:r>
                      <a:r>
                        <a:rPr lang="en-US" baseline="0" dirty="0" smtClean="0"/>
                        <a:t>, I</a:t>
                      </a:r>
                      <a:r>
                        <a:rPr lang="en-US" baseline="-25000" dirty="0" smtClean="0"/>
                        <a:t>3</a:t>
                      </a:r>
                      <a:r>
                        <a:rPr lang="en-US" baseline="0" dirty="0" smtClean="0"/>
                        <a:t>, I</a:t>
                      </a:r>
                      <a:r>
                        <a:rPr lang="en-US" baseline="-25000" dirty="0" smtClean="0"/>
                        <a:t>5</a:t>
                      </a:r>
                      <a:r>
                        <a:rPr lang="en-US" baseline="0" dirty="0" smtClean="0"/>
                        <a:t>}</a:t>
                      </a:r>
                      <a:endParaRPr lang="en-US" dirty="0"/>
                    </a:p>
                  </a:txBody>
                  <a:tcPr/>
                </a:tc>
              </a:tr>
              <a:tr h="370840">
                <a:tc>
                  <a:txBody>
                    <a:bodyPr/>
                    <a:lstStyle/>
                    <a:p>
                      <a:pPr algn="ctr"/>
                      <a:r>
                        <a:rPr lang="en-US" dirty="0" smtClean="0"/>
                        <a:t>{I</a:t>
                      </a:r>
                      <a:r>
                        <a:rPr lang="en-US" baseline="-25000" dirty="0" smtClean="0"/>
                        <a:t>2</a:t>
                      </a:r>
                      <a:r>
                        <a:rPr lang="en-US" baseline="0" dirty="0" smtClean="0"/>
                        <a:t>, I</a:t>
                      </a:r>
                      <a:r>
                        <a:rPr lang="en-US" baseline="-25000" dirty="0" smtClean="0"/>
                        <a:t>4</a:t>
                      </a:r>
                      <a:r>
                        <a:rPr lang="en-US" baseline="0" dirty="0" smtClean="0"/>
                        <a:t>, I</a:t>
                      </a:r>
                      <a:r>
                        <a:rPr lang="en-US" baseline="-25000" dirty="0" smtClean="0"/>
                        <a:t>5</a:t>
                      </a:r>
                      <a:r>
                        <a:rPr lang="en-US" baseline="0" dirty="0" smtClean="0"/>
                        <a:t>}</a:t>
                      </a:r>
                      <a:endParaRPr lang="en-US" dirty="0"/>
                    </a:p>
                  </a:txBody>
                  <a:tcPr/>
                </a:tc>
              </a:tr>
            </a:tbl>
          </a:graphicData>
        </a:graphic>
      </p:graphicFrame>
      <p:cxnSp>
        <p:nvCxnSpPr>
          <p:cNvPr id="6" name="Straight Arrow Connector 5"/>
          <p:cNvCxnSpPr>
            <a:stCxn id="6146" idx="3"/>
          </p:cNvCxnSpPr>
          <p:nvPr/>
        </p:nvCxnSpPr>
        <p:spPr>
          <a:xfrm flipV="1">
            <a:off x="3538280" y="2784467"/>
            <a:ext cx="1489090" cy="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813051" y="3656685"/>
            <a:ext cx="1214319" cy="98663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37717" y="2214680"/>
            <a:ext cx="1290215" cy="369332"/>
          </a:xfrm>
          <a:prstGeom prst="rect">
            <a:avLst/>
          </a:prstGeom>
          <a:noFill/>
        </p:spPr>
        <p:txBody>
          <a:bodyPr wrap="square" rtlCol="0">
            <a:spAutoFit/>
          </a:bodyPr>
          <a:lstStyle/>
          <a:p>
            <a:pPr algn="ctr"/>
            <a:r>
              <a:rPr lang="en-US" dirty="0" smtClean="0"/>
              <a:t>JOIN</a:t>
            </a:r>
            <a:endParaRPr lang="en-US" dirty="0"/>
          </a:p>
        </p:txBody>
      </p:sp>
      <p:sp>
        <p:nvSpPr>
          <p:cNvPr id="16" name="TextBox 15"/>
          <p:cNvSpPr txBox="1"/>
          <p:nvPr/>
        </p:nvSpPr>
        <p:spPr>
          <a:xfrm>
            <a:off x="4073578" y="3911704"/>
            <a:ext cx="3078851" cy="369332"/>
          </a:xfrm>
          <a:prstGeom prst="rect">
            <a:avLst/>
          </a:prstGeom>
          <a:solidFill>
            <a:schemeClr val="bg1"/>
          </a:solidFill>
          <a:ln w="50800">
            <a:solidFill>
              <a:srgbClr val="FF0000"/>
            </a:solidFill>
          </a:ln>
        </p:spPr>
        <p:txBody>
          <a:bodyPr wrap="square" rtlCol="0">
            <a:spAutoFit/>
          </a:bodyPr>
          <a:lstStyle/>
          <a:p>
            <a:pPr algn="ctr"/>
            <a:r>
              <a:rPr lang="en-US" dirty="0" smtClean="0"/>
              <a:t>Check Subsets Frequent</a:t>
            </a:r>
            <a:endParaRPr lang="en-US" dirty="0"/>
          </a:p>
        </p:txBody>
      </p:sp>
    </p:spTree>
    <p:extLst>
      <p:ext uri="{BB962C8B-B14F-4D97-AF65-F5344CB8AC3E}">
        <p14:creationId xmlns:p14="http://schemas.microsoft.com/office/powerpoint/2010/main" val="2350535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525963"/>
          </a:xfrm>
        </p:spPr>
        <p:txBody>
          <a:bodyPr>
            <a:normAutofit fontScale="92500" lnSpcReduction="20000"/>
          </a:bodyPr>
          <a:lstStyle/>
          <a:p>
            <a:r>
              <a:rPr lang="en-US" dirty="0" smtClean="0"/>
              <a:t>In partitioning method the database, D, is split into n equal partitions.</a:t>
            </a:r>
          </a:p>
          <a:p>
            <a:r>
              <a:rPr lang="en-US" dirty="0" smtClean="0"/>
              <a:t>The support count of a part-</a:t>
            </a:r>
            <a:br>
              <a:rPr lang="en-US" dirty="0" smtClean="0"/>
            </a:br>
            <a:r>
              <a:rPr lang="en-US" dirty="0" err="1" smtClean="0"/>
              <a:t>ition</a:t>
            </a:r>
            <a:r>
              <a:rPr lang="en-US" dirty="0" smtClean="0"/>
              <a:t> is given by n * support</a:t>
            </a:r>
            <a:br>
              <a:rPr lang="en-US" dirty="0" smtClean="0"/>
            </a:br>
            <a:r>
              <a:rPr lang="en-US" dirty="0" smtClean="0"/>
              <a:t>over the whole database.</a:t>
            </a:r>
          </a:p>
          <a:p>
            <a:r>
              <a:rPr lang="en-US" dirty="0" smtClean="0"/>
              <a:t>A frequent item-set in the database, D, must be frequent in at least one partitions.</a:t>
            </a:r>
          </a:p>
          <a:p>
            <a:r>
              <a:rPr lang="en-US" dirty="0" smtClean="0"/>
              <a:t>In the last step calculate the support count over the whole database of the individual frequent item-sets and calculate the association rules.</a:t>
            </a:r>
          </a:p>
          <a:p>
            <a:r>
              <a:rPr lang="en-US" dirty="0" smtClean="0"/>
              <a:t>Candidate for parallel processing of partitions.</a:t>
            </a:r>
            <a:br>
              <a:rPr lang="en-US" dirty="0" smtClean="0"/>
            </a:br>
            <a:endParaRPr lang="en-US" dirty="0" smtClean="0"/>
          </a:p>
          <a:p>
            <a:pPr marL="109728" indent="0">
              <a:buNone/>
            </a:pPr>
            <a:r>
              <a:rPr lang="en-US" dirty="0" smtClean="0"/>
              <a:t>*(</a:t>
            </a:r>
            <a:r>
              <a:rPr lang="en-US" dirty="0" err="1" smtClean="0"/>
              <a:t>Savasere</a:t>
            </a:r>
            <a:r>
              <a:rPr lang="en-US" dirty="0"/>
              <a:t>, </a:t>
            </a:r>
            <a:r>
              <a:rPr lang="en-US" dirty="0" err="1" smtClean="0"/>
              <a:t>Omiecinski</a:t>
            </a:r>
            <a:r>
              <a:rPr lang="en-US" dirty="0" smtClean="0"/>
              <a:t>, &amp; Navathe,1995</a:t>
            </a:r>
            <a:r>
              <a:rPr lang="en-US" dirty="0"/>
              <a:t>) </a:t>
            </a:r>
            <a:endParaRPr lang="en-US" dirty="0" smtClean="0"/>
          </a:p>
        </p:txBody>
      </p:sp>
      <p:sp>
        <p:nvSpPr>
          <p:cNvPr id="3" name="Title 2"/>
          <p:cNvSpPr>
            <a:spLocks noGrp="1"/>
          </p:cNvSpPr>
          <p:nvPr>
            <p:ph type="title"/>
          </p:nvPr>
        </p:nvSpPr>
        <p:spPr/>
        <p:txBody>
          <a:bodyPr>
            <a:normAutofit fontScale="90000"/>
          </a:bodyPr>
          <a:lstStyle/>
          <a:p>
            <a:r>
              <a:rPr lang="en-US" dirty="0" smtClean="0"/>
              <a:t>Partitioning of Transaction Database*</a:t>
            </a:r>
            <a:endParaRPr lang="en-US" dirty="0"/>
          </a:p>
        </p:txBody>
      </p:sp>
      <p:sp>
        <p:nvSpPr>
          <p:cNvPr id="4" name="Can 3"/>
          <p:cNvSpPr/>
          <p:nvPr/>
        </p:nvSpPr>
        <p:spPr>
          <a:xfrm>
            <a:off x="6253480" y="1900535"/>
            <a:ext cx="838200" cy="990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943600" y="2205335"/>
            <a:ext cx="152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943600" y="2357735"/>
            <a:ext cx="152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943600" y="2510135"/>
            <a:ext cx="152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943600" y="2662535"/>
            <a:ext cx="152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943600" y="2814935"/>
            <a:ext cx="152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3160" y="2048470"/>
            <a:ext cx="421640" cy="923330"/>
          </a:xfrm>
          <a:prstGeom prst="rect">
            <a:avLst/>
          </a:prstGeom>
          <a:noFill/>
        </p:spPr>
        <p:txBody>
          <a:bodyPr wrap="square" rtlCol="0">
            <a:spAutoFit/>
          </a:bodyPr>
          <a:lstStyle/>
          <a:p>
            <a:r>
              <a:rPr lang="en-US" sz="5400" dirty="0" smtClean="0"/>
              <a:t>}</a:t>
            </a:r>
            <a:endParaRPr lang="en-US" sz="5400" dirty="0"/>
          </a:p>
        </p:txBody>
      </p:sp>
      <p:sp>
        <p:nvSpPr>
          <p:cNvPr id="12" name="TextBox 11"/>
          <p:cNvSpPr txBox="1"/>
          <p:nvPr/>
        </p:nvSpPr>
        <p:spPr>
          <a:xfrm>
            <a:off x="7886700" y="2262425"/>
            <a:ext cx="381000" cy="400110"/>
          </a:xfrm>
          <a:prstGeom prst="rect">
            <a:avLst/>
          </a:prstGeom>
          <a:noFill/>
        </p:spPr>
        <p:txBody>
          <a:bodyPr wrap="square" rtlCol="0">
            <a:spAutoFit/>
          </a:bodyPr>
          <a:lstStyle/>
          <a:p>
            <a:r>
              <a:rPr lang="en-US" sz="2000" dirty="0" smtClean="0"/>
              <a:t>n</a:t>
            </a:r>
            <a:endParaRPr lang="en-US" sz="5400" dirty="0"/>
          </a:p>
        </p:txBody>
      </p:sp>
    </p:spTree>
    <p:extLst>
      <p:ext uri="{BB962C8B-B14F-4D97-AF65-F5344CB8AC3E}">
        <p14:creationId xmlns:p14="http://schemas.microsoft.com/office/powerpoint/2010/main" val="33910600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1733</TotalTime>
  <Words>1400</Words>
  <Application>Microsoft Office PowerPoint</Application>
  <PresentationFormat>On-screen Show (4:3)</PresentationFormat>
  <Paragraphs>500</Paragraphs>
  <Slides>27</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0" baseType="lpstr">
      <vt:lpstr>Concourse</vt:lpstr>
      <vt:lpstr>Visio</vt:lpstr>
      <vt:lpstr>Acrobat Document</vt:lpstr>
      <vt:lpstr>Fine-Grained, Massively Parallel Computation for Association Rule Mining</vt:lpstr>
      <vt:lpstr>Agenda</vt:lpstr>
      <vt:lpstr>Field Programmable Gate Array (FPGA) on chip resources</vt:lpstr>
      <vt:lpstr>Range of Parallel Computation Technologies</vt:lpstr>
      <vt:lpstr>FPGA provides for “Fine Grained” Massive Parallel Processing</vt:lpstr>
      <vt:lpstr>FPGA in a Data Mining system architecture</vt:lpstr>
      <vt:lpstr>Fast Algorithm for Mining Association Rules*</vt:lpstr>
      <vt:lpstr>Pruning</vt:lpstr>
      <vt:lpstr>Partitioning of Transaction Database*</vt:lpstr>
      <vt:lpstr>An Effective Boolean Algorithm for Mining Association Rules in Large Databases</vt:lpstr>
      <vt:lpstr>Apriori degenerated to Boolean Operations</vt:lpstr>
      <vt:lpstr>Generate next frequent k itemsets</vt:lpstr>
      <vt:lpstr>TITTC2</vt:lpstr>
      <vt:lpstr>Generating TITTC3</vt:lpstr>
      <vt:lpstr>TITTC3</vt:lpstr>
      <vt:lpstr>Efficient Hardware Data Mining with the Apriori Algorithm on FPGA’s</vt:lpstr>
      <vt:lpstr>Efficient Hardware Data Mining with the Apriori Algorithm on FPGA’s</vt:lpstr>
      <vt:lpstr>Problem Statement</vt:lpstr>
      <vt:lpstr>Goal</vt:lpstr>
      <vt:lpstr>Fine Grained processing of item-set support counting</vt:lpstr>
      <vt:lpstr>Possible implementation</vt:lpstr>
      <vt:lpstr>Example</vt:lpstr>
      <vt:lpstr>Verilog Code (preliminary)</vt:lpstr>
      <vt:lpstr>Circuit from Quartus RTL viewer</vt:lpstr>
      <vt:lpstr>Methodology</vt:lpstr>
      <vt:lpstr>Altera DE1 University FPGA demo board</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Reconfigurable Hardware for Database Application</dc:title>
  <dc:creator>Damon Bruccoleri</dc:creator>
  <cp:keywords>Assignment</cp:keywords>
  <cp:lastModifiedBy>Damon Bruccoleri</cp:lastModifiedBy>
  <cp:revision>175</cp:revision>
  <dcterms:created xsi:type="dcterms:W3CDTF">2012-10-05T01:00:51Z</dcterms:created>
  <dcterms:modified xsi:type="dcterms:W3CDTF">2013-10-20T09:00:58Z</dcterms:modified>
</cp:coreProperties>
</file>