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60" r:id="rId4"/>
    <p:sldId id="259" r:id="rId5"/>
    <p:sldId id="258" r:id="rId6"/>
    <p:sldId id="261" r:id="rId7"/>
    <p:sldId id="262" r:id="rId8"/>
    <p:sldId id="263" r:id="rId9"/>
    <p:sldId id="264" r:id="rId10"/>
    <p:sldId id="269" r:id="rId11"/>
    <p:sldId id="265" r:id="rId12"/>
    <p:sldId id="266" r:id="rId13"/>
    <p:sldId id="267" r:id="rId14"/>
    <p:sldId id="270" r:id="rId15"/>
    <p:sldId id="271" r:id="rId16"/>
    <p:sldId id="272"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65" y="17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896B8-AD2C-46D8-8283-ECBDE2EF62B9}" type="datetimeFigureOut">
              <a:rPr lang="en-US" smtClean="0"/>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F9BA3E-67D2-4E46-8A97-E950378D8297}" type="slidenum">
              <a:rPr lang="en-US" smtClean="0"/>
              <a:t>‹#›</a:t>
            </a:fld>
            <a:endParaRPr lang="en-US"/>
          </a:p>
        </p:txBody>
      </p:sp>
    </p:spTree>
    <p:extLst>
      <p:ext uri="{BB962C8B-B14F-4D97-AF65-F5344CB8AC3E}">
        <p14:creationId xmlns:p14="http://schemas.microsoft.com/office/powerpoint/2010/main" val="288794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3FE11DD-F5F7-4A2B-947A-1B6005DD9AAD}" type="datetime1">
              <a:rPr lang="en-US" smtClean="0"/>
              <a:t>10/16/2015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41A6D2-0CE9-4DEF-B5D2-C2109C60BDE2}" type="datetime1">
              <a:rPr lang="en-US" smtClean="0"/>
              <a:t>10/16/2015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70108-741A-4D37-B65E-9F91DD0A2D75}" type="datetime1">
              <a:rPr lang="en-US" smtClean="0"/>
              <a:t>10/16/2015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E1D7EC8C-BA48-4664-BB89-231E1B4B3F80}" type="datetime1">
              <a:rPr lang="en-US" smtClean="0"/>
              <a:t>10/16/2015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CAE4FE-2BD9-4F27-A4AC-5E57B78EC78B}" type="datetime1">
              <a:rPr lang="en-US" smtClean="0"/>
              <a:t>10/16/2015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B9714C-1787-4AF9-8FD1-542780C9DA66}" type="datetime1">
              <a:rPr lang="en-US" smtClean="0"/>
              <a:t>10/16/2015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78D5C9-1EB9-42F0-AEF7-421049B4C352}" type="datetime1">
              <a:rPr lang="en-US" smtClean="0"/>
              <a:t>10/16/2015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1085EE-79FD-4AF4-9776-A1DF45D0FBF3}" type="datetime1">
              <a:rPr lang="en-US" smtClean="0"/>
              <a:t>10/16/2015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F2DBEB-BF09-485D-878D-835500281FF2}" type="datetime1">
              <a:rPr lang="en-US" smtClean="0"/>
              <a:t>10/16/2015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A6623D-5382-451E-BA0E-3082B60C9430}" type="datetime1">
              <a:rPr lang="en-US" smtClean="0"/>
              <a:t>10/16/2015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FD70AEE-B645-412F-8D7C-CFB0BF6796F1}" type="datetime1">
              <a:rPr lang="en-US" smtClean="0"/>
              <a:t>10/16/2015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757B390-8D5F-445F-8C8C-755CD3877BC9}" type="datetime1">
              <a:rPr lang="en-US" smtClean="0"/>
              <a:t>10/16/2015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evinalbrecht.com/code/joy-mirror/jp-joyjo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Joy of Forth</a:t>
            </a:r>
            <a:br>
              <a:rPr lang="en-US" dirty="0" smtClean="0"/>
            </a:br>
            <a:r>
              <a:rPr lang="en-US" dirty="0" smtClean="0"/>
              <a:t>(</a:t>
            </a:r>
            <a:r>
              <a:rPr lang="en-US" dirty="0" err="1" smtClean="0"/>
              <a:t>Frenger</a:t>
            </a:r>
            <a:r>
              <a:rPr lang="en-US" dirty="0" smtClean="0"/>
              <a:t>, P., 2003)</a:t>
            </a:r>
            <a:endParaRPr lang="en-US" dirty="0"/>
          </a:p>
        </p:txBody>
      </p:sp>
      <p:sp>
        <p:nvSpPr>
          <p:cNvPr id="3" name="Subtitle 2"/>
          <p:cNvSpPr>
            <a:spLocks noGrp="1"/>
          </p:cNvSpPr>
          <p:nvPr>
            <p:ph type="subTitle" idx="1"/>
          </p:nvPr>
        </p:nvSpPr>
        <p:spPr/>
        <p:txBody>
          <a:bodyPr/>
          <a:lstStyle/>
          <a:p>
            <a:r>
              <a:rPr lang="en-US" dirty="0" smtClean="0"/>
              <a:t>An Introduction &amp; Critique By Damon Bruccoleri</a:t>
            </a:r>
          </a:p>
          <a:p>
            <a:r>
              <a:rPr lang="en-US" dirty="0" smtClean="0"/>
              <a:t>Nova Southeastern University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759975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Caml</a:t>
            </a:r>
            <a:r>
              <a:rPr lang="en-US" dirty="0" smtClean="0"/>
              <a:t> is a categorical language</a:t>
            </a:r>
            <a:endParaRPr lang="en-US" dirty="0"/>
          </a:p>
        </p:txBody>
      </p:sp>
      <p:sp>
        <p:nvSpPr>
          <p:cNvPr id="3" name="Content Placeholder 2"/>
          <p:cNvSpPr>
            <a:spLocks noGrp="1"/>
          </p:cNvSpPr>
          <p:nvPr>
            <p:ph idx="1"/>
          </p:nvPr>
        </p:nvSpPr>
        <p:spPr/>
        <p:txBody>
          <a:bodyPr>
            <a:normAutofit/>
          </a:bodyPr>
          <a:lstStyle/>
          <a:p>
            <a:r>
              <a:rPr lang="en-US" dirty="0" smtClean="0"/>
              <a:t>Factorial program in </a:t>
            </a:r>
            <a:r>
              <a:rPr lang="en-US" dirty="0" err="1" smtClean="0"/>
              <a:t>Caml</a:t>
            </a:r>
            <a:r>
              <a:rPr lang="en-US" dirty="0" smtClean="0"/>
              <a:t>:</a:t>
            </a:r>
            <a:br>
              <a:rPr lang="en-US" dirty="0" smtClean="0"/>
            </a:br>
            <a:r>
              <a:rPr lang="en-US" dirty="0" smtClean="0"/>
              <a:t>	</a:t>
            </a:r>
            <a:r>
              <a:rPr lang="en-US" sz="2400" dirty="0" smtClean="0"/>
              <a:t>let </a:t>
            </a:r>
            <a:r>
              <a:rPr lang="en-US" sz="2400" dirty="0"/>
              <a:t>rec fact = function </a:t>
            </a:r>
            <a:r>
              <a:rPr lang="en-US" sz="2400" dirty="0" smtClean="0"/>
              <a:t/>
            </a:r>
            <a:br>
              <a:rPr lang="en-US" sz="2400" dirty="0" smtClean="0"/>
            </a:br>
            <a:r>
              <a:rPr lang="en-US" sz="2400" dirty="0" smtClean="0"/>
              <a:t>		| </a:t>
            </a:r>
            <a:r>
              <a:rPr lang="en-US" sz="2400" dirty="0"/>
              <a:t>0 -&gt; 1 </a:t>
            </a:r>
            <a:r>
              <a:rPr lang="en-US" sz="2400" dirty="0" smtClean="0"/>
              <a:t/>
            </a:r>
            <a:br>
              <a:rPr lang="en-US" sz="2400" dirty="0" smtClean="0"/>
            </a:br>
            <a:r>
              <a:rPr lang="en-US" sz="2400" dirty="0" smtClean="0"/>
              <a:t>		| </a:t>
            </a:r>
            <a:r>
              <a:rPr lang="en-US" sz="2400" dirty="0"/>
              <a:t>n -&gt; n * </a:t>
            </a:r>
            <a:r>
              <a:rPr lang="en-US" sz="2400" dirty="0" smtClean="0"/>
              <a:t>fact (</a:t>
            </a:r>
            <a:r>
              <a:rPr lang="en-US" sz="2400" dirty="0"/>
              <a:t>n - 1</a:t>
            </a:r>
            <a:r>
              <a:rPr lang="en-US" sz="2400" dirty="0" smtClean="0"/>
              <a:t>);;</a:t>
            </a:r>
            <a:br>
              <a:rPr lang="en-US" sz="2400" dirty="0" smtClean="0"/>
            </a:br>
            <a:r>
              <a:rPr lang="en-US" sz="2400" dirty="0" smtClean="0"/>
              <a:t/>
            </a:r>
            <a:br>
              <a:rPr lang="en-US" sz="2400" dirty="0" smtClean="0"/>
            </a:br>
            <a:r>
              <a:rPr lang="en-US" sz="2400" dirty="0" smtClean="0"/>
              <a:t># </a:t>
            </a:r>
            <a:r>
              <a:rPr lang="en-US" sz="2400" dirty="0"/>
              <a:t>fact 12</a:t>
            </a:r>
            <a:r>
              <a:rPr lang="en-US" sz="2400" dirty="0" smtClean="0"/>
              <a:t>;;                          </a:t>
            </a:r>
            <a:r>
              <a:rPr lang="en-US" sz="1600" i="1" dirty="0"/>
              <a:t>&lt;- </a:t>
            </a:r>
            <a:r>
              <a:rPr lang="en-US" sz="1600" i="1" dirty="0" smtClean="0"/>
              <a:t>“#” is the </a:t>
            </a:r>
            <a:r>
              <a:rPr lang="en-US" sz="1600" i="1" dirty="0" err="1" smtClean="0"/>
              <a:t>CAML</a:t>
            </a:r>
            <a:r>
              <a:rPr lang="en-US" sz="1600" i="1" dirty="0" smtClean="0"/>
              <a:t> prompt</a:t>
            </a:r>
            <a:r>
              <a:rPr lang="en-US" sz="2400" dirty="0" smtClean="0"/>
              <a:t/>
            </a:r>
            <a:br>
              <a:rPr lang="en-US" sz="2400" dirty="0" smtClean="0"/>
            </a:br>
            <a:r>
              <a:rPr lang="en-US" sz="2400" dirty="0" smtClean="0"/>
              <a:t>- </a:t>
            </a:r>
            <a:r>
              <a:rPr lang="en-US" sz="2400" dirty="0"/>
              <a:t>: </a:t>
            </a:r>
            <a:r>
              <a:rPr lang="en-US" sz="2400" dirty="0" err="1"/>
              <a:t>int</a:t>
            </a:r>
            <a:r>
              <a:rPr lang="en-US" sz="2400" dirty="0"/>
              <a:t> = </a:t>
            </a:r>
            <a:r>
              <a:rPr lang="en-US" sz="2400" dirty="0" smtClean="0"/>
              <a:t>479001600        </a:t>
            </a:r>
            <a:r>
              <a:rPr lang="en-US" sz="1600" i="1" dirty="0" smtClean="0"/>
              <a:t>&lt;- returned from </a:t>
            </a:r>
            <a:r>
              <a:rPr lang="en-US" sz="1600" i="1" dirty="0" err="1" smtClean="0"/>
              <a:t>CAML</a:t>
            </a:r>
            <a:r>
              <a:rPr lang="en-US" sz="1600" i="1" dirty="0" smtClean="0"/>
              <a:t>. </a:t>
            </a:r>
            <a:r>
              <a:rPr lang="en-US" sz="1600" i="1" dirty="0" err="1" smtClean="0"/>
              <a:t>CAML</a:t>
            </a:r>
            <a:r>
              <a:rPr lang="en-US" sz="1600" i="1" dirty="0" smtClean="0"/>
              <a:t> infers the </a:t>
            </a:r>
            <a:r>
              <a:rPr lang="en-US" sz="1600" i="1" dirty="0" err="1" smtClean="0"/>
              <a:t>int</a:t>
            </a:r>
            <a:r>
              <a:rPr lang="en-US" sz="1600" i="1" dirty="0" smtClean="0"/>
              <a:t> type</a:t>
            </a:r>
          </a:p>
          <a:p>
            <a:endParaRPr lang="en-US" sz="2400" dirty="0"/>
          </a:p>
          <a:p>
            <a:r>
              <a:rPr lang="en-US" sz="2400" dirty="0" smtClean="0"/>
              <a:t>Note the lack of formal parameters. </a:t>
            </a:r>
            <a:r>
              <a:rPr lang="en-US" sz="2400" dirty="0"/>
              <a:t> </a:t>
            </a:r>
            <a:r>
              <a:rPr lang="en-US" sz="2400" dirty="0" err="1" smtClean="0"/>
              <a:t>Caml</a:t>
            </a:r>
            <a:r>
              <a:rPr lang="en-US" sz="2400" dirty="0" smtClean="0"/>
              <a:t> uses pattern matching.</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354485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"Conventional” Factorial program</a:t>
            </a:r>
            <a:br>
              <a:rPr lang="en-US" dirty="0" smtClean="0"/>
            </a:br>
            <a:r>
              <a:rPr lang="pt-BR" dirty="0"/>
              <a:t> r-fac(n)  =  if n = 0 then 1 else n * r-fac(n - 1</a:t>
            </a:r>
            <a:r>
              <a:rPr lang="pt-BR" dirty="0" smtClean="0"/>
              <a:t>)</a:t>
            </a:r>
            <a:br>
              <a:rPr lang="pt-BR" dirty="0" smtClean="0"/>
            </a:br>
            <a:r>
              <a:rPr lang="pt-BR" dirty="0" smtClean="0">
                <a:solidFill>
                  <a:srgbClr val="FF0000"/>
                </a:solidFill>
              </a:rPr>
              <a:t>(note the formal parameter n)</a:t>
            </a:r>
          </a:p>
          <a:p>
            <a:r>
              <a:rPr lang="pt-BR" dirty="0" smtClean="0"/>
              <a:t>Joy formal Factorial Program</a:t>
            </a:r>
            <a:r>
              <a:rPr lang="en-US" dirty="0"/>
              <a:t/>
            </a:r>
            <a:br>
              <a:rPr lang="en-US" dirty="0"/>
            </a:br>
            <a:r>
              <a:rPr lang="en-US" dirty="0"/>
              <a:t>	DEFINE</a:t>
            </a:r>
          </a:p>
          <a:p>
            <a:pPr marL="68580" indent="0">
              <a:buNone/>
            </a:pPr>
            <a:r>
              <a:rPr lang="en-US" dirty="0"/>
              <a:t>	    r-fact == </a:t>
            </a:r>
          </a:p>
          <a:p>
            <a:pPr marL="68580" indent="0">
              <a:buNone/>
            </a:pPr>
            <a:r>
              <a:rPr lang="en-US" dirty="0"/>
              <a:t>		[ null ] </a:t>
            </a:r>
          </a:p>
          <a:p>
            <a:pPr marL="68580" indent="0">
              <a:buNone/>
            </a:pPr>
            <a:r>
              <a:rPr lang="en-US" dirty="0"/>
              <a:t>		[ pop 1] </a:t>
            </a:r>
          </a:p>
          <a:p>
            <a:pPr marL="68580" indent="0">
              <a:buNone/>
            </a:pPr>
            <a:r>
              <a:rPr lang="en-US" dirty="0"/>
              <a:t>		[ dup </a:t>
            </a:r>
            <a:r>
              <a:rPr lang="en-US" dirty="0" err="1"/>
              <a:t>pred</a:t>
            </a:r>
            <a:r>
              <a:rPr lang="en-US" dirty="0"/>
              <a:t> r-fact *] </a:t>
            </a:r>
          </a:p>
          <a:p>
            <a:pPr marL="68580" indent="0">
              <a:buNone/>
            </a:pPr>
            <a:r>
              <a:rPr lang="en-US" dirty="0"/>
              <a:t>		</a:t>
            </a:r>
            <a:r>
              <a:rPr lang="en-US" dirty="0" err="1" smtClean="0"/>
              <a:t>ifte</a:t>
            </a:r>
            <a:r>
              <a:rPr lang="en-US" dirty="0" smtClean="0"/>
              <a:t> . </a:t>
            </a:r>
          </a:p>
          <a:p>
            <a:pPr marL="68580" indent="0">
              <a:buNone/>
            </a:pPr>
            <a:endParaRPr lang="en-US" dirty="0" smtClean="0"/>
          </a:p>
          <a:p>
            <a:pPr marL="68580" indent="0">
              <a:buNone/>
            </a:pPr>
            <a:r>
              <a:rPr lang="en-US" dirty="0" smtClean="0"/>
              <a:t>	&gt; 4  r-fact .</a:t>
            </a:r>
          </a:p>
          <a:p>
            <a:pPr marL="68580" indent="0">
              <a:buNone/>
            </a:pPr>
            <a:r>
              <a:rPr lang="en-US" dirty="0"/>
              <a:t>	</a:t>
            </a:r>
            <a:r>
              <a:rPr lang="en-US" dirty="0" smtClean="0"/>
              <a:t>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128596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Recursion</a:t>
            </a:r>
            <a:endParaRPr lang="en-US" dirty="0"/>
          </a:p>
        </p:txBody>
      </p:sp>
      <p:sp>
        <p:nvSpPr>
          <p:cNvPr id="3" name="Content Placeholder 2"/>
          <p:cNvSpPr>
            <a:spLocks noGrp="1"/>
          </p:cNvSpPr>
          <p:nvPr>
            <p:ph idx="1"/>
          </p:nvPr>
        </p:nvSpPr>
        <p:spPr>
          <a:xfrm>
            <a:off x="914400" y="2438400"/>
            <a:ext cx="7772400" cy="3917160"/>
          </a:xfrm>
        </p:spPr>
        <p:txBody>
          <a:bodyPr/>
          <a:lstStyle/>
          <a:p>
            <a:r>
              <a:rPr lang="en-US" dirty="0" smtClean="0"/>
              <a:t>Joy Anonymous Factorial </a:t>
            </a:r>
            <a:r>
              <a:rPr lang="en-US" smtClean="0"/>
              <a:t>Program</a:t>
            </a:r>
            <a:r>
              <a:rPr lang="en-US"/>
              <a:t> </a:t>
            </a:r>
            <a:r>
              <a:rPr lang="en-US" smtClean="0"/>
              <a:t>.</a:t>
            </a:r>
            <a:r>
              <a:rPr lang="en-US" dirty="0" smtClean="0"/>
              <a:t/>
            </a:r>
            <a:br>
              <a:rPr lang="en-US" dirty="0" smtClean="0"/>
            </a:br>
            <a:endParaRPr lang="en-US" dirty="0" smtClean="0"/>
          </a:p>
          <a:p>
            <a:pPr marL="454914" lvl="1" indent="0">
              <a:buNone/>
            </a:pPr>
            <a:r>
              <a:rPr lang="en-US" dirty="0" smtClean="0"/>
              <a:t>&gt; [1 2 3 4]  [[null][</a:t>
            </a:r>
            <a:r>
              <a:rPr lang="en-US" dirty="0" err="1" smtClean="0"/>
              <a:t>succ</a:t>
            </a:r>
            <a:r>
              <a:rPr lang="en-US" dirty="0" smtClean="0"/>
              <a:t>][</a:t>
            </a:r>
            <a:r>
              <a:rPr lang="en-US" dirty="0"/>
              <a:t>dup </a:t>
            </a:r>
            <a:r>
              <a:rPr lang="en-US" dirty="0" err="1"/>
              <a:t>pred</a:t>
            </a:r>
            <a:r>
              <a:rPr lang="en-US" dirty="0"/>
              <a:t> </a:t>
            </a:r>
            <a:r>
              <a:rPr lang="en-US" dirty="0" smtClean="0"/>
              <a:t>][*] </a:t>
            </a:r>
            <a:r>
              <a:rPr lang="en-US" dirty="0" err="1" smtClean="0"/>
              <a:t>linrec</a:t>
            </a:r>
            <a:r>
              <a:rPr lang="en-US" dirty="0" smtClean="0"/>
              <a:t>] map .</a:t>
            </a:r>
          </a:p>
          <a:p>
            <a:pPr marL="454914" lvl="1" indent="0">
              <a:buNone/>
            </a:pPr>
            <a:r>
              <a:rPr lang="en-US" dirty="0" smtClean="0"/>
              <a:t>&gt; [1 2 6 24]</a:t>
            </a:r>
          </a:p>
          <a:p>
            <a:pPr lvl="1"/>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824294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Functional Languages Differences</a:t>
            </a:r>
            <a:endParaRPr lang="en-US" dirty="0"/>
          </a:p>
        </p:txBody>
      </p:sp>
      <p:sp>
        <p:nvSpPr>
          <p:cNvPr id="3" name="Content Placeholder 2"/>
          <p:cNvSpPr>
            <a:spLocks noGrp="1"/>
          </p:cNvSpPr>
          <p:nvPr>
            <p:ph idx="1"/>
          </p:nvPr>
        </p:nvSpPr>
        <p:spPr>
          <a:xfrm>
            <a:off x="914400" y="1905000"/>
            <a:ext cx="7772400" cy="4450560"/>
          </a:xfrm>
        </p:spPr>
        <p:txBody>
          <a:bodyPr>
            <a:normAutofit fontScale="77500" lnSpcReduction="20000"/>
          </a:bodyPr>
          <a:lstStyle/>
          <a:p>
            <a:r>
              <a:rPr lang="en-US" dirty="0" smtClean="0"/>
              <a:t>“Functional languages are based on </a:t>
            </a:r>
            <a:r>
              <a:rPr lang="en-US" dirty="0"/>
              <a:t>application and abstraction. By contrast, Joy uses neither of these, instead it is based on composition and </a:t>
            </a:r>
            <a:r>
              <a:rPr lang="en-US" dirty="0" smtClean="0"/>
              <a:t>quotation (Von Thune, M. 2001).</a:t>
            </a:r>
          </a:p>
          <a:p>
            <a:r>
              <a:rPr lang="en-US" dirty="0" smtClean="0"/>
              <a:t>Joy does not have any variable to be used in abstraction and beta reduction does not occur in Joy.</a:t>
            </a:r>
          </a:p>
          <a:p>
            <a:r>
              <a:rPr lang="en-US" dirty="0" smtClean="0"/>
              <a:t>“For instance:</a:t>
            </a:r>
            <a:br>
              <a:rPr lang="en-US" dirty="0" smtClean="0"/>
            </a:br>
            <a:r>
              <a:rPr lang="en-US" dirty="0" smtClean="0"/>
              <a:t>	3  +  </a:t>
            </a:r>
            <a:br>
              <a:rPr lang="en-US" dirty="0" smtClean="0"/>
            </a:br>
            <a:r>
              <a:rPr lang="en-US" dirty="0" smtClean="0"/>
              <a:t>denotes a program which adds 3 to the top number on the </a:t>
            </a:r>
            <a:r>
              <a:rPr lang="en-US" dirty="0"/>
              <a:t>stack” (Von Thune, M. 2001). </a:t>
            </a:r>
            <a:r>
              <a:rPr lang="en-US" dirty="0" smtClean="0"/>
              <a:t>This does not denote application in reverse.  It is composition.  It denotes the composition of two functions, from stacks – to stacks [note that 3 is also a function in Joy].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00048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 Definition of Functional Programming. (</a:t>
            </a:r>
            <a:r>
              <a:rPr lang="en-US" sz="2800" dirty="0" err="1" smtClean="0"/>
              <a:t>Hudak</a:t>
            </a:r>
            <a:r>
              <a:rPr lang="en-US" sz="2800" dirty="0" smtClean="0"/>
              <a:t>, P., 1989)</a:t>
            </a:r>
            <a:endParaRPr lang="en-US" sz="2800" dirty="0"/>
          </a:p>
        </p:txBody>
      </p:sp>
      <p:sp>
        <p:nvSpPr>
          <p:cNvPr id="3" name="Content Placeholder 2"/>
          <p:cNvSpPr>
            <a:spLocks noGrp="1"/>
          </p:cNvSpPr>
          <p:nvPr>
            <p:ph idx="1"/>
          </p:nvPr>
        </p:nvSpPr>
        <p:spPr>
          <a:xfrm>
            <a:off x="914400" y="1905000"/>
            <a:ext cx="7772400" cy="4450560"/>
          </a:xfrm>
        </p:spPr>
        <p:txBody>
          <a:bodyPr>
            <a:normAutofit fontScale="70000" lnSpcReduction="20000"/>
          </a:bodyPr>
          <a:lstStyle/>
          <a:p>
            <a:r>
              <a:rPr lang="en-US" dirty="0"/>
              <a:t>“The class of functional, or applicative programming languages, in which </a:t>
            </a:r>
            <a:r>
              <a:rPr lang="en-US" dirty="0" smtClean="0"/>
              <a:t>computation is </a:t>
            </a:r>
            <a:r>
              <a:rPr lang="en-US" dirty="0"/>
              <a:t>carried out entirely through the evaluation of </a:t>
            </a:r>
            <a:r>
              <a:rPr lang="en-US" dirty="0" smtClean="0"/>
              <a:t>expressions…”</a:t>
            </a:r>
          </a:p>
          <a:p>
            <a:r>
              <a:rPr lang="en-US" dirty="0" smtClean="0"/>
              <a:t>“Imperative </a:t>
            </a:r>
            <a:r>
              <a:rPr lang="en-US" dirty="0"/>
              <a:t>languages are characterized as having an implicit </a:t>
            </a:r>
            <a:r>
              <a:rPr lang="en-US" dirty="0" smtClean="0"/>
              <a:t>state … In </a:t>
            </a:r>
            <a:r>
              <a:rPr lang="en-US" dirty="0"/>
              <a:t>contrast, declarative languages are characterized as having no implicit state, </a:t>
            </a:r>
            <a:r>
              <a:rPr lang="en-US" dirty="0" smtClean="0"/>
              <a:t>and thus </a:t>
            </a:r>
            <a:r>
              <a:rPr lang="en-US" dirty="0"/>
              <a:t>the emphasis is placed entirely on programming with expressions (or terms). </a:t>
            </a:r>
            <a:r>
              <a:rPr lang="en-US" dirty="0" smtClean="0"/>
              <a:t>In particular</a:t>
            </a:r>
            <a:r>
              <a:rPr lang="en-US" dirty="0"/>
              <a:t>, functional languages are declarative languages whose underlying model </a:t>
            </a:r>
            <a:r>
              <a:rPr lang="en-US" dirty="0" smtClean="0"/>
              <a:t>of computation </a:t>
            </a:r>
            <a:r>
              <a:rPr lang="en-US" dirty="0"/>
              <a:t>is the function (in contrast to, for example, the relation that forms </a:t>
            </a:r>
            <a:r>
              <a:rPr lang="en-US" dirty="0" smtClean="0"/>
              <a:t>the basis </a:t>
            </a:r>
            <a:r>
              <a:rPr lang="en-US" dirty="0"/>
              <a:t>for logic programming languages</a:t>
            </a:r>
            <a:r>
              <a:rPr lang="en-US" dirty="0" smtClean="0"/>
              <a:t>.”</a:t>
            </a:r>
          </a:p>
          <a:p>
            <a:r>
              <a:rPr lang="en-US" dirty="0" smtClean="0"/>
              <a:t>“… modern </a:t>
            </a:r>
            <a:r>
              <a:rPr lang="en-US" dirty="0"/>
              <a:t>functional </a:t>
            </a:r>
            <a:r>
              <a:rPr lang="en-US" dirty="0" smtClean="0"/>
              <a:t>languages</a:t>
            </a:r>
            <a:r>
              <a:rPr lang="en-US" dirty="0"/>
              <a:t> </a:t>
            </a:r>
            <a:r>
              <a:rPr lang="en-US" dirty="0" smtClean="0"/>
              <a:t>… </a:t>
            </a:r>
            <a:r>
              <a:rPr lang="en-US" dirty="0"/>
              <a:t>include higher-order functions, lazy evaluation, pattern-matching, and </a:t>
            </a:r>
            <a:r>
              <a:rPr lang="en-US" dirty="0" smtClean="0"/>
              <a:t>various kinds </a:t>
            </a:r>
            <a:r>
              <a:rPr lang="en-US" dirty="0"/>
              <a:t>of data </a:t>
            </a:r>
            <a:r>
              <a:rPr lang="en-US" dirty="0" smtClean="0"/>
              <a:t>abstraction”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659489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Concept of State </a:t>
            </a:r>
            <a:br>
              <a:rPr lang="en-US" sz="2800" dirty="0" smtClean="0"/>
            </a:br>
            <a:r>
              <a:rPr lang="en-US" sz="2800" dirty="0" smtClean="0"/>
              <a:t>(</a:t>
            </a:r>
            <a:r>
              <a:rPr lang="en-US" sz="2800" dirty="0" err="1" smtClean="0"/>
              <a:t>Hudak</a:t>
            </a:r>
            <a:r>
              <a:rPr lang="en-US" sz="2800" dirty="0" smtClean="0"/>
              <a:t>, P., 1989)</a:t>
            </a:r>
            <a:endParaRPr lang="en-US" sz="2800" dirty="0"/>
          </a:p>
        </p:txBody>
      </p:sp>
      <p:sp>
        <p:nvSpPr>
          <p:cNvPr id="3" name="Content Placeholder 2"/>
          <p:cNvSpPr>
            <a:spLocks noGrp="1"/>
          </p:cNvSpPr>
          <p:nvPr>
            <p:ph idx="1"/>
          </p:nvPr>
        </p:nvSpPr>
        <p:spPr/>
        <p:txBody>
          <a:bodyPr>
            <a:normAutofit fontScale="70000" lnSpcReduction="20000"/>
          </a:bodyPr>
          <a:lstStyle/>
          <a:p>
            <a:r>
              <a:rPr lang="en-US" i="1" dirty="0" smtClean="0"/>
              <a:t>“Imperative </a:t>
            </a:r>
            <a:r>
              <a:rPr lang="en-US" i="1" dirty="0"/>
              <a:t>languages </a:t>
            </a:r>
            <a:r>
              <a:rPr lang="en-US" dirty="0"/>
              <a:t>are characterized as having an </a:t>
            </a:r>
            <a:r>
              <a:rPr lang="en-US" i="1" dirty="0"/>
              <a:t>implicit state </a:t>
            </a:r>
            <a:r>
              <a:rPr lang="en-US" dirty="0"/>
              <a:t>that is </a:t>
            </a:r>
            <a:r>
              <a:rPr lang="en-US" dirty="0" smtClean="0"/>
              <a:t>modified (</a:t>
            </a:r>
            <a:r>
              <a:rPr lang="en-US" dirty="0"/>
              <a:t>i.e. side-effected) by constructs (i.e. commands) in the source language. As a </a:t>
            </a:r>
            <a:r>
              <a:rPr lang="en-US" dirty="0" smtClean="0"/>
              <a:t>result, such </a:t>
            </a:r>
            <a:r>
              <a:rPr lang="en-US" dirty="0"/>
              <a:t>languages generally have a notion of </a:t>
            </a:r>
            <a:r>
              <a:rPr lang="en-US" i="1" dirty="0"/>
              <a:t>sequencing </a:t>
            </a:r>
            <a:r>
              <a:rPr lang="en-US" dirty="0"/>
              <a:t>(of the commands) to </a:t>
            </a:r>
            <a:r>
              <a:rPr lang="en-US" dirty="0" smtClean="0"/>
              <a:t>permit precise </a:t>
            </a:r>
            <a:r>
              <a:rPr lang="en-US" dirty="0"/>
              <a:t>and deterministic control over the state</a:t>
            </a:r>
            <a:r>
              <a:rPr lang="en-US" dirty="0" smtClean="0"/>
              <a:t>.”</a:t>
            </a:r>
          </a:p>
          <a:p>
            <a:r>
              <a:rPr lang="en-US" i="1" dirty="0" smtClean="0"/>
              <a:t>“declarative </a:t>
            </a:r>
            <a:r>
              <a:rPr lang="en-US" i="1" dirty="0"/>
              <a:t>languages </a:t>
            </a:r>
            <a:r>
              <a:rPr lang="en-US" dirty="0"/>
              <a:t>are characterized as having </a:t>
            </a:r>
            <a:r>
              <a:rPr lang="en-US" i="1" dirty="0"/>
              <a:t>no </a:t>
            </a:r>
            <a:r>
              <a:rPr lang="en-US" dirty="0"/>
              <a:t>implicit state, </a:t>
            </a:r>
            <a:r>
              <a:rPr lang="en-US" dirty="0" smtClean="0"/>
              <a:t>and thus </a:t>
            </a:r>
            <a:r>
              <a:rPr lang="en-US" dirty="0"/>
              <a:t>the emphasis is placed entirely on programming with </a:t>
            </a:r>
            <a:r>
              <a:rPr lang="en-US" i="1" dirty="0"/>
              <a:t>expressions </a:t>
            </a:r>
            <a:r>
              <a:rPr lang="en-US" dirty="0"/>
              <a:t>(or </a:t>
            </a:r>
            <a:r>
              <a:rPr lang="en-US" i="1" dirty="0"/>
              <a:t>terms</a:t>
            </a:r>
            <a:r>
              <a:rPr lang="en-US" dirty="0" smtClean="0"/>
              <a:t>).”</a:t>
            </a:r>
          </a:p>
          <a:p>
            <a:r>
              <a:rPr lang="en-US" dirty="0" smtClean="0"/>
              <a:t>“In </a:t>
            </a:r>
            <a:r>
              <a:rPr lang="en-US" dirty="0"/>
              <a:t>a declarative language state-oriented computations are accomplished by </a:t>
            </a:r>
            <a:r>
              <a:rPr lang="en-US" dirty="0" smtClean="0"/>
              <a:t>carrying the </a:t>
            </a:r>
            <a:r>
              <a:rPr lang="en-US" dirty="0"/>
              <a:t>state around explicitly rather than implicitly, and looping is accomplished </a:t>
            </a:r>
            <a:r>
              <a:rPr lang="en-US" dirty="0" smtClean="0"/>
              <a:t>via </a:t>
            </a:r>
            <a:r>
              <a:rPr lang="en-US" i="1" dirty="0" smtClean="0"/>
              <a:t>recursion </a:t>
            </a:r>
            <a:r>
              <a:rPr lang="en-US" dirty="0"/>
              <a:t>rather than by sequencing</a:t>
            </a:r>
            <a:r>
              <a:rPr lang="en-US" dirty="0" smtClean="0"/>
              <a:t>.”</a:t>
            </a:r>
          </a:p>
          <a:p>
            <a:r>
              <a:rPr lang="en-US" dirty="0" smtClean="0"/>
              <a:t>“Functional </a:t>
            </a:r>
            <a:r>
              <a:rPr lang="en-US" dirty="0"/>
              <a:t>(in general, declarative) programming is often described as </a:t>
            </a:r>
            <a:r>
              <a:rPr lang="en-US" dirty="0" smtClean="0"/>
              <a:t>expressing </a:t>
            </a:r>
            <a:r>
              <a:rPr lang="en-US" i="1" dirty="0" smtClean="0"/>
              <a:t>what </a:t>
            </a:r>
            <a:r>
              <a:rPr lang="en-US" dirty="0"/>
              <a:t>is being computed rather than </a:t>
            </a:r>
            <a:r>
              <a:rPr lang="en-US" i="1" dirty="0"/>
              <a:t>how</a:t>
            </a:r>
            <a:r>
              <a:rPr lang="en-US" dirty="0"/>
              <a:t>, although this is really a matter of degree</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18620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 Conclusion</a:t>
            </a:r>
            <a:endParaRPr lang="en-US" dirty="0"/>
          </a:p>
        </p:txBody>
      </p:sp>
      <p:sp>
        <p:nvSpPr>
          <p:cNvPr id="3" name="Content Placeholder 2"/>
          <p:cNvSpPr>
            <a:spLocks noGrp="1"/>
          </p:cNvSpPr>
          <p:nvPr>
            <p:ph idx="1"/>
          </p:nvPr>
        </p:nvSpPr>
        <p:spPr/>
        <p:txBody>
          <a:bodyPr/>
          <a:lstStyle/>
          <a:p>
            <a:r>
              <a:rPr lang="en-US" dirty="0" smtClean="0"/>
              <a:t>Article is informational.</a:t>
            </a:r>
          </a:p>
          <a:p>
            <a:r>
              <a:rPr lang="en-US" dirty="0" smtClean="0"/>
              <a:t>Does not offer proofs of how Joy is functional.</a:t>
            </a:r>
          </a:p>
          <a:p>
            <a:r>
              <a:rPr lang="en-US" dirty="0" smtClean="0"/>
              <a:t>Seems to tangentially compare Joy to Lisp.</a:t>
            </a:r>
          </a:p>
          <a:p>
            <a:r>
              <a:rPr lang="en-US" dirty="0" smtClean="0"/>
              <a:t>Does not have a methodology.</a:t>
            </a:r>
          </a:p>
          <a:p>
            <a:r>
              <a:rPr lang="en-US" dirty="0" smtClean="0"/>
              <a:t>Does not offer benchmarks.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032194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marL="914400" indent="-858838">
              <a:buNone/>
            </a:pPr>
            <a:r>
              <a:rPr lang="en-US" sz="2400" dirty="0" err="1"/>
              <a:t>Frenger</a:t>
            </a:r>
            <a:r>
              <a:rPr lang="en-US" sz="2400" dirty="0"/>
              <a:t>, P. (2003). The JOY of </a:t>
            </a:r>
            <a:r>
              <a:rPr lang="en-US" sz="2400" dirty="0" smtClean="0"/>
              <a:t>Forth</a:t>
            </a:r>
            <a:r>
              <a:rPr lang="en-US" sz="2400" dirty="0"/>
              <a:t>. </a:t>
            </a:r>
            <a:r>
              <a:rPr lang="en-US" sz="2400" i="1" dirty="0"/>
              <a:t>ACM </a:t>
            </a:r>
            <a:r>
              <a:rPr lang="en-US" sz="2400" i="1" dirty="0" err="1"/>
              <a:t>Sigplan</a:t>
            </a:r>
            <a:r>
              <a:rPr lang="en-US" sz="2400" i="1" dirty="0"/>
              <a:t> Notices</a:t>
            </a:r>
            <a:r>
              <a:rPr lang="en-US" sz="2400" dirty="0"/>
              <a:t>, </a:t>
            </a:r>
            <a:r>
              <a:rPr lang="en-US" sz="2400" i="1" dirty="0"/>
              <a:t>38</a:t>
            </a:r>
            <a:r>
              <a:rPr lang="en-US" sz="2400" dirty="0"/>
              <a:t>(8), 15-17</a:t>
            </a:r>
            <a:r>
              <a:rPr lang="en-US" sz="2400" dirty="0" smtClean="0"/>
              <a:t>.</a:t>
            </a:r>
          </a:p>
          <a:p>
            <a:pPr marL="914400" indent="-858838">
              <a:buNone/>
            </a:pPr>
            <a:r>
              <a:rPr lang="en-US" sz="2400" dirty="0" err="1"/>
              <a:t>Hudak</a:t>
            </a:r>
            <a:r>
              <a:rPr lang="en-US" sz="2400" dirty="0"/>
              <a:t>, P. (1989). Conception, evolution, and application of functional programming languages. ACM Computing Surveys (</a:t>
            </a:r>
            <a:r>
              <a:rPr lang="en-US" sz="2400" dirty="0" err="1"/>
              <a:t>CSUR</a:t>
            </a:r>
            <a:r>
              <a:rPr lang="en-US" sz="2400" dirty="0"/>
              <a:t>), 21(3), </a:t>
            </a:r>
            <a:r>
              <a:rPr lang="en-US" sz="2400" dirty="0" smtClean="0"/>
              <a:t>359-411</a:t>
            </a:r>
          </a:p>
          <a:p>
            <a:pPr marL="914400" indent="-858838">
              <a:buNone/>
            </a:pPr>
            <a:r>
              <a:rPr lang="en-US" sz="2400" dirty="0" smtClean="0"/>
              <a:t>Von </a:t>
            </a:r>
            <a:r>
              <a:rPr lang="en-US" sz="2400" dirty="0"/>
              <a:t>Thun, M. (2001, October). Joy: </a:t>
            </a:r>
            <a:r>
              <a:rPr lang="en-US" sz="2400" dirty="0" err="1"/>
              <a:t>Forth’s</a:t>
            </a:r>
            <a:r>
              <a:rPr lang="en-US" sz="2400" dirty="0"/>
              <a:t> functional cousin. In Proceedings from the 17th </a:t>
            </a:r>
            <a:r>
              <a:rPr lang="en-US" sz="2400" dirty="0" err="1"/>
              <a:t>EuroForth</a:t>
            </a:r>
            <a:r>
              <a:rPr lang="en-US" sz="2400" dirty="0"/>
              <a:t> Conference</a:t>
            </a:r>
            <a:r>
              <a:rPr lang="en-US" sz="2400" dirty="0" smtClean="0"/>
              <a:t>.</a:t>
            </a:r>
          </a:p>
          <a:p>
            <a:pPr marL="914400" indent="-858838">
              <a:buNone/>
            </a:pPr>
            <a:r>
              <a:rPr lang="en-US" sz="2400" smtClean="0"/>
              <a:t>Von Thun</a:t>
            </a:r>
            <a:r>
              <a:rPr lang="en-US" sz="2400" dirty="0" smtClean="0"/>
              <a:t>, </a:t>
            </a:r>
            <a:r>
              <a:rPr lang="en-US" sz="2400" dirty="0"/>
              <a:t>M</a:t>
            </a:r>
            <a:r>
              <a:rPr lang="en-US" sz="2400" dirty="0" smtClean="0"/>
              <a:t>. (2009). A Joy interpreter written in Joy.  Retrieved from </a:t>
            </a:r>
            <a:r>
              <a:rPr lang="en-US" sz="2400" i="1" dirty="0">
                <a:hlinkClick r:id="rId2"/>
              </a:rPr>
              <a:t>http://</a:t>
            </a:r>
            <a:r>
              <a:rPr lang="en-US" sz="2400" i="1" dirty="0" smtClean="0">
                <a:hlinkClick r:id="rId2"/>
              </a:rPr>
              <a:t>www.kevinalbrecht.com/code/joy-mirror/jp-joyjoy.html</a:t>
            </a:r>
            <a:endParaRPr lang="en-US" sz="2400" i="1" dirty="0" smtClean="0"/>
          </a:p>
          <a:p>
            <a:pPr marL="914400" indent="-858838">
              <a:buNone/>
            </a:pPr>
            <a:r>
              <a:rPr lang="en-US" sz="2400" dirty="0" smtClean="0"/>
              <a:t>.</a:t>
            </a:r>
          </a:p>
          <a:p>
            <a:pPr marL="914400" indent="-858838">
              <a:buNone/>
            </a:pPr>
            <a:endParaRPr lang="en-US" i="1" dirty="0"/>
          </a:p>
          <a:p>
            <a:pPr marL="914400" indent="-858838"/>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182874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Joy</a:t>
            </a:r>
          </a:p>
          <a:p>
            <a:r>
              <a:rPr lang="en-US" dirty="0" smtClean="0"/>
              <a:t>Data Types</a:t>
            </a:r>
          </a:p>
          <a:p>
            <a:r>
              <a:rPr lang="en-US" dirty="0" smtClean="0"/>
              <a:t>Anonymous Functions/Recursion</a:t>
            </a:r>
          </a:p>
          <a:p>
            <a:r>
              <a:rPr lang="en-US" dirty="0" smtClean="0"/>
              <a:t>Functional Differences</a:t>
            </a:r>
          </a:p>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33318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Joy was introduced by Manfred von Thun of Latrobe University in Australia.</a:t>
            </a:r>
          </a:p>
          <a:p>
            <a:r>
              <a:rPr lang="en-US" dirty="0" smtClean="0"/>
              <a:t>Joy is a functional programming language.</a:t>
            </a:r>
          </a:p>
          <a:p>
            <a:r>
              <a:rPr lang="en-US" dirty="0" smtClean="0"/>
              <a:t>Joy seems to have many similarities to Forth.</a:t>
            </a:r>
          </a:p>
          <a:p>
            <a:r>
              <a:rPr lang="en-US" dirty="0" smtClean="0"/>
              <a:t>A search for the Joy language does turn up only a few hits.  It does not seem to be widely used.</a:t>
            </a:r>
          </a:p>
          <a:p>
            <a:r>
              <a:rPr lang="en-US" dirty="0" smtClean="0"/>
              <a:t>Some people call it “Lisp without the parenthesis.”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298384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Joy has similarities to Forth</a:t>
            </a:r>
            <a:endParaRPr lang="en-US" dirty="0"/>
          </a:p>
        </p:txBody>
      </p:sp>
      <p:sp>
        <p:nvSpPr>
          <p:cNvPr id="3" name="Content Placeholder 2"/>
          <p:cNvSpPr>
            <a:spLocks noGrp="1"/>
          </p:cNvSpPr>
          <p:nvPr>
            <p:ph idx="1"/>
          </p:nvPr>
        </p:nvSpPr>
        <p:spPr>
          <a:xfrm>
            <a:off x="914400" y="1981200"/>
            <a:ext cx="7772400" cy="4374360"/>
          </a:xfrm>
        </p:spPr>
        <p:txBody>
          <a:bodyPr/>
          <a:lstStyle/>
          <a:p>
            <a:r>
              <a:rPr lang="en-US" dirty="0" smtClean="0"/>
              <a:t>Joy is an interpreter.  It uses postfix (</a:t>
            </a:r>
            <a:r>
              <a:rPr lang="en-US" dirty="0" err="1" smtClean="0"/>
              <a:t>RPN</a:t>
            </a:r>
            <a:r>
              <a:rPr lang="en-US" dirty="0" smtClean="0"/>
              <a:t>) notation.</a:t>
            </a:r>
            <a:r>
              <a:rPr lang="en-US" dirty="0"/>
              <a:t> </a:t>
            </a:r>
            <a:r>
              <a:rPr lang="en-US" dirty="0" smtClean="0"/>
              <a:t>It is stack oriented. Ex:</a:t>
            </a:r>
            <a:br>
              <a:rPr lang="en-US" dirty="0" smtClean="0"/>
            </a:br>
            <a:r>
              <a:rPr lang="en-US" dirty="0" smtClean="0"/>
              <a:t>	&gt; 4  5  +   .</a:t>
            </a:r>
            <a:br>
              <a:rPr lang="en-US" dirty="0" smtClean="0"/>
            </a:br>
            <a:r>
              <a:rPr lang="en-US" dirty="0" smtClean="0"/>
              <a:t>	&gt; 9</a:t>
            </a:r>
          </a:p>
          <a:p>
            <a:r>
              <a:rPr lang="en-US" dirty="0" smtClean="0"/>
              <a:t>You can define new words in Joy.</a:t>
            </a:r>
            <a:br>
              <a:rPr lang="en-US" dirty="0" smtClean="0"/>
            </a:br>
            <a:r>
              <a:rPr lang="en-US" dirty="0" smtClean="0"/>
              <a:t>	&gt; DEFINE square == dup * .</a:t>
            </a:r>
            <a:br>
              <a:rPr lang="en-US" dirty="0" smtClean="0"/>
            </a:br>
            <a:r>
              <a:rPr lang="en-US" dirty="0" smtClean="0"/>
              <a:t>	&gt; 4 square .</a:t>
            </a:r>
            <a:br>
              <a:rPr lang="en-US" dirty="0" smtClean="0"/>
            </a:br>
            <a:r>
              <a:rPr lang="en-US" dirty="0" smtClean="0"/>
              <a:t>	&gt; 16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482287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Data Structures</a:t>
            </a:r>
            <a:br>
              <a:rPr lang="en-US" dirty="0" smtClean="0"/>
            </a:br>
            <a:r>
              <a:rPr lang="en-US" dirty="0" smtClean="0"/>
              <a:t>(“10 Mile High” view)</a:t>
            </a:r>
            <a:endParaRPr lang="en-US" dirty="0"/>
          </a:p>
        </p:txBody>
      </p:sp>
      <p:sp>
        <p:nvSpPr>
          <p:cNvPr id="4" name="Rectangle 3"/>
          <p:cNvSpPr/>
          <p:nvPr/>
        </p:nvSpPr>
        <p:spPr>
          <a:xfrm>
            <a:off x="1524000" y="2752805"/>
            <a:ext cx="1219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p>
        </p:txBody>
      </p:sp>
      <p:sp>
        <p:nvSpPr>
          <p:cNvPr id="5" name="Rectangle 4"/>
          <p:cNvSpPr/>
          <p:nvPr/>
        </p:nvSpPr>
        <p:spPr>
          <a:xfrm>
            <a:off x="3200400" y="2737437"/>
            <a:ext cx="1143000" cy="297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Return Stack</a:t>
            </a:r>
            <a:endParaRPr lang="en-US" dirty="0">
              <a:solidFill>
                <a:schemeClr val="bg1"/>
              </a:solidFill>
            </a:endParaRPr>
          </a:p>
        </p:txBody>
      </p:sp>
      <p:sp>
        <p:nvSpPr>
          <p:cNvPr id="7" name="TextBox 6"/>
          <p:cNvSpPr txBox="1"/>
          <p:nvPr/>
        </p:nvSpPr>
        <p:spPr>
          <a:xfrm>
            <a:off x="6019800" y="2183159"/>
            <a:ext cx="1295400" cy="646331"/>
          </a:xfrm>
          <a:prstGeom prst="rect">
            <a:avLst/>
          </a:prstGeom>
          <a:noFill/>
        </p:spPr>
        <p:txBody>
          <a:bodyPr wrap="square" rtlCol="0">
            <a:spAutoFit/>
          </a:bodyPr>
          <a:lstStyle/>
          <a:p>
            <a:pPr algn="ctr"/>
            <a:r>
              <a:rPr lang="en-US" dirty="0" smtClean="0"/>
              <a:t>Dictionary Definition</a:t>
            </a:r>
            <a:endParaRPr lang="en-US" dirty="0"/>
          </a:p>
        </p:txBody>
      </p:sp>
      <p:sp>
        <p:nvSpPr>
          <p:cNvPr id="8" name="TextBox 7"/>
          <p:cNvSpPr txBox="1"/>
          <p:nvPr/>
        </p:nvSpPr>
        <p:spPr>
          <a:xfrm>
            <a:off x="5867400" y="2801298"/>
            <a:ext cx="1636699" cy="307777"/>
          </a:xfrm>
          <a:prstGeom prst="rect">
            <a:avLst/>
          </a:prstGeom>
          <a:solidFill>
            <a:schemeClr val="accent2">
              <a:lumMod val="75000"/>
            </a:schemeClr>
          </a:solidFill>
          <a:ln>
            <a:solidFill>
              <a:schemeClr val="tx1"/>
            </a:solidFill>
          </a:ln>
        </p:spPr>
        <p:txBody>
          <a:bodyPr wrap="square" rtlCol="0">
            <a:spAutoFit/>
          </a:bodyPr>
          <a:lstStyle/>
          <a:p>
            <a:pPr algn="ctr"/>
            <a:r>
              <a:rPr lang="en-US" sz="1400" dirty="0" smtClean="0"/>
              <a:t>Length of Name</a:t>
            </a:r>
            <a:endParaRPr lang="en-US" sz="1400" dirty="0"/>
          </a:p>
        </p:txBody>
      </p:sp>
      <p:sp>
        <p:nvSpPr>
          <p:cNvPr id="9" name="TextBox 8"/>
          <p:cNvSpPr txBox="1"/>
          <p:nvPr/>
        </p:nvSpPr>
        <p:spPr>
          <a:xfrm>
            <a:off x="5867400" y="3085427"/>
            <a:ext cx="1636699" cy="1477328"/>
          </a:xfrm>
          <a:prstGeom prst="rect">
            <a:avLst/>
          </a:prstGeom>
          <a:solidFill>
            <a:schemeClr val="accent2">
              <a:lumMod val="75000"/>
            </a:schemeClr>
          </a:solidFill>
          <a:ln>
            <a:solidFill>
              <a:schemeClr val="tx1"/>
            </a:solidFill>
          </a:ln>
        </p:spPr>
        <p:txBody>
          <a:bodyPr wrap="square" rtlCol="0">
            <a:spAutoFit/>
          </a:bodyPr>
          <a:lstStyle/>
          <a:p>
            <a:pPr algn="ctr"/>
            <a:endParaRPr lang="en-US" dirty="0"/>
          </a:p>
          <a:p>
            <a:pPr algn="ctr"/>
            <a:endParaRPr lang="en-US" dirty="0" smtClean="0"/>
          </a:p>
          <a:p>
            <a:pPr algn="ctr"/>
            <a:r>
              <a:rPr lang="en-US" dirty="0" smtClean="0"/>
              <a:t>Name</a:t>
            </a:r>
          </a:p>
          <a:p>
            <a:pPr algn="ctr"/>
            <a:endParaRPr lang="en-US" dirty="0"/>
          </a:p>
          <a:p>
            <a:pPr algn="ctr"/>
            <a:endParaRPr lang="en-US" dirty="0"/>
          </a:p>
        </p:txBody>
      </p:sp>
      <p:sp>
        <p:nvSpPr>
          <p:cNvPr id="10" name="TextBox 9"/>
          <p:cNvSpPr txBox="1"/>
          <p:nvPr/>
        </p:nvSpPr>
        <p:spPr>
          <a:xfrm>
            <a:off x="5867400" y="4561870"/>
            <a:ext cx="1636699" cy="276999"/>
          </a:xfrm>
          <a:prstGeom prst="rect">
            <a:avLst/>
          </a:prstGeom>
          <a:solidFill>
            <a:schemeClr val="accent2">
              <a:lumMod val="75000"/>
            </a:schemeClr>
          </a:solidFill>
          <a:ln>
            <a:solidFill>
              <a:schemeClr val="tx1"/>
            </a:solidFill>
          </a:ln>
        </p:spPr>
        <p:txBody>
          <a:bodyPr wrap="square" rtlCol="0">
            <a:spAutoFit/>
          </a:bodyPr>
          <a:lstStyle/>
          <a:p>
            <a:pPr algn="ctr"/>
            <a:r>
              <a:rPr lang="en-US" sz="1200" dirty="0" smtClean="0"/>
              <a:t>Pointer to Next</a:t>
            </a:r>
            <a:endParaRPr lang="en-US" sz="1200" dirty="0"/>
          </a:p>
        </p:txBody>
      </p:sp>
      <p:sp>
        <p:nvSpPr>
          <p:cNvPr id="13" name="TextBox 12"/>
          <p:cNvSpPr txBox="1"/>
          <p:nvPr/>
        </p:nvSpPr>
        <p:spPr>
          <a:xfrm>
            <a:off x="5867400" y="4838869"/>
            <a:ext cx="1636699" cy="261610"/>
          </a:xfrm>
          <a:prstGeom prst="rect">
            <a:avLst/>
          </a:prstGeom>
          <a:solidFill>
            <a:schemeClr val="accent2">
              <a:lumMod val="75000"/>
            </a:schemeClr>
          </a:solidFill>
          <a:ln>
            <a:solidFill>
              <a:schemeClr val="tx1"/>
            </a:solidFill>
          </a:ln>
        </p:spPr>
        <p:txBody>
          <a:bodyPr wrap="square" rtlCol="0">
            <a:spAutoFit/>
          </a:bodyPr>
          <a:lstStyle/>
          <a:p>
            <a:pPr algn="ctr"/>
            <a:r>
              <a:rPr lang="en-US" sz="1100" dirty="0" smtClean="0"/>
              <a:t>Pointer to 1</a:t>
            </a:r>
            <a:r>
              <a:rPr lang="en-US" sz="1100" baseline="30000" dirty="0" smtClean="0"/>
              <a:t>st</a:t>
            </a:r>
            <a:r>
              <a:rPr lang="en-US" sz="1100" dirty="0" smtClean="0"/>
              <a:t> Def in Body</a:t>
            </a:r>
            <a:endParaRPr lang="en-US" sz="1100" dirty="0"/>
          </a:p>
        </p:txBody>
      </p:sp>
      <p:sp>
        <p:nvSpPr>
          <p:cNvPr id="14" name="TextBox 13"/>
          <p:cNvSpPr txBox="1"/>
          <p:nvPr/>
        </p:nvSpPr>
        <p:spPr>
          <a:xfrm>
            <a:off x="5867400" y="5054214"/>
            <a:ext cx="1636699" cy="215444"/>
          </a:xfrm>
          <a:prstGeom prst="rect">
            <a:avLst/>
          </a:prstGeom>
          <a:solidFill>
            <a:schemeClr val="accent2">
              <a:lumMod val="75000"/>
            </a:schemeClr>
          </a:solidFill>
          <a:ln>
            <a:solidFill>
              <a:schemeClr val="tx1"/>
            </a:solidFill>
          </a:ln>
        </p:spPr>
        <p:txBody>
          <a:bodyPr wrap="square" rtlCol="0">
            <a:spAutoFit/>
          </a:bodyPr>
          <a:lstStyle/>
          <a:p>
            <a:pPr algn="ctr"/>
            <a:r>
              <a:rPr lang="en-US" sz="800" dirty="0" smtClean="0"/>
              <a:t>. . .</a:t>
            </a:r>
            <a:endParaRPr lang="en-US" sz="800" dirty="0"/>
          </a:p>
        </p:txBody>
      </p:sp>
      <p:sp>
        <p:nvSpPr>
          <p:cNvPr id="15" name="TextBox 14"/>
          <p:cNvSpPr txBox="1"/>
          <p:nvPr/>
        </p:nvSpPr>
        <p:spPr>
          <a:xfrm>
            <a:off x="5867400" y="5269658"/>
            <a:ext cx="1636699" cy="246221"/>
          </a:xfrm>
          <a:prstGeom prst="rect">
            <a:avLst/>
          </a:prstGeom>
          <a:solidFill>
            <a:schemeClr val="accent2">
              <a:lumMod val="75000"/>
            </a:schemeClr>
          </a:solidFill>
          <a:ln>
            <a:solidFill>
              <a:schemeClr val="tx1"/>
            </a:solidFill>
          </a:ln>
        </p:spPr>
        <p:txBody>
          <a:bodyPr wrap="square" rtlCol="0">
            <a:spAutoFit/>
          </a:bodyPr>
          <a:lstStyle/>
          <a:p>
            <a:pPr algn="ctr"/>
            <a:r>
              <a:rPr lang="en-US" sz="1000" dirty="0" smtClean="0"/>
              <a:t>Pointer to n</a:t>
            </a:r>
            <a:r>
              <a:rPr lang="en-US" sz="1000" baseline="30000" dirty="0" smtClean="0"/>
              <a:t>th</a:t>
            </a:r>
            <a:r>
              <a:rPr lang="en-US" sz="1000" dirty="0" smtClean="0"/>
              <a:t> Def in Body</a:t>
            </a:r>
            <a:endParaRPr lang="en-US" sz="1000" dirty="0"/>
          </a:p>
        </p:txBody>
      </p:sp>
      <p:sp>
        <p:nvSpPr>
          <p:cNvPr id="16" name="TextBox 15"/>
          <p:cNvSpPr txBox="1"/>
          <p:nvPr/>
        </p:nvSpPr>
        <p:spPr>
          <a:xfrm>
            <a:off x="5867400" y="5515879"/>
            <a:ext cx="1636699" cy="246221"/>
          </a:xfrm>
          <a:prstGeom prst="rect">
            <a:avLst/>
          </a:prstGeom>
          <a:solidFill>
            <a:schemeClr val="accent2">
              <a:lumMod val="75000"/>
            </a:schemeClr>
          </a:solidFill>
          <a:ln>
            <a:solidFill>
              <a:schemeClr val="tx1"/>
            </a:solidFill>
          </a:ln>
        </p:spPr>
        <p:txBody>
          <a:bodyPr wrap="square" rtlCol="0">
            <a:spAutoFit/>
          </a:bodyPr>
          <a:lstStyle/>
          <a:p>
            <a:pPr algn="ctr"/>
            <a:r>
              <a:rPr lang="en-US" sz="1000" dirty="0" smtClean="0"/>
              <a:t>“Return”</a:t>
            </a:r>
            <a:endParaRPr lang="en-US" sz="1000" dirty="0"/>
          </a:p>
        </p:txBody>
      </p:sp>
      <p:cxnSp>
        <p:nvCxnSpPr>
          <p:cNvPr id="18" name="Straight Arrow Connector 17"/>
          <p:cNvCxnSpPr>
            <a:stCxn id="19" idx="2"/>
          </p:cNvCxnSpPr>
          <p:nvPr/>
        </p:nvCxnSpPr>
        <p:spPr>
          <a:xfrm>
            <a:off x="5063424" y="2752805"/>
            <a:ext cx="727776" cy="202381"/>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95800" y="2106474"/>
            <a:ext cx="1135247" cy="646331"/>
          </a:xfrm>
          <a:prstGeom prst="rect">
            <a:avLst/>
          </a:prstGeom>
          <a:noFill/>
        </p:spPr>
        <p:txBody>
          <a:bodyPr wrap="none" rtlCol="0">
            <a:spAutoFit/>
          </a:bodyPr>
          <a:lstStyle/>
          <a:p>
            <a:r>
              <a:rPr lang="en-US" dirty="0" smtClean="0"/>
              <a:t>Previous</a:t>
            </a:r>
          </a:p>
          <a:p>
            <a:r>
              <a:rPr lang="en-US" dirty="0" smtClean="0"/>
              <a:t>Definition</a:t>
            </a:r>
            <a:endParaRPr lang="en-US" dirty="0"/>
          </a:p>
        </p:txBody>
      </p:sp>
      <p:sp>
        <p:nvSpPr>
          <p:cNvPr id="21" name="TextBox 20"/>
          <p:cNvSpPr txBox="1"/>
          <p:nvPr/>
        </p:nvSpPr>
        <p:spPr>
          <a:xfrm>
            <a:off x="7696200" y="3639425"/>
            <a:ext cx="691215" cy="369332"/>
          </a:xfrm>
          <a:prstGeom prst="rect">
            <a:avLst/>
          </a:prstGeom>
          <a:noFill/>
        </p:spPr>
        <p:txBody>
          <a:bodyPr wrap="none" rtlCol="0">
            <a:spAutoFit/>
          </a:bodyPr>
          <a:lstStyle/>
          <a:p>
            <a:r>
              <a:rPr lang="en-US" dirty="0" smtClean="0"/>
              <a:t>Head</a:t>
            </a:r>
            <a:endParaRPr lang="en-US" dirty="0"/>
          </a:p>
        </p:txBody>
      </p:sp>
      <p:sp>
        <p:nvSpPr>
          <p:cNvPr id="22" name="TextBox 21"/>
          <p:cNvSpPr txBox="1"/>
          <p:nvPr/>
        </p:nvSpPr>
        <p:spPr>
          <a:xfrm>
            <a:off x="7620000" y="4941267"/>
            <a:ext cx="678391" cy="369332"/>
          </a:xfrm>
          <a:prstGeom prst="rect">
            <a:avLst/>
          </a:prstGeom>
          <a:noFill/>
        </p:spPr>
        <p:txBody>
          <a:bodyPr wrap="none" rtlCol="0">
            <a:spAutoFit/>
          </a:bodyPr>
          <a:lstStyle/>
          <a:p>
            <a:r>
              <a:rPr lang="en-US" dirty="0" smtClean="0"/>
              <a:t>Body</a:t>
            </a:r>
            <a:endParaRPr lang="en-US" dirty="0"/>
          </a:p>
        </p:txBody>
      </p:sp>
      <p:cxnSp>
        <p:nvCxnSpPr>
          <p:cNvPr id="23" name="Straight Arrow Connector 22"/>
          <p:cNvCxnSpPr/>
          <p:nvPr/>
        </p:nvCxnSpPr>
        <p:spPr>
          <a:xfrm>
            <a:off x="7620000" y="2848676"/>
            <a:ext cx="0" cy="1990193"/>
          </a:xfrm>
          <a:prstGeom prst="straightConnector1">
            <a:avLst/>
          </a:prstGeom>
          <a:ln w="508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00" y="4941267"/>
            <a:ext cx="0" cy="574612"/>
          </a:xfrm>
          <a:prstGeom prst="straightConnector1">
            <a:avLst/>
          </a:prstGeom>
          <a:ln w="508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B6F15528-21DE-4FAA-801E-634DDDAF4B2B}" type="slidenum">
              <a:rPr lang="en-US" smtClean="0"/>
              <a:pPr/>
              <a:t>5</a:t>
            </a:fld>
            <a:endParaRPr lang="en-US"/>
          </a:p>
        </p:txBody>
      </p:sp>
      <p:cxnSp>
        <p:nvCxnSpPr>
          <p:cNvPr id="29" name="Straight Arrow Connector 28"/>
          <p:cNvCxnSpPr/>
          <p:nvPr/>
        </p:nvCxnSpPr>
        <p:spPr>
          <a:xfrm>
            <a:off x="7315200" y="4741240"/>
            <a:ext cx="1072215" cy="312974"/>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989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Simple Data Types</a:t>
            </a:r>
          </a:p>
          <a:p>
            <a:pPr lvl="1"/>
            <a:r>
              <a:rPr lang="en-US" dirty="0" smtClean="0"/>
              <a:t>Integer</a:t>
            </a:r>
          </a:p>
          <a:p>
            <a:pPr lvl="1"/>
            <a:r>
              <a:rPr lang="en-US" dirty="0" smtClean="0"/>
              <a:t>Characters</a:t>
            </a:r>
          </a:p>
          <a:p>
            <a:pPr lvl="1"/>
            <a:r>
              <a:rPr lang="en-US" dirty="0" smtClean="0"/>
              <a:t>Truth Values</a:t>
            </a:r>
          </a:p>
          <a:p>
            <a:pPr lvl="1"/>
            <a:r>
              <a:rPr lang="en-US" dirty="0" smtClean="0"/>
              <a:t>Float</a:t>
            </a:r>
          </a:p>
          <a:p>
            <a:r>
              <a:rPr lang="en-US" dirty="0" smtClean="0"/>
              <a:t>Aggregate Data Types</a:t>
            </a:r>
          </a:p>
          <a:p>
            <a:pPr lvl="1"/>
            <a:r>
              <a:rPr lang="en-US" dirty="0" smtClean="0"/>
              <a:t>Strings		“Hello”</a:t>
            </a:r>
          </a:p>
          <a:p>
            <a:pPr lvl="1"/>
            <a:r>
              <a:rPr lang="en-US" dirty="0" smtClean="0"/>
              <a:t>Sets		{ 1  2 3 … 31} </a:t>
            </a:r>
          </a:p>
          <a:p>
            <a:pPr lvl="1"/>
            <a:r>
              <a:rPr lang="en-US" dirty="0" smtClean="0"/>
              <a:t>Lists		[2 5 3]   [ [1 2] “Joe” [ -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45821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Lists</a:t>
            </a:r>
            <a:endParaRPr lang="en-US" dirty="0"/>
          </a:p>
        </p:txBody>
      </p:sp>
      <p:sp>
        <p:nvSpPr>
          <p:cNvPr id="3" name="Content Placeholder 2"/>
          <p:cNvSpPr>
            <a:spLocks noGrp="1"/>
          </p:cNvSpPr>
          <p:nvPr>
            <p:ph idx="1"/>
          </p:nvPr>
        </p:nvSpPr>
        <p:spPr/>
        <p:txBody>
          <a:bodyPr/>
          <a:lstStyle/>
          <a:p>
            <a:r>
              <a:rPr lang="en-US" dirty="0" err="1" smtClean="0"/>
              <a:t>Concatanate</a:t>
            </a:r>
            <a:r>
              <a:rPr lang="en-US" dirty="0" smtClean="0"/>
              <a:t> two lists</a:t>
            </a:r>
            <a:br>
              <a:rPr lang="en-US" dirty="0" smtClean="0"/>
            </a:br>
            <a:r>
              <a:rPr lang="en-US" dirty="0" smtClean="0"/>
              <a:t>	&gt; [1 2 3] [4 5 6] </a:t>
            </a:r>
            <a:r>
              <a:rPr lang="en-US" dirty="0" err="1" smtClean="0"/>
              <a:t>concat</a:t>
            </a:r>
            <a:r>
              <a:rPr lang="en-US" dirty="0" smtClean="0"/>
              <a:t> .</a:t>
            </a:r>
            <a:br>
              <a:rPr lang="en-US" dirty="0" smtClean="0"/>
            </a:br>
            <a:r>
              <a:rPr lang="en-US" dirty="0" smtClean="0"/>
              <a:t>	&gt; [1 2 3 4 5 6]</a:t>
            </a:r>
          </a:p>
          <a:p>
            <a:r>
              <a:rPr lang="en-US" dirty="0" smtClean="0"/>
              <a:t>Add an element to a list</a:t>
            </a:r>
            <a:br>
              <a:rPr lang="en-US" dirty="0" smtClean="0"/>
            </a:br>
            <a:r>
              <a:rPr lang="en-US" dirty="0" smtClean="0"/>
              <a:t>	&gt; 1 [2 3 4] cons .</a:t>
            </a:r>
            <a:br>
              <a:rPr lang="en-US" dirty="0" smtClean="0"/>
            </a:br>
            <a:r>
              <a:rPr lang="en-US" dirty="0" smtClean="0"/>
              <a:t>	&gt; [1 2 3 4]</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640879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idx="1"/>
          </p:nvPr>
        </p:nvSpPr>
        <p:spPr/>
        <p:txBody>
          <a:bodyPr/>
          <a:lstStyle/>
          <a:p>
            <a:r>
              <a:rPr lang="en-US" dirty="0"/>
              <a:t>Incrementing elements of a list</a:t>
            </a:r>
            <a:br>
              <a:rPr lang="en-US" dirty="0"/>
            </a:br>
            <a:r>
              <a:rPr lang="en-US" dirty="0"/>
              <a:t>	&gt; [1 2 3 4 5] [1 +] map .</a:t>
            </a:r>
            <a:br>
              <a:rPr lang="en-US" dirty="0"/>
            </a:br>
            <a:r>
              <a:rPr lang="en-US" dirty="0"/>
              <a:t>	&gt; [2 3 4 5 6]</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619618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t>
            </a:r>
            <a:r>
              <a:rPr lang="en-US" dirty="0"/>
              <a:t>the </a:t>
            </a:r>
            <a:r>
              <a:rPr lang="en-US" dirty="0" smtClean="0"/>
              <a:t>author:</a:t>
            </a:r>
            <a:r>
              <a:rPr lang="en-US" dirty="0"/>
              <a:t/>
            </a:r>
            <a:br>
              <a:rPr lang="en-US" dirty="0"/>
            </a:br>
            <a:r>
              <a:rPr lang="en-US" dirty="0"/>
              <a:t>“</a:t>
            </a:r>
            <a:r>
              <a:rPr lang="en-US" i="1" dirty="0"/>
              <a:t>The languages of category theory comprises another group of functional languages. Whereas the other functional languages use function application, these use function composition. No high level programming language has been based on this formalism, but it has been used as a low level machine language as a target for compilation from a (typed) lambda calculus source. Joy is a high level programming language which resembles the categorical languages more than it resembles any of the other functional languages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006380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382</TotalTime>
  <Words>698</Words>
  <Application>Microsoft Office PowerPoint</Application>
  <PresentationFormat>On-screen Show (4:3)</PresentationFormat>
  <Paragraphs>114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The Joy of Forth (Frenger, P., 2003)</vt:lpstr>
      <vt:lpstr>Agenda</vt:lpstr>
      <vt:lpstr>Introduction</vt:lpstr>
      <vt:lpstr>Joy has similarities to Forth</vt:lpstr>
      <vt:lpstr>3 Key Data Structures (“10 Mile High” view)</vt:lpstr>
      <vt:lpstr>Data Types</vt:lpstr>
      <vt:lpstr>Working with Lists</vt:lpstr>
      <vt:lpstr>Anonymous Functions</vt:lpstr>
      <vt:lpstr>Functional Language</vt:lpstr>
      <vt:lpstr>Caml is a categorical language</vt:lpstr>
      <vt:lpstr>Recursion</vt:lpstr>
      <vt:lpstr>Anonymous Recursion</vt:lpstr>
      <vt:lpstr>“Conventional” Functional Languages Differences</vt:lpstr>
      <vt:lpstr>A Definition of Functional Programming. (Hudak, P., 1989)</vt:lpstr>
      <vt:lpstr>Concept of State  (Hudak, P., 1989)</vt:lpstr>
      <vt:lpstr>Critique 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Joy of Forth (Frenger, P., 2003)</dc:title>
  <dc:creator>Daddy</dc:creator>
  <cp:lastModifiedBy>Damon</cp:lastModifiedBy>
  <cp:revision>44</cp:revision>
  <dcterms:created xsi:type="dcterms:W3CDTF">2006-08-16T00:00:00Z</dcterms:created>
  <dcterms:modified xsi:type="dcterms:W3CDTF">2015-10-16T13:40:57Z</dcterms:modified>
</cp:coreProperties>
</file>