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7" r:id="rId6"/>
    <p:sldId id="270" r:id="rId7"/>
    <p:sldId id="261" r:id="rId8"/>
    <p:sldId id="260" r:id="rId9"/>
    <p:sldId id="262" r:id="rId10"/>
    <p:sldId id="263" r:id="rId11"/>
    <p:sldId id="264" r:id="rId12"/>
    <p:sldId id="265" r:id="rId13"/>
    <p:sldId id="268" r:id="rId14"/>
    <p:sldId id="272" r:id="rId15"/>
    <p:sldId id="269" r:id="rId16"/>
    <p:sldId id="271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847" y="-148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4" d="100"/>
          <a:sy n="94" d="100"/>
        </p:scale>
        <p:origin x="-3984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2C56A-8AEF-46CD-AAF1-839D8A84096D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417BA-D546-4CF4-A5EF-A99F1F1D2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3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6096000" y="6400800"/>
            <a:ext cx="1920240" cy="3657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166B95-F11F-4A22-8A4F-1BC5D4878EA6}" type="datetime1">
              <a:rPr lang="en-US" smtClean="0"/>
              <a:t>10/15/2014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733800" y="6400800"/>
            <a:ext cx="2350681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077200" y="6407944"/>
            <a:ext cx="935832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 Slide #</a:t>
            </a:r>
            <a:fld id="{976A1EA8-1A53-45E7-9C7F-86CF88965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8DA165-0809-4D0F-83BA-48F155D094D1}" type="datetime1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C93AAB-5BB1-434D-832A-1A9C5924CE58}" type="datetime1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0" y="6400800"/>
            <a:ext cx="1920240" cy="365760"/>
          </a:xfrm>
        </p:spPr>
        <p:txBody>
          <a:bodyPr/>
          <a:lstStyle>
            <a:extLst/>
          </a:lstStyle>
          <a:p>
            <a:fld id="{059F1A85-FFFA-4788-B67B-191CB4F63A69}" type="datetime1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400800"/>
            <a:ext cx="2350681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5200" y="6400800"/>
            <a:ext cx="1697832" cy="365125"/>
          </a:xfrm>
        </p:spPr>
        <p:txBody>
          <a:bodyPr/>
          <a:lstStyle>
            <a:lvl1pPr>
              <a:defRPr sz="1600"/>
            </a:lvl1pPr>
            <a:extLst/>
          </a:lstStyle>
          <a:p>
            <a:r>
              <a:rPr lang="en-US" dirty="0" smtClean="0"/>
              <a:t>Slide #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8A746B-AF41-4B61-A6B4-9178B23647ED}" type="datetime1">
              <a:rPr lang="en-US" smtClean="0"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87B062-EB40-4240-A74B-EA3032B721A5}" type="datetime1">
              <a:rPr lang="en-US" smtClean="0"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FAA8BC-5D9F-443B-A24F-5F472D3B3C10}" type="datetime1">
              <a:rPr lang="en-US" smtClean="0"/>
              <a:t>10/15/2014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845F28-02F4-4BB4-942B-80C8896453BD}" type="datetime1">
              <a:rPr lang="en-US" smtClean="0"/>
              <a:t>10/15/2014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950D0E-CAA7-4266-A2C0-32A67F79FBD6}" type="datetime1">
              <a:rPr lang="en-US" smtClean="0"/>
              <a:t>10/15/2014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4E6841E-C762-4EB4-944E-23E3AD94EBC9}" type="datetime1">
              <a:rPr lang="en-US" smtClean="0"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7E8244-7B51-4982-B9E8-7192D48682BA}" type="datetime1">
              <a:rPr lang="en-US" smtClean="0"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324600" y="6422602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799554E-93DC-44CF-A093-427CB046ED89}" type="datetime1">
              <a:rPr lang="en-US" smtClean="0"/>
              <a:t>10/15/2014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962400" y="640547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229600" y="6407944"/>
            <a:ext cx="78343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r>
              <a:rPr lang="en-US" dirty="0" smtClean="0"/>
              <a:t>Slide #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320136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Multi-objective</a:t>
            </a:r>
            <a:br>
              <a:rPr lang="en-US" dirty="0" smtClean="0"/>
            </a:br>
            <a:r>
              <a:rPr lang="en-US" dirty="0" smtClean="0"/>
              <a:t>Mining using</a:t>
            </a:r>
            <a:br>
              <a:rPr lang="en-US" dirty="0" smtClean="0"/>
            </a:br>
            <a:r>
              <a:rPr lang="en-US" dirty="0" smtClean="0"/>
              <a:t>Genetic Algorithms</a:t>
            </a:r>
            <a:br>
              <a:rPr lang="en-US" dirty="0" smtClean="0"/>
            </a:br>
            <a:r>
              <a:rPr lang="en-US" dirty="0" smtClean="0"/>
              <a:t>(Ghosh </a:t>
            </a:r>
            <a:r>
              <a:rPr lang="en-US" dirty="0"/>
              <a:t>&amp; </a:t>
            </a:r>
            <a:r>
              <a:rPr lang="en-US" dirty="0" err="1"/>
              <a:t>Nath</a:t>
            </a:r>
            <a:r>
              <a:rPr lang="en-US" dirty="0"/>
              <a:t>, 2004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733800"/>
            <a:ext cx="7772400" cy="1199704"/>
          </a:xfrm>
        </p:spPr>
        <p:txBody>
          <a:bodyPr/>
          <a:lstStyle/>
          <a:p>
            <a:pPr algn="ctr"/>
            <a:r>
              <a:rPr lang="en-US" dirty="0" smtClean="0"/>
              <a:t>Presentation by Damon Bruccoleri</a:t>
            </a:r>
          </a:p>
          <a:p>
            <a:pPr algn="ctr"/>
            <a:r>
              <a:rPr lang="en-US" dirty="0" smtClean="0"/>
              <a:t>Nova South-Eastern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Slide #</a:t>
            </a:r>
            <a:fld id="{976A1EA8-1A53-45E7-9C7F-86CF8896523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71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fitness value is calculated from the rank, and this is calculated from the non-dominance property of the chromosome.</a:t>
            </a:r>
          </a:p>
          <a:p>
            <a:r>
              <a:rPr lang="en-US" dirty="0" smtClean="0"/>
              <a:t>Non-dominated solutions are ranked as one.</a:t>
            </a:r>
          </a:p>
          <a:p>
            <a:r>
              <a:rPr lang="en-US" dirty="0" smtClean="0"/>
              <a:t>Dominated solutions are assigned a rank of 1+p</a:t>
            </a:r>
            <a:r>
              <a:rPr lang="en-US" baseline="-25000" dirty="0" smtClean="0"/>
              <a:t>i</a:t>
            </a:r>
            <a:r>
              <a:rPr lang="en-US" dirty="0" smtClean="0"/>
              <a:t> , where p</a:t>
            </a:r>
            <a:r>
              <a:rPr lang="en-US" baseline="-25000" dirty="0" smtClean="0"/>
              <a:t>i</a:t>
            </a:r>
            <a:r>
              <a:rPr lang="en-US" dirty="0" smtClean="0"/>
              <a:t> is the number of chromosomes dominating the solution.</a:t>
            </a:r>
          </a:p>
          <a:p>
            <a:r>
              <a:rPr lang="en-US" dirty="0" smtClean="0"/>
              <a:t>Smallest rank gets highest fitness.</a:t>
            </a:r>
          </a:p>
          <a:p>
            <a:r>
              <a:rPr lang="en-US" dirty="0" smtClean="0"/>
              <a:t>Selection, crossover, mutation operators to create new chromosomes.  The complete population gets replaced by new generation.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Fitness and 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8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ranking if non-dominated solutions are found they are put in a separate population pool.  This pool is not subject to the genetic operations.</a:t>
            </a:r>
          </a:p>
          <a:p>
            <a:endParaRPr lang="en-US" dirty="0"/>
          </a:p>
          <a:p>
            <a:r>
              <a:rPr lang="en-US" dirty="0" smtClean="0"/>
              <a:t>If, after insertion, some of the non-dominated solutions become dominated, they are removed.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Non-Dominated Solutions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61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Researchers Ghosh and </a:t>
            </a:r>
            <a:r>
              <a:rPr lang="en-US" dirty="0" err="1" smtClean="0"/>
              <a:t>Nath</a:t>
            </a:r>
            <a:r>
              <a:rPr lang="en-US" dirty="0" smtClean="0"/>
              <a:t> implemented the proposed technique.</a:t>
            </a:r>
          </a:p>
          <a:p>
            <a:r>
              <a:rPr lang="en-US" dirty="0" smtClean="0"/>
              <a:t>They run the algorithm on several databases.  They used a sampling technique on the databases.</a:t>
            </a:r>
          </a:p>
          <a:p>
            <a:r>
              <a:rPr lang="en-US" dirty="0" smtClean="0"/>
              <a:t>Researchers present results for one database of 8330 records and 38 attributes.  They generated between 24 and 40 rules in from 100 to 300 generations.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paper 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33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Researchers </a:t>
            </a:r>
            <a:r>
              <a:rPr lang="en-US" dirty="0" smtClean="0"/>
              <a:t>offer a suggestion for further research.  They point out that in their implementation they use a </a:t>
            </a:r>
            <a:r>
              <a:rPr lang="en-US" i="1" dirty="0" smtClean="0"/>
              <a:t>random </a:t>
            </a:r>
            <a:r>
              <a:rPr lang="en-US" dirty="0" smtClean="0"/>
              <a:t>sample of the original database to improve efficiency.  They point out that the results may not truly reflect the original database.  They offer other sampling techniques.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Room for Improvement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6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Transaction Database Formats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80274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3000" y="43434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(A) Horizontal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(B) Bitmap Horizontal format.  Can be sparse matrix.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(C) Vertical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(D) Bitmap Vertical format.  Can be sparse matrix.</a:t>
            </a:r>
          </a:p>
        </p:txBody>
      </p:sp>
    </p:spTree>
    <p:extLst>
      <p:ext uri="{BB962C8B-B14F-4D97-AF65-F5344CB8AC3E}">
        <p14:creationId xmlns:p14="http://schemas.microsoft.com/office/powerpoint/2010/main" val="254287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It is proposed that a limitation to this algorithms efficiency is the multiple streaming </a:t>
            </a:r>
            <a:r>
              <a:rPr lang="en-US" dirty="0"/>
              <a:t>from secondary I/O during every GA </a:t>
            </a:r>
            <a:r>
              <a:rPr lang="en-US" dirty="0" smtClean="0"/>
              <a:t>generation if a large database was used.  This research will investigate methods of fitting a larger part of the database into memory.  Possibilities include</a:t>
            </a:r>
          </a:p>
          <a:p>
            <a:pPr lvl="1"/>
            <a:r>
              <a:rPr lang="en-US" dirty="0" smtClean="0"/>
              <a:t>Hashing</a:t>
            </a:r>
          </a:p>
          <a:p>
            <a:pPr lvl="1"/>
            <a:r>
              <a:rPr lang="en-US" dirty="0" smtClean="0"/>
              <a:t>FP-growth Tree</a:t>
            </a:r>
          </a:p>
          <a:p>
            <a:pPr lvl="1"/>
            <a:r>
              <a:rPr lang="en-US" dirty="0" err="1" smtClean="0"/>
              <a:t>RLE</a:t>
            </a:r>
            <a:r>
              <a:rPr lang="en-US" dirty="0" smtClean="0"/>
              <a:t> compression technique using </a:t>
            </a:r>
            <a:r>
              <a:rPr lang="en-US" dirty="0" err="1" smtClean="0"/>
              <a:t>Golumb</a:t>
            </a:r>
            <a:r>
              <a:rPr lang="en-US" dirty="0" smtClean="0"/>
              <a:t> codes on a transaction database in a bit vector format.</a:t>
            </a:r>
          </a:p>
          <a:p>
            <a:pPr lvl="1"/>
            <a:r>
              <a:rPr lang="en-US" dirty="0" smtClean="0"/>
              <a:t>Canonical Huffman compression on a transaction database represented as ID tokens.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 to Extend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4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proposed to select and prototype a method to compress a transaction database using Hashing.</a:t>
            </a:r>
          </a:p>
          <a:p>
            <a:r>
              <a:rPr lang="en-US" dirty="0" smtClean="0"/>
              <a:t>The hashing method will be run against several standard databases. </a:t>
            </a:r>
          </a:p>
          <a:p>
            <a:r>
              <a:rPr lang="en-US" dirty="0" smtClean="0"/>
              <a:t>The results will be compared to results already obtained from the Huffman and RLE compression.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Proposed Research 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2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8975" indent="-581025">
              <a:buNone/>
            </a:pPr>
            <a:endParaRPr lang="en-US" dirty="0" smtClean="0"/>
          </a:p>
          <a:p>
            <a:pPr marL="688975" indent="-581025">
              <a:buNone/>
            </a:pPr>
            <a:r>
              <a:rPr lang="en-US" dirty="0"/>
              <a:t>Agrawal, R., &amp; </a:t>
            </a:r>
            <a:r>
              <a:rPr lang="en-US" dirty="0" err="1"/>
              <a:t>Srikant</a:t>
            </a:r>
            <a:r>
              <a:rPr lang="en-US" dirty="0"/>
              <a:t>, R. (</a:t>
            </a:r>
            <a:r>
              <a:rPr lang="en-US" dirty="0" smtClean="0"/>
              <a:t>1994). </a:t>
            </a:r>
            <a:r>
              <a:rPr lang="en-US" dirty="0"/>
              <a:t>Fast algorithms for mining association rules. In </a:t>
            </a:r>
            <a:r>
              <a:rPr lang="en-US" i="1" dirty="0"/>
              <a:t>Proc. 20th int. conf. very large data bases, VLDB</a:t>
            </a:r>
            <a:r>
              <a:rPr lang="en-US" dirty="0"/>
              <a:t> </a:t>
            </a:r>
            <a:r>
              <a:rPr lang="en-US" dirty="0" smtClean="0"/>
              <a:t>, (Vol. 1215), 487-499.</a:t>
            </a:r>
          </a:p>
          <a:p>
            <a:pPr marL="688975" indent="-581025">
              <a:buNone/>
            </a:pPr>
            <a:endParaRPr lang="en-US" dirty="0" smtClean="0"/>
          </a:p>
          <a:p>
            <a:pPr marL="688975" indent="-581025">
              <a:buNone/>
            </a:pPr>
            <a:r>
              <a:rPr lang="en-US" dirty="0" smtClean="0"/>
              <a:t>Deb</a:t>
            </a:r>
            <a:r>
              <a:rPr lang="en-US" dirty="0"/>
              <a:t>, K. (2001). </a:t>
            </a:r>
            <a:r>
              <a:rPr lang="en-US" i="1" dirty="0"/>
              <a:t>Multi-objective optimization using evolutionary algorithms</a:t>
            </a:r>
            <a:r>
              <a:rPr lang="en-US" dirty="0"/>
              <a:t> (Vol. 16). John Wiley &amp; Sons.</a:t>
            </a:r>
          </a:p>
          <a:p>
            <a:pPr marL="109728" indent="0">
              <a:buNone/>
            </a:pPr>
            <a:endParaRPr lang="en-US" dirty="0"/>
          </a:p>
          <a:p>
            <a:pPr marL="688975" indent="-581025">
              <a:buNone/>
            </a:pPr>
            <a:r>
              <a:rPr lang="en-US" dirty="0" smtClean="0"/>
              <a:t>Ghosh</a:t>
            </a:r>
            <a:r>
              <a:rPr lang="en-US" dirty="0"/>
              <a:t>, A., &amp; </a:t>
            </a:r>
            <a:r>
              <a:rPr lang="en-US" dirty="0" err="1"/>
              <a:t>Nath</a:t>
            </a:r>
            <a:r>
              <a:rPr lang="en-US" dirty="0"/>
              <a:t>, B. (2004). Multi-objective rule mining using genetic algorithms. </a:t>
            </a:r>
            <a:r>
              <a:rPr lang="en-US" i="1" dirty="0"/>
              <a:t>Information Sciences</a:t>
            </a:r>
            <a:r>
              <a:rPr lang="en-US" dirty="0"/>
              <a:t>, </a:t>
            </a:r>
            <a:r>
              <a:rPr lang="en-US" i="1" dirty="0"/>
              <a:t>163</a:t>
            </a:r>
            <a:r>
              <a:rPr lang="en-US" dirty="0"/>
              <a:t>(1), 123-133</a:t>
            </a:r>
            <a:r>
              <a:rPr lang="en-US" dirty="0" smtClean="0"/>
              <a:t>.</a:t>
            </a:r>
          </a:p>
          <a:p>
            <a:pPr marL="688975" indent="-581025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Introduce Pareto-optimal Solution Set</a:t>
            </a:r>
          </a:p>
          <a:p>
            <a:r>
              <a:rPr lang="en-US" dirty="0" smtClean="0"/>
              <a:t>Introduce Association Rule Mining</a:t>
            </a:r>
          </a:p>
          <a:p>
            <a:r>
              <a:rPr lang="en-US" dirty="0" smtClean="0"/>
              <a:t>Multi-Objective rule mining using genetic algorithms (Ghosh &amp; </a:t>
            </a:r>
            <a:r>
              <a:rPr lang="en-US" dirty="0" err="1" smtClean="0"/>
              <a:t>Nath</a:t>
            </a:r>
            <a:r>
              <a:rPr lang="en-US" dirty="0" smtClean="0"/>
              <a:t>, 2004)</a:t>
            </a:r>
          </a:p>
          <a:p>
            <a:pPr lvl="1"/>
            <a:r>
              <a:rPr lang="en-US" dirty="0" smtClean="0"/>
              <a:t>Contribution</a:t>
            </a:r>
          </a:p>
          <a:p>
            <a:pPr lvl="1"/>
            <a:r>
              <a:rPr lang="en-US" dirty="0" smtClean="0"/>
              <a:t>Multi-Objectives</a:t>
            </a:r>
          </a:p>
          <a:p>
            <a:pPr lvl="2"/>
            <a:r>
              <a:rPr lang="en-US" dirty="0"/>
              <a:t>Support Count</a:t>
            </a:r>
          </a:p>
          <a:p>
            <a:pPr lvl="2"/>
            <a:r>
              <a:rPr lang="en-US" dirty="0" smtClean="0"/>
              <a:t>Interestingness</a:t>
            </a:r>
          </a:p>
          <a:p>
            <a:pPr lvl="2"/>
            <a:r>
              <a:rPr lang="en-US" dirty="0" smtClean="0"/>
              <a:t>Comprehension</a:t>
            </a:r>
          </a:p>
          <a:p>
            <a:pPr lvl="1"/>
            <a:r>
              <a:rPr lang="en-US" dirty="0" smtClean="0"/>
              <a:t>The proposed method</a:t>
            </a:r>
          </a:p>
          <a:p>
            <a:pPr lvl="2"/>
            <a:r>
              <a:rPr lang="en-US" dirty="0" smtClean="0"/>
              <a:t>Chromosome encoding</a:t>
            </a:r>
          </a:p>
          <a:p>
            <a:r>
              <a:rPr lang="en-US" dirty="0" smtClean="0"/>
              <a:t>Researchers Methodology</a:t>
            </a:r>
          </a:p>
          <a:p>
            <a:r>
              <a:rPr lang="en-US" dirty="0" smtClean="0"/>
              <a:t>Proposal to extend the Research</a:t>
            </a:r>
          </a:p>
          <a:p>
            <a:r>
              <a:rPr lang="en-US" dirty="0" smtClean="0"/>
              <a:t>Methodology to extend the Research</a:t>
            </a:r>
          </a:p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8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Pareto-Optimal Solution Set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4687669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Selection of a Non-dominated solution requires “higher level” knowledge/selection.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5257800" cy="352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95400"/>
            <a:ext cx="344879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5410200"/>
            <a:ext cx="6858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Figures adapted from “Multi-Objective Evolutionary Algorithms” (Deb, 2001)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331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ym typeface="Wingdings" panose="05000000000000000000" pitchFamily="2" charset="2"/>
              </a:rPr>
              <a:t>A frequent itemset is of the form {Bread, Eggs, Milk}</a:t>
            </a:r>
          </a:p>
          <a:p>
            <a:r>
              <a:rPr lang="en-US" dirty="0" smtClean="0"/>
              <a:t>Association rules are of the form:</a:t>
            </a:r>
            <a:br>
              <a:rPr lang="en-US" dirty="0" smtClean="0"/>
            </a:br>
            <a:r>
              <a:rPr lang="en-US" dirty="0" smtClean="0"/>
              <a:t>			Bread, Eggs </a:t>
            </a:r>
            <a:r>
              <a:rPr lang="en-US" dirty="0" smtClean="0">
                <a:sym typeface="Wingdings" panose="05000000000000000000" pitchFamily="2" charset="2"/>
              </a:rPr>
              <a:t> Milk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Used by retailers to find interesting market basket analysis, medical diagnosis, protein sequences, fraud detection in web data,…, from databases of those items. 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Bread, Eggs are the antecedent.  Milk is the consequent.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Rules are extracted from frequent item-sets.  Frequent item-sets are extracted from a database.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Frequent item-sets are frequent if they meet the support count objective from the database.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 rule is frequent if it meets a confidence count objective.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Support and Confidence are simply the number of times those item-sets/rules occur in the database.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7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 number of algorithms for Association Rule Mining have been developed.  This research is the first to visualize Mining as a multi-objective problem rather than a single objective problem; thereby removing some of the limitations of the existing approaches.” </a:t>
            </a:r>
            <a:r>
              <a:rPr lang="en-US" dirty="0"/>
              <a:t>(Ghosh &amp; </a:t>
            </a:r>
            <a:r>
              <a:rPr lang="en-US" dirty="0" err="1"/>
              <a:t>Nath</a:t>
            </a:r>
            <a:r>
              <a:rPr lang="en-US" dirty="0"/>
              <a:t>, 2004)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 of Article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8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721291"/>
          </a:xfrm>
        </p:spPr>
        <p:txBody>
          <a:bodyPr/>
          <a:lstStyle/>
          <a:p>
            <a:r>
              <a:rPr lang="en-US" dirty="0" smtClean="0"/>
              <a:t>Frequent itemset Support threshold is number of times item-set i</a:t>
            </a:r>
            <a:r>
              <a:rPr lang="en-US" baseline="-25000" dirty="0" smtClean="0"/>
              <a:t>x</a:t>
            </a:r>
            <a:r>
              <a:rPr lang="en-US" dirty="0" smtClean="0"/>
              <a:t> occurs in database D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supp</a:t>
            </a:r>
            <a:r>
              <a:rPr lang="en-US" dirty="0" smtClean="0"/>
              <a:t>(i</a:t>
            </a:r>
            <a:r>
              <a:rPr lang="en-US" baseline="-25000" dirty="0" smtClean="0"/>
              <a:t>x</a:t>
            </a:r>
            <a:r>
              <a:rPr lang="en-US" dirty="0" smtClean="0"/>
              <a:t>) = |i</a:t>
            </a:r>
            <a:r>
              <a:rPr lang="en-US" baseline="-25000" dirty="0" smtClean="0"/>
              <a:t>x</a:t>
            </a:r>
            <a:r>
              <a:rPr lang="en-US" dirty="0" smtClean="0"/>
              <a:t> ∩ D|</a:t>
            </a:r>
          </a:p>
          <a:p>
            <a:endParaRPr lang="en-US" dirty="0" smtClean="0"/>
          </a:p>
          <a:p>
            <a:r>
              <a:rPr lang="en-US" dirty="0" smtClean="0"/>
              <a:t>Association rule Confidence defined as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Slide #</a:t>
            </a:r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Support and Confidence Objectives</a:t>
            </a:r>
            <a:endParaRPr lang="en-US" dirty="0"/>
          </a:p>
        </p:txBody>
      </p:sp>
      <p:pic>
        <p:nvPicPr>
          <p:cNvPr id="1026" name="Picture 2" descr="\mathrm{conf}(X\Rightarrow Y) = \mathrm{supp}(X \cup Y) / \mathrm{supp}(X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181600"/>
            <a:ext cx="486228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71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“A careful study of an association rule will infer that if the number of conditions involved in the antecedent part is less, the rule is more comprehensible”</a:t>
                </a:r>
                <a:r>
                  <a:rPr lang="en-US" sz="2800" dirty="0"/>
                  <a:t> (Ghosh &amp; Nash, 2004</a:t>
                </a:r>
                <a:r>
                  <a:rPr lang="en-US" sz="2800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𝐶𝑜𝑚𝑝𝑟𝑒h𝑒𝑛𝑠𝑖𝑏𝑖𝑙𝑖𝑡𝑦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∪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dirty="0" smtClean="0"/>
                  <a:t>; where a is the antecedent and C is the consequent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3" r="-2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“Comprehensibility” 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28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100" dirty="0" smtClean="0"/>
                  <a:t>“Since association rule mining is a part of data mining process that extracts some hidden information, it should extract only those rules that have a comparatively less occurrence in the entire database.  Such a surprising rule may be more interesting to the users” (Ghosh &amp; Nash, 2004)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𝐼𝑛𝑡𝑒𝑟𝑒𝑠𝑡𝑖𝑛𝑔𝑛𝑒𝑠𝑠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𝑆𝑈𝑃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∪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𝑆𝑈𝑃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𝑆𝑈𝑃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∪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𝑆𝑈𝑃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𝑆𝑈𝑃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∪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𝐷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sz="2000" dirty="0" smtClean="0"/>
                  <a:t>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  <a:ea typeface="Cambria Math"/>
                      </a:rPr>
                      <m:t>where</m:t>
                    </m:r>
                    <m:r>
                      <a:rPr lang="en-US" sz="200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  <a:ea typeface="Cambria Math"/>
                      </a:rPr>
                      <m:t>A</m:t>
                    </m:r>
                    <m:r>
                      <a:rPr lang="en-US" sz="200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  <a:ea typeface="Cambria Math"/>
                      </a:rPr>
                      <m:t>is</m:t>
                    </m:r>
                    <m:r>
                      <a:rPr lang="en-US" sz="200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  <a:ea typeface="Cambria Math"/>
                      </a:rPr>
                      <m:t>the</m:t>
                    </m:r>
                    <m:r>
                      <a:rPr lang="en-US" sz="200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  <a:ea typeface="Cambria Math"/>
                      </a:rPr>
                      <m:t>anticedent</m:t>
                    </m:r>
                    <m:r>
                      <a:rPr lang="en-US" sz="2000">
                        <a:latin typeface="Cambria Math"/>
                        <a:ea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  <a:ea typeface="Cambria Math"/>
                      </a:rPr>
                      <m:t>C</m:t>
                    </m:r>
                    <m:r>
                      <a:rPr lang="en-US" sz="200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  <a:ea typeface="Cambria Math"/>
                      </a:rPr>
                      <m:t>is</m:t>
                    </m:r>
                    <m:r>
                      <a:rPr lang="en-US" sz="200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  <a:ea typeface="Cambria Math"/>
                      </a:rPr>
                      <m:t>the</m:t>
                    </m:r>
                    <m:r>
                      <a:rPr lang="en-US" sz="200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  <a:ea typeface="Cambria Math"/>
                      </a:rPr>
                      <m:t>consequent</m:t>
                    </m:r>
                    <m:r>
                      <a:rPr lang="en-US" sz="2000">
                        <a:latin typeface="Cambria Math"/>
                        <a:ea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  <a:ea typeface="Cambria Math"/>
                      </a:rPr>
                      <m:t>and</m:t>
                    </m:r>
                    <m:r>
                      <a:rPr lang="en-US" sz="200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  <a:ea typeface="Cambria Math"/>
                      </a:rPr>
                      <m:t>D</m:t>
                    </m:r>
                    <m:r>
                      <a:rPr lang="en-US" sz="200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  <a:ea typeface="Cambria Math"/>
                      </a:rPr>
                      <m:t>is</m:t>
                    </m:r>
                    <m:r>
                      <a:rPr lang="en-US" sz="200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  <a:ea typeface="Cambria Math"/>
                      </a:rPr>
                      <m:t>the</m:t>
                    </m:r>
                    <m:r>
                      <a:rPr lang="en-US" sz="200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  <a:ea typeface="Cambria Math"/>
                      </a:rPr>
                      <m:t>database</m:t>
                    </m:r>
                  </m:oMath>
                </a14:m>
                <a:endParaRPr lang="en-US" sz="2000" dirty="0"/>
              </a:p>
              <a:p>
                <a:r>
                  <a:rPr lang="en-US" sz="2000" dirty="0" smtClean="0"/>
                  <a:t>The first part is the probability of generating the rule depending on the antecedent part</a:t>
                </a:r>
              </a:p>
              <a:p>
                <a:r>
                  <a:rPr lang="en-US" sz="2000" dirty="0" smtClean="0"/>
                  <a:t>The second part is the probability of generating the rule depending on the consequent part.</a:t>
                </a:r>
              </a:p>
              <a:p>
                <a:r>
                  <a:rPr lang="en-US" sz="2000" dirty="0" smtClean="0"/>
                  <a:t>The third part is the probability of NOT generating the rule based on the whole database.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“Interestingness” 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5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database has a set of attributes.  Each attribute in the chromosome is associated with two tag bits.</a:t>
            </a:r>
          </a:p>
          <a:p>
            <a:pPr lvl="1"/>
            <a:r>
              <a:rPr lang="en-US" dirty="0" smtClean="0"/>
              <a:t>00 means the attribute occurs in the antecedent.</a:t>
            </a:r>
          </a:p>
          <a:p>
            <a:pPr lvl="1"/>
            <a:r>
              <a:rPr lang="en-US" dirty="0" smtClean="0"/>
              <a:t>11 means the attribute occurs in the consequent.</a:t>
            </a:r>
          </a:p>
          <a:p>
            <a:pPr lvl="1"/>
            <a:r>
              <a:rPr lang="en-US" dirty="0" smtClean="0"/>
              <a:t>01 or 10 means the attribute does not occur in the association rule</a:t>
            </a:r>
          </a:p>
          <a:p>
            <a:r>
              <a:rPr lang="en-US" dirty="0" err="1" smtClean="0"/>
              <a:t>ACF</a:t>
            </a:r>
            <a:r>
              <a:rPr lang="en-US" dirty="0" err="1" smtClean="0">
                <a:sym typeface="Wingdings" panose="05000000000000000000" pitchFamily="2" charset="2"/>
              </a:rPr>
              <a:t>BE</a:t>
            </a:r>
            <a:r>
              <a:rPr lang="en-US" dirty="0" smtClean="0">
                <a:sym typeface="Wingdings" panose="05000000000000000000" pitchFamily="2" charset="2"/>
              </a:rPr>
              <a:t> becomes 00A 11B 00C 01D 11E 00F.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 names of the attributes need not be encoded in the chromosome since their position in the chromosome is fixed.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Categorical valued attributes can be encoded similar to this scheme.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Real valued attributes have a binary encoding scheme.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Chromosome Encoding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8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304</TotalTime>
  <Words>977</Words>
  <Application>Microsoft Office PowerPoint</Application>
  <PresentationFormat>On-screen Show (4:3)</PresentationFormat>
  <Paragraphs>109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Multi-objective Mining using Genetic Algorithms (Ghosh &amp; Nath, 2004)</vt:lpstr>
      <vt:lpstr>Agenda</vt:lpstr>
      <vt:lpstr>Pareto-Optimal Solution Set</vt:lpstr>
      <vt:lpstr>Association Rule Mining</vt:lpstr>
      <vt:lpstr>Contribution of Article</vt:lpstr>
      <vt:lpstr>Support and Confidence Objectives</vt:lpstr>
      <vt:lpstr>“Comprehensibility” Objective</vt:lpstr>
      <vt:lpstr>“Interestingness” Objective</vt:lpstr>
      <vt:lpstr>Chromosome Encoding</vt:lpstr>
      <vt:lpstr>Fitness and Rank</vt:lpstr>
      <vt:lpstr>Non-Dominated Solutions Pool</vt:lpstr>
      <vt:lpstr>Research paper Methodology</vt:lpstr>
      <vt:lpstr>Room for Improvement</vt:lpstr>
      <vt:lpstr>Some Transaction Database Formats</vt:lpstr>
      <vt:lpstr>Proposal to Extend Research</vt:lpstr>
      <vt:lpstr>Proposed Research Methodology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Multi-objective Association Rule Mining using Genetic Algorithms</dc:title>
  <dc:creator>Daddy</dc:creator>
  <cp:lastModifiedBy>Damon</cp:lastModifiedBy>
  <cp:revision>60</cp:revision>
  <dcterms:created xsi:type="dcterms:W3CDTF">2006-08-16T00:00:00Z</dcterms:created>
  <dcterms:modified xsi:type="dcterms:W3CDTF">2014-10-15T12:49:29Z</dcterms:modified>
</cp:coreProperties>
</file>