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8" r:id="rId5"/>
    <p:sldMasterId id="2147483688" r:id="rId6"/>
    <p:sldMasterId id="2147483710" r:id="rId7"/>
  </p:sldMasterIdLst>
  <p:notesMasterIdLst>
    <p:notesMasterId r:id="rId15"/>
  </p:notesMasterIdLst>
  <p:sldIdLst>
    <p:sldId id="347" r:id="rId8"/>
    <p:sldId id="341" r:id="rId9"/>
    <p:sldId id="346" r:id="rId10"/>
    <p:sldId id="348" r:id="rId11"/>
    <p:sldId id="349" r:id="rId12"/>
    <p:sldId id="350" r:id="rId13"/>
    <p:sldId id="34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ent Nagy" initials="BN" lastIdx="1" clrIdx="0">
    <p:extLst>
      <p:ext uri="{19B8F6BF-5375-455C-9EA6-DF929625EA0E}">
        <p15:presenceInfo xmlns:p15="http://schemas.microsoft.com/office/powerpoint/2012/main" userId="S-1-5-21-2076772084-1888234209-63777028-8791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B9BD5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0000" autoAdjust="0"/>
  </p:normalViewPr>
  <p:slideViewPr>
    <p:cSldViewPr snapToGrid="0">
      <p:cViewPr varScale="1">
        <p:scale>
          <a:sx n="115" d="100"/>
          <a:sy n="115" d="100"/>
        </p:scale>
        <p:origin x="736" y="1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54A4B-2107-4491-8D90-6612421C5AA7}" type="datetimeFigureOut">
              <a:rPr lang="en-US" smtClean="0"/>
              <a:t>6/14/19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5CD8F-F37F-4F5B-BA7B-3DE16BE06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11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uth0.com/blog/beating-json-performance-with-protobuf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uth0.com/blog/beating-json-performance-with-protobuf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uth0.com/blog/beating-json-performance-with-protobuf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5CD8F-F37F-4F5B-BA7B-3DE16BE061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14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5CD8F-F37F-4F5B-BA7B-3DE16BE061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23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5CD8F-F37F-4F5B-BA7B-3DE16BE061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63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https://auth0.com/blog/beating-json-performance-with-protobuf/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5CD8F-F37F-4F5B-BA7B-3DE16BE061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90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https://auth0.com/blog/beating-json-performance-with-protobuf/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5CD8F-F37F-4F5B-BA7B-3DE16BE061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06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https://auth0.com/blog/beating-json-performance-with-protobuf/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5CD8F-F37F-4F5B-BA7B-3DE16BE061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57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5CD8F-F37F-4F5B-BA7B-3DE16BE061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50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76707"/>
            <a:ext cx="9144000" cy="2387600"/>
          </a:xfrm>
        </p:spPr>
        <p:txBody>
          <a:bodyPr anchor="ctr" anchorCtr="0"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2AA0-1F19-4CA6-B5C5-64893840E3C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1ACC-B7B1-4A5B-B475-2177EBC411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901" y="5297291"/>
            <a:ext cx="4101115" cy="10195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476"/>
          <a:stretch/>
        </p:blipFill>
        <p:spPr>
          <a:xfrm>
            <a:off x="0" y="0"/>
            <a:ext cx="12192000" cy="1201783"/>
          </a:xfrm>
          <a:prstGeom prst="rect">
            <a:avLst/>
          </a:prstGeom>
        </p:spPr>
      </p:pic>
      <p:sp>
        <p:nvSpPr>
          <p:cNvPr id="14" name="Oval 13"/>
          <p:cNvSpPr/>
          <p:nvPr userDrawn="1"/>
        </p:nvSpPr>
        <p:spPr>
          <a:xfrm>
            <a:off x="1128666" y="491400"/>
            <a:ext cx="109491" cy="109491"/>
          </a:xfrm>
          <a:prstGeom prst="ellipse">
            <a:avLst/>
          </a:prstGeom>
          <a:solidFill>
            <a:srgbClr val="64646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6791529" y="345640"/>
            <a:ext cx="109491" cy="109491"/>
          </a:xfrm>
          <a:prstGeom prst="ellipse">
            <a:avLst/>
          </a:prstGeom>
          <a:solidFill>
            <a:srgbClr val="64646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299" y="6538912"/>
            <a:ext cx="3467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prstClr val="white">
                    <a:lumMod val="8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internal use only. Proprietary and confidential.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925686" y="1196974"/>
            <a:ext cx="292388" cy="2224744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700" dirty="0">
                <a:solidFill>
                  <a:prstClr val="white">
                    <a:lumMod val="85000"/>
                  </a:prstClr>
                </a:solidFill>
                <a:latin typeface="Arial Narrow" panose="020B0606020202030204" pitchFamily="34" charset="0"/>
              </a:rPr>
              <a:t>© 2017 C.H. Robinson Worldwide,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6417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6584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9149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524000" y="4203864"/>
            <a:ext cx="9144000" cy="1053935"/>
          </a:xfrm>
        </p:spPr>
        <p:txBody>
          <a:bodyPr>
            <a:norm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213756" y="237506"/>
            <a:ext cx="688769" cy="62939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A3E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982" y="5708432"/>
            <a:ext cx="3375430" cy="81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2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938151" y="2101933"/>
            <a:ext cx="10796648" cy="4528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6"/>
          <p:cNvSpPr>
            <a:spLocks noGrp="1"/>
          </p:cNvSpPr>
          <p:nvPr>
            <p:ph type="title"/>
          </p:nvPr>
        </p:nvSpPr>
        <p:spPr>
          <a:xfrm>
            <a:off x="938151" y="1151906"/>
            <a:ext cx="10796648" cy="8075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9374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6584" cy="6858000"/>
          </a:xfrm>
          <a:prstGeom prst="rect">
            <a:avLst/>
          </a:prstGeom>
        </p:spPr>
      </p:pic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938151" y="2101933"/>
            <a:ext cx="10796648" cy="4528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6"/>
          <p:cNvSpPr>
            <a:spLocks noGrp="1"/>
          </p:cNvSpPr>
          <p:nvPr>
            <p:ph type="title"/>
          </p:nvPr>
        </p:nvSpPr>
        <p:spPr>
          <a:xfrm>
            <a:off x="938151" y="1151906"/>
            <a:ext cx="10796648" cy="8075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0472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0176" y="2101933"/>
            <a:ext cx="5303520" cy="44294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38151" y="1151906"/>
            <a:ext cx="10825545" cy="8193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938149" y="2101933"/>
            <a:ext cx="5303520" cy="44294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4515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641" y="2107278"/>
            <a:ext cx="3899414" cy="2638364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42504" y="201881"/>
            <a:ext cx="855023" cy="67689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A3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599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B8D3-2059-43BE-8A47-85099138B5C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6974-6C23-4814-AC02-26A0A7F8036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224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B8D3-2059-43BE-8A47-85099138B5C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6974-6C23-4814-AC02-26A0A7F8036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973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B8D3-2059-43BE-8A47-85099138B5C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6974-6C23-4814-AC02-26A0A7F8036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8026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B8D3-2059-43BE-8A47-85099138B5C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6974-6C23-4814-AC02-26A0A7F8036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9631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B8D3-2059-43BE-8A47-85099138B5C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6974-6C23-4814-AC02-26A0A7F8036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52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2AA0-1F19-4CA6-B5C5-64893840E3C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1ACC-B7B1-4A5B-B475-2177EBC411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27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B8D3-2059-43BE-8A47-85099138B5C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6974-6C23-4814-AC02-26A0A7F8036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7194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B8D3-2059-43BE-8A47-85099138B5C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6974-6C23-4814-AC02-26A0A7F8036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8861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B8D3-2059-43BE-8A47-85099138B5C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6974-6C23-4814-AC02-26A0A7F8036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1431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B8D3-2059-43BE-8A47-85099138B5C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6974-6C23-4814-AC02-26A0A7F8036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4940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B8D3-2059-43BE-8A47-85099138B5C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6974-6C23-4814-AC02-26A0A7F8036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2767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B8D3-2059-43BE-8A47-85099138B5C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6974-6C23-4814-AC02-26A0A7F8036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9202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3E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76707"/>
            <a:ext cx="9144000" cy="2387600"/>
          </a:xfrm>
        </p:spPr>
        <p:txBody>
          <a:bodyPr anchor="ctr" anchorCtr="0">
            <a:normAutofit/>
          </a:bodyPr>
          <a:lstStyle>
            <a:lvl1pPr algn="l">
              <a:defRPr sz="3600" b="1">
                <a:solidFill>
                  <a:srgbClr val="FFFF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901" y="5297291"/>
            <a:ext cx="4101115" cy="10195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476"/>
          <a:stretch/>
        </p:blipFill>
        <p:spPr>
          <a:xfrm>
            <a:off x="0" y="0"/>
            <a:ext cx="12192000" cy="1201783"/>
          </a:xfrm>
          <a:prstGeom prst="rect">
            <a:avLst/>
          </a:prstGeom>
        </p:spPr>
      </p:pic>
      <p:sp>
        <p:nvSpPr>
          <p:cNvPr id="14" name="Oval 13"/>
          <p:cNvSpPr/>
          <p:nvPr userDrawn="1"/>
        </p:nvSpPr>
        <p:spPr>
          <a:xfrm>
            <a:off x="1128666" y="491400"/>
            <a:ext cx="109491" cy="109491"/>
          </a:xfrm>
          <a:prstGeom prst="ellipse">
            <a:avLst/>
          </a:prstGeom>
          <a:solidFill>
            <a:srgbClr val="64646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3E0"/>
              </a:solidFill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6791529" y="345640"/>
            <a:ext cx="109491" cy="109491"/>
          </a:xfrm>
          <a:prstGeom prst="ellipse">
            <a:avLst/>
          </a:prstGeom>
          <a:solidFill>
            <a:srgbClr val="64646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3E0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299" y="6538912"/>
            <a:ext cx="3467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A3E0">
                    <a:lumMod val="8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internal use only. Proprietary and confidential.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925686" y="1196974"/>
            <a:ext cx="292388" cy="2224744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700" dirty="0">
                <a:solidFill>
                  <a:srgbClr val="A7A8AA"/>
                </a:solidFill>
                <a:latin typeface="Arial Narrow" panose="020B0606020202030204" pitchFamily="34" charset="0"/>
              </a:rPr>
              <a:t>© 2017 C.H. Robinson Worldwide,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791646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84520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83124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74775"/>
            <a:ext cx="5181600" cy="48065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74775"/>
            <a:ext cx="5181600" cy="48065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025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2AA0-1F19-4CA6-B5C5-64893840E3C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1ACC-B7B1-4A5B-B475-2177EBC411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04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90496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11587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304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74775"/>
            <a:ext cx="5181600" cy="48065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74775"/>
            <a:ext cx="5181600" cy="48065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2AA0-1F19-4CA6-B5C5-64893840E3C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1ACC-B7B1-4A5B-B475-2177EBC411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65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2AA0-1F19-4CA6-B5C5-64893840E3C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1ACC-B7B1-4A5B-B475-2177EBC411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71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2AA0-1F19-4CA6-B5C5-64893840E3C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1ACC-B7B1-4A5B-B475-2177EBC411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08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2AA0-1F19-4CA6-B5C5-64893840E3C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1ACC-B7B1-4A5B-B475-2177EBC411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55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9149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03864"/>
            <a:ext cx="9144000" cy="1053935"/>
          </a:xfrm>
        </p:spPr>
        <p:txBody>
          <a:bodyPr>
            <a:norm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67895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982" y="5708432"/>
            <a:ext cx="3375430" cy="818312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9149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524000" y="4203864"/>
            <a:ext cx="9144000" cy="1053935"/>
          </a:xfrm>
        </p:spPr>
        <p:txBody>
          <a:bodyPr>
            <a:norm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213756" y="237506"/>
            <a:ext cx="688769" cy="62939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A3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62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29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 rot="5400000">
            <a:off x="4455987" y="1838843"/>
            <a:ext cx="303654" cy="925372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12192000" cy="78205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" y="1196974"/>
            <a:ext cx="11464290" cy="4916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52AA0-1F19-4CA6-B5C5-64893840E3C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51ACC-B7B1-4A5B-B475-2177EBC411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89560" y="662708"/>
            <a:ext cx="11902440" cy="252322"/>
          </a:xfrm>
          <a:prstGeom prst="rect">
            <a:avLst/>
          </a:prstGeom>
          <a:solidFill>
            <a:srgbClr val="00A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" y="365125"/>
            <a:ext cx="10515600" cy="5980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758" y="79367"/>
            <a:ext cx="439928" cy="4993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Oval 14"/>
          <p:cNvSpPr/>
          <p:nvPr userDrawn="1"/>
        </p:nvSpPr>
        <p:spPr>
          <a:xfrm>
            <a:off x="7120392" y="6401437"/>
            <a:ext cx="109491" cy="109491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3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 userDrawn="1"/>
        </p:nvSpPr>
        <p:spPr>
          <a:xfrm>
            <a:off x="438150" y="6401437"/>
            <a:ext cx="109491" cy="109491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3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4299" y="6538912"/>
            <a:ext cx="3467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6366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internal use only. Proprietary and confidential.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1925686" y="1196974"/>
            <a:ext cx="292388" cy="2224744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700" dirty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</a:rPr>
              <a:t>© 2017 C.H. Robinson Worldwide,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6997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bg1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A3E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Verdana" panose="020B0604030504040204" pitchFamily="34" charset="0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3E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Segoe UI" panose="020B0502040204020203" pitchFamily="34" charset="0"/>
          <a:ea typeface="Verdana" panose="020B0604030504040204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3E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anose="020B0502040204020203" pitchFamily="34" charset="0"/>
          <a:ea typeface="Verdana" panose="020B0604030504040204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3E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Segoe UI" panose="020B0502040204020203" pitchFamily="34" charset="0"/>
          <a:ea typeface="Verdana" panose="020B0604030504040204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3E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Segoe UI" panose="020B0502040204020203" pitchFamily="34" charset="0"/>
          <a:ea typeface="Verdana" panose="020B0604030504040204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151" y="2101933"/>
            <a:ext cx="10796648" cy="4528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938151" y="1151906"/>
            <a:ext cx="10796648" cy="8075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77" y="298091"/>
            <a:ext cx="477570" cy="54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5119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spc="1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0"/>
        </a:spcBef>
        <a:buClr>
          <a:schemeClr val="accent3"/>
        </a:buClr>
        <a:buFont typeface="Wingdings" charset="2"/>
        <a:buChar char="§"/>
        <a:defRPr sz="16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0"/>
        </a:spcBef>
        <a:buClr>
          <a:schemeClr val="accent3"/>
        </a:buClr>
        <a:buFont typeface="LucidaGrande" charset="0"/>
        <a:buChar char="‣"/>
        <a:defRPr sz="1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0"/>
        </a:spcBef>
        <a:buClr>
          <a:schemeClr val="accent3"/>
        </a:buClr>
        <a:buFont typeface="LucidaGrande" charset="0"/>
        <a:buChar char="▫"/>
        <a:defRPr sz="12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0"/>
        </a:spcBef>
        <a:buClr>
          <a:schemeClr val="accent3"/>
        </a:buClr>
        <a:buFont typeface="AppleSymbols" charset="0"/>
        <a:buChar char="⎻"/>
        <a:defRPr sz="11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0"/>
        </a:spcBef>
        <a:buClr>
          <a:schemeClr val="accent3"/>
        </a:buClr>
        <a:buFont typeface="Wingdings" charset="2"/>
        <a:buChar char="§"/>
        <a:defRPr sz="11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EB8D3-2059-43BE-8A47-85099138B5C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A6974-6C23-4814-AC02-26A0A7F8036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70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 rot="5400000">
            <a:off x="4455987" y="1838843"/>
            <a:ext cx="303654" cy="925372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12192000" cy="78205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3E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" y="1196974"/>
            <a:ext cx="11464290" cy="4916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289560" y="609440"/>
            <a:ext cx="11902440" cy="252322"/>
          </a:xfrm>
          <a:prstGeom prst="rect">
            <a:avLst/>
          </a:prstGeom>
          <a:solidFill>
            <a:srgbClr val="00A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3E0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" y="365125"/>
            <a:ext cx="10515600" cy="5980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758" y="79367"/>
            <a:ext cx="439928" cy="4993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Oval 14"/>
          <p:cNvSpPr/>
          <p:nvPr userDrawn="1"/>
        </p:nvSpPr>
        <p:spPr>
          <a:xfrm>
            <a:off x="7120392" y="6401437"/>
            <a:ext cx="109491" cy="109491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3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3E0"/>
              </a:solidFill>
            </a:endParaRPr>
          </a:p>
        </p:txBody>
      </p:sp>
      <p:sp>
        <p:nvSpPr>
          <p:cNvPr id="16" name="Oval 15"/>
          <p:cNvSpPr/>
          <p:nvPr userDrawn="1"/>
        </p:nvSpPr>
        <p:spPr>
          <a:xfrm>
            <a:off x="438150" y="6401437"/>
            <a:ext cx="109491" cy="109491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3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3E0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4299" y="6538912"/>
            <a:ext cx="3467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6366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internal use only. Proprietary and confidential.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1925686" y="1196974"/>
            <a:ext cx="292388" cy="2224744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700" dirty="0">
                <a:solidFill>
                  <a:srgbClr val="C8C9C7"/>
                </a:solidFill>
                <a:latin typeface="Arial Narrow" panose="020B0606020202030204" pitchFamily="34" charset="0"/>
              </a:rPr>
              <a:t>© 2017 C.H. Robinson Worldwide,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1364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rgbClr val="FFFFFF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A3E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Verdana" panose="020B0604030504040204" pitchFamily="34" charset="0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3E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Segoe UI" panose="020B0502040204020203" pitchFamily="34" charset="0"/>
          <a:ea typeface="Verdana" panose="020B0604030504040204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3E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anose="020B0502040204020203" pitchFamily="34" charset="0"/>
          <a:ea typeface="Verdana" panose="020B0604030504040204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3E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Segoe UI" panose="020B0502040204020203" pitchFamily="34" charset="0"/>
          <a:ea typeface="Verdana" panose="020B0604030504040204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3E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Segoe UI" panose="020B0502040204020203" pitchFamily="34" charset="0"/>
          <a:ea typeface="Verdana" panose="020B0604030504040204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150022" y="2043462"/>
            <a:ext cx="7891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kern="0" dirty="0">
                <a:solidFill>
                  <a:prstClr val="white"/>
                </a:solidFill>
              </a:rPr>
              <a:t>NAVISPHERE PLATFORM TEAM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484268-7946-3442-8814-BD708A3F33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052A0D9-4C2F-7A40-A0C9-BB0E5C35EF67}"/>
              </a:ext>
            </a:extLst>
          </p:cNvPr>
          <p:cNvSpPr/>
          <p:nvPr/>
        </p:nvSpPr>
        <p:spPr>
          <a:xfrm>
            <a:off x="17194" y="0"/>
            <a:ext cx="12174806" cy="709108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5000">
                <a:srgbClr val="000000"/>
              </a:gs>
              <a:gs pos="100000">
                <a:schemeClr val="tx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6327C-6BC8-D144-9DE5-E79938DE7CE7}"/>
              </a:ext>
            </a:extLst>
          </p:cNvPr>
          <p:cNvSpPr txBox="1"/>
          <p:nvPr/>
        </p:nvSpPr>
        <p:spPr>
          <a:xfrm>
            <a:off x="7772401" y="421566"/>
            <a:ext cx="4145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prstClr val="white"/>
                </a:solidFill>
              </a:rPr>
              <a:t>REST &amp; GRPC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FBB885-6323-6649-A65F-EDEF2E70FA40}"/>
              </a:ext>
            </a:extLst>
          </p:cNvPr>
          <p:cNvSpPr txBox="1"/>
          <p:nvPr/>
        </p:nvSpPr>
        <p:spPr>
          <a:xfrm>
            <a:off x="2150022" y="2782669"/>
            <a:ext cx="7891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kern="0" dirty="0">
                <a:solidFill>
                  <a:prstClr val="white"/>
                </a:solidFill>
              </a:rPr>
              <a:t>REST &amp; GRPC</a:t>
            </a:r>
          </a:p>
        </p:txBody>
      </p:sp>
    </p:spTree>
    <p:extLst>
      <p:ext uri="{BB962C8B-B14F-4D97-AF65-F5344CB8AC3E}">
        <p14:creationId xmlns:p14="http://schemas.microsoft.com/office/powerpoint/2010/main" val="163179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150022" y="2043462"/>
            <a:ext cx="7891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kern="0" dirty="0">
                <a:solidFill>
                  <a:prstClr val="white"/>
                </a:solidFill>
              </a:rPr>
              <a:t>NAVISPHERE PLATFORM TEAM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484268-7946-3442-8814-BD708A3F33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052A0D9-4C2F-7A40-A0C9-BB0E5C35EF67}"/>
              </a:ext>
            </a:extLst>
          </p:cNvPr>
          <p:cNvSpPr/>
          <p:nvPr/>
        </p:nvSpPr>
        <p:spPr>
          <a:xfrm>
            <a:off x="17194" y="0"/>
            <a:ext cx="12174806" cy="709108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5000">
                <a:srgbClr val="000000"/>
              </a:gs>
              <a:gs pos="100000">
                <a:schemeClr val="tx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30D03D-39CC-F445-AD35-B99070EF4346}"/>
              </a:ext>
            </a:extLst>
          </p:cNvPr>
          <p:cNvSpPr txBox="1"/>
          <p:nvPr/>
        </p:nvSpPr>
        <p:spPr>
          <a:xfrm>
            <a:off x="7772401" y="421566"/>
            <a:ext cx="4145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prstClr val="white"/>
                </a:solidFill>
              </a:rPr>
              <a:t>REST &amp; GRPC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DA928F-A788-9448-A7B4-32C435143564}"/>
              </a:ext>
            </a:extLst>
          </p:cNvPr>
          <p:cNvSpPr txBox="1"/>
          <p:nvPr/>
        </p:nvSpPr>
        <p:spPr>
          <a:xfrm>
            <a:off x="1145223" y="298454"/>
            <a:ext cx="7084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kern="0" dirty="0">
                <a:solidFill>
                  <a:prstClr val="white"/>
                </a:solidFill>
              </a:rPr>
              <a:t>High Level Comparison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F9FB93-225B-024D-B155-65EE58CB4089}"/>
              </a:ext>
            </a:extLst>
          </p:cNvPr>
          <p:cNvSpPr txBox="1"/>
          <p:nvPr/>
        </p:nvSpPr>
        <p:spPr>
          <a:xfrm>
            <a:off x="1717287" y="1243239"/>
            <a:ext cx="6512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white"/>
                </a:solidFill>
              </a:rPr>
              <a:t>This comparison assumes the “default” usage of both: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prstClr val="white"/>
                </a:solidFill>
              </a:rPr>
              <a:t>REST - JSON over HTTP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kern="0" dirty="0" err="1">
                <a:solidFill>
                  <a:prstClr val="white"/>
                </a:solidFill>
              </a:rPr>
              <a:t>gRPC</a:t>
            </a:r>
            <a:r>
              <a:rPr lang="en-US" kern="0" dirty="0">
                <a:solidFill>
                  <a:prstClr val="white"/>
                </a:solidFill>
              </a:rPr>
              <a:t> – Protocol Buffers over HTTP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CE80956-D1CC-B64C-8AE7-26B84C655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682124"/>
              </p:ext>
            </p:extLst>
          </p:nvPr>
        </p:nvGraphicFramePr>
        <p:xfrm>
          <a:off x="1717287" y="2414843"/>
          <a:ext cx="8127999" cy="397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270110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231643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55972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REST / 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gRPC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399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Popularity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Ubiquitous – default API format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Somewhat niche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Ecosystem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Strong platform support – authentication, caching, proxy,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Benefits from HTTP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270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Tooling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Excellent (postman, chrome), JSON the native language for JS, Mongo, many 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 as strong (binary protocol, not human readable)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749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Interface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Dynamic, human readable</a:t>
                      </a:r>
                    </a:p>
                    <a:p>
                      <a:r>
                        <a:rPr lang="en-US" sz="1400" dirty="0"/>
                        <a:t>HTTP verbs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Strongly typed, binary</a:t>
                      </a:r>
                    </a:p>
                    <a:p>
                      <a:r>
                        <a:rPr lang="en-US" sz="1400" dirty="0"/>
                        <a:t>RPC style – named messages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4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Good for common use cases, working with </a:t>
                      </a:r>
                      <a:r>
                        <a:rPr lang="en-US" sz="1400" dirty="0" err="1"/>
                        <a:t>Javascript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Very fast, compact, efficient. Up to 5x more efficient when dealing with non-JS platforms (Java -&gt; Java)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16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Debugging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Simple – human readable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Somewhat more difficult, may require additional tooling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775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31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150022" y="2043462"/>
            <a:ext cx="7891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kern="0" dirty="0">
                <a:solidFill>
                  <a:prstClr val="white"/>
                </a:solidFill>
              </a:rPr>
              <a:t>NAVISPHERE PLATFORM TEAM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484268-7946-3442-8814-BD708A3F33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052A0D9-4C2F-7A40-A0C9-BB0E5C35EF67}"/>
              </a:ext>
            </a:extLst>
          </p:cNvPr>
          <p:cNvSpPr/>
          <p:nvPr/>
        </p:nvSpPr>
        <p:spPr>
          <a:xfrm>
            <a:off x="17194" y="0"/>
            <a:ext cx="12174806" cy="709108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5000">
                <a:srgbClr val="000000"/>
              </a:gs>
              <a:gs pos="100000">
                <a:schemeClr val="tx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30D03D-39CC-F445-AD35-B99070EF4346}"/>
              </a:ext>
            </a:extLst>
          </p:cNvPr>
          <p:cNvSpPr txBox="1"/>
          <p:nvPr/>
        </p:nvSpPr>
        <p:spPr>
          <a:xfrm>
            <a:off x="7772401" y="421566"/>
            <a:ext cx="4145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prstClr val="white"/>
                </a:solidFill>
              </a:rPr>
              <a:t>REST &amp; </a:t>
            </a:r>
            <a:r>
              <a:rPr lang="en-US" sz="2000" kern="0" dirty="0" err="1">
                <a:solidFill>
                  <a:prstClr val="white"/>
                </a:solidFill>
              </a:rPr>
              <a:t>gRPC</a:t>
            </a:r>
            <a:endParaRPr lang="en-US" sz="2000" kern="0" dirty="0">
              <a:solidFill>
                <a:prstClr val="white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DA928F-A788-9448-A7B4-32C435143564}"/>
              </a:ext>
            </a:extLst>
          </p:cNvPr>
          <p:cNvSpPr txBox="1"/>
          <p:nvPr/>
        </p:nvSpPr>
        <p:spPr>
          <a:xfrm>
            <a:off x="1145224" y="298454"/>
            <a:ext cx="17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kern="0" dirty="0">
                <a:solidFill>
                  <a:prstClr val="white"/>
                </a:solidFill>
              </a:rPr>
              <a:t>REST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F9FB93-225B-024D-B155-65EE58CB4089}"/>
              </a:ext>
            </a:extLst>
          </p:cNvPr>
          <p:cNvSpPr txBox="1"/>
          <p:nvPr/>
        </p:nvSpPr>
        <p:spPr>
          <a:xfrm>
            <a:off x="1137727" y="1097918"/>
            <a:ext cx="99165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prstClr val="white"/>
                </a:solidFill>
              </a:rPr>
              <a:t>Ubiquitous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prstClr val="white"/>
                </a:solidFill>
              </a:rPr>
              <a:t>Default API format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prstClr val="white"/>
                </a:solidFill>
              </a:rPr>
              <a:t>Universal programming language support for JSON / HTTP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prstClr val="white"/>
                </a:solidFill>
              </a:rPr>
              <a:t>Well understood architectural pattern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en-US" kern="0" dirty="0">
              <a:solidFill>
                <a:prstClr val="whit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prstClr val="white"/>
                </a:solidFill>
              </a:rPr>
              <a:t>Well supported tooling ecosystem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prstClr val="white"/>
                </a:solidFill>
              </a:rPr>
              <a:t>Postman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prstClr val="white"/>
                </a:solidFill>
              </a:rPr>
              <a:t>Chrome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prstClr val="white"/>
                </a:solidFill>
              </a:rPr>
              <a:t>JSON tooling (linters, formatters, </a:t>
            </a:r>
            <a:r>
              <a:rPr lang="en-US" kern="0">
                <a:solidFill>
                  <a:prstClr val="white"/>
                </a:solidFill>
              </a:rPr>
              <a:t>IDE support)</a:t>
            </a:r>
            <a:endParaRPr lang="en-US" kern="0" dirty="0">
              <a:solidFill>
                <a:prstClr val="whit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kern="0" dirty="0">
              <a:solidFill>
                <a:prstClr val="whit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prstClr val="white"/>
                </a:solidFill>
              </a:rPr>
              <a:t>Verbose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prstClr val="white"/>
                </a:solidFill>
              </a:rPr>
              <a:t>JSON is verbose. Compression can help, but still not as efficient as </a:t>
            </a:r>
            <a:r>
              <a:rPr lang="en-US" kern="0" dirty="0" err="1">
                <a:solidFill>
                  <a:prstClr val="white"/>
                </a:solidFill>
              </a:rPr>
              <a:t>gRPC</a:t>
            </a:r>
            <a:endParaRPr lang="en-US" kern="0" dirty="0">
              <a:solidFill>
                <a:prstClr val="whit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kern="0" dirty="0">
              <a:solidFill>
                <a:prstClr val="whit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prstClr val="white"/>
                </a:solidFill>
              </a:rPr>
              <a:t>Dynamically typed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prstClr val="white"/>
                </a:solidFill>
              </a:rPr>
              <a:t>Can require boilerplate serialization / deserialization – potential for bugs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en-US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54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150022" y="2043462"/>
            <a:ext cx="7891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kern="0" dirty="0">
                <a:solidFill>
                  <a:prstClr val="white"/>
                </a:solidFill>
              </a:rPr>
              <a:t>NAVISPHERE PLATFORM TEAM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484268-7946-3442-8814-BD708A3F33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052A0D9-4C2F-7A40-A0C9-BB0E5C35EF67}"/>
              </a:ext>
            </a:extLst>
          </p:cNvPr>
          <p:cNvSpPr/>
          <p:nvPr/>
        </p:nvSpPr>
        <p:spPr>
          <a:xfrm>
            <a:off x="17194" y="0"/>
            <a:ext cx="12174806" cy="709108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5000">
                <a:srgbClr val="000000"/>
              </a:gs>
              <a:gs pos="100000">
                <a:schemeClr val="tx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30D03D-39CC-F445-AD35-B99070EF4346}"/>
              </a:ext>
            </a:extLst>
          </p:cNvPr>
          <p:cNvSpPr txBox="1"/>
          <p:nvPr/>
        </p:nvSpPr>
        <p:spPr>
          <a:xfrm>
            <a:off x="7772401" y="421566"/>
            <a:ext cx="4145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prstClr val="white"/>
                </a:solidFill>
              </a:rPr>
              <a:t>REST &amp; </a:t>
            </a:r>
            <a:r>
              <a:rPr lang="en-US" sz="2000" kern="0" dirty="0" err="1">
                <a:solidFill>
                  <a:prstClr val="white"/>
                </a:solidFill>
              </a:rPr>
              <a:t>gRPC</a:t>
            </a:r>
            <a:endParaRPr lang="en-US" sz="2000" kern="0" dirty="0">
              <a:solidFill>
                <a:prstClr val="white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DA928F-A788-9448-A7B4-32C435143564}"/>
              </a:ext>
            </a:extLst>
          </p:cNvPr>
          <p:cNvSpPr txBox="1"/>
          <p:nvPr/>
        </p:nvSpPr>
        <p:spPr>
          <a:xfrm>
            <a:off x="1145224" y="298454"/>
            <a:ext cx="17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kern="0" dirty="0" err="1">
                <a:solidFill>
                  <a:prstClr val="white"/>
                </a:solidFill>
              </a:rPr>
              <a:t>gRPC</a:t>
            </a:r>
            <a:endParaRPr lang="en-US" sz="3600" kern="0" dirty="0">
              <a:solidFill>
                <a:prstClr val="white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F9FB93-225B-024D-B155-65EE58CB4089}"/>
              </a:ext>
            </a:extLst>
          </p:cNvPr>
          <p:cNvSpPr txBox="1"/>
          <p:nvPr/>
        </p:nvSpPr>
        <p:spPr>
          <a:xfrm>
            <a:off x="1137727" y="944785"/>
            <a:ext cx="61401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prstClr val="white"/>
                </a:solidFill>
              </a:rPr>
              <a:t>Efficient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prstClr val="white"/>
                </a:solidFill>
              </a:rPr>
              <a:t>Serialization / deserialization is very fast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prstClr val="white"/>
                </a:solidFill>
              </a:rPr>
              <a:t>Auth0 found up to 5x faster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prstClr val="white"/>
                </a:solidFill>
              </a:rPr>
              <a:t>Messages are compact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prstClr val="white"/>
                </a:solidFill>
              </a:rPr>
              <a:t>~10% smaller w/ compression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prstClr val="white"/>
                </a:solidFill>
              </a:rPr>
              <a:t>~30% smaller w/o compression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lang="en-US" kern="0" dirty="0">
              <a:solidFill>
                <a:prstClr val="whit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prstClr val="white"/>
                </a:solidFill>
              </a:rPr>
              <a:t>Strong typing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prstClr val="white"/>
                </a:solidFill>
              </a:rPr>
              <a:t>Well documented interfaces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prstClr val="white"/>
                </a:solidFill>
              </a:rPr>
              <a:t>Reduces ambiguity across teams / systems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prstClr val="white"/>
                </a:solidFill>
              </a:rPr>
              <a:t>Generated code == less boilerplate serialization code</a:t>
            </a:r>
          </a:p>
          <a:p>
            <a:pPr lvl="1">
              <a:defRPr/>
            </a:pPr>
            <a:endParaRPr lang="en-US" kern="0" dirty="0">
              <a:solidFill>
                <a:prstClr val="whit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prstClr val="white"/>
                </a:solidFill>
              </a:rPr>
              <a:t>Tooling support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prstClr val="white"/>
                </a:solidFill>
              </a:rPr>
              <a:t>Most popular languages offer 1st party support – some 3</a:t>
            </a:r>
            <a:r>
              <a:rPr lang="en-US" kern="0" baseline="30000" dirty="0">
                <a:solidFill>
                  <a:prstClr val="white"/>
                </a:solidFill>
              </a:rPr>
              <a:t>rd</a:t>
            </a:r>
            <a:r>
              <a:rPr lang="en-US" kern="0" dirty="0">
                <a:solidFill>
                  <a:prstClr val="white"/>
                </a:solidFill>
              </a:rPr>
              <a:t> party support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prstClr val="white"/>
                </a:solidFill>
              </a:rPr>
              <a:t>Extra build / compilation / process required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361F9D-8327-A04D-BB4B-BC6998FCC0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371" y="1160127"/>
            <a:ext cx="4368800" cy="2413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AE1945-41EB-DF47-B8DA-8037B15A667F}"/>
              </a:ext>
            </a:extLst>
          </p:cNvPr>
          <p:cNvSpPr txBox="1"/>
          <p:nvPr/>
        </p:nvSpPr>
        <p:spPr>
          <a:xfrm>
            <a:off x="8901427" y="3726912"/>
            <a:ext cx="1887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white"/>
                </a:solidFill>
              </a:rPr>
              <a:t>Source: Auth0</a:t>
            </a:r>
          </a:p>
        </p:txBody>
      </p:sp>
    </p:spTree>
    <p:extLst>
      <p:ext uri="{BB962C8B-B14F-4D97-AF65-F5344CB8AC3E}">
        <p14:creationId xmlns:p14="http://schemas.microsoft.com/office/powerpoint/2010/main" val="413920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150022" y="2043462"/>
            <a:ext cx="7891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kern="0" dirty="0">
                <a:solidFill>
                  <a:prstClr val="white"/>
                </a:solidFill>
              </a:rPr>
              <a:t>NAVISPHERE PLATFORM TEAM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484268-7946-3442-8814-BD708A3F33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052A0D9-4C2F-7A40-A0C9-BB0E5C35EF67}"/>
              </a:ext>
            </a:extLst>
          </p:cNvPr>
          <p:cNvSpPr/>
          <p:nvPr/>
        </p:nvSpPr>
        <p:spPr>
          <a:xfrm>
            <a:off x="17194" y="0"/>
            <a:ext cx="12174806" cy="709108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5000">
                <a:srgbClr val="000000"/>
              </a:gs>
              <a:gs pos="100000">
                <a:schemeClr val="tx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30D03D-39CC-F445-AD35-B99070EF4346}"/>
              </a:ext>
            </a:extLst>
          </p:cNvPr>
          <p:cNvSpPr txBox="1"/>
          <p:nvPr/>
        </p:nvSpPr>
        <p:spPr>
          <a:xfrm>
            <a:off x="7772401" y="421566"/>
            <a:ext cx="4145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prstClr val="white"/>
                </a:solidFill>
              </a:rPr>
              <a:t>REST &amp; </a:t>
            </a:r>
            <a:r>
              <a:rPr lang="en-US" sz="2000" kern="0" dirty="0" err="1">
                <a:solidFill>
                  <a:prstClr val="white"/>
                </a:solidFill>
              </a:rPr>
              <a:t>gRPC</a:t>
            </a:r>
            <a:endParaRPr lang="en-US" sz="2000" kern="0" dirty="0">
              <a:solidFill>
                <a:prstClr val="white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DA928F-A788-9448-A7B4-32C435143564}"/>
              </a:ext>
            </a:extLst>
          </p:cNvPr>
          <p:cNvSpPr txBox="1"/>
          <p:nvPr/>
        </p:nvSpPr>
        <p:spPr>
          <a:xfrm>
            <a:off x="1145224" y="298454"/>
            <a:ext cx="17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kern="0" dirty="0" err="1">
                <a:solidFill>
                  <a:prstClr val="white"/>
                </a:solidFill>
              </a:rPr>
              <a:t>gRPC</a:t>
            </a:r>
            <a:endParaRPr lang="en-US" sz="3600" kern="0" dirty="0">
              <a:solidFill>
                <a:prstClr val="white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F9FB93-225B-024D-B155-65EE58CB4089}"/>
              </a:ext>
            </a:extLst>
          </p:cNvPr>
          <p:cNvSpPr txBox="1"/>
          <p:nvPr/>
        </p:nvSpPr>
        <p:spPr>
          <a:xfrm>
            <a:off x="1137727" y="1097918"/>
            <a:ext cx="89042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prstClr val="white"/>
                </a:solidFill>
              </a:rPr>
              <a:t>What to watch out for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en-US" kern="0" dirty="0">
              <a:solidFill>
                <a:prstClr val="whit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prstClr val="white"/>
                </a:solidFill>
              </a:rPr>
              <a:t>Documentation / ecosystem not as plentiful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en-US" kern="0" dirty="0">
              <a:solidFill>
                <a:prstClr val="whit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prstClr val="white"/>
                </a:solidFill>
              </a:rPr>
              <a:t>Language support – most supported, some by third party libraries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prstClr val="white"/>
                </a:solidFill>
              </a:rPr>
              <a:t>Check your languages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en-US" kern="0" dirty="0">
              <a:solidFill>
                <a:prstClr val="whit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prstClr val="white"/>
                </a:solidFill>
              </a:rPr>
              <a:t>Debugging can be more complicated – messages are binary</a:t>
            </a:r>
          </a:p>
        </p:txBody>
      </p:sp>
    </p:spTree>
    <p:extLst>
      <p:ext uri="{BB962C8B-B14F-4D97-AF65-F5344CB8AC3E}">
        <p14:creationId xmlns:p14="http://schemas.microsoft.com/office/powerpoint/2010/main" val="3780273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150022" y="2043462"/>
            <a:ext cx="7891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kern="0" dirty="0">
                <a:solidFill>
                  <a:prstClr val="white"/>
                </a:solidFill>
              </a:rPr>
              <a:t>NAVISPHERE PLATFORM TEAM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484268-7946-3442-8814-BD708A3F33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052A0D9-4C2F-7A40-A0C9-BB0E5C35EF67}"/>
              </a:ext>
            </a:extLst>
          </p:cNvPr>
          <p:cNvSpPr/>
          <p:nvPr/>
        </p:nvSpPr>
        <p:spPr>
          <a:xfrm>
            <a:off x="17194" y="0"/>
            <a:ext cx="12174806" cy="709108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5000">
                <a:srgbClr val="000000"/>
              </a:gs>
              <a:gs pos="100000">
                <a:schemeClr val="tx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30D03D-39CC-F445-AD35-B99070EF4346}"/>
              </a:ext>
            </a:extLst>
          </p:cNvPr>
          <p:cNvSpPr txBox="1"/>
          <p:nvPr/>
        </p:nvSpPr>
        <p:spPr>
          <a:xfrm>
            <a:off x="7772401" y="421566"/>
            <a:ext cx="4145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prstClr val="white"/>
                </a:solidFill>
              </a:rPr>
              <a:t>REST &amp; </a:t>
            </a:r>
            <a:r>
              <a:rPr lang="en-US" sz="2000" kern="0" dirty="0" err="1">
                <a:solidFill>
                  <a:prstClr val="white"/>
                </a:solidFill>
              </a:rPr>
              <a:t>gRPC</a:t>
            </a:r>
            <a:endParaRPr lang="en-US" sz="2000" kern="0" dirty="0">
              <a:solidFill>
                <a:prstClr val="white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DA928F-A788-9448-A7B4-32C435143564}"/>
              </a:ext>
            </a:extLst>
          </p:cNvPr>
          <p:cNvSpPr txBox="1"/>
          <p:nvPr/>
        </p:nvSpPr>
        <p:spPr>
          <a:xfrm>
            <a:off x="1145223" y="298454"/>
            <a:ext cx="670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kern="0" dirty="0">
                <a:solidFill>
                  <a:prstClr val="white"/>
                </a:solidFill>
              </a:rPr>
              <a:t>Recommendations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F9FB93-225B-024D-B155-65EE58CB4089}"/>
              </a:ext>
            </a:extLst>
          </p:cNvPr>
          <p:cNvSpPr txBox="1"/>
          <p:nvPr/>
        </p:nvSpPr>
        <p:spPr>
          <a:xfrm>
            <a:off x="1137727" y="1097918"/>
            <a:ext cx="89042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prstClr val="white"/>
                </a:solidFill>
              </a:rPr>
              <a:t>Prefer REST / JSON when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prstClr val="white"/>
                </a:solidFill>
              </a:rPr>
              <a:t>Providing APIs for 3</a:t>
            </a:r>
            <a:r>
              <a:rPr lang="en-US" kern="0" baseline="30000" dirty="0">
                <a:solidFill>
                  <a:prstClr val="white"/>
                </a:solidFill>
              </a:rPr>
              <a:t>rd</a:t>
            </a:r>
            <a:r>
              <a:rPr lang="en-US" kern="0" dirty="0">
                <a:solidFill>
                  <a:prstClr val="white"/>
                </a:solidFill>
              </a:rPr>
              <a:t> parties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prstClr val="white"/>
                </a:solidFill>
              </a:rPr>
              <a:t>Working with </a:t>
            </a:r>
            <a:r>
              <a:rPr lang="en-US" kern="0" dirty="0" err="1">
                <a:solidFill>
                  <a:prstClr val="white"/>
                </a:solidFill>
              </a:rPr>
              <a:t>Javascript</a:t>
            </a:r>
            <a:r>
              <a:rPr lang="en-US" kern="0" dirty="0">
                <a:solidFill>
                  <a:prstClr val="white"/>
                </a:solidFill>
              </a:rPr>
              <a:t> and JS native tooling like MongoDB, Elastic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prstClr val="white"/>
                </a:solidFill>
              </a:rPr>
              <a:t>High performance is not critical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en-US" kern="0" dirty="0">
              <a:solidFill>
                <a:prstClr val="whit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prstClr val="white"/>
                </a:solidFill>
              </a:rPr>
              <a:t>Prefer </a:t>
            </a:r>
            <a:r>
              <a:rPr lang="en-US" kern="0" dirty="0" err="1">
                <a:solidFill>
                  <a:prstClr val="white"/>
                </a:solidFill>
              </a:rPr>
              <a:t>gRPC</a:t>
            </a:r>
            <a:r>
              <a:rPr lang="en-US" kern="0" dirty="0">
                <a:solidFill>
                  <a:prstClr val="white"/>
                </a:solidFill>
              </a:rPr>
              <a:t> when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prstClr val="white"/>
                </a:solidFill>
              </a:rPr>
              <a:t>High performance is critical (server communication)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prstClr val="white"/>
                </a:solidFill>
              </a:rPr>
              <a:t>Bandwidth is limited (perhaps IoT)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prstClr val="white"/>
                </a:solidFill>
              </a:rPr>
              <a:t>You prefer strong typing, well defined message schemas and are</a:t>
            </a:r>
          </a:p>
          <a:p>
            <a:pPr lvl="1">
              <a:defRPr/>
            </a:pPr>
            <a:endParaRPr lang="en-US" kern="0" dirty="0">
              <a:solidFill>
                <a:prstClr val="whit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en-US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663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150022" y="2043462"/>
            <a:ext cx="7891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kern="0" dirty="0">
                <a:solidFill>
                  <a:prstClr val="white"/>
                </a:solidFill>
              </a:rPr>
              <a:t>NAVISPHERE PLATFORM TEAM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484268-7946-3442-8814-BD708A3F33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052A0D9-4C2F-7A40-A0C9-BB0E5C35EF67}"/>
              </a:ext>
            </a:extLst>
          </p:cNvPr>
          <p:cNvSpPr/>
          <p:nvPr/>
        </p:nvSpPr>
        <p:spPr>
          <a:xfrm>
            <a:off x="17194" y="0"/>
            <a:ext cx="12174806" cy="709108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5000">
                <a:srgbClr val="000000"/>
              </a:gs>
              <a:gs pos="100000">
                <a:schemeClr val="tx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77088E-C4F0-7F4A-B9C1-4D38A1F99A0B}"/>
              </a:ext>
            </a:extLst>
          </p:cNvPr>
          <p:cNvSpPr/>
          <p:nvPr/>
        </p:nvSpPr>
        <p:spPr>
          <a:xfrm>
            <a:off x="5501640" y="2352158"/>
            <a:ext cx="1188720" cy="1188720"/>
          </a:xfrm>
          <a:prstGeom prst="ellipse">
            <a:avLst/>
          </a:prstGeom>
          <a:solidFill>
            <a:sysClr val="window" lastClr="FFFFFF"/>
          </a:solidFill>
          <a:ln w="57150" cap="flat" cmpd="sng" algn="ctr">
            <a:solidFill>
              <a:srgbClr val="0086D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Segoe U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765AB9-A2CB-FA44-9CF3-451D21B6C5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547" y="2622576"/>
            <a:ext cx="1018102" cy="64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972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HR no tagline">
  <a:themeElements>
    <a:clrScheme name="CHR New Brand">
      <a:dk1>
        <a:srgbClr val="63666A"/>
      </a:dk1>
      <a:lt1>
        <a:srgbClr val="00A3E0"/>
      </a:lt1>
      <a:dk2>
        <a:srgbClr val="101820"/>
      </a:dk2>
      <a:lt2>
        <a:srgbClr val="C8C9C7"/>
      </a:lt2>
      <a:accent1>
        <a:srgbClr val="004986"/>
      </a:accent1>
      <a:accent2>
        <a:srgbClr val="0086D6"/>
      </a:accent2>
      <a:accent3>
        <a:srgbClr val="00A3E0"/>
      </a:accent3>
      <a:accent4>
        <a:srgbClr val="63666A"/>
      </a:accent4>
      <a:accent5>
        <a:srgbClr val="A7A8AA"/>
      </a:accent5>
      <a:accent6>
        <a:srgbClr val="C8C9C7"/>
      </a:accent6>
      <a:hlink>
        <a:srgbClr val="00A3E0"/>
      </a:hlink>
      <a:folHlink>
        <a:srgbClr val="004986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CHR new">
      <a:dk1>
        <a:srgbClr val="63666A"/>
      </a:dk1>
      <a:lt1>
        <a:srgbClr val="00A3E0"/>
      </a:lt1>
      <a:dk2>
        <a:srgbClr val="101820"/>
      </a:dk2>
      <a:lt2>
        <a:srgbClr val="C8C9C7"/>
      </a:lt2>
      <a:accent1>
        <a:srgbClr val="004986"/>
      </a:accent1>
      <a:accent2>
        <a:srgbClr val="0086D6"/>
      </a:accent2>
      <a:accent3>
        <a:srgbClr val="00A3E0"/>
      </a:accent3>
      <a:accent4>
        <a:srgbClr val="63666A"/>
      </a:accent4>
      <a:accent5>
        <a:srgbClr val="A7A8AA"/>
      </a:accent5>
      <a:accent6>
        <a:srgbClr val="C8C9C7"/>
      </a:accent6>
      <a:hlink>
        <a:srgbClr val="00A3E0"/>
      </a:hlink>
      <a:folHlink>
        <a:srgbClr val="004986"/>
      </a:folHlink>
    </a:clrScheme>
    <a:fontScheme name="Custom 1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066A70B8BC5C46A31B7FFEBBA95D94" ma:contentTypeVersion="0" ma:contentTypeDescription="Create a new document." ma:contentTypeScope="" ma:versionID="4ea962008e2faf918029c0ce0219ad9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3C9DE68-AFA5-4CBE-8B9A-AA1F239212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A2FEA8-A380-475E-BFAE-A3FEF5B97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4FFFEA3-8144-4C5C-B558-44193FEE9F7A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444</Words>
  <Application>Microsoft Macintosh PowerPoint</Application>
  <PresentationFormat>Widescreen</PresentationFormat>
  <Paragraphs>103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21" baseType="lpstr">
      <vt:lpstr>AppleSymbols</vt:lpstr>
      <vt:lpstr>Arial</vt:lpstr>
      <vt:lpstr>Arial Narrow</vt:lpstr>
      <vt:lpstr>Calibri</vt:lpstr>
      <vt:lpstr>Calibri Light</vt:lpstr>
      <vt:lpstr>Consolas</vt:lpstr>
      <vt:lpstr>LucidaGrande</vt:lpstr>
      <vt:lpstr>Segoe UI</vt:lpstr>
      <vt:lpstr>Verdana</vt:lpstr>
      <vt:lpstr>Wingdings</vt:lpstr>
      <vt:lpstr>1_Office Theme</vt:lpstr>
      <vt:lpstr>1_CHR no tagline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C.H. Robinson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Hong</dc:creator>
  <cp:lastModifiedBy>Damon Allison</cp:lastModifiedBy>
  <cp:revision>105</cp:revision>
  <dcterms:created xsi:type="dcterms:W3CDTF">2018-06-21T17:38:30Z</dcterms:created>
  <dcterms:modified xsi:type="dcterms:W3CDTF">2019-06-15T01:23:43Z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0x010100AB066A70B8BC5C46A31B7FFEBBA95D94</vt:lpwstr>
  </property>
</Properties>
</file>