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7" r:id="rId3"/>
    <p:sldId id="272" r:id="rId4"/>
    <p:sldId id="268" r:id="rId5"/>
    <p:sldId id="269" r:id="rId6"/>
    <p:sldId id="271" r:id="rId7"/>
    <p:sldId id="270" r:id="rId8"/>
    <p:sldId id="273" r:id="rId9"/>
    <p:sldId id="274" r:id="rId10"/>
    <p:sldId id="275" r:id="rId11"/>
    <p:sldId id="294" r:id="rId12"/>
    <p:sldId id="277" r:id="rId13"/>
    <p:sldId id="276" r:id="rId14"/>
    <p:sldId id="278" r:id="rId15"/>
    <p:sldId id="279" r:id="rId16"/>
    <p:sldId id="280" r:id="rId17"/>
    <p:sldId id="295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6" r:id="rId32"/>
    <p:sldId id="297" r:id="rId33"/>
    <p:sldId id="29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서두" id="{2DD4E5BE-3D91-4D5C-8193-B310BA6D575D}">
          <p14:sldIdLst>
            <p14:sldId id="256"/>
            <p14:sldId id="267"/>
          </p14:sldIdLst>
        </p14:section>
        <p14:section name="모델링" id="{F1D669CB-86E9-44C7-B696-6515F4C57CCF}">
          <p14:sldIdLst>
            <p14:sldId id="272"/>
            <p14:sldId id="268"/>
            <p14:sldId id="269"/>
          </p14:sldIdLst>
        </p14:section>
        <p14:section name="UML" id="{6236990F-8B33-42C5-8740-51E1DE839FBC}">
          <p14:sldIdLst>
            <p14:sldId id="271"/>
            <p14:sldId id="270"/>
            <p14:sldId id="273"/>
            <p14:sldId id="274"/>
            <p14:sldId id="275"/>
          </p14:sldIdLst>
        </p14:section>
        <p14:section name="클래스 다이어그램" id="{32BF2A66-5616-4856-891E-1C3A48B81449}">
          <p14:sldIdLst>
            <p14:sldId id="294"/>
            <p14:sldId id="277"/>
            <p14:sldId id="276"/>
            <p14:sldId id="278"/>
            <p14:sldId id="279"/>
            <p14:sldId id="280"/>
          </p14:sldIdLst>
        </p14:section>
        <p14:section name="관계" id="{F71B276D-06A2-4D0B-9D7D-EE0DBBB2BA99}">
          <p14:sldIdLst>
            <p14:sldId id="295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952" autoAdjust="0"/>
  </p:normalViewPr>
  <p:slideViewPr>
    <p:cSldViewPr snapToGrid="0">
      <p:cViewPr>
        <p:scale>
          <a:sx n="66" d="100"/>
          <a:sy n="66" d="100"/>
        </p:scale>
        <p:origin x="64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544B2-FF0C-4337-ACB0-D3A483BE0FB5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3A18B-6433-44F1-85F6-447C1C2D4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01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6BD5F-0053-41DC-BECD-9AC54450D5D0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80D00-ADD4-4E6A-BA77-12F0145A46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91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가장 윗부분에는 클래스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 부분에는 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 부분에는 행위를 기술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261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연관 관계는 방향성을 가질 수 있다</a:t>
            </a:r>
            <a:r>
              <a:rPr lang="en-US" altLang="ko-KR" dirty="0" smtClean="0"/>
              <a:t>.</a:t>
            </a: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Course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객체를 참조할 수 있도록 구성해야 하지만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Course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클래스는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객체를 참조할 속성이 존재하지 않아도 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과목에 한 명의 학생만 수강해야 한다라는 이상한 관계가 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95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77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722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19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역할을 클래스로 만들면 관리자이면서 사원이라는 두 클래스에 동시에 속하는 모순이 발생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관계의 루프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루프를 도는 현상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관계의 루프를 배제하기 위하여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연관 관계에 제약을 설정해야 한다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계층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객체 사이에 상하 관계가 존재하고 사이클이 존재하지 않는다는 의미이다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494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964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집약은 하얀색 다이아 </a:t>
            </a:r>
            <a:r>
              <a:rPr lang="ko-KR" altLang="en-US" dirty="0" err="1" smtClean="0"/>
              <a:t>몬드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184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9681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다이아 </a:t>
            </a:r>
            <a:r>
              <a:rPr lang="ko-KR" altLang="en-US" dirty="0" err="1" smtClean="0"/>
              <a:t>몬드</a:t>
            </a:r>
            <a:r>
              <a:rPr lang="ko-KR" altLang="en-US" dirty="0" smtClean="0"/>
              <a:t> 색은 하얀색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942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77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경우에 따라서는 속성 부분이나 연산 부분을 생략할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352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11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외부에 속성과 행위를 어느 정도 공개하느냐에 따라 표시되는 가시화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접근 제어자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다르다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43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분석 단계와 설계 단계에 따라 표시되는 가시화 정보가 다를 수 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분석 단계는 어떤 것을 속성으로 하는지가 더 중요하며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 단계에서는 구체적인 타입 정보와 가시화 정보를 기술하는 것이 일반적이다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113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클래스 하나로만 이루어지는 시스템은 존재하지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다수의 클래스가 모인 시스템이 훨씬 더 효율적이기 때문이다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081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양방향 연관 관계는 화살표를 사용하지 않는다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082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연관 관계를 나타내는 선에 아무런 숫자가 없으면 연관 관계가 일대일 관계임을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169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연관 관계를 나타내는 선에 아무런 숫자가 없으면 연관 관계가 일대일 관계임을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524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80D00-ADD4-4E6A-BA77-12F0145A469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13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35479" y="1393794"/>
            <a:ext cx="3938523" cy="2657042"/>
          </a:xfrm>
        </p:spPr>
        <p:txBody>
          <a:bodyPr/>
          <a:lstStyle/>
          <a:p>
            <a:pPr algn="l"/>
            <a:r>
              <a:rPr lang="en-US" altLang="ko-KR" dirty="0" smtClean="0"/>
              <a:t> JAVA </a:t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>
                <a:solidFill>
                  <a:schemeClr val="accent5"/>
                </a:solidFill>
              </a:rPr>
              <a:t>객체지향 </a:t>
            </a:r>
            <a:r>
              <a:rPr lang="en-US" altLang="ko-KR" dirty="0" smtClean="0">
                <a:solidFill>
                  <a:schemeClr val="accent5"/>
                </a:solidFill>
              </a:rPr>
              <a:t/>
            </a:r>
            <a:br>
              <a:rPr lang="en-US" altLang="ko-KR" dirty="0" smtClean="0">
                <a:solidFill>
                  <a:schemeClr val="accent5"/>
                </a:solidFill>
              </a:rPr>
            </a:br>
            <a:r>
              <a:rPr lang="ko-KR" altLang="en-US" dirty="0" smtClean="0">
                <a:solidFill>
                  <a:schemeClr val="accent5"/>
                </a:solidFill>
              </a:rPr>
              <a:t>디자인 패턴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 객체지향 모델링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12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6"/>
          </a:xfrm>
        </p:spPr>
        <p:txBody>
          <a:bodyPr/>
          <a:lstStyle/>
          <a:p>
            <a:r>
              <a:rPr lang="en-US" altLang="ko-KR" dirty="0" smtClean="0"/>
              <a:t>UML</a:t>
            </a:r>
            <a:endParaRPr lang="ko-KR" altLang="en-US" dirty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5FCBEF"/>
              </a:buClr>
            </a:pPr>
            <a:r>
              <a:rPr lang="en-US" altLang="ko-KR" dirty="0" smtClean="0"/>
              <a:t>UML </a:t>
            </a:r>
            <a:r>
              <a:rPr lang="ko-KR" altLang="en-US" dirty="0" smtClean="0"/>
              <a:t>다이어그램의 종류</a:t>
            </a:r>
            <a:endParaRPr lang="en-US" altLang="ko-KR" dirty="0" smtClean="0"/>
          </a:p>
          <a:p>
            <a:pPr marL="432000" lvl="0" indent="-252000">
              <a:buClr>
                <a:srgbClr val="5FCBEF"/>
              </a:buClr>
              <a:buFontTx/>
              <a:buChar char="-"/>
            </a:pPr>
            <a:r>
              <a:rPr lang="ko-KR" altLang="en-US" dirty="0" smtClean="0"/>
              <a:t>행위 다이어그램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331926"/>
              </p:ext>
            </p:extLst>
          </p:nvPr>
        </p:nvGraphicFramePr>
        <p:xfrm>
          <a:off x="676800" y="2055600"/>
          <a:ext cx="10881926" cy="38737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7200"/>
                <a:gridCol w="2312703"/>
                <a:gridCol w="3382392"/>
                <a:gridCol w="2929631"/>
              </a:tblGrid>
              <a:tr h="2737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분류</a:t>
                      </a:r>
                    </a:p>
                  </a:txBody>
                  <a:tcPr marL="37044" marR="37044" marT="0" marB="0"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다이어그램 유형</a:t>
                      </a:r>
                    </a:p>
                  </a:txBody>
                  <a:tcPr marL="37044" marR="37044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목적</a:t>
                      </a:r>
                    </a:p>
                  </a:txBody>
                  <a:tcPr marL="37044" marR="37044" marT="0" marB="0"/>
                </a:tc>
              </a:tr>
              <a:tr h="821147">
                <a:tc rowSpan="4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행위 다이어그램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(behavior diagram)</a:t>
                      </a:r>
                      <a:endParaRPr lang="ko-KR" altLang="ko-KR" sz="1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 marL="37044" marR="37044" marT="0" marB="0"/>
                </a:tc>
                <a:tc rowSpan="4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상호작용 다이어그램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(interaction diagram)</a:t>
                      </a:r>
                      <a:endParaRPr lang="ko-KR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044" marR="3704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순차 다이어그램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(sequence diagram)</a:t>
                      </a:r>
                      <a:endParaRPr lang="ko-KR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044" marR="3704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 흐름에 따른 객체 사이의 상호작용을 표현한다</a:t>
                      </a:r>
                      <a:r>
                        <a:rPr lang="en-US" sz="18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8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044" marR="37044" marT="0" marB="0"/>
                </a:tc>
              </a:tr>
              <a:tr h="1094861">
                <a:tc vMerge="1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44" marR="37044" marT="0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상호작용 개요 다이어그램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(interaction overview diagram)</a:t>
                      </a:r>
                      <a:endParaRPr lang="ko-KR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044" marR="3704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여러 상호작용 다이어그램 사이의 제어 흐름을 표현한다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044" marR="37044" marT="0" marB="0"/>
                </a:tc>
              </a:tr>
              <a:tr h="821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통신 다이어그램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(communication diagram)</a:t>
                      </a:r>
                      <a:endParaRPr lang="ko-KR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044" marR="3704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 사이의 관계를 중심으로 상호작용을 표현한다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044" marR="37044" marT="0" marB="0"/>
                </a:tc>
              </a:tr>
              <a:tr h="821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타이밍 다이어그램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(timing diagram)</a:t>
                      </a:r>
                      <a:endParaRPr lang="ko-KR" sz="18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044" marR="3704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 상태 변화와 시간 제약을 명시적으로 표현한다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044" marR="3704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59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UML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86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다이어그램이란</a:t>
            </a:r>
            <a:r>
              <a:rPr lang="en-US" altLang="ko-KR" dirty="0" smtClean="0"/>
              <a:t>? </a:t>
            </a:r>
            <a:endParaRPr lang="en-US" altLang="ko-KR" dirty="0"/>
          </a:p>
          <a:p>
            <a:pPr marL="504000" indent="-252000">
              <a:buFontTx/>
              <a:buChar char="-"/>
            </a:pPr>
            <a:r>
              <a:rPr lang="ko-KR" altLang="en-US" dirty="0" smtClean="0"/>
              <a:t>시간에 따라 변하지 않는 시스템의 정적인 면을 보여주는 대표적인 </a:t>
            </a:r>
            <a:r>
              <a:rPr lang="en-US" altLang="ko-KR" dirty="0" smtClean="0"/>
              <a:t>UML </a:t>
            </a:r>
            <a:r>
              <a:rPr lang="ko-KR" altLang="en-US" dirty="0" smtClean="0"/>
              <a:t>구조 다이어그램</a:t>
            </a:r>
            <a:endParaRPr lang="en-US" altLang="ko-KR" dirty="0" smtClean="0"/>
          </a:p>
          <a:p>
            <a:pPr marL="504000" indent="-252000">
              <a:buFontTx/>
              <a:buChar char="-"/>
            </a:pPr>
            <a:r>
              <a:rPr lang="ko-KR" altLang="en-US" dirty="0" smtClean="0"/>
              <a:t>클래스와 관계로 구성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0" lvl="0" indent="0">
              <a:buClr>
                <a:srgbClr val="5FCBEF"/>
              </a:buClr>
              <a:buNone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8245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en-US" altLang="ko-KR" dirty="0" smtClean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91"/>
            <a:ext cx="8596668" cy="848939"/>
          </a:xfrm>
        </p:spPr>
        <p:txBody>
          <a:bodyPr/>
          <a:lstStyle/>
          <a:p>
            <a:r>
              <a:rPr lang="ko-KR" altLang="en-US" dirty="0" smtClean="0"/>
              <a:t>클래스란</a:t>
            </a:r>
            <a:r>
              <a:rPr lang="en-US" altLang="ko-KR" dirty="0" smtClean="0"/>
              <a:t>? </a:t>
            </a:r>
            <a:endParaRPr lang="en-US" altLang="ko-KR" dirty="0"/>
          </a:p>
          <a:p>
            <a:pPr marL="504000" indent="-252000">
              <a:buFontTx/>
              <a:buChar char="-"/>
            </a:pPr>
            <a:r>
              <a:rPr lang="ko-KR" altLang="en-US" dirty="0" smtClean="0"/>
              <a:t>속성과 행위를 수행하는 객체의 집합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/>
              <a:t>클래스 다이어그램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419825"/>
              </p:ext>
            </p:extLst>
          </p:nvPr>
        </p:nvGraphicFramePr>
        <p:xfrm>
          <a:off x="677334" y="3137375"/>
          <a:ext cx="4746922" cy="28728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46922"/>
              </a:tblGrid>
              <a:tr h="287280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Public class Student{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    private String name;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    public Student(String name){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        this.name = name;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    }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    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    public void study(){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        </a:t>
                      </a:r>
                      <a:r>
                        <a:rPr lang="en-US" sz="1400" kern="1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System.out.println</a:t>
                      </a:r>
                      <a:r>
                        <a:rPr lang="en-US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(name + ”</a:t>
                      </a:r>
                      <a:r>
                        <a:rPr lang="ko-KR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이 공부를 합니다</a:t>
                      </a:r>
                      <a:r>
                        <a:rPr lang="en-US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.”);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    }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}</a:t>
                      </a:r>
                      <a:endParaRPr lang="ko-KR" sz="14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949098"/>
              </p:ext>
            </p:extLst>
          </p:nvPr>
        </p:nvGraphicFramePr>
        <p:xfrm>
          <a:off x="5619565" y="3142068"/>
          <a:ext cx="3897298" cy="28728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97298"/>
              </a:tblGrid>
              <a:tr h="287280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Student student1 = new Student(“</a:t>
                      </a:r>
                      <a:r>
                        <a:rPr lang="ko-KR" altLang="en-US" sz="1400" kern="100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냥냥이</a:t>
                      </a:r>
                      <a:r>
                        <a:rPr lang="ko-KR" altLang="en-US" sz="14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”</a:t>
                      </a:r>
                      <a:r>
                        <a:rPr lang="en-US" altLang="ko-KR" sz="14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);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Student student2 = new Student(“</a:t>
                      </a:r>
                      <a:r>
                        <a:rPr lang="ko-KR" altLang="en-US" sz="1400" kern="100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야옹이</a:t>
                      </a:r>
                      <a:r>
                        <a:rPr lang="ko-KR" altLang="en-US" sz="14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”</a:t>
                      </a:r>
                      <a:r>
                        <a:rPr lang="en-US" altLang="ko-KR" sz="14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);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1400" kern="10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student1.study();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student2.study();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788285"/>
              </p:ext>
            </p:extLst>
          </p:nvPr>
        </p:nvGraphicFramePr>
        <p:xfrm>
          <a:off x="3791814" y="3763818"/>
          <a:ext cx="2367707" cy="11987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7707"/>
              </a:tblGrid>
              <a:tr h="3976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학생</a:t>
                      </a:r>
                      <a:endParaRPr lang="ko-KR" sz="18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055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-</a:t>
                      </a:r>
                      <a:r>
                        <a:rPr lang="ko-KR" sz="1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이름</a:t>
                      </a:r>
                      <a:endParaRPr lang="ko-KR" sz="18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055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+</a:t>
                      </a:r>
                      <a:r>
                        <a:rPr lang="ko-KR" sz="1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공부하다</a:t>
                      </a:r>
                      <a:r>
                        <a:rPr lang="en-US" sz="1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()</a:t>
                      </a:r>
                      <a:endParaRPr lang="ko-KR" sz="18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58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en-US" altLang="ko-KR" dirty="0" smtClean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91"/>
            <a:ext cx="8596668" cy="848939"/>
          </a:xfrm>
        </p:spPr>
        <p:txBody>
          <a:bodyPr/>
          <a:lstStyle/>
          <a:p>
            <a:r>
              <a:rPr lang="en-US" altLang="ko-KR" dirty="0" smtClean="0"/>
              <a:t>UML </a:t>
            </a:r>
            <a:r>
              <a:rPr lang="ko-KR" altLang="en-US" dirty="0" smtClean="0"/>
              <a:t>클래스의 표현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5FCBEF"/>
              </a:buClr>
              <a:buNone/>
            </a:pPr>
            <a:r>
              <a:rPr lang="ko-KR" altLang="en-US" dirty="0"/>
              <a:t>클래스 </a:t>
            </a:r>
            <a:r>
              <a:rPr lang="ko-KR" altLang="en-US" dirty="0" smtClean="0"/>
              <a:t>다이어그램</a:t>
            </a:r>
            <a:endParaRPr lang="en-US" altLang="ko-KR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816478"/>
              </p:ext>
            </p:extLst>
          </p:nvPr>
        </p:nvGraphicFramePr>
        <p:xfrm>
          <a:off x="1120674" y="3428576"/>
          <a:ext cx="77099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/>
                <a:gridCol w="466890"/>
                <a:gridCol w="1620000"/>
                <a:gridCol w="381549"/>
                <a:gridCol w="1620000"/>
                <a:gridCol w="381549"/>
                <a:gridCol w="1620000"/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8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8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학생</a:t>
                      </a:r>
                      <a:endParaRPr lang="ko-KR" altLang="en-US" sz="18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ko-KR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공부하다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8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8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ko-KR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공부하다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92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en-US" altLang="ko-KR" dirty="0" smtClean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91"/>
            <a:ext cx="8596668" cy="848939"/>
          </a:xfrm>
        </p:spPr>
        <p:txBody>
          <a:bodyPr/>
          <a:lstStyle/>
          <a:p>
            <a:r>
              <a:rPr lang="ko-KR" altLang="en-US" dirty="0" smtClean="0"/>
              <a:t>접근 제어자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5FCBEF"/>
              </a:buClr>
              <a:buNone/>
            </a:pPr>
            <a:r>
              <a:rPr lang="ko-KR" altLang="en-US" dirty="0"/>
              <a:t>클래스 </a:t>
            </a:r>
            <a:r>
              <a:rPr lang="ko-KR" altLang="en-US" dirty="0" smtClean="0"/>
              <a:t>다이어그램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847224"/>
              </p:ext>
            </p:extLst>
          </p:nvPr>
        </p:nvGraphicFramePr>
        <p:xfrm>
          <a:off x="677334" y="3009530"/>
          <a:ext cx="8596668" cy="2523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8539"/>
                <a:gridCol w="1757283"/>
                <a:gridCol w="4410846"/>
              </a:tblGrid>
              <a:tr h="9699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접근 제어자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endParaRPr lang="ko-KR" sz="18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ko-KR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어떤 클래스의 객체에서든 접근 가능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  <a:endParaRPr lang="ko-KR" sz="18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클래스에서 생성된 객체들만 접근 가능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protected</a:t>
                      </a:r>
                      <a:endParaRPr lang="ko-KR" sz="18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ko-KR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클래스와 동일 패키지에 있거나 상속 관계에 있는 하위 클래스의 객체들만 접근 가능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endParaRPr lang="ko-KR" sz="18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endParaRPr lang="ko-KR" sz="18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동일 패키지에 있는 클래스의 객체들만 접근 가능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51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분석 단계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어떤 것을 속성으로 하는지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/>
              <a:t>설계 단계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 smtClean="0"/>
              <a:t>구체적인 타입 정보와 가시화 정보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en-US" altLang="ko-KR" dirty="0" smtClean="0"/>
              <a:t>UML</a:t>
            </a:r>
            <a:endParaRPr lang="ko-KR" altLang="en-US" dirty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5FCBEF"/>
              </a:buClr>
              <a:buNone/>
            </a:pPr>
            <a:r>
              <a:rPr lang="ko-KR" altLang="en-US" dirty="0"/>
              <a:t>클래스 </a:t>
            </a:r>
            <a:r>
              <a:rPr lang="ko-KR" altLang="en-US" dirty="0" smtClean="0"/>
              <a:t>다이어그램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558124"/>
              </p:ext>
            </p:extLst>
          </p:nvPr>
        </p:nvGraphicFramePr>
        <p:xfrm>
          <a:off x="1452344" y="3737186"/>
          <a:ext cx="26324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424"/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Student</a:t>
                      </a:r>
                      <a:endParaRPr lang="ko-KR" sz="18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name</a:t>
                      </a:r>
                      <a:endParaRPr lang="ko-KR" sz="18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study()</a:t>
                      </a:r>
                      <a:endParaRPr lang="ko-KR" sz="18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25881"/>
              </p:ext>
            </p:extLst>
          </p:nvPr>
        </p:nvGraphicFramePr>
        <p:xfrm>
          <a:off x="5864980" y="3737186"/>
          <a:ext cx="26324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424"/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Student</a:t>
                      </a:r>
                      <a:endParaRPr lang="ko-KR" sz="18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name:String</a:t>
                      </a:r>
                      <a:endParaRPr lang="ko-KR" sz="18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+study():void</a:t>
                      </a:r>
                      <a:endParaRPr lang="ko-KR" sz="18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9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UML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관계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99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6"/>
          </a:xfrm>
        </p:spPr>
        <p:txBody>
          <a:bodyPr/>
          <a:lstStyle/>
          <a:p>
            <a:r>
              <a:rPr lang="en-US" altLang="ko-KR" dirty="0" smtClean="0"/>
              <a:t>UML</a:t>
            </a:r>
            <a:endParaRPr lang="ko-KR" altLang="en-US" dirty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smtClean="0"/>
              <a:t>관계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215886"/>
              </p:ext>
            </p:extLst>
          </p:nvPr>
        </p:nvGraphicFramePr>
        <p:xfrm>
          <a:off x="677334" y="2160590"/>
          <a:ext cx="9541089" cy="4486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1278"/>
                <a:gridCol w="6499811"/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관계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설명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연관 관계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(association)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클래스들이 개념상 서로 연결되었음을 나타낸다</a:t>
                      </a:r>
                      <a:r>
                        <a:rPr lang="en-US" sz="1600" kern="100">
                          <a:effectLst/>
                        </a:rPr>
                        <a:t>. </a:t>
                      </a:r>
                      <a:r>
                        <a:rPr lang="ko-KR" sz="1600" kern="100">
                          <a:effectLst/>
                        </a:rPr>
                        <a:t>실선이나 화살표로 표시하며 보통은 한 클래스가 다른 클래스에서 제공하는 기능을 사용하는 상황일 때 표시한다</a:t>
                      </a:r>
                      <a:r>
                        <a:rPr lang="en-US" sz="1600" kern="100">
                          <a:effectLst/>
                        </a:rPr>
                        <a:t>.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일반화 관계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(generalization)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객체지향 개념에서는 상속 관계라고 한다</a:t>
                      </a:r>
                      <a:r>
                        <a:rPr lang="en-US" sz="1600" kern="100" dirty="0">
                          <a:effectLst/>
                        </a:rPr>
                        <a:t>. </a:t>
                      </a:r>
                      <a:r>
                        <a:rPr lang="ko-KR" sz="1600" kern="100" dirty="0">
                          <a:effectLst/>
                        </a:rPr>
                        <a:t>한 클래스가 다른 클래스를 포함하는 상위 개념일 때 이를 </a:t>
                      </a:r>
                      <a:r>
                        <a:rPr lang="en-US" sz="1600" kern="100" dirty="0">
                          <a:effectLst/>
                        </a:rPr>
                        <a:t>IS-A </a:t>
                      </a:r>
                      <a:r>
                        <a:rPr lang="ko-KR" sz="1600" kern="100" dirty="0">
                          <a:effectLst/>
                        </a:rPr>
                        <a:t>관계라고 하며 </a:t>
                      </a:r>
                      <a:r>
                        <a:rPr lang="en-US" sz="1600" kern="100" dirty="0">
                          <a:effectLst/>
                        </a:rPr>
                        <a:t>UML </a:t>
                      </a:r>
                      <a:r>
                        <a:rPr lang="ko-KR" sz="1600" kern="100" dirty="0">
                          <a:effectLst/>
                        </a:rPr>
                        <a:t>에서는 일반화 관계로 </a:t>
                      </a:r>
                      <a:r>
                        <a:rPr lang="ko-KR" sz="1600" kern="100" dirty="0" err="1">
                          <a:effectLst/>
                        </a:rPr>
                        <a:t>모델링한다</a:t>
                      </a:r>
                      <a:r>
                        <a:rPr lang="en-US" sz="1600" kern="100" dirty="0">
                          <a:effectLst/>
                        </a:rPr>
                        <a:t>. </a:t>
                      </a:r>
                      <a:r>
                        <a:rPr lang="ko-KR" sz="1600" kern="100" dirty="0">
                          <a:effectLst/>
                        </a:rPr>
                        <a:t>속이 빈 화살표로 사용해 표시한다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집합 관계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(composition, aggregation)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클래스들 사이의 전체 또는 부분 같은 관계를 나타낸다</a:t>
                      </a:r>
                      <a:r>
                        <a:rPr lang="en-US" sz="1600" kern="100" dirty="0">
                          <a:effectLst/>
                        </a:rPr>
                        <a:t>. </a:t>
                      </a:r>
                      <a:r>
                        <a:rPr lang="ko-KR" sz="1600" kern="100" dirty="0">
                          <a:effectLst/>
                        </a:rPr>
                        <a:t>집약 관계와 합성 관계가 존재한다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의존 관계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(dependency)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연관 관계와 같이 한 클래스가 다른 클래스에서 제공하는 기능을 사용할 때를 나타낸다</a:t>
                      </a:r>
                      <a:r>
                        <a:rPr lang="en-US" sz="1600" kern="100" dirty="0">
                          <a:effectLst/>
                        </a:rPr>
                        <a:t>. </a:t>
                      </a:r>
                      <a:r>
                        <a:rPr lang="ko-KR" sz="1600" kern="100" dirty="0">
                          <a:effectLst/>
                        </a:rPr>
                        <a:t>차이점은 두 클래스의 관계가 한 </a:t>
                      </a:r>
                      <a:r>
                        <a:rPr lang="ko-KR" sz="1600" kern="100" dirty="0" err="1">
                          <a:effectLst/>
                        </a:rPr>
                        <a:t>메서드를</a:t>
                      </a:r>
                      <a:r>
                        <a:rPr lang="ko-KR" sz="1600" kern="100" dirty="0">
                          <a:effectLst/>
                        </a:rPr>
                        <a:t> 실행하는 동안과 같은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ko-KR" sz="1600" kern="100" dirty="0">
                          <a:effectLst/>
                        </a:rPr>
                        <a:t>매우 짧은 시간만 유지된다는 점이다</a:t>
                      </a:r>
                      <a:r>
                        <a:rPr lang="en-US" sz="1600" kern="100" dirty="0">
                          <a:effectLst/>
                        </a:rPr>
                        <a:t>. </a:t>
                      </a:r>
                      <a:r>
                        <a:rPr lang="ko-KR" sz="1600" kern="100" dirty="0">
                          <a:effectLst/>
                        </a:rPr>
                        <a:t>점선 화살표를 사용해 표시한다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실체화 관계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(realization)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책임들의 집합인 인터페이스와 이 책임들을 실제로 실현한 클래스들 사이의 관계를 나타낸다</a:t>
                      </a:r>
                      <a:r>
                        <a:rPr lang="en-US" sz="1600" kern="100" dirty="0">
                          <a:effectLst/>
                        </a:rPr>
                        <a:t>. </a:t>
                      </a:r>
                      <a:r>
                        <a:rPr lang="ko-KR" sz="1600" kern="100" dirty="0">
                          <a:effectLst/>
                        </a:rPr>
                        <a:t>상속과 유사하게 빈 삼각형을 사용하며 머리에 있는 실선 대신 점선을 사용해 표시한다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4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en-US" altLang="ko-KR" dirty="0" smtClean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91"/>
            <a:ext cx="8596668" cy="848939"/>
          </a:xfrm>
        </p:spPr>
        <p:txBody>
          <a:bodyPr/>
          <a:lstStyle/>
          <a:p>
            <a:r>
              <a:rPr lang="ko-KR" altLang="en-US" dirty="0" smtClean="0"/>
              <a:t>연관 관계</a:t>
            </a:r>
            <a:endParaRPr lang="en-US" altLang="ko-KR" dirty="0" smtClean="0"/>
          </a:p>
          <a:p>
            <a:pPr marL="432000" indent="-252000">
              <a:buFontTx/>
              <a:buChar char="-"/>
            </a:pPr>
            <a:r>
              <a:rPr lang="en-US" altLang="ko-KR" dirty="0" smtClean="0"/>
              <a:t>UML</a:t>
            </a:r>
            <a:r>
              <a:rPr lang="ko-KR" altLang="en-US" dirty="0" smtClean="0"/>
              <a:t>에서 연관 관계는 연관된 클래스 사이에 선을 그어 표시</a:t>
            </a:r>
            <a:endParaRPr lang="en-US" altLang="ko-KR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smtClean="0"/>
              <a:t>관계</a:t>
            </a:r>
            <a:endParaRPr lang="en-US" altLang="ko-KR" dirty="0"/>
          </a:p>
        </p:txBody>
      </p:sp>
      <p:grpSp>
        <p:nvGrpSpPr>
          <p:cNvPr id="12" name="그룹 11"/>
          <p:cNvGrpSpPr/>
          <p:nvPr/>
        </p:nvGrpSpPr>
        <p:grpSpPr>
          <a:xfrm>
            <a:off x="2729767" y="4022659"/>
            <a:ext cx="4491801" cy="538830"/>
            <a:chOff x="2364828" y="3738880"/>
            <a:chExt cx="4491801" cy="538830"/>
          </a:xfrm>
        </p:grpSpPr>
        <p:sp>
          <p:nvSpPr>
            <p:cNvPr id="7" name="직사각형 6"/>
            <p:cNvSpPr/>
            <p:nvPr/>
          </p:nvSpPr>
          <p:spPr>
            <a:xfrm>
              <a:off x="2364828" y="3738880"/>
              <a:ext cx="1612177" cy="5388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en-US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Professor</a:t>
              </a:r>
              <a:endParaRPr lang="ko-KR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8" name="직선 연결선 7"/>
            <p:cNvCxnSpPr>
              <a:stCxn id="7" idx="3"/>
              <a:endCxn id="9" idx="1"/>
            </p:cNvCxnSpPr>
            <p:nvPr/>
          </p:nvCxnSpPr>
          <p:spPr>
            <a:xfrm>
              <a:off x="3977005" y="4008295"/>
              <a:ext cx="1266824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5243829" y="3740468"/>
              <a:ext cx="1612800" cy="5372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en-US" kern="1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Student</a:t>
              </a:r>
              <a:endParaRPr lang="ko-KR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973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모델링</a:t>
            </a:r>
            <a:endParaRPr lang="en-US" altLang="ko-KR" dirty="0" smtClean="0"/>
          </a:p>
          <a:p>
            <a:r>
              <a:rPr lang="en-US" altLang="ko-KR" dirty="0" smtClean="0"/>
              <a:t>UML</a:t>
            </a:r>
          </a:p>
          <a:p>
            <a:r>
              <a:rPr lang="ko-KR" altLang="en-US" dirty="0" smtClean="0"/>
              <a:t>클래스 다이어그램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39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en-US" altLang="ko-KR" dirty="0" smtClean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91"/>
            <a:ext cx="8596668" cy="848939"/>
          </a:xfrm>
        </p:spPr>
        <p:txBody>
          <a:bodyPr/>
          <a:lstStyle/>
          <a:p>
            <a:r>
              <a:rPr lang="ko-KR" altLang="en-US" dirty="0" smtClean="0"/>
              <a:t>연관 관계</a:t>
            </a:r>
            <a:endParaRPr lang="en-US" altLang="ko-KR" dirty="0" smtClean="0"/>
          </a:p>
          <a:p>
            <a:pPr marL="432000" indent="-252000">
              <a:buFontTx/>
              <a:buChar char="-"/>
            </a:pPr>
            <a:r>
              <a:rPr lang="ko-KR" altLang="en-US" dirty="0" smtClean="0"/>
              <a:t>과제 </a:t>
            </a:r>
            <a:r>
              <a:rPr lang="en-US" altLang="ko-KR" dirty="0" smtClean="0"/>
              <a:t>1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smtClean="0"/>
              <a:t>관계</a:t>
            </a:r>
            <a:endParaRPr lang="en-US" altLang="ko-KR" dirty="0"/>
          </a:p>
        </p:txBody>
      </p:sp>
      <p:grpSp>
        <p:nvGrpSpPr>
          <p:cNvPr id="23" name="그룹 22"/>
          <p:cNvGrpSpPr/>
          <p:nvPr/>
        </p:nvGrpSpPr>
        <p:grpSpPr>
          <a:xfrm>
            <a:off x="2608696" y="3593619"/>
            <a:ext cx="4733943" cy="1686538"/>
            <a:chOff x="1740767" y="3698723"/>
            <a:chExt cx="4733943" cy="1686538"/>
          </a:xfrm>
        </p:grpSpPr>
        <p:sp>
          <p:nvSpPr>
            <p:cNvPr id="10" name="직사각형 9"/>
            <p:cNvSpPr/>
            <p:nvPr/>
          </p:nvSpPr>
          <p:spPr>
            <a:xfrm>
              <a:off x="1740767" y="4079349"/>
              <a:ext cx="1612800" cy="4270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en-US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Student</a:t>
              </a:r>
              <a:endParaRPr lang="ko-KR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1" name="텍스트 상자 2"/>
            <p:cNvSpPr txBox="1">
              <a:spLocks noChangeArrowheads="1"/>
            </p:cNvSpPr>
            <p:nvPr/>
          </p:nvSpPr>
          <p:spPr bwMode="auto">
            <a:xfrm>
              <a:off x="3853138" y="3698723"/>
              <a:ext cx="1950023" cy="2771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- </a:t>
              </a:r>
              <a:r>
                <a:rPr lang="en-US" kern="100" dirty="0" err="1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homeDesktop</a:t>
              </a:r>
              <a:endParaRPr 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861910" y="4074586"/>
              <a:ext cx="1612800" cy="4270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en-US" kern="1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Desktop</a:t>
              </a:r>
              <a:endParaRPr lang="ko-KR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4" name="직선 화살표 연결선 13"/>
            <p:cNvCxnSpPr>
              <a:stCxn id="10" idx="3"/>
              <a:endCxn id="13" idx="1"/>
            </p:cNvCxnSpPr>
            <p:nvPr/>
          </p:nvCxnSpPr>
          <p:spPr>
            <a:xfrm flipV="1">
              <a:off x="3353567" y="4288105"/>
              <a:ext cx="1508343" cy="47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텍스트 상자 2"/>
            <p:cNvSpPr txBox="1">
              <a:spLocks noChangeArrowheads="1"/>
            </p:cNvSpPr>
            <p:nvPr/>
          </p:nvSpPr>
          <p:spPr bwMode="auto">
            <a:xfrm>
              <a:off x="3853138" y="5067761"/>
              <a:ext cx="1921367" cy="317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- </a:t>
              </a:r>
              <a:r>
                <a:rPr lang="en-US" kern="100" dirty="0" err="1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officeDesktop</a:t>
              </a:r>
              <a:endParaRPr 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6" name="꺾인 연결선 15"/>
            <p:cNvCxnSpPr>
              <a:stCxn id="10" idx="2"/>
              <a:endCxn id="13" idx="2"/>
            </p:cNvCxnSpPr>
            <p:nvPr/>
          </p:nvCxnSpPr>
          <p:spPr>
            <a:xfrm rot="5400000" flipH="1" flipV="1">
              <a:off x="4105357" y="2943433"/>
              <a:ext cx="4762" cy="3121143"/>
            </a:xfrm>
            <a:prstGeom prst="bentConnector3">
              <a:avLst>
                <a:gd name="adj1" fmla="val -12966926"/>
              </a:avLst>
            </a:prstGeom>
            <a:ln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08335"/>
              </p:ext>
            </p:extLst>
          </p:nvPr>
        </p:nvGraphicFramePr>
        <p:xfrm>
          <a:off x="2481211" y="1897001"/>
          <a:ext cx="4988911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8911"/>
              </a:tblGrid>
              <a:tr h="4398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class Student{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 private Desktop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homeDesktop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 private Desktop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officeDesktop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latinLnBrk="1"/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 public void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setHomeDesktop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(Desktop desktop){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this.homeDesktop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= desktop;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 }</a:t>
                      </a:r>
                    </a:p>
                    <a:p>
                      <a:pPr latinLnBrk="1"/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 public void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setOfficeDesktop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(Desktop desktop){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   this.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officeDesktop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= desktop;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 }</a:t>
                      </a:r>
                    </a:p>
                    <a:p>
                      <a:pPr latinLnBrk="1"/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 public void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getHomeDesktop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(){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   return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homeDesktop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 }</a:t>
                      </a:r>
                    </a:p>
                    <a:p>
                      <a:pPr latinLnBrk="1"/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 public void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getOfficeDesktop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(){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   return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officeDesktop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 }</a:t>
                      </a:r>
                    </a:p>
                    <a:p>
                      <a:pPr latinLnBrk="1"/>
                      <a:endParaRPr lang="en-US" altLang="ko-KR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04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en-US" altLang="ko-KR" dirty="0" smtClean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91"/>
            <a:ext cx="8596668" cy="848939"/>
          </a:xfrm>
        </p:spPr>
        <p:txBody>
          <a:bodyPr/>
          <a:lstStyle/>
          <a:p>
            <a:r>
              <a:rPr lang="ko-KR" altLang="en-US" dirty="0" smtClean="0"/>
              <a:t>다중성 표시 방법</a:t>
            </a:r>
            <a:endParaRPr lang="en-US" altLang="ko-KR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smtClean="0"/>
              <a:t>관계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435636"/>
              </p:ext>
            </p:extLst>
          </p:nvPr>
        </p:nvGraphicFramePr>
        <p:xfrm>
          <a:off x="2456072" y="3124626"/>
          <a:ext cx="5039191" cy="28392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5301"/>
                <a:gridCol w="2883890"/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다중성 표기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의미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엄밀하게 </a:t>
                      </a:r>
                      <a:r>
                        <a:rPr lang="en-US" sz="1800" kern="100">
                          <a:effectLst/>
                        </a:rPr>
                        <a:t>1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*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 </a:t>
                      </a:r>
                      <a:r>
                        <a:rPr lang="ko-KR" sz="1800" kern="100">
                          <a:effectLst/>
                        </a:rPr>
                        <a:t>또는 그 이상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0..*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 </a:t>
                      </a:r>
                      <a:r>
                        <a:rPr lang="ko-KR" sz="1800" kern="100">
                          <a:effectLst/>
                        </a:rPr>
                        <a:t>또는 그 이상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1..*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 </a:t>
                      </a:r>
                      <a:r>
                        <a:rPr lang="ko-KR" sz="1800" kern="100">
                          <a:effectLst/>
                        </a:rPr>
                        <a:t>이상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0..1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 </a:t>
                      </a:r>
                      <a:r>
                        <a:rPr lang="ko-KR" sz="1800" kern="100">
                          <a:effectLst/>
                        </a:rPr>
                        <a:t>또는 </a:t>
                      </a:r>
                      <a:r>
                        <a:rPr lang="en-US" sz="1800" kern="100">
                          <a:effectLst/>
                        </a:rPr>
                        <a:t>1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2..5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 </a:t>
                      </a:r>
                      <a:r>
                        <a:rPr lang="ko-KR" sz="1800" kern="100">
                          <a:effectLst/>
                        </a:rPr>
                        <a:t>또는 </a:t>
                      </a:r>
                      <a:r>
                        <a:rPr lang="en-US" sz="1800" kern="100">
                          <a:effectLst/>
                        </a:rPr>
                        <a:t>3 </a:t>
                      </a:r>
                      <a:r>
                        <a:rPr lang="ko-KR" sz="1800" kern="100">
                          <a:effectLst/>
                        </a:rPr>
                        <a:t>또는 </a:t>
                      </a:r>
                      <a:r>
                        <a:rPr lang="en-US" sz="1800" kern="100">
                          <a:effectLst/>
                        </a:rPr>
                        <a:t>4 </a:t>
                      </a:r>
                      <a:r>
                        <a:rPr lang="ko-KR" sz="1800" kern="100">
                          <a:effectLst/>
                        </a:rPr>
                        <a:t>또는 </a:t>
                      </a:r>
                      <a:r>
                        <a:rPr lang="en-US" sz="1800" kern="100">
                          <a:effectLst/>
                        </a:rPr>
                        <a:t>5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1, 2, 6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 </a:t>
                      </a:r>
                      <a:r>
                        <a:rPr lang="ko-KR" sz="1800" kern="100">
                          <a:effectLst/>
                        </a:rPr>
                        <a:t>또는 </a:t>
                      </a:r>
                      <a:r>
                        <a:rPr lang="en-US" sz="1800" kern="100">
                          <a:effectLst/>
                        </a:rPr>
                        <a:t>2 </a:t>
                      </a:r>
                      <a:r>
                        <a:rPr lang="ko-KR" sz="1800" kern="100">
                          <a:effectLst/>
                        </a:rPr>
                        <a:t>또는 </a:t>
                      </a:r>
                      <a:r>
                        <a:rPr lang="en-US" sz="1800" kern="100">
                          <a:effectLst/>
                        </a:rPr>
                        <a:t>6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1, 3..5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 </a:t>
                      </a:r>
                      <a:r>
                        <a:rPr lang="ko-KR" sz="1800" kern="100" dirty="0">
                          <a:effectLst/>
                        </a:rPr>
                        <a:t>또는 </a:t>
                      </a:r>
                      <a:r>
                        <a:rPr lang="en-US" sz="1800" kern="100" dirty="0">
                          <a:effectLst/>
                        </a:rPr>
                        <a:t>3 </a:t>
                      </a:r>
                      <a:r>
                        <a:rPr lang="ko-KR" sz="1800" kern="100" dirty="0">
                          <a:effectLst/>
                        </a:rPr>
                        <a:t>또는 </a:t>
                      </a:r>
                      <a:r>
                        <a:rPr lang="en-US" sz="1800" kern="100" dirty="0">
                          <a:effectLst/>
                        </a:rPr>
                        <a:t>4 </a:t>
                      </a:r>
                      <a:r>
                        <a:rPr lang="ko-KR" sz="1800" kern="100" dirty="0">
                          <a:effectLst/>
                        </a:rPr>
                        <a:t>또는 </a:t>
                      </a:r>
                      <a:r>
                        <a:rPr lang="en-US" sz="1800" kern="100" dirty="0">
                          <a:effectLst/>
                        </a:rPr>
                        <a:t>5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7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en-US" altLang="ko-KR" dirty="0" smtClean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91"/>
            <a:ext cx="8596668" cy="848939"/>
          </a:xfrm>
        </p:spPr>
        <p:txBody>
          <a:bodyPr/>
          <a:lstStyle/>
          <a:p>
            <a:r>
              <a:rPr lang="ko-KR" altLang="en-US" dirty="0" smtClean="0"/>
              <a:t>다중성 예</a:t>
            </a:r>
            <a:endParaRPr lang="en-US" altLang="ko-KR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smtClean="0"/>
              <a:t>관계</a:t>
            </a:r>
            <a:endParaRPr lang="en-US" altLang="ko-KR" dirty="0"/>
          </a:p>
        </p:txBody>
      </p:sp>
      <p:grpSp>
        <p:nvGrpSpPr>
          <p:cNvPr id="31" name="그룹 30"/>
          <p:cNvGrpSpPr/>
          <p:nvPr/>
        </p:nvGrpSpPr>
        <p:grpSpPr>
          <a:xfrm>
            <a:off x="2100122" y="3439028"/>
            <a:ext cx="5751091" cy="826516"/>
            <a:chOff x="2115208" y="3439028"/>
            <a:chExt cx="5751091" cy="826516"/>
          </a:xfrm>
        </p:grpSpPr>
        <p:sp>
          <p:nvSpPr>
            <p:cNvPr id="23" name="텍스트 상자 2"/>
            <p:cNvSpPr txBox="1">
              <a:spLocks noChangeArrowheads="1"/>
            </p:cNvSpPr>
            <p:nvPr/>
          </p:nvSpPr>
          <p:spPr bwMode="auto">
            <a:xfrm>
              <a:off x="3728008" y="3948044"/>
              <a:ext cx="850900" cy="317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- advisor</a:t>
              </a:r>
              <a:endParaRPr 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0" name="텍스트 상자 2"/>
            <p:cNvSpPr txBox="1">
              <a:spLocks noChangeArrowheads="1"/>
            </p:cNvSpPr>
            <p:nvPr/>
          </p:nvSpPr>
          <p:spPr bwMode="auto">
            <a:xfrm>
              <a:off x="5366159" y="3943679"/>
              <a:ext cx="980911" cy="317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- student</a:t>
              </a:r>
              <a:endParaRPr 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15208" y="3610250"/>
              <a:ext cx="16128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en-US" kern="1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Professor</a:t>
              </a:r>
              <a:endParaRPr lang="ko-KR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7" name="직선 연결선 16"/>
            <p:cNvCxnSpPr>
              <a:stCxn id="16" idx="3"/>
              <a:endCxn id="18" idx="1"/>
            </p:cNvCxnSpPr>
            <p:nvPr/>
          </p:nvCxnSpPr>
          <p:spPr>
            <a:xfrm>
              <a:off x="3728008" y="3880250"/>
              <a:ext cx="25254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6253499" y="3610250"/>
              <a:ext cx="16128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en-US" kern="10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Student</a:t>
              </a:r>
              <a:endParaRPr lang="ko-KR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9" name="텍스트 상자 2"/>
            <p:cNvSpPr txBox="1">
              <a:spLocks noChangeArrowheads="1"/>
            </p:cNvSpPr>
            <p:nvPr/>
          </p:nvSpPr>
          <p:spPr bwMode="auto">
            <a:xfrm>
              <a:off x="3791882" y="3441297"/>
              <a:ext cx="336550" cy="317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1</a:t>
              </a:r>
              <a:endParaRPr 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1" name="텍스트 상자 2"/>
            <p:cNvSpPr txBox="1">
              <a:spLocks noChangeArrowheads="1"/>
            </p:cNvSpPr>
            <p:nvPr/>
          </p:nvSpPr>
          <p:spPr bwMode="auto">
            <a:xfrm>
              <a:off x="5601028" y="3439028"/>
              <a:ext cx="511175" cy="317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1..*</a:t>
              </a:r>
              <a:endParaRPr 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2" name="텍스트 상자 2"/>
            <p:cNvSpPr txBox="1">
              <a:spLocks noChangeArrowheads="1"/>
            </p:cNvSpPr>
            <p:nvPr/>
          </p:nvSpPr>
          <p:spPr bwMode="auto">
            <a:xfrm>
              <a:off x="4464077" y="3553711"/>
              <a:ext cx="827201" cy="2587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lnSpc>
                  <a:spcPct val="115000"/>
                </a:lnSpc>
              </a:pPr>
              <a:r>
                <a:rPr lang="ko-KR" sz="12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상담한다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91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en-US" altLang="ko-KR" dirty="0" smtClean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91"/>
            <a:ext cx="8596668" cy="848939"/>
          </a:xfrm>
        </p:spPr>
        <p:txBody>
          <a:bodyPr/>
          <a:lstStyle/>
          <a:p>
            <a:r>
              <a:rPr lang="ko-KR" altLang="en-US" dirty="0" err="1" smtClean="0"/>
              <a:t>단방향</a:t>
            </a:r>
            <a:r>
              <a:rPr lang="ko-KR" altLang="en-US" dirty="0" smtClean="0"/>
              <a:t> 연관 관계</a:t>
            </a:r>
            <a:endParaRPr lang="en-US" altLang="ko-KR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smtClean="0"/>
              <a:t>관계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233346"/>
              </p:ext>
            </p:extLst>
          </p:nvPr>
        </p:nvGraphicFramePr>
        <p:xfrm>
          <a:off x="1708045" y="3428144"/>
          <a:ext cx="3657598" cy="1004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7598"/>
              </a:tblGrid>
              <a:tr h="2162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Student</a:t>
                      </a:r>
                      <a:endParaRPr lang="ko-KR" sz="18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903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+</a:t>
                      </a:r>
                      <a:r>
                        <a:rPr lang="en-US" sz="1800" kern="1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registerCourse</a:t>
                      </a:r>
                      <a:r>
                        <a:rPr lang="en-US" sz="1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(</a:t>
                      </a:r>
                      <a:r>
                        <a:rPr lang="en-US" sz="1800" kern="1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course:Course</a:t>
                      </a:r>
                      <a:r>
                        <a:rPr lang="en-US" sz="1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)</a:t>
                      </a:r>
                      <a:endParaRPr lang="ko-KR" sz="180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+</a:t>
                      </a:r>
                      <a:r>
                        <a:rPr lang="en-US" sz="1800" kern="1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dropCourse</a:t>
                      </a:r>
                      <a:r>
                        <a:rPr lang="en-US" sz="1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(</a:t>
                      </a:r>
                      <a:r>
                        <a:rPr lang="en-US" sz="1800" kern="1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course:Course</a:t>
                      </a:r>
                      <a:r>
                        <a:rPr lang="en-US" sz="1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)</a:t>
                      </a:r>
                      <a:endParaRPr lang="ko-KR" sz="1800" kern="100" dirty="0">
                        <a:solidFill>
                          <a:sysClr val="windowText" lastClr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7" name="그룹 36"/>
          <p:cNvGrpSpPr/>
          <p:nvPr/>
        </p:nvGrpSpPr>
        <p:grpSpPr>
          <a:xfrm>
            <a:off x="5365643" y="3606260"/>
            <a:ext cx="3743598" cy="799528"/>
            <a:chOff x="4790801" y="3688782"/>
            <a:chExt cx="3743598" cy="799528"/>
          </a:xfrm>
        </p:grpSpPr>
        <p:cxnSp>
          <p:nvCxnSpPr>
            <p:cNvPr id="33" name="직선 연결선 32"/>
            <p:cNvCxnSpPr>
              <a:stCxn id="9" idx="3"/>
              <a:endCxn id="34" idx="1"/>
            </p:cNvCxnSpPr>
            <p:nvPr/>
          </p:nvCxnSpPr>
          <p:spPr>
            <a:xfrm flipV="1">
              <a:off x="4790801" y="3999488"/>
              <a:ext cx="2156535" cy="1343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6947336" y="3699467"/>
              <a:ext cx="1587063" cy="6000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en-US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Course</a:t>
              </a:r>
              <a:endParaRPr lang="ko-KR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5" name="텍스트 상자 2"/>
            <p:cNvSpPr txBox="1">
              <a:spLocks noChangeArrowheads="1"/>
            </p:cNvSpPr>
            <p:nvPr/>
          </p:nvSpPr>
          <p:spPr bwMode="auto">
            <a:xfrm>
              <a:off x="6297941" y="4170810"/>
              <a:ext cx="512762" cy="317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1..*</a:t>
              </a:r>
              <a:endParaRPr 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6" name="텍스트 상자 2"/>
            <p:cNvSpPr txBox="1">
              <a:spLocks noChangeArrowheads="1"/>
            </p:cNvSpPr>
            <p:nvPr/>
          </p:nvSpPr>
          <p:spPr bwMode="auto">
            <a:xfrm>
              <a:off x="5337337" y="3688782"/>
              <a:ext cx="1063463" cy="2324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1400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수강하다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23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en-US" altLang="ko-KR" dirty="0" smtClean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91"/>
            <a:ext cx="8596668" cy="848939"/>
          </a:xfrm>
        </p:spPr>
        <p:txBody>
          <a:bodyPr/>
          <a:lstStyle/>
          <a:p>
            <a:r>
              <a:rPr lang="ko-KR" altLang="en-US" dirty="0" err="1" smtClean="0"/>
              <a:t>다대다</a:t>
            </a:r>
            <a:r>
              <a:rPr lang="ko-KR" altLang="en-US" dirty="0" smtClean="0"/>
              <a:t> 연관 관계</a:t>
            </a:r>
            <a:endParaRPr lang="en-US" altLang="ko-KR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smtClean="0"/>
              <a:t>관계</a:t>
            </a:r>
            <a:endParaRPr lang="en-US" altLang="ko-KR" dirty="0"/>
          </a:p>
        </p:txBody>
      </p:sp>
      <p:grpSp>
        <p:nvGrpSpPr>
          <p:cNvPr id="32" name="그룹 31"/>
          <p:cNvGrpSpPr/>
          <p:nvPr/>
        </p:nvGrpSpPr>
        <p:grpSpPr>
          <a:xfrm>
            <a:off x="2511403" y="3477601"/>
            <a:ext cx="4928529" cy="1039290"/>
            <a:chOff x="2406256" y="3645766"/>
            <a:chExt cx="4928529" cy="1039290"/>
          </a:xfrm>
        </p:grpSpPr>
        <p:cxnSp>
          <p:nvCxnSpPr>
            <p:cNvPr id="50" name="직선 연결선 49"/>
            <p:cNvCxnSpPr>
              <a:stCxn id="52" idx="3"/>
              <a:endCxn id="51" idx="1"/>
            </p:cNvCxnSpPr>
            <p:nvPr/>
          </p:nvCxnSpPr>
          <p:spPr>
            <a:xfrm>
              <a:off x="4019056" y="4059336"/>
              <a:ext cx="1702929" cy="4344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/>
            <p:cNvSpPr/>
            <p:nvPr/>
          </p:nvSpPr>
          <p:spPr>
            <a:xfrm>
              <a:off x="5721985" y="3793680"/>
              <a:ext cx="16128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en-US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Course</a:t>
              </a:r>
              <a:endParaRPr lang="ko-KR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406256" y="3789336"/>
              <a:ext cx="16128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en-US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Student</a:t>
              </a:r>
              <a:endParaRPr lang="ko-KR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3" name="텍스트 상자 2"/>
            <p:cNvSpPr txBox="1">
              <a:spLocks noChangeArrowheads="1"/>
            </p:cNvSpPr>
            <p:nvPr/>
          </p:nvSpPr>
          <p:spPr bwMode="auto">
            <a:xfrm>
              <a:off x="4444645" y="3645766"/>
              <a:ext cx="884382" cy="2871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12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수강하다</a:t>
              </a:r>
            </a:p>
          </p:txBody>
        </p:sp>
        <p:sp>
          <p:nvSpPr>
            <p:cNvPr id="54" name="텍스트 상자 2"/>
            <p:cNvSpPr txBox="1">
              <a:spLocks noChangeArrowheads="1"/>
            </p:cNvSpPr>
            <p:nvPr/>
          </p:nvSpPr>
          <p:spPr bwMode="auto">
            <a:xfrm>
              <a:off x="4019056" y="4367556"/>
              <a:ext cx="512445" cy="317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1..*</a:t>
              </a:r>
              <a:endParaRPr lang="ko-KR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5" name="텍스트 상자 2"/>
            <p:cNvSpPr txBox="1">
              <a:spLocks noChangeArrowheads="1"/>
            </p:cNvSpPr>
            <p:nvPr/>
          </p:nvSpPr>
          <p:spPr bwMode="auto">
            <a:xfrm>
              <a:off x="5209540" y="4367556"/>
              <a:ext cx="512445" cy="317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1..*</a:t>
              </a:r>
              <a:endParaRPr 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49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en-US" altLang="ko-KR" dirty="0" smtClean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91"/>
            <a:ext cx="8596668" cy="119926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연관 클래스</a:t>
            </a:r>
            <a:endParaRPr lang="en-US" altLang="ko-KR" dirty="0"/>
          </a:p>
          <a:p>
            <a:pPr marL="432000" indent="-252000">
              <a:buFontTx/>
              <a:buChar char="-"/>
            </a:pPr>
            <a:r>
              <a:rPr lang="ko-KR" altLang="en-US" dirty="0" smtClean="0"/>
              <a:t>연관 관계에 추가할 속성이나 행위가 있을 때 사용</a:t>
            </a:r>
            <a:endParaRPr lang="en-US" altLang="ko-KR" dirty="0" smtClean="0"/>
          </a:p>
          <a:p>
            <a:pPr marL="432000" indent="-252000">
              <a:buFontTx/>
              <a:buChar char="-"/>
            </a:pPr>
            <a:r>
              <a:rPr lang="ko-KR" altLang="en-US" dirty="0" smtClean="0"/>
              <a:t>점선 사용</a:t>
            </a:r>
            <a:endParaRPr lang="en-US" altLang="ko-KR" dirty="0" smtClean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smtClean="0"/>
              <a:t>관계</a:t>
            </a:r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2511403" y="3876994"/>
            <a:ext cx="4928529" cy="2262351"/>
            <a:chOff x="2511403" y="3876994"/>
            <a:chExt cx="4928529" cy="2262351"/>
          </a:xfrm>
        </p:grpSpPr>
        <p:grpSp>
          <p:nvGrpSpPr>
            <p:cNvPr id="32" name="그룹 31"/>
            <p:cNvGrpSpPr/>
            <p:nvPr/>
          </p:nvGrpSpPr>
          <p:grpSpPr>
            <a:xfrm>
              <a:off x="2511403" y="3876994"/>
              <a:ext cx="4928529" cy="1039290"/>
              <a:chOff x="2406256" y="3645766"/>
              <a:chExt cx="4928529" cy="1039290"/>
            </a:xfrm>
          </p:grpSpPr>
          <p:cxnSp>
            <p:nvCxnSpPr>
              <p:cNvPr id="50" name="직선 연결선 49"/>
              <p:cNvCxnSpPr>
                <a:stCxn id="52" idx="3"/>
                <a:endCxn id="51" idx="1"/>
              </p:cNvCxnSpPr>
              <p:nvPr/>
            </p:nvCxnSpPr>
            <p:spPr>
              <a:xfrm>
                <a:off x="4019056" y="4059336"/>
                <a:ext cx="1702929" cy="4344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/>
              <p:cNvSpPr/>
              <p:nvPr/>
            </p:nvSpPr>
            <p:spPr>
              <a:xfrm>
                <a:off x="5721985" y="3793680"/>
                <a:ext cx="16128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kern="100" dirty="0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Course</a:t>
                </a:r>
                <a:endParaRPr lang="ko-KR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2406256" y="3789336"/>
                <a:ext cx="16128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kern="100" dirty="0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Student</a:t>
                </a:r>
                <a:endParaRPr lang="ko-KR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텍스트 상자 2"/>
              <p:cNvSpPr txBox="1">
                <a:spLocks noChangeArrowheads="1"/>
              </p:cNvSpPr>
              <p:nvPr/>
            </p:nvSpPr>
            <p:spPr bwMode="auto">
              <a:xfrm>
                <a:off x="4444645" y="3645766"/>
                <a:ext cx="884382" cy="2871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ko-KR" sz="12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수강하다</a:t>
                </a:r>
              </a:p>
            </p:txBody>
          </p:sp>
          <p:sp>
            <p:nvSpPr>
              <p:cNvPr id="54" name="텍스트 상자 2"/>
              <p:cNvSpPr txBox="1">
                <a:spLocks noChangeArrowheads="1"/>
              </p:cNvSpPr>
              <p:nvPr/>
            </p:nvSpPr>
            <p:spPr bwMode="auto">
              <a:xfrm>
                <a:off x="4019056" y="4367556"/>
                <a:ext cx="512445" cy="3175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1..*</a:t>
                </a:r>
                <a:endParaRPr lang="ko-KR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텍스트 상자 2"/>
              <p:cNvSpPr txBox="1">
                <a:spLocks noChangeArrowheads="1"/>
              </p:cNvSpPr>
              <p:nvPr/>
            </p:nvSpPr>
            <p:spPr bwMode="auto">
              <a:xfrm>
                <a:off x="5209540" y="4367556"/>
                <a:ext cx="512445" cy="3175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1..*</a:t>
                </a:r>
                <a:endParaRPr 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" name="직선 연결선 11"/>
            <p:cNvCxnSpPr/>
            <p:nvPr/>
          </p:nvCxnSpPr>
          <p:spPr>
            <a:xfrm>
              <a:off x="4930336" y="4298731"/>
              <a:ext cx="178" cy="1296693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4124203" y="5599345"/>
              <a:ext cx="16128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en-US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Transcript</a:t>
              </a:r>
              <a:endParaRPr lang="ko-KR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86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en-US" altLang="ko-KR" dirty="0" smtClean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91"/>
            <a:ext cx="8596668" cy="5555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연관 클래스를 일반 클래스로 변환</a:t>
            </a:r>
            <a:endParaRPr lang="en-US" altLang="ko-KR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smtClean="0"/>
              <a:t>관계</a:t>
            </a:r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2027376" y="4009845"/>
            <a:ext cx="7094210" cy="745132"/>
            <a:chOff x="2027376" y="4009845"/>
            <a:chExt cx="7094210" cy="745132"/>
          </a:xfrm>
        </p:grpSpPr>
        <p:grpSp>
          <p:nvGrpSpPr>
            <p:cNvPr id="32" name="그룹 31"/>
            <p:cNvGrpSpPr/>
            <p:nvPr/>
          </p:nvGrpSpPr>
          <p:grpSpPr>
            <a:xfrm>
              <a:off x="2027376" y="4009845"/>
              <a:ext cx="7094210" cy="745132"/>
              <a:chOff x="1922229" y="3778617"/>
              <a:chExt cx="7094210" cy="745132"/>
            </a:xfrm>
          </p:grpSpPr>
          <p:cxnSp>
            <p:nvCxnSpPr>
              <p:cNvPr id="50" name="직선 연결선 49"/>
              <p:cNvCxnSpPr>
                <a:stCxn id="13" idx="3"/>
                <a:endCxn id="51" idx="1"/>
              </p:cNvCxnSpPr>
              <p:nvPr/>
            </p:nvCxnSpPr>
            <p:spPr>
              <a:xfrm flipV="1">
                <a:off x="6275734" y="4048617"/>
                <a:ext cx="1127905" cy="536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/>
              <p:cNvSpPr/>
              <p:nvPr/>
            </p:nvSpPr>
            <p:spPr>
              <a:xfrm>
                <a:off x="7403639" y="3778617"/>
                <a:ext cx="16128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kern="100" dirty="0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Course</a:t>
                </a:r>
                <a:endParaRPr lang="ko-KR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1922229" y="3789336"/>
                <a:ext cx="16128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kern="100" dirty="0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Student</a:t>
                </a:r>
                <a:endParaRPr lang="ko-KR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텍스트 상자 2"/>
              <p:cNvSpPr txBox="1">
                <a:spLocks noChangeArrowheads="1"/>
              </p:cNvSpPr>
              <p:nvPr/>
            </p:nvSpPr>
            <p:spPr bwMode="auto">
              <a:xfrm>
                <a:off x="4098981" y="4206249"/>
                <a:ext cx="512445" cy="3175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1..*</a:t>
                </a:r>
                <a:endParaRPr 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텍스트 상자 2"/>
              <p:cNvSpPr txBox="1">
                <a:spLocks noChangeArrowheads="1"/>
              </p:cNvSpPr>
              <p:nvPr/>
            </p:nvSpPr>
            <p:spPr bwMode="auto">
              <a:xfrm>
                <a:off x="6327242" y="4206249"/>
                <a:ext cx="512445" cy="3175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just" latinLnBrk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1..*</a:t>
                </a:r>
                <a:endParaRPr 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4768081" y="4019288"/>
              <a:ext cx="1612800" cy="5318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en-US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Transcript</a:t>
              </a:r>
              <a:endParaRPr lang="ko-KR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" name="직선 연결선 17"/>
          <p:cNvCxnSpPr>
            <a:stCxn id="52" idx="3"/>
            <a:endCxn id="13" idx="1"/>
          </p:cNvCxnSpPr>
          <p:nvPr/>
        </p:nvCxnSpPr>
        <p:spPr>
          <a:xfrm flipV="1">
            <a:off x="3640176" y="4285205"/>
            <a:ext cx="1127905" cy="535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33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en-US" altLang="ko-KR" dirty="0" smtClean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2644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재귀적 연관 관계</a:t>
            </a:r>
            <a:endParaRPr lang="en-US" altLang="ko-KR" dirty="0" smtClean="0"/>
          </a:p>
          <a:p>
            <a:pPr marL="432000" indent="-252000">
              <a:buFontTx/>
              <a:buChar char="-"/>
            </a:pPr>
            <a:r>
              <a:rPr lang="ko-KR" altLang="en-US" dirty="0" smtClean="0"/>
              <a:t>가급적 역할을 클래스로 만들지 않는 것이 좋다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smtClean="0"/>
              <a:t>관계</a:t>
            </a:r>
            <a:endParaRPr lang="en-US" altLang="ko-KR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844216" y="3685061"/>
            <a:ext cx="4267784" cy="2238219"/>
            <a:chOff x="3098216" y="3522501"/>
            <a:chExt cx="3841064" cy="1855247"/>
          </a:xfrm>
        </p:grpSpPr>
        <p:sp>
          <p:nvSpPr>
            <p:cNvPr id="15" name="텍스트 상자 2"/>
            <p:cNvSpPr txBox="1">
              <a:spLocks noChangeArrowheads="1"/>
            </p:cNvSpPr>
            <p:nvPr/>
          </p:nvSpPr>
          <p:spPr bwMode="auto">
            <a:xfrm>
              <a:off x="5261926" y="5060248"/>
              <a:ext cx="741362" cy="317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-</a:t>
              </a:r>
              <a:r>
                <a:rPr lang="ko-KR" sz="12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관리자 </a:t>
              </a:r>
            </a:p>
          </p:txBody>
        </p:sp>
        <p:sp>
          <p:nvSpPr>
            <p:cNvPr id="16" name="텍스트 상자 2"/>
            <p:cNvSpPr txBox="1">
              <a:spLocks noChangeArrowheads="1"/>
            </p:cNvSpPr>
            <p:nvPr/>
          </p:nvSpPr>
          <p:spPr bwMode="auto">
            <a:xfrm>
              <a:off x="3209926" y="3545679"/>
              <a:ext cx="694690" cy="3025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-</a:t>
              </a:r>
              <a:r>
                <a:rPr lang="ko-KR" sz="12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사원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98216" y="4678998"/>
              <a:ext cx="16128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r>
                <a:rPr lang="en-US" kern="100" dirty="0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Transcript</a:t>
              </a:r>
              <a:endParaRPr lang="ko-KR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3" name="텍스트 상자 2"/>
            <p:cNvSpPr txBox="1">
              <a:spLocks noChangeArrowheads="1"/>
            </p:cNvSpPr>
            <p:nvPr/>
          </p:nvSpPr>
          <p:spPr bwMode="auto">
            <a:xfrm>
              <a:off x="5332092" y="4587940"/>
              <a:ext cx="671196" cy="2314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0..1</a:t>
              </a:r>
              <a:endParaRPr 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4" name="텍스트 상자 2"/>
            <p:cNvSpPr txBox="1">
              <a:spLocks noChangeArrowheads="1"/>
            </p:cNvSpPr>
            <p:nvPr/>
          </p:nvSpPr>
          <p:spPr bwMode="auto">
            <a:xfrm>
              <a:off x="3904616" y="3522501"/>
              <a:ext cx="593725" cy="3105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0..*</a:t>
              </a:r>
              <a:endParaRPr 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5" name="텍스트 상자 2"/>
            <p:cNvSpPr txBox="1">
              <a:spLocks noChangeArrowheads="1"/>
            </p:cNvSpPr>
            <p:nvPr/>
          </p:nvSpPr>
          <p:spPr bwMode="auto">
            <a:xfrm>
              <a:off x="6231573" y="3522501"/>
              <a:ext cx="707707" cy="3027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{</a:t>
              </a:r>
              <a:r>
                <a:rPr lang="ko-KR" sz="12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계층</a:t>
              </a:r>
              <a:r>
                <a:rPr lang="en-US" sz="12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}</a:t>
              </a:r>
              <a:endParaRPr 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8" name="꺾인 연결선 7"/>
            <p:cNvCxnSpPr>
              <a:stCxn id="17" idx="3"/>
              <a:endCxn id="17" idx="0"/>
            </p:cNvCxnSpPr>
            <p:nvPr/>
          </p:nvCxnSpPr>
          <p:spPr>
            <a:xfrm flipH="1" flipV="1">
              <a:off x="3904616" y="4678998"/>
              <a:ext cx="806400" cy="270000"/>
            </a:xfrm>
            <a:prstGeom prst="bentConnector4">
              <a:avLst>
                <a:gd name="adj1" fmla="val -154340"/>
                <a:gd name="adj2" fmla="val 54214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023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en-US" altLang="ko-KR" dirty="0" smtClean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4676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일반화 관계</a:t>
            </a:r>
            <a:endParaRPr lang="en-US" altLang="ko-KR" dirty="0" smtClean="0"/>
          </a:p>
          <a:p>
            <a:pPr marL="432000" indent="-252000">
              <a:buFontTx/>
              <a:buChar char="-"/>
            </a:pPr>
            <a:r>
              <a:rPr lang="ko-KR" altLang="en-US" dirty="0" smtClean="0"/>
              <a:t>객체지향 </a:t>
            </a:r>
            <a:r>
              <a:rPr lang="ko-KR" altLang="en-US" dirty="0" smtClean="0"/>
              <a:t>개념에서는 일반화 관계를 상속 관계라고 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smtClean="0"/>
              <a:t>관계</a:t>
            </a:r>
            <a:endParaRPr lang="en-US" altLang="ko-KR" dirty="0"/>
          </a:p>
        </p:txBody>
      </p:sp>
      <p:grpSp>
        <p:nvGrpSpPr>
          <p:cNvPr id="31" name="그룹 30"/>
          <p:cNvGrpSpPr/>
          <p:nvPr/>
        </p:nvGrpSpPr>
        <p:grpSpPr>
          <a:xfrm>
            <a:off x="1503680" y="3356519"/>
            <a:ext cx="6969759" cy="2610080"/>
            <a:chOff x="1503680" y="3356519"/>
            <a:chExt cx="6969759" cy="2610080"/>
          </a:xfrm>
        </p:grpSpPr>
        <p:sp>
          <p:nvSpPr>
            <p:cNvPr id="38" name="직사각형 37"/>
            <p:cNvSpPr/>
            <p:nvPr/>
          </p:nvSpPr>
          <p:spPr>
            <a:xfrm>
              <a:off x="1503680" y="4660528"/>
              <a:ext cx="6969759" cy="1029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endParaRPr lang="ko-KR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753108" y="3356519"/>
              <a:ext cx="6445119" cy="2087269"/>
              <a:chOff x="1628443" y="3346359"/>
              <a:chExt cx="6445119" cy="2087269"/>
            </a:xfrm>
          </p:grpSpPr>
          <p:cxnSp>
            <p:nvCxnSpPr>
              <p:cNvPr id="23" name="직선 연결선 22"/>
              <p:cNvCxnSpPr/>
              <p:nvPr/>
            </p:nvCxnSpPr>
            <p:spPr>
              <a:xfrm flipV="1">
                <a:off x="3135313" y="3892709"/>
                <a:ext cx="1342390" cy="994569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직사각형 23"/>
              <p:cNvSpPr/>
              <p:nvPr/>
            </p:nvSpPr>
            <p:spPr>
              <a:xfrm>
                <a:off x="6453562" y="4887278"/>
                <a:ext cx="162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kern="100" dirty="0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Course</a:t>
                </a:r>
                <a:endParaRPr lang="ko-KR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628443" y="4887278"/>
                <a:ext cx="162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kern="100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Student</a:t>
                </a:r>
                <a:endParaRPr lang="ko-KR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127125" y="4893628"/>
                <a:ext cx="162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kern="100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Transcript</a:t>
                </a:r>
                <a:endParaRPr lang="ko-KR" kern="10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4127125" y="3346359"/>
                <a:ext cx="162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kern="100" dirty="0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Student</a:t>
                </a:r>
                <a:endParaRPr lang="ko-KR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직선 연결선 27"/>
              <p:cNvCxnSpPr>
                <a:endCxn id="27" idx="2"/>
              </p:cNvCxnSpPr>
              <p:nvPr/>
            </p:nvCxnSpPr>
            <p:spPr>
              <a:xfrm flipV="1">
                <a:off x="4937125" y="3886359"/>
                <a:ext cx="0" cy="100727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stCxn id="24" idx="0"/>
              </p:cNvCxnSpPr>
              <p:nvPr/>
            </p:nvCxnSpPr>
            <p:spPr>
              <a:xfrm flipH="1" flipV="1">
                <a:off x="5396548" y="3886359"/>
                <a:ext cx="1867014" cy="100091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6129711" y="3488019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부모 클래스</a:t>
              </a:r>
              <a:endParaRPr lang="ko-KR" alt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72844" y="568960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자식 클래스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67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en-US" altLang="ko-KR" dirty="0" smtClean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4676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집합</a:t>
            </a:r>
            <a:r>
              <a:rPr lang="ko-KR" altLang="en-US" dirty="0" smtClean="0"/>
              <a:t>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전체와 부분의 관계를 명확하게 명시하고자 할 때 사용</a:t>
            </a:r>
            <a:endParaRPr lang="en-US" altLang="ko-KR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smtClean="0"/>
              <a:t>관계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786183"/>
              </p:ext>
            </p:extLst>
          </p:nvPr>
        </p:nvGraphicFramePr>
        <p:xfrm>
          <a:off x="677334" y="3122454"/>
          <a:ext cx="8596668" cy="3337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6421"/>
                <a:gridCol w="3204590"/>
                <a:gridCol w="3205657"/>
              </a:tblGrid>
              <a:tr h="23891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집합 관계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특징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클래스 다이어그램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4101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집약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전체 객체와 부분 객체의 생명 주기가 다르다</a:t>
                      </a:r>
                      <a:r>
                        <a:rPr lang="en-US" sz="1800" kern="100" dirty="0">
                          <a:effectLst/>
                        </a:rPr>
                        <a:t>.</a:t>
                      </a:r>
                      <a:endParaRPr lang="ko-KR" sz="18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부분 객체를 여러 전체 객체가 공유할 수 있다</a:t>
                      </a:r>
                      <a:r>
                        <a:rPr lang="en-US" sz="1800" kern="100" dirty="0">
                          <a:effectLst/>
                        </a:rPr>
                        <a:t>.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95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합성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전체 객체가 없어지면 부분 객체도 없어진다</a:t>
                      </a:r>
                      <a:r>
                        <a:rPr lang="en-US" sz="1800" kern="100" dirty="0">
                          <a:effectLst/>
                        </a:rPr>
                        <a:t>.</a:t>
                      </a:r>
                      <a:endParaRPr lang="ko-KR" sz="18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부분 객체를 여러 전체 객체가 공유할 수 없다</a:t>
                      </a:r>
                      <a:r>
                        <a:rPr lang="en-US" sz="1800" kern="100" dirty="0">
                          <a:effectLst/>
                        </a:rPr>
                        <a:t>.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6990305" y="4390796"/>
            <a:ext cx="1128712" cy="427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0"/>
              </a:spcAft>
            </a:pPr>
            <a:r>
              <a:rPr lang="ko-KR" sz="1000" kern="1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부분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988717" y="3460521"/>
            <a:ext cx="1128713" cy="427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0"/>
              </a:spcAft>
            </a:pPr>
            <a:r>
              <a:rPr lang="ko-KR" sz="1000" kern="1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전체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7536405" y="3947884"/>
            <a:ext cx="66" cy="442912"/>
          </a:xfrm>
          <a:prstGeom prst="straightConnector1">
            <a:avLst/>
          </a:prstGeom>
          <a:ln>
            <a:solidFill>
              <a:schemeClr val="tx1"/>
            </a:solidFill>
            <a:tailEnd type="diamond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990305" y="5848312"/>
            <a:ext cx="1128712" cy="427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0"/>
              </a:spcAft>
            </a:pPr>
            <a:r>
              <a:rPr lang="ko-KR" sz="1000" kern="1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부분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988717" y="4918037"/>
            <a:ext cx="1128713" cy="427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0"/>
              </a:spcAft>
            </a:pPr>
            <a:r>
              <a:rPr lang="ko-KR" sz="1000" kern="1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전체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7536405" y="5405400"/>
            <a:ext cx="66" cy="442912"/>
          </a:xfrm>
          <a:prstGeom prst="straightConnector1">
            <a:avLst/>
          </a:prstGeom>
          <a:ln>
            <a:solidFill>
              <a:schemeClr val="tx1"/>
            </a:solidFill>
            <a:tailEnd type="diamond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6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 객체지향 </a:t>
            </a:r>
            <a:r>
              <a:rPr lang="ko-KR" altLang="en-US" dirty="0"/>
              <a:t>모델링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모델링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37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en-US" altLang="ko-KR" dirty="0" smtClean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4676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합성 관계</a:t>
            </a:r>
            <a:endParaRPr lang="en-US" altLang="ko-KR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smtClean="0"/>
              <a:t>관계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2583974"/>
            <a:ext cx="3020906" cy="4023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class Computer{</a:t>
            </a:r>
            <a:endParaRPr lang="ko-KR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9540"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private </a:t>
            </a:r>
            <a:r>
              <a:rPr lang="en-US" altLang="ko-KR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MainBoard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mb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</a:t>
            </a:r>
            <a:endParaRPr lang="ko-KR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9540"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private CPU c;</a:t>
            </a:r>
            <a:endParaRPr lang="ko-KR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9540"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private Memory m;</a:t>
            </a:r>
            <a:endParaRPr lang="ko-KR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9540"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private </a:t>
            </a:r>
            <a:r>
              <a:rPr lang="en-US" altLang="ko-KR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PowerSupply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ps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</a:t>
            </a:r>
            <a:endParaRPr lang="ko-KR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9540"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Computer(){</a:t>
            </a:r>
            <a:endParaRPr lang="ko-KR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9540"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this.mb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new </a:t>
            </a:r>
            <a:r>
              <a:rPr lang="en-US" altLang="ko-KR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MainBoard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();</a:t>
            </a:r>
            <a:endParaRPr lang="ko-KR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9540"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this.c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new CPU();</a:t>
            </a:r>
            <a:endParaRPr lang="ko-KR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9540"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this.m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new Memory();</a:t>
            </a:r>
            <a:endParaRPr lang="ko-KR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9540"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this.ps = new </a:t>
            </a:r>
            <a:r>
              <a:rPr lang="en-US" altLang="ko-KR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PowerSupply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();</a:t>
            </a:r>
            <a:endParaRPr lang="ko-KR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9540"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en-US" sz="1200" dirty="0"/>
          </a:p>
        </p:txBody>
      </p:sp>
      <p:sp>
        <p:nvSpPr>
          <p:cNvPr id="6" name="오른쪽 화살표 5"/>
          <p:cNvSpPr/>
          <p:nvPr/>
        </p:nvSpPr>
        <p:spPr>
          <a:xfrm>
            <a:off x="4386388" y="4275767"/>
            <a:ext cx="1178560" cy="64008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6253095" y="2583974"/>
            <a:ext cx="5147087" cy="4023666"/>
            <a:chOff x="6253095" y="2583974"/>
            <a:chExt cx="5147087" cy="4023666"/>
          </a:xfrm>
        </p:grpSpPr>
        <p:sp>
          <p:nvSpPr>
            <p:cNvPr id="19" name="TextBox 18"/>
            <p:cNvSpPr txBox="1"/>
            <p:nvPr/>
          </p:nvSpPr>
          <p:spPr>
            <a:xfrm>
              <a:off x="6253095" y="2583974"/>
              <a:ext cx="5147087" cy="4023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endParaRPr lang="ko-KR" altLang="en-US" sz="1200" dirty="0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6417369" y="3526386"/>
              <a:ext cx="4461423" cy="2069622"/>
              <a:chOff x="6417369" y="3526386"/>
              <a:chExt cx="4461423" cy="2069622"/>
            </a:xfrm>
          </p:grpSpPr>
          <p:sp>
            <p:nvSpPr>
              <p:cNvPr id="7" name="직사각형 201"/>
              <p:cNvSpPr>
                <a:spLocks noChangeArrowheads="1"/>
              </p:cNvSpPr>
              <p:nvPr/>
            </p:nvSpPr>
            <p:spPr bwMode="auto">
              <a:xfrm>
                <a:off x="9751666" y="4741933"/>
                <a:ext cx="1127125" cy="427037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CPU</a:t>
                </a:r>
                <a:endParaRPr kumimoji="0" lang="en-US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" name="직사각형 202"/>
              <p:cNvSpPr>
                <a:spLocks noChangeArrowheads="1"/>
              </p:cNvSpPr>
              <p:nvPr/>
            </p:nvSpPr>
            <p:spPr bwMode="auto">
              <a:xfrm>
                <a:off x="6417369" y="4380461"/>
                <a:ext cx="1127125" cy="42703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Computer</a:t>
                </a:r>
                <a:endParaRPr kumimoji="0" lang="en-US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직사각형 203"/>
              <p:cNvSpPr>
                <a:spLocks noChangeArrowheads="1"/>
              </p:cNvSpPr>
              <p:nvPr/>
            </p:nvSpPr>
            <p:spPr bwMode="auto">
              <a:xfrm>
                <a:off x="8263074" y="3526386"/>
                <a:ext cx="1127125" cy="427037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MainBoard</a:t>
                </a:r>
                <a:endParaRPr kumimoji="0" lang="en-US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직사각형 204"/>
              <p:cNvSpPr>
                <a:spLocks noChangeArrowheads="1"/>
              </p:cNvSpPr>
              <p:nvPr/>
            </p:nvSpPr>
            <p:spPr bwMode="auto">
              <a:xfrm>
                <a:off x="9751667" y="3953423"/>
                <a:ext cx="1127125" cy="42703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Memory</a:t>
                </a:r>
                <a:endParaRPr kumimoji="0" lang="en-US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직사각형 205"/>
              <p:cNvSpPr>
                <a:spLocks noChangeArrowheads="1"/>
              </p:cNvSpPr>
              <p:nvPr/>
            </p:nvSpPr>
            <p:spPr bwMode="auto">
              <a:xfrm>
                <a:off x="8263073" y="5168970"/>
                <a:ext cx="1127125" cy="42703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PowerSupply</a:t>
                </a:r>
                <a:endParaRPr kumimoji="0" lang="en-US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32" name="직선 화살표 연결선 31"/>
              <p:cNvCxnSpPr>
                <a:stCxn id="11" idx="1"/>
              </p:cNvCxnSpPr>
              <p:nvPr/>
            </p:nvCxnSpPr>
            <p:spPr>
              <a:xfrm flipH="1" flipV="1">
                <a:off x="7021830" y="4837576"/>
                <a:ext cx="1241243" cy="5449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diamond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>
                <a:stCxn id="7" idx="1"/>
              </p:cNvCxnSpPr>
              <p:nvPr/>
            </p:nvCxnSpPr>
            <p:spPr>
              <a:xfrm flipH="1" flipV="1">
                <a:off x="7608570" y="4711855"/>
                <a:ext cx="2143096" cy="2435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diamond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/>
              <p:cNvCxnSpPr>
                <a:stCxn id="10" idx="1"/>
              </p:cNvCxnSpPr>
              <p:nvPr/>
            </p:nvCxnSpPr>
            <p:spPr>
              <a:xfrm flipH="1">
                <a:off x="7608570" y="4166942"/>
                <a:ext cx="2143097" cy="3392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diamond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>
                <a:stCxn id="9" idx="1"/>
              </p:cNvCxnSpPr>
              <p:nvPr/>
            </p:nvCxnSpPr>
            <p:spPr>
              <a:xfrm flipH="1">
                <a:off x="7048500" y="3739905"/>
                <a:ext cx="1214574" cy="6041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diamond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kumimoji="0" lang="en-US" altLang="ko-K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87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en-US" altLang="ko-KR" dirty="0" smtClean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4676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합성 관계</a:t>
            </a:r>
            <a:endParaRPr lang="en-US" altLang="ko-KR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smtClean="0"/>
              <a:t>관계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2583974"/>
            <a:ext cx="3020906" cy="4236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class Computer{</a:t>
            </a:r>
            <a:endParaRPr lang="ko-KR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9540"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private </a:t>
            </a:r>
            <a:r>
              <a:rPr lang="en-US" altLang="ko-KR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MainBoard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mb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</a:t>
            </a:r>
            <a:endParaRPr lang="ko-KR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9540"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private CPU c;</a:t>
            </a:r>
            <a:endParaRPr lang="ko-KR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9540"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private Memory m;</a:t>
            </a:r>
            <a:endParaRPr lang="ko-KR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9540"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private </a:t>
            </a:r>
            <a:r>
              <a:rPr lang="en-US" altLang="ko-KR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PowerSupply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ps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</a:t>
            </a:r>
            <a:endParaRPr lang="ko-KR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9540"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Computer(</a:t>
            </a:r>
            <a:r>
              <a:rPr lang="en-US" altLang="ko-KR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MainBoard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mb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CPU c, Memory m, </a:t>
            </a:r>
            <a:r>
              <a:rPr lang="en-US" altLang="ko-KR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PowerSupply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ps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){</a:t>
            </a:r>
            <a:endParaRPr lang="ko-KR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9540"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this.mb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</a:t>
            </a:r>
            <a:r>
              <a:rPr lang="en-US" altLang="ko-KR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mb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</a:t>
            </a:r>
            <a:endParaRPr lang="ko-KR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9540"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this.c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c;</a:t>
            </a:r>
            <a:endParaRPr lang="ko-KR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9540"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this.m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m;</a:t>
            </a:r>
            <a:endParaRPr lang="ko-KR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9540"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this.ps = </a:t>
            </a:r>
            <a:r>
              <a:rPr lang="en-US" altLang="ko-KR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ps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</a:t>
            </a:r>
            <a:endParaRPr lang="ko-KR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9540"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en-US" sz="1200" dirty="0"/>
          </a:p>
        </p:txBody>
      </p:sp>
      <p:sp>
        <p:nvSpPr>
          <p:cNvPr id="6" name="오른쪽 화살표 5"/>
          <p:cNvSpPr/>
          <p:nvPr/>
        </p:nvSpPr>
        <p:spPr>
          <a:xfrm>
            <a:off x="4386388" y="4275767"/>
            <a:ext cx="1178560" cy="64008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6253095" y="2583974"/>
            <a:ext cx="5147087" cy="4023666"/>
            <a:chOff x="6253095" y="2583974"/>
            <a:chExt cx="5147087" cy="4023666"/>
          </a:xfrm>
        </p:grpSpPr>
        <p:sp>
          <p:nvSpPr>
            <p:cNvPr id="19" name="TextBox 18"/>
            <p:cNvSpPr txBox="1"/>
            <p:nvPr/>
          </p:nvSpPr>
          <p:spPr>
            <a:xfrm>
              <a:off x="6253095" y="2583974"/>
              <a:ext cx="5147087" cy="4023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endParaRPr lang="ko-KR" altLang="en-US" sz="1200" dirty="0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6417369" y="3526386"/>
              <a:ext cx="4461423" cy="2069622"/>
              <a:chOff x="6417369" y="3526386"/>
              <a:chExt cx="4461423" cy="2069622"/>
            </a:xfrm>
          </p:grpSpPr>
          <p:sp>
            <p:nvSpPr>
              <p:cNvPr id="7" name="직사각형 201"/>
              <p:cNvSpPr>
                <a:spLocks noChangeArrowheads="1"/>
              </p:cNvSpPr>
              <p:nvPr/>
            </p:nvSpPr>
            <p:spPr bwMode="auto">
              <a:xfrm>
                <a:off x="9751666" y="4741933"/>
                <a:ext cx="1127125" cy="427037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CPU</a:t>
                </a:r>
                <a:endParaRPr kumimoji="0" lang="en-US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" name="직사각형 202"/>
              <p:cNvSpPr>
                <a:spLocks noChangeArrowheads="1"/>
              </p:cNvSpPr>
              <p:nvPr/>
            </p:nvSpPr>
            <p:spPr bwMode="auto">
              <a:xfrm>
                <a:off x="6417369" y="4380461"/>
                <a:ext cx="1127125" cy="42703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Computer</a:t>
                </a:r>
                <a:endParaRPr kumimoji="0" lang="en-US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직사각형 203"/>
              <p:cNvSpPr>
                <a:spLocks noChangeArrowheads="1"/>
              </p:cNvSpPr>
              <p:nvPr/>
            </p:nvSpPr>
            <p:spPr bwMode="auto">
              <a:xfrm>
                <a:off x="8263074" y="3526386"/>
                <a:ext cx="1127125" cy="427037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MainBoard</a:t>
                </a:r>
                <a:endParaRPr kumimoji="0" lang="en-US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직사각형 204"/>
              <p:cNvSpPr>
                <a:spLocks noChangeArrowheads="1"/>
              </p:cNvSpPr>
              <p:nvPr/>
            </p:nvSpPr>
            <p:spPr bwMode="auto">
              <a:xfrm>
                <a:off x="9751667" y="3953423"/>
                <a:ext cx="1127125" cy="42703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Memory</a:t>
                </a:r>
                <a:endParaRPr kumimoji="0" lang="en-US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직사각형 205"/>
              <p:cNvSpPr>
                <a:spLocks noChangeArrowheads="1"/>
              </p:cNvSpPr>
              <p:nvPr/>
            </p:nvSpPr>
            <p:spPr bwMode="auto">
              <a:xfrm>
                <a:off x="8263073" y="5168970"/>
                <a:ext cx="1127125" cy="42703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0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PowerSupply</a:t>
                </a:r>
                <a:endParaRPr kumimoji="0" lang="en-US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32" name="직선 화살표 연결선 31"/>
              <p:cNvCxnSpPr>
                <a:stCxn id="11" idx="1"/>
              </p:cNvCxnSpPr>
              <p:nvPr/>
            </p:nvCxnSpPr>
            <p:spPr>
              <a:xfrm flipH="1" flipV="1">
                <a:off x="7021830" y="4837576"/>
                <a:ext cx="1241243" cy="5449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diamond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>
                <a:stCxn id="7" idx="1"/>
              </p:cNvCxnSpPr>
              <p:nvPr/>
            </p:nvCxnSpPr>
            <p:spPr>
              <a:xfrm flipH="1" flipV="1">
                <a:off x="7608570" y="4711855"/>
                <a:ext cx="2143096" cy="2435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diamond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/>
              <p:cNvCxnSpPr>
                <a:stCxn id="10" idx="1"/>
              </p:cNvCxnSpPr>
              <p:nvPr/>
            </p:nvCxnSpPr>
            <p:spPr>
              <a:xfrm flipH="1">
                <a:off x="7608570" y="4166942"/>
                <a:ext cx="2143097" cy="3392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diamond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>
                <a:stCxn id="9" idx="1"/>
              </p:cNvCxnSpPr>
              <p:nvPr/>
            </p:nvCxnSpPr>
            <p:spPr>
              <a:xfrm flipH="1">
                <a:off x="7048500" y="3739905"/>
                <a:ext cx="1214574" cy="6041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diamond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kumimoji="0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kumimoji="0" lang="en-US" altLang="ko-K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92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en-US" altLang="ko-KR" dirty="0" smtClean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07613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의존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marL="432000" indent="-252000">
              <a:buFontTx/>
              <a:buChar char="-"/>
            </a:pPr>
            <a:r>
              <a:rPr lang="ko-KR" altLang="en-US" dirty="0" smtClean="0"/>
              <a:t>사용하는 경우</a:t>
            </a:r>
            <a:endParaRPr lang="en-US" altLang="ko-KR" dirty="0" smtClean="0"/>
          </a:p>
          <a:p>
            <a:pPr marL="800100" lvl="1" indent="-342900">
              <a:buAutoNum type="arabicParenR"/>
            </a:pPr>
            <a:r>
              <a:rPr lang="ko-KR" altLang="en-US" dirty="0" smtClean="0"/>
              <a:t>클래스의 속성에서 참조할 때</a:t>
            </a:r>
            <a:endParaRPr lang="en-US" altLang="ko-KR" dirty="0" smtClean="0"/>
          </a:p>
          <a:p>
            <a:pPr marL="800100" lvl="1" indent="-342900">
              <a:buAutoNum type="arabicParenR"/>
            </a:pPr>
            <a:r>
              <a:rPr lang="ko-KR" altLang="en-US" dirty="0" smtClean="0"/>
              <a:t>연산의 인자로 사용될 때</a:t>
            </a:r>
            <a:endParaRPr lang="en-US" altLang="ko-KR" dirty="0" smtClean="0"/>
          </a:p>
          <a:p>
            <a:pPr marL="800100" lvl="1" indent="-342900">
              <a:buAutoNum type="arabicParenR"/>
            </a:pPr>
            <a:r>
              <a:rPr lang="ko-KR" altLang="en-US" dirty="0" err="1" smtClean="0"/>
              <a:t>메서드</a:t>
            </a:r>
            <a:r>
              <a:rPr lang="ko-KR" altLang="en-US" dirty="0" smtClean="0"/>
              <a:t> 내부의 지역 객체로 참조될 때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smtClean="0"/>
              <a:t>관계</a:t>
            </a:r>
            <a:endParaRPr lang="en-US" altLang="ko-KR" dirty="0"/>
          </a:p>
        </p:txBody>
      </p:sp>
      <p:grpSp>
        <p:nvGrpSpPr>
          <p:cNvPr id="31" name="그룹 30"/>
          <p:cNvGrpSpPr/>
          <p:nvPr/>
        </p:nvGrpSpPr>
        <p:grpSpPr>
          <a:xfrm>
            <a:off x="4306003" y="4177118"/>
            <a:ext cx="5188681" cy="2177730"/>
            <a:chOff x="2284163" y="3648798"/>
            <a:chExt cx="5188681" cy="2177730"/>
          </a:xfrm>
        </p:grpSpPr>
        <p:grpSp>
          <p:nvGrpSpPr>
            <p:cNvPr id="14" name="그룹 13"/>
            <p:cNvGrpSpPr/>
            <p:nvPr/>
          </p:nvGrpSpPr>
          <p:grpSpPr>
            <a:xfrm>
              <a:off x="2284163" y="3882537"/>
              <a:ext cx="5188681" cy="1943991"/>
              <a:chOff x="2159498" y="3872377"/>
              <a:chExt cx="5188681" cy="1943991"/>
            </a:xfrm>
          </p:grpSpPr>
          <p:cxnSp>
            <p:nvCxnSpPr>
              <p:cNvPr id="23" name="직선 연결선 22"/>
              <p:cNvCxnSpPr>
                <a:stCxn id="25" idx="3"/>
                <a:endCxn id="27" idx="1"/>
              </p:cNvCxnSpPr>
              <p:nvPr/>
            </p:nvCxnSpPr>
            <p:spPr>
              <a:xfrm>
                <a:off x="3779498" y="4142377"/>
                <a:ext cx="1948681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직사각형 23"/>
              <p:cNvSpPr/>
              <p:nvPr/>
            </p:nvSpPr>
            <p:spPr>
              <a:xfrm>
                <a:off x="4138130" y="5276368"/>
                <a:ext cx="162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kern="100" dirty="0" err="1" smtClean="0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CasPump</a:t>
                </a:r>
                <a:endParaRPr lang="ko-KR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159498" y="3872377"/>
                <a:ext cx="162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kern="100" dirty="0" smtClean="0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Person</a:t>
                </a:r>
                <a:endParaRPr lang="ko-KR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728179" y="3872377"/>
                <a:ext cx="162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kern="100" dirty="0" smtClean="0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Car</a:t>
                </a:r>
                <a:endParaRPr lang="ko-KR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직선 연결선 28"/>
              <p:cNvCxnSpPr>
                <a:stCxn id="27" idx="2"/>
                <a:endCxn id="24" idx="0"/>
              </p:cNvCxnSpPr>
              <p:nvPr/>
            </p:nvCxnSpPr>
            <p:spPr>
              <a:xfrm flipH="1">
                <a:off x="4948130" y="4412377"/>
                <a:ext cx="1590049" cy="86399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5184413" y="3648798"/>
              <a:ext cx="5838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-owns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894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en-US" altLang="ko-KR" dirty="0" smtClean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825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실체화</a:t>
            </a:r>
            <a:r>
              <a:rPr lang="ko-KR" altLang="en-US" dirty="0" smtClean="0"/>
              <a:t>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marL="432000" indent="-252000">
              <a:buFontTx/>
              <a:buChar char="-"/>
            </a:pPr>
            <a:r>
              <a:rPr lang="ko-KR" altLang="en-US" dirty="0" smtClean="0"/>
              <a:t>공통의 특징을 인터페이스화 하여 관계 표시</a:t>
            </a:r>
            <a:endParaRPr lang="en-US" altLang="ko-KR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5FCBEF"/>
              </a:buClr>
              <a:buNone/>
            </a:pPr>
            <a:r>
              <a:rPr lang="ko-KR" altLang="en-US" dirty="0" smtClean="0"/>
              <a:t>관계</a:t>
            </a:r>
            <a:endParaRPr lang="en-US" altLang="ko-KR" dirty="0"/>
          </a:p>
        </p:txBody>
      </p:sp>
      <p:grpSp>
        <p:nvGrpSpPr>
          <p:cNvPr id="47" name="그룹 46"/>
          <p:cNvGrpSpPr/>
          <p:nvPr/>
        </p:nvGrpSpPr>
        <p:grpSpPr>
          <a:xfrm>
            <a:off x="787078" y="3588152"/>
            <a:ext cx="4630945" cy="2488557"/>
            <a:chOff x="787078" y="3588152"/>
            <a:chExt cx="4630945" cy="2488557"/>
          </a:xfrm>
        </p:grpSpPr>
        <p:sp>
          <p:nvSpPr>
            <p:cNvPr id="46" name="직사각형 45"/>
            <p:cNvSpPr/>
            <p:nvPr/>
          </p:nvSpPr>
          <p:spPr>
            <a:xfrm>
              <a:off x="787078" y="3588152"/>
              <a:ext cx="4630945" cy="2488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endParaRPr lang="ko-KR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926812" y="3900758"/>
              <a:ext cx="4388484" cy="1996890"/>
              <a:chOff x="2375379" y="3819478"/>
              <a:chExt cx="4388484" cy="1996890"/>
            </a:xfrm>
          </p:grpSpPr>
          <p:cxnSp>
            <p:nvCxnSpPr>
              <p:cNvPr id="23" name="직선 연결선 22"/>
              <p:cNvCxnSpPr>
                <a:stCxn id="27" idx="0"/>
              </p:cNvCxnSpPr>
              <p:nvPr/>
            </p:nvCxnSpPr>
            <p:spPr>
              <a:xfrm flipV="1">
                <a:off x="3185379" y="4418737"/>
                <a:ext cx="1045757" cy="85763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직사각형 23"/>
              <p:cNvSpPr/>
              <p:nvPr/>
            </p:nvSpPr>
            <p:spPr>
              <a:xfrm>
                <a:off x="5143863" y="5276368"/>
                <a:ext cx="162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kern="100" dirty="0" smtClean="0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Bird</a:t>
                </a:r>
                <a:endParaRPr lang="ko-KR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3755372" y="3819478"/>
                <a:ext cx="1620000" cy="5992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kern="100" dirty="0" smtClean="0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&lt;&lt;</a:t>
                </a:r>
                <a:r>
                  <a:rPr lang="en-US" kern="100" dirty="0" smtClean="0">
                    <a:solidFill>
                      <a:srgbClr val="000000"/>
                    </a:solidFill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interface&gt;&gt;</a:t>
                </a:r>
                <a:br>
                  <a:rPr lang="en-US" kern="100" dirty="0" smtClean="0">
                    <a:solidFill>
                      <a:srgbClr val="000000"/>
                    </a:solidFill>
                    <a:ea typeface="맑은 고딕" panose="020B0503020000020004" pitchFamily="50" charset="-127"/>
                    <a:cs typeface="Times New Roman" panose="02020603050405020304" pitchFamily="18" charset="0"/>
                  </a:rPr>
                </a:br>
                <a:r>
                  <a:rPr lang="en-US" kern="100" dirty="0" smtClean="0">
                    <a:solidFill>
                      <a:srgbClr val="000000"/>
                    </a:solidFill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Flyable</a:t>
                </a:r>
                <a:endParaRPr lang="ko-KR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375379" y="5276368"/>
                <a:ext cx="162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kern="100" dirty="0" smtClean="0">
                    <a:solidFill>
                      <a:srgbClr val="000000"/>
                    </a:solidFill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Plane</a:t>
                </a:r>
                <a:endParaRPr lang="ko-KR" kern="100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직선 연결선 28"/>
              <p:cNvCxnSpPr>
                <a:stCxn id="24" idx="0"/>
              </p:cNvCxnSpPr>
              <p:nvPr/>
            </p:nvCxnSpPr>
            <p:spPr>
              <a:xfrm flipH="1" flipV="1">
                <a:off x="4908106" y="4418738"/>
                <a:ext cx="1045757" cy="85763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그룹 56"/>
          <p:cNvGrpSpPr/>
          <p:nvPr/>
        </p:nvGrpSpPr>
        <p:grpSpPr>
          <a:xfrm>
            <a:off x="6106790" y="3588152"/>
            <a:ext cx="4630945" cy="2488557"/>
            <a:chOff x="6106790" y="3588152"/>
            <a:chExt cx="4630945" cy="2488557"/>
          </a:xfrm>
        </p:grpSpPr>
        <p:sp>
          <p:nvSpPr>
            <p:cNvPr id="56" name="직사각형 55"/>
            <p:cNvSpPr/>
            <p:nvPr/>
          </p:nvSpPr>
          <p:spPr>
            <a:xfrm>
              <a:off x="6106790" y="3588152"/>
              <a:ext cx="4630945" cy="2488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0"/>
                </a:spcAft>
              </a:pPr>
              <a:endParaRPr lang="ko-KR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6228023" y="3890996"/>
              <a:ext cx="4388484" cy="2006652"/>
              <a:chOff x="6669858" y="1701496"/>
              <a:chExt cx="4388484" cy="200665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8113435" y="2628147"/>
                <a:ext cx="5533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/>
                  <a:t>+fly()</a:t>
                </a:r>
                <a:endParaRPr lang="ko-KR" altLang="en-US" sz="1200" dirty="0"/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6669858" y="2310517"/>
                <a:ext cx="4388484" cy="1397631"/>
                <a:chOff x="2375379" y="4418737"/>
                <a:chExt cx="4388484" cy="1397631"/>
              </a:xfrm>
            </p:grpSpPr>
            <p:cxnSp>
              <p:nvCxnSpPr>
                <p:cNvPr id="33" name="직선 연결선 32"/>
                <p:cNvCxnSpPr>
                  <a:stCxn id="36" idx="0"/>
                </p:cNvCxnSpPr>
                <p:nvPr/>
              </p:nvCxnSpPr>
              <p:spPr>
                <a:xfrm flipV="1">
                  <a:off x="3185379" y="4418737"/>
                  <a:ext cx="1045757" cy="85763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직사각형 33"/>
                <p:cNvSpPr/>
                <p:nvPr/>
              </p:nvSpPr>
              <p:spPr>
                <a:xfrm>
                  <a:off x="5143863" y="5276368"/>
                  <a:ext cx="1620000" cy="54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kern="100" dirty="0" smtClean="0">
                      <a:solidFill>
                        <a:srgbClr val="000000"/>
                      </a:solidFill>
                      <a:effectLst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Bird</a:t>
                  </a:r>
                  <a:endParaRPr lang="ko-KR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2375379" y="5276368"/>
                  <a:ext cx="1620000" cy="54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kern="100" dirty="0" smtClean="0">
                      <a:solidFill>
                        <a:srgbClr val="000000"/>
                      </a:solidFill>
                      <a:effectLst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Plane</a:t>
                  </a:r>
                  <a:endParaRPr lang="ko-KR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7" name="직선 연결선 36"/>
                <p:cNvCxnSpPr>
                  <a:stCxn id="34" idx="0"/>
                </p:cNvCxnSpPr>
                <p:nvPr/>
              </p:nvCxnSpPr>
              <p:spPr>
                <a:xfrm flipH="1" flipV="1">
                  <a:off x="4908106" y="4418738"/>
                  <a:ext cx="1045757" cy="85763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직선 연결선 37"/>
              <p:cNvCxnSpPr/>
              <p:nvPr/>
            </p:nvCxnSpPr>
            <p:spPr>
              <a:xfrm flipH="1" flipV="1">
                <a:off x="8002736" y="2628147"/>
                <a:ext cx="1722727" cy="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8524905" y="2293600"/>
                <a:ext cx="6783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kern="100" dirty="0">
                    <a:solidFill>
                      <a:srgbClr val="000000"/>
                    </a:solidFill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Flyable</a:t>
                </a:r>
                <a:endParaRPr lang="ko-KR" altLang="en-US" sz="1200" dirty="0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8564247" y="1701496"/>
                <a:ext cx="599703" cy="59970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787078" y="321882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032296" y="321882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71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모델링이란</a:t>
            </a:r>
            <a:r>
              <a:rPr lang="en-US" altLang="ko-KR" dirty="0" smtClean="0"/>
              <a:t>? </a:t>
            </a:r>
            <a:endParaRPr lang="en-US" altLang="ko-KR" dirty="0"/>
          </a:p>
          <a:p>
            <a:pPr marL="504000" indent="-252000">
              <a:buFontTx/>
              <a:buChar char="-"/>
            </a:pPr>
            <a:r>
              <a:rPr lang="ko-KR" altLang="en-US" dirty="0" smtClean="0"/>
              <a:t>모델을 제작하는 과정 또는 작업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대표적으로 </a:t>
            </a:r>
            <a:r>
              <a:rPr lang="en-US" altLang="ko-KR" dirty="0" smtClean="0"/>
              <a:t>UML </a:t>
            </a:r>
            <a:r>
              <a:rPr lang="ko-KR" altLang="en-US" dirty="0" smtClean="0"/>
              <a:t>다이어그램을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0">
              <a:buClr>
                <a:srgbClr val="5FCBEF"/>
              </a:buClr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모델이란</a:t>
            </a:r>
            <a:r>
              <a:rPr lang="en-US" altLang="ko-KR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</a:p>
          <a:p>
            <a:pPr marL="504000" lvl="0" indent="-252000">
              <a:buClr>
                <a:srgbClr val="5FCBEF"/>
              </a:buClr>
              <a:buFontTx/>
              <a:buChar char="-"/>
            </a:pPr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복잡한 대상의 핵심 특징만 선별하여 단순화 시킨 것</a:t>
            </a:r>
            <a:endParaRPr lang="en-US" altLang="ko-KR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Clr>
                <a:srgbClr val="5FCBEF"/>
              </a:buClr>
              <a:buNone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829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7"/>
          </a:xfrm>
        </p:spPr>
        <p:txBody>
          <a:bodyPr/>
          <a:lstStyle/>
          <a:p>
            <a:r>
              <a:rPr lang="ko-KR" altLang="en-US" dirty="0" smtClean="0"/>
              <a:t>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marL="432000" indent="-252000">
              <a:buFontTx/>
              <a:buChar char="-"/>
            </a:pPr>
            <a:r>
              <a:rPr lang="ko-KR" altLang="en-US" dirty="0" smtClean="0"/>
              <a:t>개발될 소프트웨어에 대한 이해도 향상</a:t>
            </a:r>
            <a:endParaRPr lang="en-US" altLang="ko-KR" dirty="0" smtClean="0"/>
          </a:p>
          <a:p>
            <a:pPr marL="432000" indent="-252000">
              <a:buFontTx/>
              <a:buChar char="-"/>
            </a:pPr>
            <a:r>
              <a:rPr lang="ko-KR" altLang="en-US" dirty="0" smtClean="0"/>
              <a:t>이해 당사자 간의 의사소통 향상</a:t>
            </a:r>
            <a:endParaRPr lang="en-US" altLang="ko-KR" dirty="0" smtClean="0"/>
          </a:p>
          <a:p>
            <a:pPr marL="432000" indent="-252000">
              <a:buFontTx/>
              <a:buChar char="-"/>
            </a:pPr>
            <a:r>
              <a:rPr lang="ko-KR" altLang="en-US" dirty="0" smtClean="0"/>
              <a:t>유지보수 용이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marL="468000" indent="-252000">
              <a:buFontTx/>
              <a:buChar char="-"/>
            </a:pPr>
            <a:r>
              <a:rPr lang="ko-KR" altLang="en-US" dirty="0" smtClean="0"/>
              <a:t>과도한 문서 작업으로 인한 일정 지연 가능성</a:t>
            </a:r>
            <a:endParaRPr lang="en-US" altLang="ko-KR" dirty="0" smtClean="0"/>
          </a:p>
          <a:p>
            <a:pPr marL="468000" indent="-252000">
              <a:buFontTx/>
              <a:buChar char="-"/>
            </a:pPr>
            <a:r>
              <a:rPr lang="ko-KR" altLang="en-US" dirty="0" smtClean="0"/>
              <a:t>형식적인 산출물로 전략할 가능성</a:t>
            </a:r>
            <a:endParaRPr lang="ko-KR" altLang="en-US" dirty="0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모델 사용의 장</a:t>
            </a:r>
            <a:r>
              <a:rPr lang="en-US" altLang="ko-KR" dirty="0"/>
              <a:t>/</a:t>
            </a:r>
            <a:r>
              <a:rPr lang="ko-KR" altLang="en-US" dirty="0"/>
              <a:t>단점</a:t>
            </a:r>
          </a:p>
        </p:txBody>
      </p:sp>
    </p:spTree>
    <p:extLst>
      <p:ext uri="{BB962C8B-B14F-4D97-AF65-F5344CB8AC3E}">
        <p14:creationId xmlns:p14="http://schemas.microsoft.com/office/powerpoint/2010/main" val="257004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 객체지향 </a:t>
            </a:r>
            <a:r>
              <a:rPr lang="ko-KR" altLang="en-US" dirty="0"/>
              <a:t>모델링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UML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607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6"/>
          </a:xfrm>
        </p:spPr>
        <p:txBody>
          <a:bodyPr/>
          <a:lstStyle/>
          <a:p>
            <a:r>
              <a:rPr lang="en-US" altLang="ko-KR" dirty="0" smtClean="0"/>
              <a:t>UML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78093"/>
              </p:ext>
            </p:extLst>
          </p:nvPr>
        </p:nvGraphicFramePr>
        <p:xfrm>
          <a:off x="677334" y="2054415"/>
          <a:ext cx="8596668" cy="37114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6816"/>
                <a:gridCol w="3324607"/>
                <a:gridCol w="3015245"/>
              </a:tblGrid>
              <a:tr h="2755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분류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44" marR="370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다이어그램 유형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44" marR="370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목적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44" marR="37044" marT="0" marB="0"/>
                </a:tc>
              </a:tr>
              <a:tr h="711140">
                <a:tc rowSpan="4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구조 다이어그램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(structure diagram)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44" marR="3704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클래스 다이어그램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(class diagram)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44" marR="3704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시스템을 구성하는 클래스들 사이의 관계를 표현한다</a:t>
                      </a:r>
                      <a:r>
                        <a:rPr lang="en-US" sz="1800" kern="100" dirty="0">
                          <a:effectLst/>
                        </a:rPr>
                        <a:t>.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44" marR="37044" marT="0" marB="0"/>
                </a:tc>
              </a:tr>
              <a:tr h="55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객체 다이어그램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(object diagram)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44" marR="3704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객체 정보를 보여준다</a:t>
                      </a:r>
                      <a:r>
                        <a:rPr lang="en-US" sz="1800" kern="100" dirty="0">
                          <a:effectLst/>
                        </a:rPr>
                        <a:t>.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44" marR="37044" marT="0" marB="0"/>
                </a:tc>
              </a:tr>
              <a:tr h="7111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복합체 구조 다이어그램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(composite structure diagram)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44" marR="3704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복합 구조의 클래스와 컴포넌트 내부 구조를 표현한다</a:t>
                      </a:r>
                      <a:r>
                        <a:rPr lang="en-US" sz="1800" kern="100" dirty="0">
                          <a:effectLst/>
                        </a:rPr>
                        <a:t>.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44" marR="37044" marT="0" marB="0"/>
                </a:tc>
              </a:tr>
              <a:tr h="1342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배치 다이어그램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(deployment diagram)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44" marR="3704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소프트웨어</a:t>
                      </a:r>
                      <a:r>
                        <a:rPr lang="en-US" sz="1800" kern="100" dirty="0">
                          <a:effectLst/>
                        </a:rPr>
                        <a:t>, </a:t>
                      </a:r>
                      <a:r>
                        <a:rPr lang="ko-KR" sz="1800" kern="100" dirty="0">
                          <a:effectLst/>
                        </a:rPr>
                        <a:t>하드웨어</a:t>
                      </a:r>
                      <a:r>
                        <a:rPr lang="en-US" sz="1800" kern="100" dirty="0">
                          <a:effectLst/>
                        </a:rPr>
                        <a:t>, </a:t>
                      </a:r>
                      <a:r>
                        <a:rPr lang="ko-KR" sz="1800" kern="100" dirty="0">
                          <a:effectLst/>
                        </a:rPr>
                        <a:t>네트워크를 포함한 실행 시스템의 물리 구조를 표현한다</a:t>
                      </a:r>
                      <a:r>
                        <a:rPr lang="en-US" sz="1800" kern="100" dirty="0">
                          <a:effectLst/>
                        </a:rPr>
                        <a:t>.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44" marR="37044" marT="0" marB="0"/>
                </a:tc>
              </a:tr>
            </a:tbl>
          </a:graphicData>
        </a:graphic>
      </p:graphicFrame>
      <p:sp>
        <p:nvSpPr>
          <p:cNvPr id="5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5FCBEF"/>
              </a:buClr>
            </a:pPr>
            <a:r>
              <a:rPr lang="en-US" altLang="ko-KR" dirty="0" smtClean="0"/>
              <a:t>UML </a:t>
            </a:r>
            <a:r>
              <a:rPr lang="ko-KR" altLang="en-US" dirty="0" smtClean="0"/>
              <a:t>다이어그램의 종류</a:t>
            </a:r>
            <a:endParaRPr lang="en-US" altLang="ko-KR" dirty="0" smtClean="0"/>
          </a:p>
          <a:p>
            <a:pPr marL="432000" lvl="0" indent="-252000">
              <a:buClr>
                <a:srgbClr val="5FCBEF"/>
              </a:buClr>
              <a:buFontTx/>
              <a:buChar char="-"/>
            </a:pPr>
            <a:r>
              <a:rPr lang="ko-KR" altLang="en-US" dirty="0" smtClean="0"/>
              <a:t>구조 다이어그램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7063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6"/>
          </a:xfrm>
        </p:spPr>
        <p:txBody>
          <a:bodyPr/>
          <a:lstStyle/>
          <a:p>
            <a:r>
              <a:rPr lang="en-US" altLang="ko-KR" dirty="0" smtClean="0"/>
              <a:t>UML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636341"/>
              </p:ext>
            </p:extLst>
          </p:nvPr>
        </p:nvGraphicFramePr>
        <p:xfrm>
          <a:off x="677334" y="2054415"/>
          <a:ext cx="8600016" cy="35439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6816"/>
                <a:gridCol w="3326400"/>
                <a:gridCol w="3016800"/>
              </a:tblGrid>
              <a:tr h="2656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분류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44" marR="370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다이어그램 유형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44" marR="370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목적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44" marR="37044" marT="0" marB="0"/>
                </a:tc>
              </a:tr>
              <a:tr h="796986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구조 다이어그램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(structure diagram)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44" marR="3704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컴포넌트 다이어그램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(component diagram)</a:t>
                      </a:r>
                      <a:endParaRPr lang="ko-KR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컴포넌트 구조 사이의 관계를 표현한다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4314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패키지 다이어그램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(package diagram)</a:t>
                      </a:r>
                      <a:endParaRPr lang="ko-KR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클래스나 </a:t>
                      </a:r>
                      <a:r>
                        <a:rPr lang="ko-KR" sz="18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유즈</a:t>
                      </a:r>
                      <a:r>
                        <a:rPr lang="ko-KR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케이스 등을 </a:t>
                      </a:r>
                      <a:r>
                        <a:rPr lang="ko-KR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</a:t>
                      </a:r>
                      <a:r>
                        <a:rPr lang="ko-KR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</a:t>
                      </a:r>
                      <a:r>
                        <a:rPr lang="ko-KR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</a:t>
                      </a:r>
                      <a:r>
                        <a:rPr lang="ko-KR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여러 모델 </a:t>
                      </a:r>
                      <a:r>
                        <a:rPr lang="ko-KR" sz="18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요소들을 </a:t>
                      </a:r>
                      <a:r>
                        <a:rPr lang="ko-KR" altLang="en-US" sz="180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</a:t>
                      </a:r>
                      <a:r>
                        <a:rPr lang="ko-KR" sz="1800" kern="1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룹화해 </a:t>
                      </a:r>
                      <a:r>
                        <a:rPr lang="ko-KR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패키지를 구성하고 패키지들 사이의 관계를 표현한다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5FCBEF"/>
              </a:buClr>
            </a:pPr>
            <a:r>
              <a:rPr lang="en-US" altLang="ko-KR" dirty="0" smtClean="0"/>
              <a:t>UML </a:t>
            </a:r>
            <a:r>
              <a:rPr lang="ko-KR" altLang="en-US" dirty="0" smtClean="0"/>
              <a:t>다이어그램의 종류</a:t>
            </a:r>
            <a:endParaRPr lang="en-US" altLang="ko-KR" dirty="0" smtClean="0"/>
          </a:p>
          <a:p>
            <a:pPr marL="432000" lvl="0" indent="-252000">
              <a:buClr>
                <a:srgbClr val="5FCBEF"/>
              </a:buClr>
              <a:buFontTx/>
              <a:buChar char="-"/>
            </a:pPr>
            <a:r>
              <a:rPr lang="ko-KR" altLang="en-US" dirty="0" smtClean="0"/>
              <a:t>구조 다이어그램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4707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766"/>
          </a:xfrm>
        </p:spPr>
        <p:txBody>
          <a:bodyPr/>
          <a:lstStyle/>
          <a:p>
            <a:r>
              <a:rPr lang="en-US" altLang="ko-KR" dirty="0" smtClean="0"/>
              <a:t>UML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027150"/>
              </p:ext>
            </p:extLst>
          </p:nvPr>
        </p:nvGraphicFramePr>
        <p:xfrm>
          <a:off x="677334" y="2054415"/>
          <a:ext cx="8600016" cy="3543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6816"/>
                <a:gridCol w="3326400"/>
                <a:gridCol w="3016800"/>
              </a:tblGrid>
              <a:tr h="2656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분류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44" marR="370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다이어그램 유형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44" marR="37044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목적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44" marR="37044" marT="0" marB="0"/>
                </a:tc>
              </a:tr>
              <a:tr h="796986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ko-K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행위 다이어그램</a:t>
                      </a:r>
                    </a:p>
                    <a:p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(behavior diagram)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7044" marR="37044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활동 다이어그램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(activity diagram)</a:t>
                      </a:r>
                      <a:endParaRPr lang="ko-KR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업무 처리 과정이나 연산이 수행되는 과정을 표현한다</a:t>
                      </a:r>
                      <a:r>
                        <a:rPr lang="en-US" sz="18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8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1215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상태 머신 다이어그램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(state machine diagram)</a:t>
                      </a:r>
                      <a:endParaRPr lang="ko-KR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객체의 생명주기를 표현한다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1215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유즈 케이스 다이어그램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(use case diagram)</a:t>
                      </a:r>
                      <a:endParaRPr lang="ko-KR" sz="18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관점에서 시스템 행위를 표현한다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부제목 2"/>
          <p:cNvSpPr txBox="1">
            <a:spLocks/>
          </p:cNvSpPr>
          <p:nvPr/>
        </p:nvSpPr>
        <p:spPr>
          <a:xfrm>
            <a:off x="677334" y="1420461"/>
            <a:ext cx="8596668" cy="6250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5FCBEF"/>
              </a:buClr>
            </a:pPr>
            <a:r>
              <a:rPr lang="en-US" altLang="ko-KR" dirty="0" smtClean="0"/>
              <a:t>UML </a:t>
            </a:r>
            <a:r>
              <a:rPr lang="ko-KR" altLang="en-US" dirty="0" smtClean="0"/>
              <a:t>다이어그램의 종류</a:t>
            </a:r>
            <a:endParaRPr lang="en-US" altLang="ko-KR" dirty="0" smtClean="0"/>
          </a:p>
          <a:p>
            <a:pPr marL="432000" lvl="0" indent="-252000">
              <a:buClr>
                <a:srgbClr val="5FCBEF"/>
              </a:buClr>
              <a:buFontTx/>
              <a:buChar char="-"/>
            </a:pPr>
            <a:r>
              <a:rPr lang="ko-KR" altLang="en-US" dirty="0" smtClean="0"/>
              <a:t>행위 다이어그램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112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</TotalTime>
  <Words>1363</Words>
  <Application>Microsoft Office PowerPoint</Application>
  <PresentationFormat>와이드스크린</PresentationFormat>
  <Paragraphs>437</Paragraphs>
  <Slides>33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HY그래픽M</vt:lpstr>
      <vt:lpstr>맑은 고딕</vt:lpstr>
      <vt:lpstr>Arial</vt:lpstr>
      <vt:lpstr>Times New Roman</vt:lpstr>
      <vt:lpstr>Trebuchet MS</vt:lpstr>
      <vt:lpstr>Wingdings 3</vt:lpstr>
      <vt:lpstr>패싯</vt:lpstr>
      <vt:lpstr> JAVA     객체지향  디자인 패턴</vt:lpstr>
      <vt:lpstr>목차</vt:lpstr>
      <vt:lpstr>1장 객체지향 모델링</vt:lpstr>
      <vt:lpstr>모델링</vt:lpstr>
      <vt:lpstr>모델링</vt:lpstr>
      <vt:lpstr>1장 객체지향 모델링</vt:lpstr>
      <vt:lpstr>UML</vt:lpstr>
      <vt:lpstr>UML</vt:lpstr>
      <vt:lpstr>UML</vt:lpstr>
      <vt:lpstr>UML</vt:lpstr>
      <vt:lpstr>UML</vt:lpstr>
      <vt:lpstr>UML</vt:lpstr>
      <vt:lpstr>UML</vt:lpstr>
      <vt:lpstr>UML</vt:lpstr>
      <vt:lpstr>UML</vt:lpstr>
      <vt:lpstr>UML</vt:lpstr>
      <vt:lpstr>UML</vt:lpstr>
      <vt:lpstr>UML</vt:lpstr>
      <vt:lpstr>UML</vt:lpstr>
      <vt:lpstr>UML</vt:lpstr>
      <vt:lpstr>UML</vt:lpstr>
      <vt:lpstr>UML</vt:lpstr>
      <vt:lpstr>UML</vt:lpstr>
      <vt:lpstr>UML</vt:lpstr>
      <vt:lpstr>UML</vt:lpstr>
      <vt:lpstr>UML</vt:lpstr>
      <vt:lpstr>UML</vt:lpstr>
      <vt:lpstr>UML</vt:lpstr>
      <vt:lpstr>UML</vt:lpstr>
      <vt:lpstr>UML</vt:lpstr>
      <vt:lpstr>UML</vt:lpstr>
      <vt:lpstr>UML</vt:lpstr>
      <vt:lpstr>UML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 객체지향  디자인 패턴</dc:title>
  <dc:creator>정성진</dc:creator>
  <cp:lastModifiedBy>정성진</cp:lastModifiedBy>
  <cp:revision>133</cp:revision>
  <dcterms:created xsi:type="dcterms:W3CDTF">2018-06-16T02:40:30Z</dcterms:created>
  <dcterms:modified xsi:type="dcterms:W3CDTF">2018-06-18T04:46:13Z</dcterms:modified>
</cp:coreProperties>
</file>