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7" r:id="rId3"/>
    <p:sldId id="272" r:id="rId4"/>
    <p:sldId id="268" r:id="rId5"/>
    <p:sldId id="299" r:id="rId6"/>
    <p:sldId id="300" r:id="rId7"/>
    <p:sldId id="269" r:id="rId8"/>
    <p:sldId id="302" r:id="rId9"/>
    <p:sldId id="271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서두" id="{2DD4E5BE-3D91-4D5C-8193-B310BA6D575D}">
          <p14:sldIdLst>
            <p14:sldId id="256"/>
            <p14:sldId id="267"/>
          </p14:sldIdLst>
        </p14:section>
        <p14:section name="추상화" id="{F1D669CB-86E9-44C7-B696-6515F4C57CCF}">
          <p14:sldIdLst>
            <p14:sldId id="272"/>
            <p14:sldId id="268"/>
            <p14:sldId id="299"/>
          </p14:sldIdLst>
        </p14:section>
        <p14:section name="캡슐화" id="{7B546F46-9350-43B3-919F-737D3D92F9E1}">
          <p14:sldIdLst>
            <p14:sldId id="300"/>
            <p14:sldId id="269"/>
            <p14:sldId id="302"/>
          </p14:sldIdLst>
        </p14:section>
        <p14:section name="일반화 관계" id="{6236990F-8B33-42C5-8740-51E1DE839FBC}">
          <p14:sldIdLst>
            <p14:sldId id="271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다형성" id="{31387B3A-CF34-4C57-B3B0-A4D6B96B9453}">
          <p14:sldIdLst>
            <p14:sldId id="311"/>
            <p14:sldId id="312"/>
            <p14:sldId id="313"/>
            <p14:sldId id="314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성진" initials="정" lastIdx="1" clrIdx="0">
    <p:extLst>
      <p:ext uri="{19B8F6BF-5375-455C-9EA6-DF929625EA0E}">
        <p15:presenceInfo xmlns:p15="http://schemas.microsoft.com/office/powerpoint/2012/main" userId="정성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508" autoAdjust="0"/>
  </p:normalViewPr>
  <p:slideViewPr>
    <p:cSldViewPr snapToGrid="0">
      <p:cViewPr>
        <p:scale>
          <a:sx n="75" d="100"/>
          <a:sy n="75" d="100"/>
        </p:scale>
        <p:origin x="298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8T20:54:08.41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544B2-FF0C-4337-ACB0-D3A483BE0FB5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3A18B-6433-44F1-85F6-447C1C2D4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01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6BD5F-0053-41DC-BECD-9AC54450D5D0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80D00-ADD4-4E6A-BA77-12F0145A4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91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아우디와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벤츠</a:t>
            </a:r>
            <a:r>
              <a:rPr lang="ko-KR" altLang="en-US" dirty="0" smtClean="0"/>
              <a:t> 이 둘을 자동차라는 개념을 사용하여 추상화 하였다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추상화가 없다면 자동차 각각을 구분해야 할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323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06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쪽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위쪽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화살은 하얀색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표시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집합론적인 관점에서 일반화는 상호 배타적인 부분 집합으로 나누는 과정으로 간주할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825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445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51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자동차의 종류가 증가할 때마다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문에 길이가 증가할 것이다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644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348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일반화 관계는 자식 클래스를 외부로부터 은닉하는 캡슐화의 일종이다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화살표 색은 하얀색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578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37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의도는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클래스에 정의된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isEmpty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size, add, remove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자신이 구현하지 않고 그대로 사용하는 것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재사용의 측면으로만 보면 성공적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Stack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클래스와 전혀 관련 없는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클래스에 정의된 수많은 연산이나 속성도 같이 상속받음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오히려 사이드가 더 크다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018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700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51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408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35479" y="1393794"/>
            <a:ext cx="3938523" cy="2657042"/>
          </a:xfrm>
        </p:spPr>
        <p:txBody>
          <a:bodyPr/>
          <a:lstStyle/>
          <a:p>
            <a:pPr algn="l"/>
            <a:r>
              <a:rPr lang="en-US" altLang="ko-KR" dirty="0" smtClean="0"/>
              <a:t> JAVA 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>
                <a:solidFill>
                  <a:schemeClr val="accent5"/>
                </a:solidFill>
              </a:rPr>
              <a:t>객체지향 </a:t>
            </a:r>
            <a:r>
              <a:rPr lang="en-US" altLang="ko-KR" dirty="0" smtClean="0">
                <a:solidFill>
                  <a:schemeClr val="accent5"/>
                </a:solidFill>
              </a:rPr>
              <a:t/>
            </a:r>
            <a:br>
              <a:rPr lang="en-US" altLang="ko-KR" dirty="0" smtClean="0">
                <a:solidFill>
                  <a:schemeClr val="accent5"/>
                </a:solidFill>
              </a:rPr>
            </a:br>
            <a:r>
              <a:rPr lang="ko-KR" altLang="en-US" dirty="0" smtClean="0">
                <a:solidFill>
                  <a:schemeClr val="accent5"/>
                </a:solidFill>
              </a:rPr>
              <a:t>디자인 패턴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장 </a:t>
            </a:r>
            <a:r>
              <a:rPr lang="ko-KR" altLang="en-US" dirty="0" smtClean="0"/>
              <a:t>객체지향 </a:t>
            </a:r>
            <a:r>
              <a:rPr lang="ko-KR" altLang="en-US" dirty="0" smtClean="0"/>
              <a:t>원리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12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ko-KR" altLang="en-US" dirty="0" smtClean="0"/>
              <a:t>일반화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568131"/>
          </a:xfrm>
        </p:spPr>
        <p:txBody>
          <a:bodyPr>
            <a:normAutofit/>
          </a:bodyPr>
          <a:lstStyle/>
          <a:p>
            <a:pPr lvl="0">
              <a:buClr>
                <a:srgbClr val="5FCBEF"/>
              </a:buClr>
            </a:pPr>
            <a:r>
              <a:rPr lang="ko-KR" altLang="en-US" dirty="0" smtClean="0"/>
              <a:t>일반화란</a:t>
            </a:r>
            <a:r>
              <a:rPr lang="en-US" altLang="ko-KR" dirty="0" smtClean="0"/>
              <a:t>?</a:t>
            </a:r>
          </a:p>
          <a:p>
            <a:pPr marL="432000" lvl="0" indent="-252000">
              <a:buClr>
                <a:srgbClr val="5FCBEF"/>
              </a:buClr>
              <a:buFontTx/>
              <a:buChar char="-"/>
            </a:pPr>
            <a:r>
              <a:rPr lang="ko-KR" altLang="en-US" dirty="0" smtClean="0"/>
              <a:t>일반화는 </a:t>
            </a:r>
            <a:r>
              <a:rPr lang="ko-KR" altLang="en-US" dirty="0"/>
              <a:t>또 다른 </a:t>
            </a:r>
            <a:r>
              <a:rPr lang="ko-KR" altLang="en-US" dirty="0" smtClean="0"/>
              <a:t>캡슐화이다</a:t>
            </a:r>
            <a:r>
              <a:rPr lang="en-US" altLang="ko-KR" dirty="0" smtClean="0"/>
              <a:t>.</a:t>
            </a:r>
          </a:p>
          <a:p>
            <a:pPr marL="432000" lvl="0" indent="-252000">
              <a:buClr>
                <a:srgbClr val="5FCBEF"/>
              </a:buClr>
              <a:buFontTx/>
              <a:buChar char="-"/>
            </a:pPr>
            <a:r>
              <a:rPr lang="ko-KR" altLang="en-US" dirty="0" smtClean="0"/>
              <a:t>객체지향 프로그래밍 관점에서는 상속 관계라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5FCBEF"/>
              </a:buClr>
              <a:buNone/>
            </a:pPr>
            <a:r>
              <a:rPr lang="ko-KR" altLang="en-US" dirty="0" smtClean="0"/>
              <a:t>일반화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557020" y="4047896"/>
            <a:ext cx="6824980" cy="2502920"/>
            <a:chOff x="1993900" y="4072638"/>
            <a:chExt cx="5827713" cy="1655697"/>
          </a:xfrm>
        </p:grpSpPr>
        <p:sp>
          <p:nvSpPr>
            <p:cNvPr id="6" name="텍스트 상자 2"/>
            <p:cNvSpPr txBox="1">
              <a:spLocks noChangeArrowheads="1"/>
            </p:cNvSpPr>
            <p:nvPr/>
          </p:nvSpPr>
          <p:spPr bwMode="auto">
            <a:xfrm>
              <a:off x="3122613" y="4445635"/>
              <a:ext cx="835025" cy="317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-</a:t>
              </a:r>
              <a:r>
                <a:rPr lang="ko-KR" sz="12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대리 운전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589213" y="5055235"/>
              <a:ext cx="5232400" cy="673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0"/>
                </a:spcAft>
              </a:pPr>
              <a:r>
                <a:rPr lang="en-US" kern="1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 flipV="1">
              <a:off x="3446463" y="4537710"/>
              <a:ext cx="1447800" cy="671513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6388100" y="5212398"/>
              <a:ext cx="1128713" cy="4270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0"/>
                </a:spcAft>
              </a:pPr>
              <a:r>
                <a:rPr lang="ko-KR" kern="1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벤츠</a:t>
              </a:r>
              <a:endParaRPr lang="ko-KR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882900" y="5210810"/>
              <a:ext cx="1128713" cy="4270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0"/>
                </a:spcAft>
              </a:pPr>
              <a:r>
                <a:rPr lang="en-US" kern="1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BMW</a:t>
              </a:r>
              <a:endParaRPr lang="ko-KR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62488" y="5215573"/>
              <a:ext cx="1127125" cy="4270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0"/>
                </a:spcAft>
              </a:pPr>
              <a:r>
                <a:rPr lang="ko-KR" kern="1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소나타</a:t>
              </a:r>
              <a:endParaRPr lang="ko-KR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662488" y="4113848"/>
              <a:ext cx="1127125" cy="4270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0"/>
                </a:spcAft>
              </a:pPr>
              <a:r>
                <a:rPr lang="ko-KR" kern="1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자동차</a:t>
              </a:r>
              <a:endParaRPr lang="ko-KR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 flipH="1" flipV="1">
              <a:off x="5248275" y="4544060"/>
              <a:ext cx="0" cy="671513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 flipV="1">
              <a:off x="5600700" y="4537710"/>
              <a:ext cx="1336675" cy="67151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1993900" y="4120198"/>
              <a:ext cx="1128713" cy="4270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0"/>
                </a:spcAft>
              </a:pPr>
              <a:r>
                <a:rPr lang="ko-KR" kern="1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사람</a:t>
              </a:r>
              <a:endParaRPr lang="ko-KR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3122613" y="4331335"/>
              <a:ext cx="1536700" cy="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텍스트 상자 2"/>
            <p:cNvSpPr txBox="1">
              <a:spLocks noChangeArrowheads="1"/>
            </p:cNvSpPr>
            <p:nvPr/>
          </p:nvSpPr>
          <p:spPr bwMode="auto">
            <a:xfrm>
              <a:off x="4170363" y="4072638"/>
              <a:ext cx="431800" cy="1873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0..1</a:t>
              </a:r>
              <a:endParaRPr 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8" name="텍스트 상자 2"/>
            <p:cNvSpPr txBox="1">
              <a:spLocks noChangeArrowheads="1"/>
            </p:cNvSpPr>
            <p:nvPr/>
          </p:nvSpPr>
          <p:spPr bwMode="auto">
            <a:xfrm>
              <a:off x="7218363" y="4821937"/>
              <a:ext cx="603250" cy="1744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12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캡슐화</a:t>
              </a:r>
              <a:endParaRPr 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000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ko-KR" altLang="en-US" dirty="0" smtClean="0"/>
              <a:t>일반화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761171"/>
          </a:xfrm>
        </p:spPr>
        <p:txBody>
          <a:bodyPr>
            <a:normAutofit/>
          </a:bodyPr>
          <a:lstStyle/>
          <a:p>
            <a:pPr lvl="0">
              <a:buClr>
                <a:srgbClr val="5FCBEF"/>
              </a:buClr>
            </a:pPr>
            <a:r>
              <a:rPr lang="ko-KR" altLang="en-US" dirty="0" smtClean="0"/>
              <a:t>일반화 관계와 위임</a:t>
            </a:r>
            <a:endParaRPr lang="en-US" altLang="ko-KR" dirty="0" smtClean="0"/>
          </a:p>
          <a:p>
            <a:pPr marL="432000" lvl="0" indent="-252000">
              <a:buClr>
                <a:srgbClr val="5FCBEF"/>
              </a:buClr>
              <a:buFontTx/>
              <a:buChar char="-"/>
            </a:pPr>
            <a:r>
              <a:rPr lang="ko-KR" altLang="en-US" dirty="0" smtClean="0"/>
              <a:t>일반화 관계는 속성이나 기능의 상속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재사용을 위해 존재하지 않는다</a:t>
            </a:r>
            <a:r>
              <a:rPr lang="en-US" altLang="ko-KR" dirty="0" smtClean="0"/>
              <a:t>.</a:t>
            </a:r>
          </a:p>
          <a:p>
            <a:pPr marL="432000" lvl="0" indent="-252000">
              <a:buClr>
                <a:srgbClr val="5FCBEF"/>
              </a:buClr>
              <a:buFontTx/>
              <a:buChar char="-"/>
            </a:pPr>
            <a:r>
              <a:rPr lang="ko-KR" altLang="en-US" dirty="0" smtClean="0"/>
              <a:t>위임을 사용하면 어떤 클래스의 일부 기능만 재사용이 가능하다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5FCBEF"/>
              </a:buClr>
              <a:buNone/>
            </a:pPr>
            <a:r>
              <a:rPr lang="ko-KR" altLang="en-US" dirty="0" smtClean="0"/>
              <a:t>일반화 관계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57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3312160" y="3098800"/>
            <a:ext cx="3911600" cy="32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ko-KR" altLang="en-US" dirty="0" smtClean="0"/>
              <a:t>일반화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604483"/>
          </a:xfrm>
        </p:spPr>
        <p:txBody>
          <a:bodyPr>
            <a:normAutofit/>
          </a:bodyPr>
          <a:lstStyle/>
          <a:p>
            <a:pPr lvl="0">
              <a:buClr>
                <a:srgbClr val="5FCBEF"/>
              </a:buClr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만약 </a:t>
            </a:r>
            <a:r>
              <a:rPr lang="en-US" altLang="ko-KR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ArrayList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이용하여 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Stack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 구현하고 싶다면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5FCBEF"/>
              </a:buClr>
              <a:buNone/>
            </a:pPr>
            <a:r>
              <a:rPr lang="ko-KR" altLang="en-US" dirty="0" smtClean="0"/>
              <a:t>일반화 관계</a:t>
            </a:r>
            <a:endParaRPr lang="en-US" altLang="ko-KR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783089"/>
              </p:ext>
            </p:extLst>
          </p:nvPr>
        </p:nvGraphicFramePr>
        <p:xfrm>
          <a:off x="4577080" y="3356135"/>
          <a:ext cx="1518920" cy="13822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8920"/>
              </a:tblGrid>
              <a:tr h="27644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ArrayList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44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ysClr val="windowText" lastClr="000000"/>
                          </a:solidFill>
                          <a:effectLst/>
                        </a:rPr>
                        <a:t>+isEmpty()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44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ysClr val="windowText" lastClr="000000"/>
                          </a:solidFill>
                          <a:effectLst/>
                        </a:rPr>
                        <a:t>+size()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44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ysClr val="windowText" lastClr="000000"/>
                          </a:solidFill>
                          <a:effectLst/>
                        </a:rPr>
                        <a:t>+add()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44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+remove()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4577080" y="5541485"/>
            <a:ext cx="1518920" cy="584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0"/>
              </a:spcAft>
            </a:pPr>
            <a:r>
              <a:rPr lang="en-US" kern="1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Stack</a:t>
            </a:r>
            <a:endParaRPr lang="ko-KR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27" name="직선 연결선 26"/>
          <p:cNvCxnSpPr>
            <a:stCxn id="26" idx="0"/>
            <a:endCxn id="25" idx="2"/>
          </p:cNvCxnSpPr>
          <p:nvPr/>
        </p:nvCxnSpPr>
        <p:spPr>
          <a:xfrm flipV="1">
            <a:off x="5336540" y="4738370"/>
            <a:ext cx="0" cy="80311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53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ko-KR" altLang="en-US" dirty="0" smtClean="0"/>
              <a:t>일반화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264851"/>
          </a:xfrm>
        </p:spPr>
        <p:txBody>
          <a:bodyPr>
            <a:normAutofit/>
          </a:bodyPr>
          <a:lstStyle/>
          <a:p>
            <a:pPr lvl="0">
              <a:buClr>
                <a:srgbClr val="5FCBEF"/>
              </a:buClr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위임을 사용해 일반화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상속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 대신하는 과정</a:t>
            </a:r>
            <a:endParaRPr lang="en-US" altLang="ko-KR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32000" lvl="0" indent="-252000">
              <a:buClr>
                <a:srgbClr val="5FCBEF"/>
              </a:buClr>
              <a:buAutoNum type="arabicParenR"/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자식 클래스에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부모 클래스의 </a:t>
            </a:r>
            <a:r>
              <a:rPr lang="ko-KR" alt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인스턴스를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참조하는 속성을 만든다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 속성 필드를 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this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 초기화 한다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432000" lvl="0" indent="-252000">
              <a:buClr>
                <a:srgbClr val="5FCBEF"/>
              </a:buClr>
              <a:buAutoNum type="arabicParenR"/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서브 클래스에 정의된 각 </a:t>
            </a:r>
            <a:r>
              <a:rPr lang="ko-KR" alt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메서드에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번에서 만든 위임 속성 필드를 참조하도록 변경한다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432000" lvl="0" indent="-252000">
              <a:buClr>
                <a:srgbClr val="5FCBEF"/>
              </a:buClr>
              <a:buAutoNum type="arabicParenR"/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서브 클래스에서 일반화 관계 선언을 제거하고 위임 속성 필드에 슈퍼 클래스의 객체를 생성해 대입한다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432000" lvl="0" indent="-252000">
              <a:buClr>
                <a:srgbClr val="5FCBEF"/>
              </a:buClr>
              <a:buAutoNum type="arabicParenR"/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서브 클래스에서 사용된 슈퍼 클래스의 </a:t>
            </a:r>
            <a:r>
              <a:rPr lang="ko-KR" alt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메서드에도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위임 </a:t>
            </a:r>
            <a:r>
              <a:rPr lang="ko-KR" alt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메서드를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추가한다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432000" lvl="0" indent="-252000">
              <a:buClr>
                <a:srgbClr val="5FCBEF"/>
              </a:buClr>
              <a:buAutoNum type="arabicParenR"/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컴파일하고 잘 동작하는지 확인한다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0" lvl="0" indent="0">
              <a:buClr>
                <a:srgbClr val="5FCBEF"/>
              </a:buClr>
              <a:buNone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5FCBEF"/>
              </a:buClr>
              <a:buNone/>
            </a:pPr>
            <a:r>
              <a:rPr lang="ko-KR" altLang="en-US" dirty="0" smtClean="0"/>
              <a:t>일반화 관계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120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ko-KR" altLang="en-US" dirty="0" smtClean="0"/>
              <a:t>일반화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704531"/>
          </a:xfrm>
        </p:spPr>
        <p:txBody>
          <a:bodyPr>
            <a:normAutofit/>
          </a:bodyPr>
          <a:lstStyle/>
          <a:p>
            <a:pPr lvl="0">
              <a:buClr>
                <a:srgbClr val="5FCBEF"/>
              </a:buClr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위임을 사용해 일반화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상속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 대신하는 과정</a:t>
            </a:r>
            <a:endParaRPr lang="en-US" altLang="ko-KR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buClr>
                <a:srgbClr val="5FCBEF"/>
              </a:buClr>
              <a:buNone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5FCBEF"/>
              </a:buClr>
              <a:buNone/>
            </a:pPr>
            <a:r>
              <a:rPr lang="ko-KR" altLang="en-US" dirty="0" smtClean="0"/>
              <a:t>일반화 관계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818443"/>
              </p:ext>
            </p:extLst>
          </p:nvPr>
        </p:nvGraphicFramePr>
        <p:xfrm>
          <a:off x="677334" y="3282156"/>
          <a:ext cx="4077546" cy="1892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77546"/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Class </a:t>
                      </a:r>
                      <a:r>
                        <a:rPr lang="en-US" sz="1200" b="0" kern="1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MyStack</a:t>
                      </a: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&lt;String&gt; extends </a:t>
                      </a:r>
                      <a:r>
                        <a:rPr lang="en-US" sz="1200" b="0" kern="1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ArrayList</a:t>
                      </a: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&lt;String&gt;{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public void push(String element){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  add(element);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}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Public String pop(){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  return remove(size() - 1);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}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}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오른쪽 화살표 5"/>
          <p:cNvSpPr/>
          <p:nvPr/>
        </p:nvSpPr>
        <p:spPr>
          <a:xfrm>
            <a:off x="5212080" y="3883120"/>
            <a:ext cx="863600" cy="69088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617904"/>
              </p:ext>
            </p:extLst>
          </p:nvPr>
        </p:nvGraphicFramePr>
        <p:xfrm>
          <a:off x="6532880" y="2512854"/>
          <a:ext cx="4134961" cy="34964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34961"/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public class </a:t>
                      </a:r>
                      <a:r>
                        <a:rPr lang="en-US" sz="1050" kern="100" dirty="0" err="1">
                          <a:solidFill>
                            <a:schemeClr val="tx1"/>
                          </a:solidFill>
                          <a:effectLst/>
                        </a:rPr>
                        <a:t>MyStackDelegation</a:t>
                      </a: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&lt;String&gt;{</a:t>
                      </a:r>
                      <a:endParaRPr lang="ko-KR" sz="105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private </a:t>
                      </a:r>
                      <a:r>
                        <a:rPr lang="en-US" sz="1050" kern="100" dirty="0" err="1">
                          <a:solidFill>
                            <a:schemeClr val="tx1"/>
                          </a:solidFill>
                          <a:effectLst/>
                        </a:rPr>
                        <a:t>ArrayList</a:t>
                      </a: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&lt;String&gt; </a:t>
                      </a:r>
                      <a:r>
                        <a:rPr lang="en-US" sz="1050" kern="100" dirty="0" err="1">
                          <a:solidFill>
                            <a:schemeClr val="tx1"/>
                          </a:solidFill>
                          <a:effectLst/>
                        </a:rPr>
                        <a:t>arList</a:t>
                      </a: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 = new </a:t>
                      </a:r>
                      <a:r>
                        <a:rPr lang="en-US" sz="1050" kern="100" dirty="0" err="1">
                          <a:solidFill>
                            <a:schemeClr val="tx1"/>
                          </a:solidFill>
                          <a:effectLst/>
                        </a:rPr>
                        <a:t>ArrayList</a:t>
                      </a: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&lt;String&gt;();</a:t>
                      </a:r>
                      <a:endParaRPr lang="ko-KR" sz="105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05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public void push(String element){</a:t>
                      </a:r>
                      <a:endParaRPr lang="ko-KR" sz="105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050" kern="100" dirty="0" err="1">
                          <a:solidFill>
                            <a:schemeClr val="tx1"/>
                          </a:solidFill>
                          <a:effectLst/>
                        </a:rPr>
                        <a:t>arList.add</a:t>
                      </a: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(element);</a:t>
                      </a:r>
                      <a:endParaRPr lang="ko-KR" sz="105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ko-KR" sz="105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05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public String pop(){</a:t>
                      </a:r>
                      <a:endParaRPr lang="ko-KR" sz="105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  return </a:t>
                      </a:r>
                      <a:r>
                        <a:rPr lang="en-US" sz="1050" kern="100" dirty="0" err="1">
                          <a:solidFill>
                            <a:schemeClr val="tx1"/>
                          </a:solidFill>
                          <a:effectLst/>
                        </a:rPr>
                        <a:t>arList.remove</a:t>
                      </a: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050" kern="100" dirty="0" err="1">
                          <a:solidFill>
                            <a:schemeClr val="tx1"/>
                          </a:solidFill>
                          <a:effectLst/>
                        </a:rPr>
                        <a:t>arList.size</a:t>
                      </a: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() - 1);</a:t>
                      </a:r>
                      <a:endParaRPr lang="ko-KR" sz="105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ko-KR" sz="105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05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public Boolean </a:t>
                      </a:r>
                      <a:r>
                        <a:rPr lang="en-US" sz="1050" kern="100" dirty="0" err="1">
                          <a:solidFill>
                            <a:schemeClr val="tx1"/>
                          </a:solidFill>
                          <a:effectLst/>
                        </a:rPr>
                        <a:t>isEmpty</a:t>
                      </a: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(){</a:t>
                      </a:r>
                      <a:endParaRPr lang="ko-KR" sz="105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  return </a:t>
                      </a:r>
                      <a:r>
                        <a:rPr lang="en-US" sz="1050" kern="100" dirty="0" err="1">
                          <a:solidFill>
                            <a:schemeClr val="tx1"/>
                          </a:solidFill>
                          <a:effectLst/>
                        </a:rPr>
                        <a:t>arList.isEmpty</a:t>
                      </a: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ko-KR" sz="105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ko-KR" sz="105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05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public </a:t>
                      </a:r>
                      <a:r>
                        <a:rPr lang="en-US" sz="1050" kern="100" dirty="0" err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 size(0{</a:t>
                      </a:r>
                      <a:endParaRPr lang="ko-KR" sz="105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  return </a:t>
                      </a:r>
                      <a:r>
                        <a:rPr lang="en-US" sz="1050" kern="100" dirty="0" err="1">
                          <a:solidFill>
                            <a:schemeClr val="tx1"/>
                          </a:solidFill>
                          <a:effectLst/>
                        </a:rPr>
                        <a:t>arList.size</a:t>
                      </a: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ko-KR" sz="105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ko-KR" sz="105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ko-KR" sz="105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11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ko-KR" altLang="en-US" dirty="0" smtClean="0"/>
              <a:t>일반화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507171"/>
          </a:xfrm>
        </p:spPr>
        <p:txBody>
          <a:bodyPr>
            <a:normAutofit/>
          </a:bodyPr>
          <a:lstStyle/>
          <a:p>
            <a:pPr lvl="0">
              <a:buClr>
                <a:srgbClr val="5FCBEF"/>
              </a:buClr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집합론 관점으로 본 일반화 관계</a:t>
            </a:r>
            <a:endParaRPr lang="en-US" altLang="ko-KR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32000" lvl="0" indent="-252000">
              <a:buClr>
                <a:srgbClr val="5FCBEF"/>
              </a:buClr>
              <a:buFontTx/>
              <a:buChar char="-"/>
            </a:pPr>
            <a:r>
              <a:rPr lang="ko-KR" altLang="ko-KR" dirty="0" smtClean="0"/>
              <a:t>부모 </a:t>
            </a:r>
            <a:r>
              <a:rPr lang="ko-KR" altLang="ko-KR" dirty="0"/>
              <a:t>클래스 </a:t>
            </a:r>
            <a:r>
              <a:rPr lang="en-US" altLang="ko-KR" dirty="0"/>
              <a:t>A</a:t>
            </a:r>
            <a:r>
              <a:rPr lang="ko-KR" altLang="ko-KR" dirty="0"/>
              <a:t>는 전체 집합 </a:t>
            </a:r>
            <a:r>
              <a:rPr lang="en-US" altLang="ko-KR" dirty="0"/>
              <a:t>A</a:t>
            </a:r>
            <a:r>
              <a:rPr lang="ko-KR" altLang="ko-KR" dirty="0"/>
              <a:t>에 해당하고 그 부분 집합 </a:t>
            </a:r>
            <a:r>
              <a:rPr lang="en-US" altLang="ko-KR" dirty="0"/>
              <a:t>A1, A2, A3</a:t>
            </a:r>
            <a:r>
              <a:rPr lang="ko-KR" altLang="ko-KR" dirty="0"/>
              <a:t>는 각각 </a:t>
            </a:r>
            <a:r>
              <a:rPr lang="en-US" altLang="ko-KR" dirty="0"/>
              <a:t>A</a:t>
            </a:r>
            <a:r>
              <a:rPr lang="ko-KR" altLang="ko-KR" dirty="0"/>
              <a:t>의 자식 클래스에 해당한다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432000" lvl="0" indent="-252000">
              <a:buClr>
                <a:srgbClr val="5FCBEF"/>
              </a:buClr>
              <a:buFontTx/>
              <a:buChar char="-"/>
            </a:pPr>
            <a:r>
              <a:rPr lang="ko-KR" altLang="ko-KR" dirty="0" smtClean="0"/>
              <a:t>이때 </a:t>
            </a:r>
            <a:r>
              <a:rPr lang="ko-KR" altLang="ko-KR" dirty="0"/>
              <a:t>다음 관계가 </a:t>
            </a:r>
            <a:r>
              <a:rPr lang="ko-KR" altLang="ko-KR" dirty="0" smtClean="0"/>
              <a:t>성립되어야</a:t>
            </a:r>
            <a:r>
              <a:rPr lang="en-US" altLang="ko-KR" dirty="0" smtClean="0"/>
              <a:t> </a:t>
            </a:r>
            <a:r>
              <a:rPr lang="ko-KR" altLang="ko-KR" dirty="0" smtClean="0"/>
              <a:t>한다</a:t>
            </a:r>
            <a:r>
              <a:rPr lang="en-US" altLang="ko-KR" dirty="0" smtClean="0"/>
              <a:t>.</a:t>
            </a:r>
          </a:p>
          <a:p>
            <a:pPr marL="0" lvl="0" indent="0">
              <a:buClr>
                <a:srgbClr val="5FCBEF"/>
              </a:buClr>
              <a:buNone/>
            </a:pPr>
            <a:endParaRPr lang="en-US" altLang="ko-KR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buClr>
                <a:srgbClr val="5FCBEF"/>
              </a:buClr>
              <a:buNone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5FCBEF"/>
              </a:buClr>
              <a:buNone/>
            </a:pPr>
            <a:r>
              <a:rPr lang="ko-KR" altLang="en-US" dirty="0" smtClean="0"/>
              <a:t>일반화 관계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100879"/>
              </p:ext>
            </p:extLst>
          </p:nvPr>
        </p:nvGraphicFramePr>
        <p:xfrm>
          <a:off x="3244340" y="4257040"/>
          <a:ext cx="3462655" cy="1178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62655"/>
              </a:tblGrid>
              <a:tr h="1178560">
                <a:tc>
                  <a:txBody>
                    <a:bodyPr/>
                    <a:lstStyle/>
                    <a:p>
                      <a:pPr marL="342900" lvl="0" indent="-342900"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altLang="ko-KR" sz="18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 = A1 ∪ A2 ∪ A3</a:t>
                      </a:r>
                      <a:endParaRPr lang="ko-KR" altLang="ko-KR" sz="180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altLang="ko-KR" sz="18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A1 ∩ A2 ∩ A3 = ø</a:t>
                      </a:r>
                      <a:endParaRPr lang="ko-KR" altLang="ko-KR" sz="18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9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ko-KR" altLang="en-US" dirty="0" smtClean="0"/>
              <a:t>일반화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507171"/>
          </a:xfrm>
        </p:spPr>
        <p:txBody>
          <a:bodyPr>
            <a:normAutofit/>
          </a:bodyPr>
          <a:lstStyle/>
          <a:p>
            <a:pPr lvl="0">
              <a:buClr>
                <a:srgbClr val="5FCBEF"/>
              </a:buClr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일반화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관계에서 제약 조건</a:t>
            </a:r>
            <a:endParaRPr lang="en-US" altLang="ko-KR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32000" lvl="0" indent="-252000">
              <a:buClr>
                <a:srgbClr val="5FCBEF"/>
              </a:buClr>
              <a:buFontTx/>
              <a:buChar char="-"/>
            </a:pPr>
            <a:r>
              <a:rPr lang="en-US" altLang="ko-KR" dirty="0" smtClean="0"/>
              <a:t>{disjoint}</a:t>
            </a:r>
            <a:r>
              <a:rPr lang="ko-KR" altLang="en-US" dirty="0" smtClean="0"/>
              <a:t>는 자식 클래스 객체가 동시에 두 클래스에 속할 수 없다는 의미</a:t>
            </a:r>
            <a:endParaRPr lang="en-US" altLang="ko-KR" dirty="0" smtClean="0"/>
          </a:p>
          <a:p>
            <a:pPr marL="432000" lvl="0" indent="-252000">
              <a:buClr>
                <a:srgbClr val="5FCBEF"/>
              </a:buClr>
              <a:buFontTx/>
              <a:buChar char="-"/>
            </a:pPr>
            <a:r>
              <a:rPr lang="en-US" altLang="ko-KR" dirty="0" smtClean="0"/>
              <a:t>{complete}</a:t>
            </a:r>
            <a:r>
              <a:rPr lang="ko-KR" altLang="en-US" dirty="0" smtClean="0"/>
              <a:t>는 자식 클래스의 객체에 해당하는 부모 클래스의 객체와 부모 클래스의 객체에 해당하는 자식 클래스의 객체가 하나만 존재한다는 의미</a:t>
            </a:r>
            <a:endParaRPr lang="en-US" altLang="ko-KR" dirty="0" smtClean="0"/>
          </a:p>
          <a:p>
            <a:pPr marL="0" lvl="0" indent="0">
              <a:buClr>
                <a:srgbClr val="5FCBEF"/>
              </a:buClr>
              <a:buNone/>
            </a:pPr>
            <a:endParaRPr lang="en-US" altLang="ko-KR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buClr>
                <a:srgbClr val="5FCBEF"/>
              </a:buClr>
              <a:buNone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5FCBEF"/>
              </a:buClr>
              <a:buNone/>
            </a:pPr>
            <a:r>
              <a:rPr lang="ko-KR" altLang="en-US" dirty="0" smtClean="0"/>
              <a:t>일반화 관계</a:t>
            </a:r>
            <a:endParaRPr lang="en-US" altLang="ko-KR" dirty="0"/>
          </a:p>
        </p:txBody>
      </p:sp>
      <p:grpSp>
        <p:nvGrpSpPr>
          <p:cNvPr id="30" name="그룹 29"/>
          <p:cNvGrpSpPr/>
          <p:nvPr/>
        </p:nvGrpSpPr>
        <p:grpSpPr>
          <a:xfrm>
            <a:off x="2342468" y="4348958"/>
            <a:ext cx="5351943" cy="1705130"/>
            <a:chOff x="2342468" y="4348958"/>
            <a:chExt cx="5351943" cy="1705130"/>
          </a:xfrm>
        </p:grpSpPr>
        <p:sp>
          <p:nvSpPr>
            <p:cNvPr id="7" name="텍스트 상자 2"/>
            <p:cNvSpPr txBox="1">
              <a:spLocks noChangeArrowheads="1"/>
            </p:cNvSpPr>
            <p:nvPr/>
          </p:nvSpPr>
          <p:spPr bwMode="auto">
            <a:xfrm>
              <a:off x="5842559" y="4663918"/>
              <a:ext cx="1532572" cy="286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{disjoint, complete}</a:t>
              </a:r>
              <a:endParaRPr 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65668" y="5627051"/>
              <a:ext cx="1620000" cy="4270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0"/>
                </a:spcAft>
              </a:pPr>
              <a:r>
                <a:rPr lang="en-US" kern="1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A2</a:t>
              </a:r>
              <a:endParaRPr lang="ko-KR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0" name="직선 연결선 9"/>
            <p:cNvCxnSpPr>
              <a:stCxn id="21" idx="0"/>
            </p:cNvCxnSpPr>
            <p:nvPr/>
          </p:nvCxnSpPr>
          <p:spPr>
            <a:xfrm flipH="1" flipV="1">
              <a:off x="5176838" y="4786630"/>
              <a:ext cx="1707573" cy="840421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24" idx="0"/>
            </p:cNvCxnSpPr>
            <p:nvPr/>
          </p:nvCxnSpPr>
          <p:spPr>
            <a:xfrm flipV="1">
              <a:off x="3152468" y="4786630"/>
              <a:ext cx="1617970" cy="840421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V="1">
              <a:off x="3894138" y="5059680"/>
              <a:ext cx="217805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8" idx="0"/>
              <a:endCxn id="26" idx="2"/>
            </p:cNvCxnSpPr>
            <p:nvPr/>
          </p:nvCxnSpPr>
          <p:spPr>
            <a:xfrm flipV="1">
              <a:off x="4975668" y="4775995"/>
              <a:ext cx="0" cy="851056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6074411" y="5627051"/>
              <a:ext cx="1620000" cy="4270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0"/>
                </a:spcAft>
              </a:pPr>
              <a:r>
                <a:rPr lang="en-US" kern="100" dirty="0" smtClean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A3</a:t>
              </a:r>
              <a:endParaRPr lang="ko-KR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342468" y="5627051"/>
              <a:ext cx="1620000" cy="4270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0"/>
                </a:spcAft>
              </a:pPr>
              <a:r>
                <a:rPr lang="en-US" kern="100" dirty="0" smtClean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A1</a:t>
              </a:r>
              <a:endParaRPr lang="ko-KR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165668" y="4348958"/>
              <a:ext cx="1620000" cy="4270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0"/>
                </a:spcAft>
              </a:pPr>
              <a:r>
                <a:rPr lang="en-US" kern="100" dirty="0" smtClean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331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ko-KR" altLang="en-US" dirty="0" smtClean="0"/>
              <a:t>일반화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452276"/>
          </a:xfrm>
        </p:spPr>
        <p:txBody>
          <a:bodyPr>
            <a:normAutofit/>
          </a:bodyPr>
          <a:lstStyle/>
          <a:p>
            <a:pPr lvl="0">
              <a:buClr>
                <a:srgbClr val="5FCBEF"/>
              </a:buClr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집합론을 통한 연관 관계의 일반화</a:t>
            </a:r>
            <a:endParaRPr lang="en-US" altLang="ko-KR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buClr>
                <a:srgbClr val="5FCBEF"/>
              </a:buClr>
              <a:buNone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5FCBEF"/>
              </a:buClr>
              <a:buNone/>
            </a:pPr>
            <a:r>
              <a:rPr lang="ko-KR" altLang="en-US" dirty="0" smtClean="0"/>
              <a:t>일반화 관계</a:t>
            </a:r>
            <a:endParaRPr lang="en-US" altLang="ko-KR" dirty="0"/>
          </a:p>
        </p:txBody>
      </p:sp>
      <p:grpSp>
        <p:nvGrpSpPr>
          <p:cNvPr id="38" name="그룹 37"/>
          <p:cNvGrpSpPr/>
          <p:nvPr/>
        </p:nvGrpSpPr>
        <p:grpSpPr>
          <a:xfrm>
            <a:off x="93345" y="2854960"/>
            <a:ext cx="5648960" cy="3464560"/>
            <a:chOff x="0" y="2763520"/>
            <a:chExt cx="5811520" cy="3724152"/>
          </a:xfrm>
        </p:grpSpPr>
        <p:sp>
          <p:nvSpPr>
            <p:cNvPr id="16" name="직사각형 15"/>
            <p:cNvSpPr/>
            <p:nvPr/>
          </p:nvSpPr>
          <p:spPr>
            <a:xfrm>
              <a:off x="1931612" y="3032544"/>
              <a:ext cx="162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0"/>
                </a:spcAft>
              </a:pPr>
              <a:r>
                <a:rPr lang="en-US" kern="1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Member</a:t>
              </a:r>
              <a:endParaRPr lang="ko-KR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551612" y="4247390"/>
              <a:ext cx="2014855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0"/>
                </a:spcAft>
              </a:pPr>
              <a:r>
                <a:rPr lang="en-US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Ordinary Member</a:t>
              </a:r>
              <a:endParaRPr lang="ko-KR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8" name="직선 연결선 17"/>
            <p:cNvCxnSpPr>
              <a:stCxn id="17" idx="0"/>
            </p:cNvCxnSpPr>
            <p:nvPr/>
          </p:nvCxnSpPr>
          <p:spPr>
            <a:xfrm flipH="1" flipV="1">
              <a:off x="3037840" y="3572544"/>
              <a:ext cx="1521200" cy="674846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28" idx="0"/>
            </p:cNvCxnSpPr>
            <p:nvPr/>
          </p:nvCxnSpPr>
          <p:spPr>
            <a:xfrm flipV="1">
              <a:off x="1065444" y="3572544"/>
              <a:ext cx="1288818" cy="755684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1931612" y="5652328"/>
              <a:ext cx="162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0"/>
                </a:spcAft>
              </a:pPr>
              <a:r>
                <a:rPr lang="en-US" kern="1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Item</a:t>
              </a:r>
              <a:endParaRPr lang="ko-KR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22" name="직선 연결선 21"/>
            <p:cNvCxnSpPr>
              <a:stCxn id="28" idx="2"/>
            </p:cNvCxnSpPr>
            <p:nvPr/>
          </p:nvCxnSpPr>
          <p:spPr>
            <a:xfrm>
              <a:off x="1065444" y="4868228"/>
              <a:ext cx="1452705" cy="780347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17" idx="2"/>
            </p:cNvCxnSpPr>
            <p:nvPr/>
          </p:nvCxnSpPr>
          <p:spPr>
            <a:xfrm flipH="1">
              <a:off x="3127750" y="4787390"/>
              <a:ext cx="1431290" cy="861185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텍스트 상자 2"/>
            <p:cNvSpPr txBox="1">
              <a:spLocks noChangeArrowheads="1"/>
            </p:cNvSpPr>
            <p:nvPr/>
          </p:nvSpPr>
          <p:spPr bwMode="auto">
            <a:xfrm>
              <a:off x="3713839" y="5424488"/>
              <a:ext cx="406400" cy="317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kern="1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0..*</a:t>
              </a:r>
              <a:endParaRPr 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7" name="텍스트 상자 2"/>
            <p:cNvSpPr txBox="1">
              <a:spLocks noChangeArrowheads="1"/>
            </p:cNvSpPr>
            <p:nvPr/>
          </p:nvSpPr>
          <p:spPr bwMode="auto">
            <a:xfrm>
              <a:off x="1362985" y="5424488"/>
              <a:ext cx="406400" cy="317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0..*</a:t>
              </a:r>
              <a:endParaRPr 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98827" y="4328228"/>
              <a:ext cx="1733233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0"/>
                </a:spcAft>
              </a:pPr>
              <a:r>
                <a:rPr lang="en-US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VIP Member</a:t>
              </a:r>
              <a:endParaRPr lang="ko-KR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0" y="2763520"/>
              <a:ext cx="5811520" cy="3724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Rectangle 45"/>
          <p:cNvSpPr>
            <a:spLocks noChangeArrowheads="1"/>
          </p:cNvSpPr>
          <p:nvPr/>
        </p:nvSpPr>
        <p:spPr bwMode="auto">
          <a:xfrm>
            <a:off x="677863" y="4013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" name="Rectangle 47"/>
          <p:cNvSpPr>
            <a:spLocks noChangeArrowheads="1"/>
          </p:cNvSpPr>
          <p:nvPr/>
        </p:nvSpPr>
        <p:spPr bwMode="auto">
          <a:xfrm>
            <a:off x="677863" y="4470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" name="Rectangle 50"/>
          <p:cNvSpPr>
            <a:spLocks noChangeArrowheads="1"/>
          </p:cNvSpPr>
          <p:nvPr/>
        </p:nvSpPr>
        <p:spPr bwMode="auto">
          <a:xfrm>
            <a:off x="677863" y="4470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4" name="Rectangle 53"/>
          <p:cNvSpPr>
            <a:spLocks noChangeArrowheads="1"/>
          </p:cNvSpPr>
          <p:nvPr/>
        </p:nvSpPr>
        <p:spPr bwMode="auto">
          <a:xfrm>
            <a:off x="677863" y="4470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kumimoji="0" lang="en-US" altLang="ko-K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kumimoji="0" lang="en-US" altLang="ko-K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6022832" y="2854960"/>
            <a:ext cx="6006608" cy="3464560"/>
            <a:chOff x="6022832" y="2854960"/>
            <a:chExt cx="6006608" cy="3464560"/>
          </a:xfrm>
        </p:grpSpPr>
        <p:grpSp>
          <p:nvGrpSpPr>
            <p:cNvPr id="72" name="그룹 71"/>
            <p:cNvGrpSpPr/>
            <p:nvPr/>
          </p:nvGrpSpPr>
          <p:grpSpPr>
            <a:xfrm>
              <a:off x="6193428" y="3487317"/>
              <a:ext cx="5586736" cy="2199845"/>
              <a:chOff x="6433731" y="3993100"/>
              <a:chExt cx="5586736" cy="2199845"/>
            </a:xfrm>
          </p:grpSpPr>
          <p:sp>
            <p:nvSpPr>
              <p:cNvPr id="53" name="직사각형 266"/>
              <p:cNvSpPr>
                <a:spLocks noChangeArrowheads="1"/>
              </p:cNvSpPr>
              <p:nvPr/>
            </p:nvSpPr>
            <p:spPr bwMode="auto">
              <a:xfrm>
                <a:off x="7592781" y="4100387"/>
                <a:ext cx="1620000" cy="5400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kern="100" dirty="0">
                    <a:solidFill>
                      <a:srgbClr val="000000"/>
                    </a:solidFill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Member</a:t>
                </a:r>
              </a:p>
            </p:txBody>
          </p:sp>
          <p:sp>
            <p:nvSpPr>
              <p:cNvPr id="54" name="직사각형 270"/>
              <p:cNvSpPr>
                <a:spLocks noChangeArrowheads="1"/>
              </p:cNvSpPr>
              <p:nvPr/>
            </p:nvSpPr>
            <p:spPr bwMode="auto">
              <a:xfrm>
                <a:off x="8863731" y="5647055"/>
                <a:ext cx="1958400" cy="5400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kern="100" dirty="0">
                    <a:solidFill>
                      <a:srgbClr val="000000"/>
                    </a:solidFill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Ordinary Member</a:t>
                </a:r>
              </a:p>
            </p:txBody>
          </p:sp>
          <p:cxnSp>
            <p:nvCxnSpPr>
              <p:cNvPr id="55" name="직선 연결선 54"/>
              <p:cNvCxnSpPr>
                <a:stCxn id="54" idx="0"/>
              </p:cNvCxnSpPr>
              <p:nvPr/>
            </p:nvCxnSpPr>
            <p:spPr>
              <a:xfrm flipH="1" flipV="1">
                <a:off x="8741406" y="4654607"/>
                <a:ext cx="1101525" cy="99244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>
                <a:stCxn id="60" idx="0"/>
              </p:cNvCxnSpPr>
              <p:nvPr/>
            </p:nvCxnSpPr>
            <p:spPr>
              <a:xfrm flipV="1">
                <a:off x="7243731" y="4640388"/>
                <a:ext cx="932325" cy="101255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직사각형 275"/>
              <p:cNvSpPr>
                <a:spLocks noChangeArrowheads="1"/>
              </p:cNvSpPr>
              <p:nvPr/>
            </p:nvSpPr>
            <p:spPr bwMode="auto">
              <a:xfrm>
                <a:off x="10400467" y="4083996"/>
                <a:ext cx="1620000" cy="5400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R="0" lvl="0" indent="0" algn="ctr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kern="100" dirty="0">
                    <a:solidFill>
                      <a:srgbClr val="000000"/>
                    </a:solidFill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Item</a:t>
                </a:r>
              </a:p>
            </p:txBody>
          </p:sp>
          <p:cxnSp>
            <p:nvCxnSpPr>
              <p:cNvPr id="58" name="직선 연결선 57"/>
              <p:cNvCxnSpPr>
                <a:stCxn id="53" idx="3"/>
                <a:endCxn id="57" idx="1"/>
              </p:cNvCxnSpPr>
              <p:nvPr/>
            </p:nvCxnSpPr>
            <p:spPr>
              <a:xfrm flipV="1">
                <a:off x="9212781" y="4353996"/>
                <a:ext cx="1187686" cy="1639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텍스트 상자 2"/>
              <p:cNvSpPr txBox="1">
                <a:spLocks noChangeArrowheads="1"/>
              </p:cNvSpPr>
              <p:nvPr/>
            </p:nvSpPr>
            <p:spPr bwMode="auto">
              <a:xfrm>
                <a:off x="9910459" y="3993100"/>
                <a:ext cx="406400" cy="317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0..*</a:t>
                </a:r>
                <a:endParaRPr kumimoji="0" lang="en-US" altLang="ko-KR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0" name="직사각형 269"/>
              <p:cNvSpPr>
                <a:spLocks noChangeArrowheads="1"/>
              </p:cNvSpPr>
              <p:nvPr/>
            </p:nvSpPr>
            <p:spPr bwMode="auto">
              <a:xfrm>
                <a:off x="6433731" y="5652945"/>
                <a:ext cx="1620000" cy="5400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kern="100" dirty="0">
                    <a:solidFill>
                      <a:srgbClr val="000000"/>
                    </a:solidFill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VIP Member</a:t>
                </a:r>
              </a:p>
            </p:txBody>
          </p:sp>
        </p:grpSp>
        <p:sp>
          <p:nvSpPr>
            <p:cNvPr id="73" name="직사각형 72"/>
            <p:cNvSpPr/>
            <p:nvPr/>
          </p:nvSpPr>
          <p:spPr>
            <a:xfrm>
              <a:off x="6022832" y="2854960"/>
              <a:ext cx="6006608" cy="34645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오른쪽 화살표 74"/>
          <p:cNvSpPr/>
          <p:nvPr/>
        </p:nvSpPr>
        <p:spPr>
          <a:xfrm>
            <a:off x="5406355" y="4091016"/>
            <a:ext cx="1137920" cy="9924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90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장 객체지향 </a:t>
            </a:r>
            <a:r>
              <a:rPr lang="ko-KR" altLang="en-US" dirty="0" smtClean="0"/>
              <a:t>원리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27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596668" cy="1131251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r>
              <a:rPr lang="ko-KR" altLang="en-US" dirty="0" err="1" smtClean="0"/>
              <a:t>이란</a:t>
            </a:r>
            <a:r>
              <a:rPr lang="en-US" altLang="ko-KR" dirty="0" smtClean="0"/>
              <a:t>?</a:t>
            </a:r>
            <a:endParaRPr lang="en-US" altLang="ko-KR" dirty="0" smtClean="0"/>
          </a:p>
          <a:p>
            <a:pPr marL="432000" indent="-252000">
              <a:buFontTx/>
              <a:buChar char="-"/>
            </a:pPr>
            <a:r>
              <a:rPr lang="ko-KR" altLang="ko-KR" dirty="0"/>
              <a:t>서로 다른 클래스의 객체가 같은 메시지를 받았을 때 각자의 방식으로 동작하는 능력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추상화</a:t>
            </a:r>
            <a:endParaRPr lang="en-US" altLang="ko-KR" dirty="0" smtClean="0"/>
          </a:p>
          <a:p>
            <a:r>
              <a:rPr lang="ko-KR" altLang="en-US" dirty="0" smtClean="0"/>
              <a:t>캡슐화</a:t>
            </a:r>
            <a:endParaRPr lang="en-US" altLang="ko-KR" dirty="0" smtClean="0"/>
          </a:p>
          <a:p>
            <a:r>
              <a:rPr lang="ko-KR" altLang="en-US" dirty="0" smtClean="0"/>
              <a:t>일반화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39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846771"/>
          </a:xfrm>
        </p:spPr>
        <p:txBody>
          <a:bodyPr>
            <a:normAutofit/>
          </a:bodyPr>
          <a:lstStyle/>
          <a:p>
            <a:pPr lvl="0">
              <a:buClr>
                <a:srgbClr val="5FCBEF"/>
              </a:buClr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애완 동물 세 마리의 울음 소리를 호출하는 코드</a:t>
            </a:r>
            <a:endParaRPr lang="en-US" altLang="ko-KR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32000" lvl="0" indent="-252000">
              <a:buClr>
                <a:srgbClr val="5FCBEF"/>
              </a:buClr>
              <a:buFontTx/>
              <a:buChar char="-"/>
            </a:pPr>
            <a:r>
              <a:rPr lang="ko-KR" altLang="en-US" dirty="0" err="1" smtClean="0"/>
              <a:t>다형성을</a:t>
            </a:r>
            <a:r>
              <a:rPr lang="ko-KR" altLang="en-US" dirty="0" smtClean="0"/>
              <a:t> 사용하지 않는 코드</a:t>
            </a:r>
            <a:endParaRPr lang="en-US" altLang="ko-KR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5FCBEF"/>
              </a:buClr>
              <a:buNone/>
            </a:pPr>
            <a:r>
              <a:rPr lang="ko-KR" altLang="en-US" dirty="0" err="1" smtClean="0"/>
              <a:t>다형성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413899"/>
              </p:ext>
            </p:extLst>
          </p:nvPr>
        </p:nvGraphicFramePr>
        <p:xfrm>
          <a:off x="6162617" y="2672080"/>
          <a:ext cx="3111385" cy="3995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1385"/>
              </a:tblGrid>
              <a:tr h="388143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class </a:t>
                      </a: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Dog{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public void bark(){…}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}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class Cat{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public void meow(){…}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}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class Parrot{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public void sing(){…}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}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public class Main{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public static void main(String[] </a:t>
                      </a:r>
                      <a:r>
                        <a:rPr lang="en-US" sz="1200" b="0" kern="1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args</a:t>
                      </a: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){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  Dog d = new Dog();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  Cat c = new Cat();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  Parrot p = new Parrot();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  </a:t>
                      </a:r>
                      <a:r>
                        <a:rPr lang="en-US" sz="1200" b="0" kern="1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d.bark</a:t>
                      </a: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();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  </a:t>
                      </a:r>
                      <a:r>
                        <a:rPr lang="en-US" sz="1200" b="0" kern="1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c.meow</a:t>
                      </a: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();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  </a:t>
                      </a:r>
                      <a:r>
                        <a:rPr lang="en-US" sz="1200" b="0" kern="1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p.sing</a:t>
                      </a: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();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}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}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02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846771"/>
          </a:xfrm>
        </p:spPr>
        <p:txBody>
          <a:bodyPr>
            <a:normAutofit/>
          </a:bodyPr>
          <a:lstStyle/>
          <a:p>
            <a:pPr lvl="0">
              <a:buClr>
                <a:srgbClr val="5FCBEF"/>
              </a:buClr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애완 동물 세 마리의 울음 소리를 호출하는 코드</a:t>
            </a:r>
            <a:endParaRPr lang="en-US" altLang="ko-KR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32000" lvl="0" indent="-252000">
              <a:buClr>
                <a:srgbClr val="5FCBEF"/>
              </a:buClr>
              <a:buFontTx/>
              <a:buChar char="-"/>
            </a:pPr>
            <a:r>
              <a:rPr lang="ko-KR" altLang="en-US" dirty="0" err="1" smtClean="0"/>
              <a:t>다형성을</a:t>
            </a:r>
            <a:r>
              <a:rPr lang="ko-KR" altLang="en-US" dirty="0" smtClean="0"/>
              <a:t> 사용한 코드</a:t>
            </a:r>
            <a:endParaRPr lang="en-US" altLang="ko-KR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5FCBEF"/>
              </a:buClr>
              <a:buNone/>
            </a:pPr>
            <a:r>
              <a:rPr lang="ko-KR" altLang="en-US" dirty="0" err="1" smtClean="0"/>
              <a:t>다형성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22839"/>
              </p:ext>
            </p:extLst>
          </p:nvPr>
        </p:nvGraphicFramePr>
        <p:xfrm>
          <a:off x="6243897" y="1732978"/>
          <a:ext cx="3672263" cy="4819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72263"/>
              </a:tblGrid>
              <a:tr h="388143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abstract class Pet{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 public abstract void talk();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}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class Dog extends Pet{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 public void talk(){…};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}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class Cat extends Pet{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 public void talk(){…};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}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class Parrot extends Pet{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 public void talk(){…};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}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public class Main{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 public static void </a:t>
                      </a:r>
                      <a:r>
                        <a:rPr lang="en-US" sz="1200" b="0" kern="100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groupTalk</a:t>
                      </a: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(Pet[] p){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   for(</a:t>
                      </a:r>
                      <a:r>
                        <a:rPr lang="en-US" sz="1200" b="0" kern="100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int</a:t>
                      </a: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200" b="0" kern="100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i</a:t>
                      </a: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=0; </a:t>
                      </a:r>
                      <a:r>
                        <a:rPr lang="en-US" sz="1200" b="0" kern="100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i</a:t>
                      </a: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&lt;3; </a:t>
                      </a:r>
                      <a:r>
                        <a:rPr lang="en-US" sz="1200" b="0" kern="100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i</a:t>
                      </a: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++){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     </a:t>
                      </a:r>
                      <a:r>
                        <a:rPr lang="en-US" sz="1200" b="0" kern="100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p.talk</a:t>
                      </a: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();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   }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 }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 public static void main(String[] </a:t>
                      </a:r>
                      <a:r>
                        <a:rPr lang="en-US" sz="1200" b="0" kern="100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args</a:t>
                      </a: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){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   Pet[] p = {new Cat(), new Dog(), new Parrot()};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   </a:t>
                      </a:r>
                      <a:r>
                        <a:rPr lang="en-US" sz="1200" b="0" kern="100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groupTalk</a:t>
                      </a: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(p);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 }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}</a:t>
                      </a:r>
                    </a:p>
                  </a:txBody>
                  <a:tcPr marL="63284" marR="632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87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596668" cy="4280851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피터</a:t>
            </a:r>
            <a:r>
              <a:rPr lang="ko-KR" altLang="en-US" dirty="0" smtClean="0"/>
              <a:t> 코드의 상속 규칙</a:t>
            </a:r>
            <a:endParaRPr lang="en-US" altLang="ko-KR" dirty="0" smtClean="0"/>
          </a:p>
          <a:p>
            <a:pPr marL="432000" indent="-252000">
              <a:buFontTx/>
              <a:buChar char="-"/>
            </a:pPr>
            <a:r>
              <a:rPr lang="ko-KR" altLang="en-US" dirty="0" smtClean="0"/>
              <a:t>상속의 오용을 </a:t>
            </a:r>
            <a:r>
              <a:rPr lang="ko-KR" altLang="en-US" dirty="0" err="1" smtClean="0"/>
              <a:t>막기위해</a:t>
            </a:r>
            <a:r>
              <a:rPr lang="ko-KR" altLang="en-US" dirty="0" smtClean="0"/>
              <a:t> 상속의 사용을 엄격하게 제한하는 규칙</a:t>
            </a:r>
            <a:endParaRPr lang="en-US" altLang="ko-KR" dirty="0"/>
          </a:p>
          <a:p>
            <a:pPr marL="612000" indent="-252000">
              <a:buAutoNum type="arabicParenR"/>
            </a:pPr>
            <a:r>
              <a:rPr lang="ko-KR" altLang="en-US" dirty="0" smtClean="0"/>
              <a:t>자식 클래스와 부모 클래스 사이는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역할 수행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관계가 아니어야 한다</a:t>
            </a:r>
            <a:r>
              <a:rPr lang="en-US" altLang="ko-KR" dirty="0" smtClean="0"/>
              <a:t>.</a:t>
            </a:r>
          </a:p>
          <a:p>
            <a:pPr marL="612000" indent="-252000">
              <a:buAutoNum type="arabicParenR"/>
            </a:pPr>
            <a:r>
              <a:rPr lang="ko-KR" altLang="en-US" dirty="0" smtClean="0"/>
              <a:t>한 클래스의 </a:t>
            </a:r>
            <a:r>
              <a:rPr lang="ko-KR" altLang="en-US" dirty="0" err="1" smtClean="0"/>
              <a:t>인스턴스는</a:t>
            </a:r>
            <a:r>
              <a:rPr lang="ko-KR" altLang="en-US" dirty="0" smtClean="0"/>
              <a:t> 다른 서브 클래스의 객체로 변환할 필요가 절대 없어야 한다</a:t>
            </a:r>
            <a:r>
              <a:rPr lang="en-US" altLang="ko-KR" dirty="0" smtClean="0"/>
              <a:t>.</a:t>
            </a:r>
          </a:p>
          <a:p>
            <a:pPr marL="612000" indent="-252000">
              <a:buAutoNum type="arabicParenR"/>
            </a:pPr>
            <a:r>
              <a:rPr lang="ko-KR" altLang="en-US" dirty="0" smtClean="0"/>
              <a:t>자식 클래스가 부모 클래스의 책임을 무시하거나 재정의하지 않고 확장만 수행해야 한다</a:t>
            </a:r>
            <a:r>
              <a:rPr lang="en-US" altLang="ko-KR" dirty="0" smtClean="0"/>
              <a:t>.</a:t>
            </a:r>
          </a:p>
          <a:p>
            <a:pPr marL="612000" indent="-252000">
              <a:buAutoNum type="arabicParenR"/>
            </a:pPr>
            <a:r>
              <a:rPr lang="ko-KR" altLang="en-US" dirty="0" smtClean="0"/>
              <a:t>자식 클래스가 단지 일부 기능을 재사용할 목적으로 유틸리티 역할을 수행하는 클래스를 상속하지 않아야 한다</a:t>
            </a:r>
            <a:r>
              <a:rPr lang="en-US" altLang="ko-KR" dirty="0" smtClean="0"/>
              <a:t>.</a:t>
            </a:r>
          </a:p>
          <a:p>
            <a:pPr marL="612000" indent="-252000">
              <a:buAutoNum type="arabicParenR"/>
            </a:pPr>
            <a:r>
              <a:rPr lang="ko-KR" altLang="en-US" dirty="0" smtClean="0"/>
              <a:t>자식 클래스가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역학</a:t>
            </a:r>
            <a:r>
              <a:rPr lang="en-US" altLang="ko-KR" dirty="0" smtClean="0"/>
              <a:t>‘, ‘</a:t>
            </a:r>
            <a:r>
              <a:rPr lang="ko-KR" altLang="en-US" dirty="0" smtClean="0"/>
              <a:t>트랜잭션</a:t>
            </a:r>
            <a:r>
              <a:rPr lang="en-US" altLang="ko-KR" dirty="0" smtClean="0"/>
              <a:t>‘, ‘</a:t>
            </a:r>
            <a:r>
              <a:rPr lang="ko-KR" altLang="en-US" dirty="0" smtClean="0"/>
              <a:t>디바이스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등을 특수화해야 한다</a:t>
            </a:r>
            <a:r>
              <a:rPr lang="en-US" altLang="ko-KR" dirty="0" smtClean="0"/>
              <a:t>.</a:t>
            </a:r>
          </a:p>
          <a:p>
            <a:pPr marL="522900">
              <a:buAutoNum type="arabicParenR"/>
            </a:pPr>
            <a:endParaRPr lang="en-US" altLang="ko-KR" dirty="0" smtClean="0"/>
          </a:p>
          <a:p>
            <a:pPr marL="432000" indent="-252000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5FCBEF"/>
              </a:buClr>
              <a:buNone/>
            </a:pPr>
            <a:r>
              <a:rPr lang="ko-KR" altLang="en-US" dirty="0" err="1" smtClean="0"/>
              <a:t>다형성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132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장 객체지향 </a:t>
            </a:r>
            <a:r>
              <a:rPr lang="ko-KR" altLang="en-US" dirty="0" smtClean="0"/>
              <a:t>원리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추상화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37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880785"/>
          </a:xfrm>
        </p:spPr>
        <p:txBody>
          <a:bodyPr/>
          <a:lstStyle/>
          <a:p>
            <a:r>
              <a:rPr lang="ko-KR" altLang="en-US" dirty="0" smtClean="0"/>
              <a:t>추상화란</a:t>
            </a:r>
            <a:r>
              <a:rPr lang="en-US" altLang="ko-KR" dirty="0" smtClean="0"/>
              <a:t>? </a:t>
            </a:r>
            <a:endParaRPr lang="en-US" altLang="ko-KR" dirty="0"/>
          </a:p>
          <a:p>
            <a:pPr marL="504000" indent="-252000">
              <a:buFontTx/>
              <a:buChar char="-"/>
            </a:pPr>
            <a:r>
              <a:rPr lang="ko-KR" altLang="en-US" dirty="0" smtClean="0"/>
              <a:t>어떤 영역에서 필요로 하는 속성이나 행동을 추출하는 작업을 의미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2747121" y="3606330"/>
            <a:ext cx="4630420" cy="3129749"/>
            <a:chOff x="0" y="-1"/>
            <a:chExt cx="4630945" cy="3130538"/>
          </a:xfrm>
        </p:grpSpPr>
        <p:sp>
          <p:nvSpPr>
            <p:cNvPr id="5" name="직사각형 4"/>
            <p:cNvSpPr/>
            <p:nvPr/>
          </p:nvSpPr>
          <p:spPr>
            <a:xfrm>
              <a:off x="0" y="-1"/>
              <a:ext cx="4630945" cy="31305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24492" y="228658"/>
              <a:ext cx="4388484" cy="2760348"/>
              <a:chOff x="124492" y="228658"/>
              <a:chExt cx="4388484" cy="2760348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2892976" y="2449006"/>
                <a:ext cx="162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ko-KR" sz="1800">
                    <a:solidFill>
                      <a:srgbClr val="000000"/>
                    </a:solidFill>
                    <a:effectLst/>
                    <a:latin typeface="굴림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벤츠</a:t>
                </a:r>
                <a:endParaRPr lang="ko-KR" sz="120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403509" y="228658"/>
                <a:ext cx="1784553" cy="6832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75000"/>
                  </a:lnSpc>
                  <a:spcAft>
                    <a:spcPts val="0"/>
                  </a:spcAft>
                </a:pPr>
                <a:r>
                  <a:rPr lang="ko-KR" sz="1800">
                    <a:solidFill>
                      <a:srgbClr val="000000"/>
                    </a:solidFill>
                    <a:effectLst/>
                    <a:latin typeface="굴림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자동차</a:t>
                </a:r>
                <a:endParaRPr lang="ko-KR" sz="120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24492" y="2449006"/>
                <a:ext cx="162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ko-KR" sz="1800">
                    <a:solidFill>
                      <a:srgbClr val="000000"/>
                    </a:solidFill>
                    <a:effectLst/>
                    <a:latin typeface="굴림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아우디</a:t>
                </a:r>
                <a:endParaRPr lang="ko-KR" sz="120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</p:grpSp>
      </p:grpSp>
      <p:sp>
        <p:nvSpPr>
          <p:cNvPr id="10" name="아래쪽 화살표 9"/>
          <p:cNvSpPr/>
          <p:nvPr/>
        </p:nvSpPr>
        <p:spPr>
          <a:xfrm rot="10800000">
            <a:off x="4699552" y="4933295"/>
            <a:ext cx="725557" cy="71561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96239" y="52031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추상화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29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ko-KR" altLang="en-US" dirty="0" smtClean="0"/>
              <a:t>추상화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91"/>
            <a:ext cx="8596668" cy="531809"/>
          </a:xfrm>
        </p:spPr>
        <p:txBody>
          <a:bodyPr/>
          <a:lstStyle/>
          <a:p>
            <a:r>
              <a:rPr lang="ko-KR" altLang="en-US" dirty="0" smtClean="0"/>
              <a:t>만약 자동차 종류마다 엔진 오일 교환하는 방식이 다르다면</a:t>
            </a:r>
            <a:r>
              <a:rPr lang="en-US" altLang="ko-KR" dirty="0" smtClean="0"/>
              <a:t>?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687090" y="3596640"/>
            <a:ext cx="2803630" cy="1709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switch(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자동차 종류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){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9540"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case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아우디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break;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9540"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case </a:t>
            </a:r>
            <a:r>
              <a:rPr lang="ko-KR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벤츠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break;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4836160" y="4111129"/>
            <a:ext cx="894080" cy="68072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94930" y="3820034"/>
            <a:ext cx="3829790" cy="1262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void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changeEnginOli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(Car car){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car.changeEnginOli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();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28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장 객체지향 </a:t>
            </a:r>
            <a:r>
              <a:rPr lang="ko-KR" altLang="en-US" dirty="0" smtClean="0"/>
              <a:t>원리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캡슐화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81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ko-KR" altLang="en-US" dirty="0" smtClean="0"/>
              <a:t>캡슐화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596668" cy="3880772"/>
          </a:xfrm>
        </p:spPr>
        <p:txBody>
          <a:bodyPr/>
          <a:lstStyle/>
          <a:p>
            <a:r>
              <a:rPr lang="ko-KR" altLang="en-US" dirty="0"/>
              <a:t>요구사항은 자주 변경되기 때문에 높은 </a:t>
            </a:r>
            <a:r>
              <a:rPr lang="ko-KR" altLang="en-US" dirty="0" err="1"/>
              <a:t>응집도와</a:t>
            </a:r>
            <a:r>
              <a:rPr lang="ko-KR" altLang="en-US" dirty="0"/>
              <a:t> 낮은 </a:t>
            </a:r>
            <a:r>
              <a:rPr lang="ko-KR" altLang="en-US" dirty="0" err="1"/>
              <a:t>결합도를</a:t>
            </a:r>
            <a:r>
              <a:rPr lang="ko-KR" altLang="en-US" dirty="0"/>
              <a:t> 유지할 수 있도록 설계해야 유연하게 대처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r>
              <a:rPr lang="ko-KR" altLang="en-US" dirty="0" smtClean="0"/>
              <a:t>캡슐화란</a:t>
            </a:r>
            <a:r>
              <a:rPr lang="en-US" altLang="ko-KR" dirty="0" smtClean="0"/>
              <a:t>?</a:t>
            </a:r>
            <a:endParaRPr lang="en-US" altLang="ko-KR" dirty="0" smtClean="0"/>
          </a:p>
          <a:p>
            <a:pPr marL="432000" indent="-252000">
              <a:buFontTx/>
              <a:buChar char="-"/>
            </a:pPr>
            <a:r>
              <a:rPr lang="ko-KR" altLang="en-US" dirty="0" smtClean="0"/>
              <a:t>캡슐화는 특히 낮은 </a:t>
            </a:r>
            <a:r>
              <a:rPr lang="ko-KR" altLang="en-US" dirty="0" err="1" smtClean="0"/>
              <a:t>결합도를</a:t>
            </a:r>
            <a:r>
              <a:rPr lang="ko-KR" altLang="en-US" dirty="0" smtClean="0"/>
              <a:t> 유지할 수 있도록 해주는 객체지향 설계 원리</a:t>
            </a:r>
            <a:endParaRPr lang="en-US" altLang="ko-KR" dirty="0" smtClean="0"/>
          </a:p>
          <a:p>
            <a:pPr marL="432000" indent="-252000">
              <a:buFontTx/>
              <a:buChar char="-"/>
            </a:pPr>
            <a:r>
              <a:rPr lang="ko-KR" altLang="en-US" dirty="0" smtClean="0"/>
              <a:t>정보 은닉을 통해 높은 </a:t>
            </a:r>
            <a:r>
              <a:rPr lang="ko-KR" altLang="en-US" dirty="0" err="1" smtClean="0"/>
              <a:t>응집도와</a:t>
            </a:r>
            <a:r>
              <a:rPr lang="ko-KR" altLang="en-US" dirty="0" smtClean="0"/>
              <a:t> 낮은 </a:t>
            </a:r>
            <a:r>
              <a:rPr lang="ko-KR" altLang="en-US" dirty="0" err="1" smtClean="0"/>
              <a:t>결합도를</a:t>
            </a:r>
            <a:r>
              <a:rPr lang="ko-KR" altLang="en-US" dirty="0" smtClean="0"/>
              <a:t> 가짐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04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ko-KR" altLang="en-US" dirty="0" smtClean="0"/>
              <a:t>캡슐화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88309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정보은닉이란</a:t>
            </a:r>
            <a:r>
              <a:rPr lang="en-US" altLang="ko-KR" dirty="0" smtClean="0"/>
              <a:t>? </a:t>
            </a:r>
            <a:endParaRPr lang="en-US" altLang="ko-KR" dirty="0"/>
          </a:p>
          <a:p>
            <a:pPr marL="504000" indent="-252000">
              <a:buFontTx/>
              <a:buChar char="-"/>
            </a:pPr>
            <a:r>
              <a:rPr lang="ko-KR" altLang="en-US" dirty="0" smtClean="0"/>
              <a:t>알 필요가 없는 정보는 외부에서 접근하지 못하도록 제한하는 것</a:t>
            </a:r>
            <a:endParaRPr lang="en-US" altLang="ko-KR" dirty="0" smtClean="0"/>
          </a:p>
          <a:p>
            <a:pPr marL="252000" indent="0">
              <a:buNone/>
            </a:pPr>
            <a:r>
              <a:rPr lang="en-US" altLang="ko-KR" dirty="0"/>
              <a:t>ex) </a:t>
            </a:r>
            <a:r>
              <a:rPr lang="ko-KR" altLang="ko-KR" dirty="0"/>
              <a:t>자동차의 가속 페달을 밟았을 때 어떤 과정을 거쳐 속도가 올라가는지 모르더라고 운전하는데 아무런 지장이 없다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504000" indent="-252000">
              <a:buFontTx/>
              <a:buChar char="-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5FCBEF"/>
              </a:buClr>
              <a:buNone/>
            </a:pPr>
            <a:r>
              <a:rPr lang="ko-KR" altLang="en-US" dirty="0" smtClean="0"/>
              <a:t>정보 은닉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74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장 객체지향 </a:t>
            </a:r>
            <a:r>
              <a:rPr lang="ko-KR" altLang="en-US" dirty="0" smtClean="0"/>
              <a:t>원리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일반화 관계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607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388</TotalTime>
  <Words>870</Words>
  <Application>Microsoft Office PowerPoint</Application>
  <PresentationFormat>와이드스크린</PresentationFormat>
  <Paragraphs>227</Paragraphs>
  <Slides>22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HY그래픽M</vt:lpstr>
      <vt:lpstr>굴림</vt:lpstr>
      <vt:lpstr>맑은 고딕</vt:lpstr>
      <vt:lpstr>Arial</vt:lpstr>
      <vt:lpstr>Times New Roman</vt:lpstr>
      <vt:lpstr>Trebuchet MS</vt:lpstr>
      <vt:lpstr>Wingdings</vt:lpstr>
      <vt:lpstr>Wingdings 3</vt:lpstr>
      <vt:lpstr>패싯</vt:lpstr>
      <vt:lpstr> JAVA     객체지향  디자인 패턴</vt:lpstr>
      <vt:lpstr>목차</vt:lpstr>
      <vt:lpstr>1장 객체지향 원리</vt:lpstr>
      <vt:lpstr>추상화</vt:lpstr>
      <vt:lpstr>추상화</vt:lpstr>
      <vt:lpstr>1장 객체지향 원리</vt:lpstr>
      <vt:lpstr>캡슐화</vt:lpstr>
      <vt:lpstr>캡슐화</vt:lpstr>
      <vt:lpstr>1장 객체지향 원리</vt:lpstr>
      <vt:lpstr>일반화 관계</vt:lpstr>
      <vt:lpstr>일반화 관계</vt:lpstr>
      <vt:lpstr>일반화 관계</vt:lpstr>
      <vt:lpstr>일반화 관계</vt:lpstr>
      <vt:lpstr>일반화 관계</vt:lpstr>
      <vt:lpstr>일반화 관계</vt:lpstr>
      <vt:lpstr>일반화 관계</vt:lpstr>
      <vt:lpstr>일반화 관계</vt:lpstr>
      <vt:lpstr>1장 객체지향 원리</vt:lpstr>
      <vt:lpstr>다형성</vt:lpstr>
      <vt:lpstr>다형성</vt:lpstr>
      <vt:lpstr>다형성</vt:lpstr>
      <vt:lpstr>다형성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 객체지향  디자인 패턴</dc:title>
  <dc:creator>정성진</dc:creator>
  <cp:lastModifiedBy>정성진</cp:lastModifiedBy>
  <cp:revision>275</cp:revision>
  <dcterms:created xsi:type="dcterms:W3CDTF">2018-06-16T02:40:30Z</dcterms:created>
  <dcterms:modified xsi:type="dcterms:W3CDTF">2018-06-18T14:05:24Z</dcterms:modified>
</cp:coreProperties>
</file>